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CD83-CCB5-40D1-8F7F-CB7078CB83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F1D270-774F-42FA-9BF8-E2267842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753236-4E53-42BF-96F6-21C289205FD2}"/>
              </a:ext>
            </a:extLst>
          </p:cNvPr>
          <p:cNvSpPr>
            <a:spLocks noGrp="1"/>
          </p:cNvSpPr>
          <p:nvPr>
            <p:ph type="dt" sz="half" idx="10"/>
          </p:nvPr>
        </p:nvSpPr>
        <p:spPr/>
        <p:txBody>
          <a:bodyPr/>
          <a:lstStyle/>
          <a:p>
            <a:fld id="{2B7144B9-7013-4F2A-91CD-93526D34A3EA}" type="datetimeFigureOut">
              <a:rPr lang="en-US" smtClean="0"/>
              <a:t>4/16/2025</a:t>
            </a:fld>
            <a:endParaRPr lang="en-US"/>
          </a:p>
        </p:txBody>
      </p:sp>
      <p:sp>
        <p:nvSpPr>
          <p:cNvPr id="5" name="Footer Placeholder 4">
            <a:extLst>
              <a:ext uri="{FF2B5EF4-FFF2-40B4-BE49-F238E27FC236}">
                <a16:creationId xmlns:a16="http://schemas.microsoft.com/office/drawing/2014/main" id="{DAC1778C-B912-49ED-8EBE-15B6E6182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A87D2-27B7-4517-9662-E1ABAAC86001}"/>
              </a:ext>
            </a:extLst>
          </p:cNvPr>
          <p:cNvSpPr>
            <a:spLocks noGrp="1"/>
          </p:cNvSpPr>
          <p:nvPr>
            <p:ph type="sldNum" sz="quarter" idx="12"/>
          </p:nvPr>
        </p:nvSpPr>
        <p:spPr/>
        <p:txBody>
          <a:bodyPr/>
          <a:lstStyle/>
          <a:p>
            <a:fld id="{F8CC2081-CBD4-4D32-AF70-C3FBD6BF8BEB}" type="slidenum">
              <a:rPr lang="en-US" smtClean="0"/>
              <a:t>‹#›</a:t>
            </a:fld>
            <a:endParaRPr lang="en-US"/>
          </a:p>
        </p:txBody>
      </p:sp>
    </p:spTree>
    <p:extLst>
      <p:ext uri="{BB962C8B-B14F-4D97-AF65-F5344CB8AC3E}">
        <p14:creationId xmlns:p14="http://schemas.microsoft.com/office/powerpoint/2010/main" val="269377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BE8D-7B73-4888-96F4-2002E87113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EDFF2A-32EA-4DDC-9EEF-BE35676908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C87A7-BD75-408C-AC39-2BBE8AB7210D}"/>
              </a:ext>
            </a:extLst>
          </p:cNvPr>
          <p:cNvSpPr>
            <a:spLocks noGrp="1"/>
          </p:cNvSpPr>
          <p:nvPr>
            <p:ph type="dt" sz="half" idx="10"/>
          </p:nvPr>
        </p:nvSpPr>
        <p:spPr/>
        <p:txBody>
          <a:bodyPr/>
          <a:lstStyle/>
          <a:p>
            <a:fld id="{2B7144B9-7013-4F2A-91CD-93526D34A3EA}" type="datetimeFigureOut">
              <a:rPr lang="en-US" smtClean="0"/>
              <a:t>4/16/2025</a:t>
            </a:fld>
            <a:endParaRPr lang="en-US"/>
          </a:p>
        </p:txBody>
      </p:sp>
      <p:sp>
        <p:nvSpPr>
          <p:cNvPr id="5" name="Footer Placeholder 4">
            <a:extLst>
              <a:ext uri="{FF2B5EF4-FFF2-40B4-BE49-F238E27FC236}">
                <a16:creationId xmlns:a16="http://schemas.microsoft.com/office/drawing/2014/main" id="{C7633516-1223-47D5-B2A4-E8C409BC7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15191-D73D-400F-9395-939CCF538C40}"/>
              </a:ext>
            </a:extLst>
          </p:cNvPr>
          <p:cNvSpPr>
            <a:spLocks noGrp="1"/>
          </p:cNvSpPr>
          <p:nvPr>
            <p:ph type="sldNum" sz="quarter" idx="12"/>
          </p:nvPr>
        </p:nvSpPr>
        <p:spPr/>
        <p:txBody>
          <a:bodyPr/>
          <a:lstStyle/>
          <a:p>
            <a:fld id="{F8CC2081-CBD4-4D32-AF70-C3FBD6BF8BEB}" type="slidenum">
              <a:rPr lang="en-US" smtClean="0"/>
              <a:t>‹#›</a:t>
            </a:fld>
            <a:endParaRPr lang="en-US"/>
          </a:p>
        </p:txBody>
      </p:sp>
    </p:spTree>
    <p:extLst>
      <p:ext uri="{BB962C8B-B14F-4D97-AF65-F5344CB8AC3E}">
        <p14:creationId xmlns:p14="http://schemas.microsoft.com/office/powerpoint/2010/main" val="350278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54AE31-638B-40D2-AF27-D2BC4DE9E6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6002FB-D062-4EAB-875F-B127924200B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50D92-95E6-4F97-AF9D-15826F5AD774}"/>
              </a:ext>
            </a:extLst>
          </p:cNvPr>
          <p:cNvSpPr>
            <a:spLocks noGrp="1"/>
          </p:cNvSpPr>
          <p:nvPr>
            <p:ph type="dt" sz="half" idx="10"/>
          </p:nvPr>
        </p:nvSpPr>
        <p:spPr/>
        <p:txBody>
          <a:bodyPr/>
          <a:lstStyle/>
          <a:p>
            <a:fld id="{2B7144B9-7013-4F2A-91CD-93526D34A3EA}" type="datetimeFigureOut">
              <a:rPr lang="en-US" smtClean="0"/>
              <a:t>4/16/2025</a:t>
            </a:fld>
            <a:endParaRPr lang="en-US"/>
          </a:p>
        </p:txBody>
      </p:sp>
      <p:sp>
        <p:nvSpPr>
          <p:cNvPr id="5" name="Footer Placeholder 4">
            <a:extLst>
              <a:ext uri="{FF2B5EF4-FFF2-40B4-BE49-F238E27FC236}">
                <a16:creationId xmlns:a16="http://schemas.microsoft.com/office/drawing/2014/main" id="{8BE327BB-9AF2-4C53-8265-167DA8714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CF2E6-CFBF-462C-AF19-95EBC596E784}"/>
              </a:ext>
            </a:extLst>
          </p:cNvPr>
          <p:cNvSpPr>
            <a:spLocks noGrp="1"/>
          </p:cNvSpPr>
          <p:nvPr>
            <p:ph type="sldNum" sz="quarter" idx="12"/>
          </p:nvPr>
        </p:nvSpPr>
        <p:spPr/>
        <p:txBody>
          <a:bodyPr/>
          <a:lstStyle/>
          <a:p>
            <a:fld id="{F8CC2081-CBD4-4D32-AF70-C3FBD6BF8BEB}" type="slidenum">
              <a:rPr lang="en-US" smtClean="0"/>
              <a:t>‹#›</a:t>
            </a:fld>
            <a:endParaRPr lang="en-US"/>
          </a:p>
        </p:txBody>
      </p:sp>
    </p:spTree>
    <p:extLst>
      <p:ext uri="{BB962C8B-B14F-4D97-AF65-F5344CB8AC3E}">
        <p14:creationId xmlns:p14="http://schemas.microsoft.com/office/powerpoint/2010/main" val="62616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DF05-9D69-49F3-BEF4-31540DB54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50A41B-12AD-4ECB-A0D8-4BC2C2E48C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CFF42-60ED-40FA-9DE7-3036682F6569}"/>
              </a:ext>
            </a:extLst>
          </p:cNvPr>
          <p:cNvSpPr>
            <a:spLocks noGrp="1"/>
          </p:cNvSpPr>
          <p:nvPr>
            <p:ph type="dt" sz="half" idx="10"/>
          </p:nvPr>
        </p:nvSpPr>
        <p:spPr/>
        <p:txBody>
          <a:bodyPr/>
          <a:lstStyle/>
          <a:p>
            <a:fld id="{2B7144B9-7013-4F2A-91CD-93526D34A3EA}" type="datetimeFigureOut">
              <a:rPr lang="en-US" smtClean="0"/>
              <a:t>4/16/2025</a:t>
            </a:fld>
            <a:endParaRPr lang="en-US"/>
          </a:p>
        </p:txBody>
      </p:sp>
      <p:sp>
        <p:nvSpPr>
          <p:cNvPr id="5" name="Footer Placeholder 4">
            <a:extLst>
              <a:ext uri="{FF2B5EF4-FFF2-40B4-BE49-F238E27FC236}">
                <a16:creationId xmlns:a16="http://schemas.microsoft.com/office/drawing/2014/main" id="{8C92875D-07DC-41FE-ABA8-4BE917FB2E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EAB3D-A512-4541-9840-B1E6E239A6BF}"/>
              </a:ext>
            </a:extLst>
          </p:cNvPr>
          <p:cNvSpPr>
            <a:spLocks noGrp="1"/>
          </p:cNvSpPr>
          <p:nvPr>
            <p:ph type="sldNum" sz="quarter" idx="12"/>
          </p:nvPr>
        </p:nvSpPr>
        <p:spPr/>
        <p:txBody>
          <a:bodyPr/>
          <a:lstStyle/>
          <a:p>
            <a:fld id="{F8CC2081-CBD4-4D32-AF70-C3FBD6BF8BEB}" type="slidenum">
              <a:rPr lang="en-US" smtClean="0"/>
              <a:t>‹#›</a:t>
            </a:fld>
            <a:endParaRPr lang="en-US"/>
          </a:p>
        </p:txBody>
      </p:sp>
    </p:spTree>
    <p:extLst>
      <p:ext uri="{BB962C8B-B14F-4D97-AF65-F5344CB8AC3E}">
        <p14:creationId xmlns:p14="http://schemas.microsoft.com/office/powerpoint/2010/main" val="102553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E6C87-13A2-4950-A7E4-9DCFBEBC65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7B23B5-D119-4C31-860D-4388C7B05C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DB70AF-39DF-4E2E-A747-F3C99C5FD1F9}"/>
              </a:ext>
            </a:extLst>
          </p:cNvPr>
          <p:cNvSpPr>
            <a:spLocks noGrp="1"/>
          </p:cNvSpPr>
          <p:nvPr>
            <p:ph type="dt" sz="half" idx="10"/>
          </p:nvPr>
        </p:nvSpPr>
        <p:spPr/>
        <p:txBody>
          <a:bodyPr/>
          <a:lstStyle/>
          <a:p>
            <a:fld id="{2B7144B9-7013-4F2A-91CD-93526D34A3EA}" type="datetimeFigureOut">
              <a:rPr lang="en-US" smtClean="0"/>
              <a:t>4/16/2025</a:t>
            </a:fld>
            <a:endParaRPr lang="en-US"/>
          </a:p>
        </p:txBody>
      </p:sp>
      <p:sp>
        <p:nvSpPr>
          <p:cNvPr id="5" name="Footer Placeholder 4">
            <a:extLst>
              <a:ext uri="{FF2B5EF4-FFF2-40B4-BE49-F238E27FC236}">
                <a16:creationId xmlns:a16="http://schemas.microsoft.com/office/drawing/2014/main" id="{D30CD7BB-F849-4449-882B-60695408A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6A297-ACF0-4492-BD25-0CD70FA93FD8}"/>
              </a:ext>
            </a:extLst>
          </p:cNvPr>
          <p:cNvSpPr>
            <a:spLocks noGrp="1"/>
          </p:cNvSpPr>
          <p:nvPr>
            <p:ph type="sldNum" sz="quarter" idx="12"/>
          </p:nvPr>
        </p:nvSpPr>
        <p:spPr/>
        <p:txBody>
          <a:bodyPr/>
          <a:lstStyle/>
          <a:p>
            <a:fld id="{F8CC2081-CBD4-4D32-AF70-C3FBD6BF8BEB}" type="slidenum">
              <a:rPr lang="en-US" smtClean="0"/>
              <a:t>‹#›</a:t>
            </a:fld>
            <a:endParaRPr lang="en-US"/>
          </a:p>
        </p:txBody>
      </p:sp>
    </p:spTree>
    <p:extLst>
      <p:ext uri="{BB962C8B-B14F-4D97-AF65-F5344CB8AC3E}">
        <p14:creationId xmlns:p14="http://schemas.microsoft.com/office/powerpoint/2010/main" val="319249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B8A4-B9DA-483F-9FBD-D793D07D03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37AA8E-B9C8-4697-BD51-7C2BC0573A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43CAE9-A528-4865-AF0B-8DF6B0796B7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0870D-EB7C-4DFC-9413-2619A61AE829}"/>
              </a:ext>
            </a:extLst>
          </p:cNvPr>
          <p:cNvSpPr>
            <a:spLocks noGrp="1"/>
          </p:cNvSpPr>
          <p:nvPr>
            <p:ph type="dt" sz="half" idx="10"/>
          </p:nvPr>
        </p:nvSpPr>
        <p:spPr/>
        <p:txBody>
          <a:bodyPr/>
          <a:lstStyle/>
          <a:p>
            <a:fld id="{2B7144B9-7013-4F2A-91CD-93526D34A3EA}" type="datetimeFigureOut">
              <a:rPr lang="en-US" smtClean="0"/>
              <a:t>4/16/2025</a:t>
            </a:fld>
            <a:endParaRPr lang="en-US"/>
          </a:p>
        </p:txBody>
      </p:sp>
      <p:sp>
        <p:nvSpPr>
          <p:cNvPr id="6" name="Footer Placeholder 5">
            <a:extLst>
              <a:ext uri="{FF2B5EF4-FFF2-40B4-BE49-F238E27FC236}">
                <a16:creationId xmlns:a16="http://schemas.microsoft.com/office/drawing/2014/main" id="{D6307C9D-EB50-413F-AFE4-F3C331BDB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92690-2B87-4621-9EF4-B3313C0A250B}"/>
              </a:ext>
            </a:extLst>
          </p:cNvPr>
          <p:cNvSpPr>
            <a:spLocks noGrp="1"/>
          </p:cNvSpPr>
          <p:nvPr>
            <p:ph type="sldNum" sz="quarter" idx="12"/>
          </p:nvPr>
        </p:nvSpPr>
        <p:spPr/>
        <p:txBody>
          <a:bodyPr/>
          <a:lstStyle/>
          <a:p>
            <a:fld id="{F8CC2081-CBD4-4D32-AF70-C3FBD6BF8BEB}" type="slidenum">
              <a:rPr lang="en-US" smtClean="0"/>
              <a:t>‹#›</a:t>
            </a:fld>
            <a:endParaRPr lang="en-US"/>
          </a:p>
        </p:txBody>
      </p:sp>
    </p:spTree>
    <p:extLst>
      <p:ext uri="{BB962C8B-B14F-4D97-AF65-F5344CB8AC3E}">
        <p14:creationId xmlns:p14="http://schemas.microsoft.com/office/powerpoint/2010/main" val="3570434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17C7-F408-473D-8699-B6F4C97F64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9427E8-59CC-41C0-BA68-6807A9C5E0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0353D56-471C-4FAF-8E33-638409CBD0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76E32B-2324-481B-8952-30B6607885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6CC15CB-7AF0-421F-907F-7505617412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741231-D416-46BC-8A88-E6888B0B0064}"/>
              </a:ext>
            </a:extLst>
          </p:cNvPr>
          <p:cNvSpPr>
            <a:spLocks noGrp="1"/>
          </p:cNvSpPr>
          <p:nvPr>
            <p:ph type="dt" sz="half" idx="10"/>
          </p:nvPr>
        </p:nvSpPr>
        <p:spPr/>
        <p:txBody>
          <a:bodyPr/>
          <a:lstStyle/>
          <a:p>
            <a:fld id="{2B7144B9-7013-4F2A-91CD-93526D34A3EA}" type="datetimeFigureOut">
              <a:rPr lang="en-US" smtClean="0"/>
              <a:t>4/16/2025</a:t>
            </a:fld>
            <a:endParaRPr lang="en-US"/>
          </a:p>
        </p:txBody>
      </p:sp>
      <p:sp>
        <p:nvSpPr>
          <p:cNvPr id="8" name="Footer Placeholder 7">
            <a:extLst>
              <a:ext uri="{FF2B5EF4-FFF2-40B4-BE49-F238E27FC236}">
                <a16:creationId xmlns:a16="http://schemas.microsoft.com/office/drawing/2014/main" id="{F2E381E7-857D-49FE-9E59-DD0F632094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32772-35AD-4DB1-97B9-91C4095CE06F}"/>
              </a:ext>
            </a:extLst>
          </p:cNvPr>
          <p:cNvSpPr>
            <a:spLocks noGrp="1"/>
          </p:cNvSpPr>
          <p:nvPr>
            <p:ph type="sldNum" sz="quarter" idx="12"/>
          </p:nvPr>
        </p:nvSpPr>
        <p:spPr/>
        <p:txBody>
          <a:bodyPr/>
          <a:lstStyle/>
          <a:p>
            <a:fld id="{F8CC2081-CBD4-4D32-AF70-C3FBD6BF8BEB}" type="slidenum">
              <a:rPr lang="en-US" smtClean="0"/>
              <a:t>‹#›</a:t>
            </a:fld>
            <a:endParaRPr lang="en-US"/>
          </a:p>
        </p:txBody>
      </p:sp>
    </p:spTree>
    <p:extLst>
      <p:ext uri="{BB962C8B-B14F-4D97-AF65-F5344CB8AC3E}">
        <p14:creationId xmlns:p14="http://schemas.microsoft.com/office/powerpoint/2010/main" val="4028808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4465-8353-4B89-875E-036D6D0F26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C7F0A5-4E1A-4302-84AC-B94314C8A7F7}"/>
              </a:ext>
            </a:extLst>
          </p:cNvPr>
          <p:cNvSpPr>
            <a:spLocks noGrp="1"/>
          </p:cNvSpPr>
          <p:nvPr>
            <p:ph type="dt" sz="half" idx="10"/>
          </p:nvPr>
        </p:nvSpPr>
        <p:spPr/>
        <p:txBody>
          <a:bodyPr/>
          <a:lstStyle/>
          <a:p>
            <a:fld id="{2B7144B9-7013-4F2A-91CD-93526D34A3EA}" type="datetimeFigureOut">
              <a:rPr lang="en-US" smtClean="0"/>
              <a:t>4/16/2025</a:t>
            </a:fld>
            <a:endParaRPr lang="en-US"/>
          </a:p>
        </p:txBody>
      </p:sp>
      <p:sp>
        <p:nvSpPr>
          <p:cNvPr id="4" name="Footer Placeholder 3">
            <a:extLst>
              <a:ext uri="{FF2B5EF4-FFF2-40B4-BE49-F238E27FC236}">
                <a16:creationId xmlns:a16="http://schemas.microsoft.com/office/drawing/2014/main" id="{17A68457-6AAC-46F4-B3CF-26E898D893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66B3C8-C7A1-4DFC-AE46-E3C73424AA5B}"/>
              </a:ext>
            </a:extLst>
          </p:cNvPr>
          <p:cNvSpPr>
            <a:spLocks noGrp="1"/>
          </p:cNvSpPr>
          <p:nvPr>
            <p:ph type="sldNum" sz="quarter" idx="12"/>
          </p:nvPr>
        </p:nvSpPr>
        <p:spPr/>
        <p:txBody>
          <a:bodyPr/>
          <a:lstStyle/>
          <a:p>
            <a:fld id="{F8CC2081-CBD4-4D32-AF70-C3FBD6BF8BEB}" type="slidenum">
              <a:rPr lang="en-US" smtClean="0"/>
              <a:t>‹#›</a:t>
            </a:fld>
            <a:endParaRPr lang="en-US"/>
          </a:p>
        </p:txBody>
      </p:sp>
    </p:spTree>
    <p:extLst>
      <p:ext uri="{BB962C8B-B14F-4D97-AF65-F5344CB8AC3E}">
        <p14:creationId xmlns:p14="http://schemas.microsoft.com/office/powerpoint/2010/main" val="352073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DB5250-D183-4FFF-9314-DF1F889CECAA}"/>
              </a:ext>
            </a:extLst>
          </p:cNvPr>
          <p:cNvSpPr>
            <a:spLocks noGrp="1"/>
          </p:cNvSpPr>
          <p:nvPr>
            <p:ph type="dt" sz="half" idx="10"/>
          </p:nvPr>
        </p:nvSpPr>
        <p:spPr/>
        <p:txBody>
          <a:bodyPr/>
          <a:lstStyle/>
          <a:p>
            <a:fld id="{2B7144B9-7013-4F2A-91CD-93526D34A3EA}" type="datetimeFigureOut">
              <a:rPr lang="en-US" smtClean="0"/>
              <a:t>4/16/2025</a:t>
            </a:fld>
            <a:endParaRPr lang="en-US"/>
          </a:p>
        </p:txBody>
      </p:sp>
      <p:sp>
        <p:nvSpPr>
          <p:cNvPr id="3" name="Footer Placeholder 2">
            <a:extLst>
              <a:ext uri="{FF2B5EF4-FFF2-40B4-BE49-F238E27FC236}">
                <a16:creationId xmlns:a16="http://schemas.microsoft.com/office/drawing/2014/main" id="{13609639-104D-492D-838F-91171AD2A4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3F0083-2A8E-40C7-8D5C-C9939F2B090B}"/>
              </a:ext>
            </a:extLst>
          </p:cNvPr>
          <p:cNvSpPr>
            <a:spLocks noGrp="1"/>
          </p:cNvSpPr>
          <p:nvPr>
            <p:ph type="sldNum" sz="quarter" idx="12"/>
          </p:nvPr>
        </p:nvSpPr>
        <p:spPr/>
        <p:txBody>
          <a:bodyPr/>
          <a:lstStyle/>
          <a:p>
            <a:fld id="{F8CC2081-CBD4-4D32-AF70-C3FBD6BF8BEB}" type="slidenum">
              <a:rPr lang="en-US" smtClean="0"/>
              <a:t>‹#›</a:t>
            </a:fld>
            <a:endParaRPr lang="en-US"/>
          </a:p>
        </p:txBody>
      </p:sp>
    </p:spTree>
    <p:extLst>
      <p:ext uri="{BB962C8B-B14F-4D97-AF65-F5344CB8AC3E}">
        <p14:creationId xmlns:p14="http://schemas.microsoft.com/office/powerpoint/2010/main" val="3659907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05EE-0401-4FFA-9548-F97E7C379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F340F8-4596-4A3A-87C8-EADB2AA7C3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D846EF-05CA-424F-8816-598171B97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5C17AB-9BBF-4311-A8D6-73C034E8F931}"/>
              </a:ext>
            </a:extLst>
          </p:cNvPr>
          <p:cNvSpPr>
            <a:spLocks noGrp="1"/>
          </p:cNvSpPr>
          <p:nvPr>
            <p:ph type="dt" sz="half" idx="10"/>
          </p:nvPr>
        </p:nvSpPr>
        <p:spPr/>
        <p:txBody>
          <a:bodyPr/>
          <a:lstStyle/>
          <a:p>
            <a:fld id="{2B7144B9-7013-4F2A-91CD-93526D34A3EA}" type="datetimeFigureOut">
              <a:rPr lang="en-US" smtClean="0"/>
              <a:t>4/16/2025</a:t>
            </a:fld>
            <a:endParaRPr lang="en-US"/>
          </a:p>
        </p:txBody>
      </p:sp>
      <p:sp>
        <p:nvSpPr>
          <p:cNvPr id="6" name="Footer Placeholder 5">
            <a:extLst>
              <a:ext uri="{FF2B5EF4-FFF2-40B4-BE49-F238E27FC236}">
                <a16:creationId xmlns:a16="http://schemas.microsoft.com/office/drawing/2014/main" id="{143E0ABA-BA08-4FE9-BB68-31CC5987B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AD36F-7DC4-4105-93AA-D2FAC2FC4A02}"/>
              </a:ext>
            </a:extLst>
          </p:cNvPr>
          <p:cNvSpPr>
            <a:spLocks noGrp="1"/>
          </p:cNvSpPr>
          <p:nvPr>
            <p:ph type="sldNum" sz="quarter" idx="12"/>
          </p:nvPr>
        </p:nvSpPr>
        <p:spPr/>
        <p:txBody>
          <a:bodyPr/>
          <a:lstStyle/>
          <a:p>
            <a:fld id="{F8CC2081-CBD4-4D32-AF70-C3FBD6BF8BEB}" type="slidenum">
              <a:rPr lang="en-US" smtClean="0"/>
              <a:t>‹#›</a:t>
            </a:fld>
            <a:endParaRPr lang="en-US"/>
          </a:p>
        </p:txBody>
      </p:sp>
    </p:spTree>
    <p:extLst>
      <p:ext uri="{BB962C8B-B14F-4D97-AF65-F5344CB8AC3E}">
        <p14:creationId xmlns:p14="http://schemas.microsoft.com/office/powerpoint/2010/main" val="48661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3FAD4-F36A-4464-AB95-8B9010184B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AB2BA8-6631-4666-998C-155630E5F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238CA6-B113-44E7-8C87-A8416DD2E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BEEFD7-21A1-4BB0-881E-C37BFD800D81}"/>
              </a:ext>
            </a:extLst>
          </p:cNvPr>
          <p:cNvSpPr>
            <a:spLocks noGrp="1"/>
          </p:cNvSpPr>
          <p:nvPr>
            <p:ph type="dt" sz="half" idx="10"/>
          </p:nvPr>
        </p:nvSpPr>
        <p:spPr/>
        <p:txBody>
          <a:bodyPr/>
          <a:lstStyle/>
          <a:p>
            <a:fld id="{2B7144B9-7013-4F2A-91CD-93526D34A3EA}" type="datetimeFigureOut">
              <a:rPr lang="en-US" smtClean="0"/>
              <a:t>4/16/2025</a:t>
            </a:fld>
            <a:endParaRPr lang="en-US"/>
          </a:p>
        </p:txBody>
      </p:sp>
      <p:sp>
        <p:nvSpPr>
          <p:cNvPr id="6" name="Footer Placeholder 5">
            <a:extLst>
              <a:ext uri="{FF2B5EF4-FFF2-40B4-BE49-F238E27FC236}">
                <a16:creationId xmlns:a16="http://schemas.microsoft.com/office/drawing/2014/main" id="{A199E20A-012C-4F02-A47E-E41C78003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3EE951-FBD2-4D7F-A5A3-7BDDDA9A5B84}"/>
              </a:ext>
            </a:extLst>
          </p:cNvPr>
          <p:cNvSpPr>
            <a:spLocks noGrp="1"/>
          </p:cNvSpPr>
          <p:nvPr>
            <p:ph type="sldNum" sz="quarter" idx="12"/>
          </p:nvPr>
        </p:nvSpPr>
        <p:spPr/>
        <p:txBody>
          <a:bodyPr/>
          <a:lstStyle/>
          <a:p>
            <a:fld id="{F8CC2081-CBD4-4D32-AF70-C3FBD6BF8BEB}" type="slidenum">
              <a:rPr lang="en-US" smtClean="0"/>
              <a:t>‹#›</a:t>
            </a:fld>
            <a:endParaRPr lang="en-US"/>
          </a:p>
        </p:txBody>
      </p:sp>
    </p:spTree>
    <p:extLst>
      <p:ext uri="{BB962C8B-B14F-4D97-AF65-F5344CB8AC3E}">
        <p14:creationId xmlns:p14="http://schemas.microsoft.com/office/powerpoint/2010/main" val="9423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2168F-6C37-4D9E-A9D4-9E8DB1ACE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6AA73D-F321-493B-A121-930D587A95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B607C5-1101-47AD-9F3C-C0B16F8ECF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144B9-7013-4F2A-91CD-93526D34A3EA}" type="datetimeFigureOut">
              <a:rPr lang="en-US" smtClean="0"/>
              <a:t>4/16/2025</a:t>
            </a:fld>
            <a:endParaRPr lang="en-US"/>
          </a:p>
        </p:txBody>
      </p:sp>
      <p:sp>
        <p:nvSpPr>
          <p:cNvPr id="5" name="Footer Placeholder 4">
            <a:extLst>
              <a:ext uri="{FF2B5EF4-FFF2-40B4-BE49-F238E27FC236}">
                <a16:creationId xmlns:a16="http://schemas.microsoft.com/office/drawing/2014/main" id="{3124B2B4-9E86-4D05-B9CD-4DE26A8694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80BD73-D86C-4E90-A99A-237E1AAEC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C2081-CBD4-4D32-AF70-C3FBD6BF8BEB}" type="slidenum">
              <a:rPr lang="en-US" smtClean="0"/>
              <a:t>‹#›</a:t>
            </a:fld>
            <a:endParaRPr lang="en-US"/>
          </a:p>
        </p:txBody>
      </p:sp>
    </p:spTree>
    <p:extLst>
      <p:ext uri="{BB962C8B-B14F-4D97-AF65-F5344CB8AC3E}">
        <p14:creationId xmlns:p14="http://schemas.microsoft.com/office/powerpoint/2010/main" val="1925546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097AED-409B-460D-ABCF-282327EC8D24}"/>
              </a:ext>
            </a:extLst>
          </p:cNvPr>
          <p:cNvSpPr txBox="1"/>
          <p:nvPr/>
        </p:nvSpPr>
        <p:spPr>
          <a:xfrm>
            <a:off x="1219201" y="2635623"/>
            <a:ext cx="9215718" cy="1015663"/>
          </a:xfrm>
          <a:prstGeom prst="rect">
            <a:avLst/>
          </a:prstGeom>
          <a:noFill/>
        </p:spPr>
        <p:txBody>
          <a:bodyPr wrap="square" rtlCol="0">
            <a:spAutoFit/>
          </a:bodyPr>
          <a:lstStyle/>
          <a:p>
            <a:r>
              <a:rPr lang="en-US" sz="6000" b="1" dirty="0"/>
              <a:t>     HOSPITALITY ANALYTICS</a:t>
            </a:r>
          </a:p>
        </p:txBody>
      </p:sp>
    </p:spTree>
    <p:extLst>
      <p:ext uri="{BB962C8B-B14F-4D97-AF65-F5344CB8AC3E}">
        <p14:creationId xmlns:p14="http://schemas.microsoft.com/office/powerpoint/2010/main" val="108058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EE1D8-B904-4476-B5D3-9F217E4AFA64}"/>
              </a:ext>
            </a:extLst>
          </p:cNvPr>
          <p:cNvSpPr txBox="1"/>
          <p:nvPr/>
        </p:nvSpPr>
        <p:spPr>
          <a:xfrm>
            <a:off x="349624" y="233082"/>
            <a:ext cx="11412070" cy="5909310"/>
          </a:xfrm>
          <a:prstGeom prst="rect">
            <a:avLst/>
          </a:prstGeom>
          <a:noFill/>
        </p:spPr>
        <p:txBody>
          <a:bodyPr wrap="square" rtlCol="0">
            <a:spAutoFit/>
          </a:bodyPr>
          <a:lstStyle/>
          <a:p>
            <a:r>
              <a:rPr lang="en-US" sz="5400" dirty="0"/>
              <a:t>Recommended and conclude </a:t>
            </a:r>
          </a:p>
          <a:p>
            <a:endParaRPr lang="en-US" dirty="0"/>
          </a:p>
          <a:p>
            <a:pPr marL="285750" indent="-285750">
              <a:buFont typeface="Wingdings" panose="05000000000000000000" pitchFamily="2" charset="2"/>
              <a:buChar char="Ø"/>
            </a:pPr>
            <a:r>
              <a:rPr lang="en-US" dirty="0"/>
              <a:t>Insights : Weekends showed higher occupancy and revenue across luxury hotels.</a:t>
            </a:r>
          </a:p>
          <a:p>
            <a:pPr marL="285750" indent="-285750">
              <a:buFont typeface="Wingdings" panose="05000000000000000000" pitchFamily="2" charset="2"/>
              <a:buChar char="Ø"/>
            </a:pPr>
            <a:r>
              <a:rPr lang="en-US" dirty="0"/>
              <a:t>Most cancellations occurred 2–3 days before check-in dates.</a:t>
            </a:r>
          </a:p>
          <a:p>
            <a:pPr marL="285750" indent="-285750">
              <a:buFont typeface="Wingdings" panose="05000000000000000000" pitchFamily="2" charset="2"/>
              <a:buChar char="Ø"/>
            </a:pPr>
            <a:r>
              <a:rPr lang="en-US" dirty="0"/>
              <a:t>Some states consistently underperformed due to low seasonal </a:t>
            </a:r>
            <a:r>
              <a:rPr lang="en-US" dirty="0" err="1"/>
              <a:t>demand.Budget</a:t>
            </a:r>
            <a:r>
              <a:rPr lang="en-US" dirty="0"/>
              <a:t> hotels had higher booking volume but lower revenue per room.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Recommendations : Promote weekday discounts to increase occupancy.</a:t>
            </a:r>
          </a:p>
          <a:p>
            <a:pPr marL="285750" indent="-285750">
              <a:buFont typeface="Wingdings" panose="05000000000000000000" pitchFamily="2" charset="2"/>
              <a:buChar char="Ø"/>
            </a:pPr>
            <a:r>
              <a:rPr lang="en-US" dirty="0"/>
              <a:t>Offer loyalty rewards to reduce cancellation rates.</a:t>
            </a:r>
          </a:p>
          <a:p>
            <a:pPr marL="285750" indent="-285750">
              <a:buFont typeface="Wingdings" panose="05000000000000000000" pitchFamily="2" charset="2"/>
              <a:buChar char="Ø"/>
            </a:pPr>
            <a:r>
              <a:rPr lang="en-US" dirty="0"/>
              <a:t>Focus marketing on underperforming states during off- season.</a:t>
            </a:r>
          </a:p>
          <a:p>
            <a:pPr marL="285750" indent="-285750">
              <a:buFont typeface="Wingdings" panose="05000000000000000000" pitchFamily="2" charset="2"/>
              <a:buChar char="Ø"/>
            </a:pPr>
            <a:r>
              <a:rPr lang="en-US" dirty="0"/>
              <a:t>Dynamic pricing for different hotel classes to optimize revenue.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Conclusion : Leveraged data analytics to understand hospitality trends and optimize </a:t>
            </a:r>
            <a:r>
              <a:rPr lang="en-US" dirty="0" err="1"/>
              <a:t>performance.Multi</a:t>
            </a:r>
            <a:r>
              <a:rPr lang="en-US" dirty="0"/>
              <a:t>-tool approach helped build cross-platform </a:t>
            </a:r>
            <a:r>
              <a:rPr lang="en-US" dirty="0" err="1"/>
              <a:t>dashboards.These</a:t>
            </a:r>
            <a:r>
              <a:rPr lang="en-US" dirty="0"/>
              <a:t> insights can guide data-driven strategies for hotel operations.</a:t>
            </a:r>
          </a:p>
          <a:p>
            <a:pPr marL="285750" indent="-285750">
              <a:buFont typeface="Wingdings" panose="05000000000000000000" pitchFamily="2" charset="2"/>
              <a:buChar char="Ø"/>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1454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C6FB89-7EB5-4BDE-B4C1-992972ED5074}"/>
              </a:ext>
            </a:extLst>
          </p:cNvPr>
          <p:cNvSpPr txBox="1"/>
          <p:nvPr/>
        </p:nvSpPr>
        <p:spPr>
          <a:xfrm>
            <a:off x="2008094" y="2259106"/>
            <a:ext cx="7225553" cy="1446550"/>
          </a:xfrm>
          <a:prstGeom prst="rect">
            <a:avLst/>
          </a:prstGeom>
          <a:noFill/>
        </p:spPr>
        <p:txBody>
          <a:bodyPr wrap="square" rtlCol="0">
            <a:spAutoFit/>
          </a:bodyPr>
          <a:lstStyle/>
          <a:p>
            <a:r>
              <a:rPr lang="en-US" sz="8800" dirty="0"/>
              <a:t>    THANK YOU </a:t>
            </a:r>
          </a:p>
        </p:txBody>
      </p:sp>
    </p:spTree>
    <p:extLst>
      <p:ext uri="{BB962C8B-B14F-4D97-AF65-F5344CB8AC3E}">
        <p14:creationId xmlns:p14="http://schemas.microsoft.com/office/powerpoint/2010/main" val="297189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D87212-9221-4C7F-8F74-60DFDC327292}"/>
              </a:ext>
            </a:extLst>
          </p:cNvPr>
          <p:cNvSpPr txBox="1"/>
          <p:nvPr/>
        </p:nvSpPr>
        <p:spPr>
          <a:xfrm>
            <a:off x="690282" y="367553"/>
            <a:ext cx="8982636" cy="4247317"/>
          </a:xfrm>
          <a:prstGeom prst="rect">
            <a:avLst/>
          </a:prstGeom>
          <a:noFill/>
        </p:spPr>
        <p:txBody>
          <a:bodyPr wrap="square" rtlCol="0">
            <a:spAutoFit/>
          </a:bodyPr>
          <a:lstStyle/>
          <a:p>
            <a:r>
              <a:rPr lang="en-US" sz="5400" dirty="0"/>
              <a:t>GROUP MEMBERS NAME</a:t>
            </a:r>
          </a:p>
          <a:p>
            <a:r>
              <a:rPr lang="en-US" dirty="0"/>
              <a:t> </a:t>
            </a:r>
          </a:p>
          <a:p>
            <a:pPr marL="571500" indent="-571500">
              <a:buFont typeface="Wingdings" panose="05000000000000000000" pitchFamily="2" charset="2"/>
              <a:buChar char="Ø"/>
            </a:pPr>
            <a:r>
              <a:rPr lang="en-US" sz="3600" dirty="0"/>
              <a:t>  D </a:t>
            </a:r>
            <a:r>
              <a:rPr lang="en-US" sz="3600" dirty="0" err="1"/>
              <a:t>Kishan</a:t>
            </a:r>
            <a:r>
              <a:rPr lang="en-US" sz="3600" dirty="0"/>
              <a:t> Kumar </a:t>
            </a:r>
          </a:p>
          <a:p>
            <a:pPr marL="571500" indent="-571500">
              <a:buFont typeface="Wingdings" panose="05000000000000000000" pitchFamily="2" charset="2"/>
              <a:buChar char="Ø"/>
            </a:pPr>
            <a:r>
              <a:rPr lang="en-US" sz="3600" dirty="0"/>
              <a:t>  Samrat Jha</a:t>
            </a:r>
          </a:p>
          <a:p>
            <a:pPr marL="571500" indent="-571500">
              <a:buFont typeface="Wingdings" panose="05000000000000000000" pitchFamily="2" charset="2"/>
              <a:buChar char="Ø"/>
            </a:pPr>
            <a:r>
              <a:rPr lang="en-US" sz="3600" dirty="0"/>
              <a:t>  Ekta Vaishnav</a:t>
            </a:r>
          </a:p>
          <a:p>
            <a:pPr marL="571500" indent="-571500">
              <a:buFont typeface="Wingdings" panose="05000000000000000000" pitchFamily="2" charset="2"/>
              <a:buChar char="Ø"/>
            </a:pPr>
            <a:r>
              <a:rPr lang="en-US" sz="3600" dirty="0"/>
              <a:t>  Dipti </a:t>
            </a:r>
            <a:r>
              <a:rPr lang="en-US" sz="3600" dirty="0" err="1"/>
              <a:t>Khaire</a:t>
            </a:r>
            <a:r>
              <a:rPr lang="en-US" sz="3600" dirty="0"/>
              <a:t> </a:t>
            </a:r>
          </a:p>
          <a:p>
            <a:endParaRPr lang="en-US" dirty="0"/>
          </a:p>
          <a:p>
            <a:endParaRPr lang="en-US" dirty="0"/>
          </a:p>
          <a:p>
            <a:endParaRPr lang="en-US" dirty="0"/>
          </a:p>
        </p:txBody>
      </p:sp>
    </p:spTree>
    <p:extLst>
      <p:ext uri="{BB962C8B-B14F-4D97-AF65-F5344CB8AC3E}">
        <p14:creationId xmlns:p14="http://schemas.microsoft.com/office/powerpoint/2010/main" val="308171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9E8747-037D-40B2-9F78-290F4F1ADEA7}"/>
              </a:ext>
            </a:extLst>
          </p:cNvPr>
          <p:cNvSpPr txBox="1"/>
          <p:nvPr/>
        </p:nvSpPr>
        <p:spPr>
          <a:xfrm>
            <a:off x="412376" y="286871"/>
            <a:ext cx="11196918" cy="4216539"/>
          </a:xfrm>
          <a:prstGeom prst="rect">
            <a:avLst/>
          </a:prstGeom>
          <a:noFill/>
        </p:spPr>
        <p:txBody>
          <a:bodyPr wrap="square" rtlCol="0">
            <a:spAutoFit/>
          </a:bodyPr>
          <a:lstStyle/>
          <a:p>
            <a:r>
              <a:rPr lang="en-US" sz="5400" dirty="0"/>
              <a:t> Objective and business problem </a:t>
            </a:r>
          </a:p>
          <a:p>
            <a:endParaRPr lang="en-US" dirty="0"/>
          </a:p>
          <a:p>
            <a:pPr marL="457200" indent="-457200">
              <a:buFont typeface="Wingdings" panose="05000000000000000000" pitchFamily="2" charset="2"/>
              <a:buChar char="Ø"/>
            </a:pPr>
            <a:r>
              <a:rPr lang="en-US" sz="2800" dirty="0"/>
              <a:t>Objective :To analyze hotel booking and revenue data to uncover insights that help improve occupancy, reduce cancellations, and boost revenue.</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Business Problem:The hospitality industry faces challenges such as fluctuating occupancy, high cancellation rates, seasonal revenue dips, and inefficient capacity utilization. The goal is to identify patterns and trends to support strategic decision-making.</a:t>
            </a:r>
          </a:p>
        </p:txBody>
      </p:sp>
    </p:spTree>
    <p:extLst>
      <p:ext uri="{BB962C8B-B14F-4D97-AF65-F5344CB8AC3E}">
        <p14:creationId xmlns:p14="http://schemas.microsoft.com/office/powerpoint/2010/main" val="676648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C494D2-8940-4325-82CD-01524D9BAFEB}"/>
              </a:ext>
            </a:extLst>
          </p:cNvPr>
          <p:cNvSpPr txBox="1"/>
          <p:nvPr/>
        </p:nvSpPr>
        <p:spPr>
          <a:xfrm>
            <a:off x="744071" y="322729"/>
            <a:ext cx="8184776" cy="8894743"/>
          </a:xfrm>
          <a:prstGeom prst="rect">
            <a:avLst/>
          </a:prstGeom>
          <a:noFill/>
        </p:spPr>
        <p:txBody>
          <a:bodyPr wrap="square" rtlCol="0">
            <a:spAutoFit/>
          </a:bodyPr>
          <a:lstStyle/>
          <a:p>
            <a:r>
              <a:rPr lang="en-US" sz="4800" dirty="0"/>
              <a:t>Steps taken to solve problem </a:t>
            </a:r>
          </a:p>
          <a:p>
            <a:pPr marL="457200" indent="-457200">
              <a:buFont typeface="Wingdings" panose="05000000000000000000" pitchFamily="2" charset="2"/>
              <a:buChar char="Ø"/>
            </a:pPr>
            <a:r>
              <a:rPr lang="en-US" sz="2400" dirty="0"/>
              <a:t>Data </a:t>
            </a:r>
            <a:r>
              <a:rPr lang="en-US" sz="2400" dirty="0" err="1"/>
              <a:t>CollectionImported</a:t>
            </a:r>
            <a:r>
              <a:rPr lang="en-US" sz="2400" dirty="0"/>
              <a:t> 5 datasets: </a:t>
            </a:r>
            <a:r>
              <a:rPr lang="en-US" sz="2400" dirty="0" err="1"/>
              <a:t>dim_date</a:t>
            </a:r>
            <a:r>
              <a:rPr lang="en-US" sz="2400" dirty="0"/>
              <a:t>, </a:t>
            </a:r>
            <a:r>
              <a:rPr lang="en-US" sz="2400" dirty="0" err="1"/>
              <a:t>dim_rooms</a:t>
            </a:r>
            <a:r>
              <a:rPr lang="en-US" sz="2400" dirty="0"/>
              <a:t>, </a:t>
            </a:r>
            <a:r>
              <a:rPr lang="en-US" sz="2400" dirty="0" err="1"/>
              <a:t>dim_hotels</a:t>
            </a:r>
            <a:r>
              <a:rPr lang="en-US" sz="2400" dirty="0"/>
              <a:t>, </a:t>
            </a:r>
            <a:r>
              <a:rPr lang="en-US" sz="2400" dirty="0" err="1"/>
              <a:t>fact_bookings</a:t>
            </a:r>
            <a:r>
              <a:rPr lang="en-US" sz="2400" dirty="0"/>
              <a:t>, and </a:t>
            </a:r>
            <a:r>
              <a:rPr lang="en-US" sz="2400" dirty="0" err="1"/>
              <a:t>fact_aggregated_bookings</a:t>
            </a:r>
            <a:r>
              <a:rPr lang="en-US" sz="2400" dirty="0"/>
              <a:t>.</a:t>
            </a:r>
          </a:p>
          <a:p>
            <a:endParaRPr lang="en-US" sz="2400" dirty="0"/>
          </a:p>
          <a:p>
            <a:pPr marL="457200" indent="-457200">
              <a:buFont typeface="Wingdings" panose="05000000000000000000" pitchFamily="2" charset="2"/>
              <a:buChar char="Ø"/>
            </a:pPr>
            <a:r>
              <a:rPr lang="en-US" sz="2400" dirty="0"/>
              <a:t>Data Cleaning &amp; Preprocessing Handled missing values, inconsistent formats.</a:t>
            </a:r>
          </a:p>
          <a:p>
            <a:endParaRPr lang="en-US" sz="2400" dirty="0"/>
          </a:p>
          <a:p>
            <a:pPr marL="457200" indent="-457200">
              <a:buFont typeface="Wingdings" panose="05000000000000000000" pitchFamily="2" charset="2"/>
              <a:buChar char="Ø"/>
            </a:pPr>
            <a:r>
              <a:rPr lang="en-US" sz="2400" dirty="0"/>
              <a:t>Converted date fields, merged relevant tables.</a:t>
            </a:r>
          </a:p>
          <a:p>
            <a:endParaRPr lang="en-US" sz="2400" dirty="0"/>
          </a:p>
          <a:p>
            <a:pPr marL="457200" indent="-457200">
              <a:buFont typeface="Wingdings" panose="05000000000000000000" pitchFamily="2" charset="2"/>
              <a:buChar char="Ø"/>
            </a:pPr>
            <a:r>
              <a:rPr lang="en-US" sz="2400" dirty="0"/>
              <a:t>Data Analysis Created KPIs like Occupancy, Revenue, Cancellation Rate, Booking Trends.</a:t>
            </a:r>
          </a:p>
          <a:p>
            <a:endParaRPr lang="en-US" sz="2400" dirty="0"/>
          </a:p>
          <a:p>
            <a:pPr marL="457200" indent="-457200">
              <a:buFont typeface="Wingdings" panose="05000000000000000000" pitchFamily="2" charset="2"/>
              <a:buChar char="Ø"/>
            </a:pPr>
            <a:r>
              <a:rPr lang="en-US" sz="2400" dirty="0"/>
              <a:t>Analyzed weekday vs weekend patterns, state-wise performance.</a:t>
            </a:r>
          </a:p>
          <a:p>
            <a:pPr marL="457200" indent="-457200">
              <a:buFont typeface="Wingdings" panose="05000000000000000000" pitchFamily="2" charset="2"/>
              <a:buChar char="Ø"/>
            </a:pPr>
            <a:r>
              <a:rPr lang="en-US" sz="2400" dirty="0"/>
              <a:t>Dashboard Building Built interactive dashboards in Excel, Power BI, and Tableau</a:t>
            </a:r>
            <a:r>
              <a:rPr lang="en-US" sz="2800" dirty="0"/>
              <a:t>.</a:t>
            </a:r>
          </a:p>
          <a:p>
            <a:endParaRPr lang="en-US" sz="4800" dirty="0"/>
          </a:p>
          <a:p>
            <a:endParaRPr lang="en-US" sz="4800" dirty="0"/>
          </a:p>
          <a:p>
            <a:endParaRPr lang="en-US" sz="4800" dirty="0"/>
          </a:p>
          <a:p>
            <a:endParaRPr lang="en-US" sz="1600" dirty="0"/>
          </a:p>
        </p:txBody>
      </p:sp>
    </p:spTree>
    <p:extLst>
      <p:ext uri="{BB962C8B-B14F-4D97-AF65-F5344CB8AC3E}">
        <p14:creationId xmlns:p14="http://schemas.microsoft.com/office/powerpoint/2010/main" val="16616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7F8461-02AD-43A6-9CAC-800663FDFE43}"/>
              </a:ext>
            </a:extLst>
          </p:cNvPr>
          <p:cNvSpPr txBox="1"/>
          <p:nvPr/>
        </p:nvSpPr>
        <p:spPr>
          <a:xfrm>
            <a:off x="448235" y="188259"/>
            <a:ext cx="11071412" cy="4647426"/>
          </a:xfrm>
          <a:prstGeom prst="rect">
            <a:avLst/>
          </a:prstGeom>
          <a:noFill/>
        </p:spPr>
        <p:txBody>
          <a:bodyPr wrap="square" rtlCol="0">
            <a:spAutoFit/>
          </a:bodyPr>
          <a:lstStyle/>
          <a:p>
            <a:r>
              <a:rPr lang="en-US" dirty="0"/>
              <a:t> </a:t>
            </a:r>
            <a:r>
              <a:rPr lang="en-US" sz="3200" dirty="0"/>
              <a:t>key </a:t>
            </a:r>
            <a:r>
              <a:rPr lang="en-US" sz="3200" dirty="0" err="1"/>
              <a:t>kpi’s</a:t>
            </a:r>
            <a:r>
              <a:rPr lang="en-US" sz="3200" dirty="0"/>
              <a:t> measured</a:t>
            </a:r>
          </a:p>
          <a:p>
            <a:endParaRPr lang="en-US" sz="3200" dirty="0"/>
          </a:p>
          <a:p>
            <a:pPr marL="342900" indent="-342900">
              <a:buFont typeface="Wingdings" panose="05000000000000000000" pitchFamily="2" charset="2"/>
              <a:buChar char="Ø"/>
            </a:pPr>
            <a:r>
              <a:rPr lang="en-US" sz="2400" dirty="0"/>
              <a:t>Total Revenue </a:t>
            </a:r>
          </a:p>
          <a:p>
            <a:pPr marL="342900" indent="-342900">
              <a:buFont typeface="Wingdings" panose="05000000000000000000" pitchFamily="2" charset="2"/>
              <a:buChar char="Ø"/>
            </a:pPr>
            <a:r>
              <a:rPr lang="en-US" sz="2400" dirty="0"/>
              <a:t>Total Bookings</a:t>
            </a:r>
          </a:p>
          <a:p>
            <a:pPr marL="342900" indent="-342900">
              <a:buFont typeface="Wingdings" panose="05000000000000000000" pitchFamily="2" charset="2"/>
              <a:buChar char="Ø"/>
            </a:pPr>
            <a:r>
              <a:rPr lang="en-US" sz="2400" dirty="0"/>
              <a:t>Occupancy Rate</a:t>
            </a:r>
          </a:p>
          <a:p>
            <a:pPr marL="342900" indent="-342900">
              <a:buFont typeface="Wingdings" panose="05000000000000000000" pitchFamily="2" charset="2"/>
              <a:buChar char="Ø"/>
            </a:pPr>
            <a:r>
              <a:rPr lang="en-US" sz="2400" dirty="0"/>
              <a:t>Cancellation Rate</a:t>
            </a:r>
          </a:p>
          <a:p>
            <a:pPr marL="342900" indent="-342900">
              <a:buFont typeface="Wingdings" panose="05000000000000000000" pitchFamily="2" charset="2"/>
              <a:buChar char="Ø"/>
            </a:pPr>
            <a:r>
              <a:rPr lang="en-US" sz="2400" dirty="0"/>
              <a:t>Utilized Capacity</a:t>
            </a:r>
          </a:p>
          <a:p>
            <a:pPr marL="342900" indent="-342900">
              <a:buFont typeface="Wingdings" panose="05000000000000000000" pitchFamily="2" charset="2"/>
              <a:buChar char="Ø"/>
            </a:pPr>
            <a:r>
              <a:rPr lang="en-US" sz="2400" dirty="0"/>
              <a:t>Weekday &amp; Weekend Revenue</a:t>
            </a:r>
          </a:p>
          <a:p>
            <a:pPr marL="342900" indent="-342900">
              <a:buFont typeface="Wingdings" panose="05000000000000000000" pitchFamily="2" charset="2"/>
              <a:buChar char="Ø"/>
            </a:pPr>
            <a:r>
              <a:rPr lang="en-US" sz="2400" dirty="0"/>
              <a:t>Revenue by Hotel and State Class-wise</a:t>
            </a:r>
          </a:p>
          <a:p>
            <a:pPr marL="342900" indent="-342900">
              <a:buFont typeface="Wingdings" panose="05000000000000000000" pitchFamily="2" charset="2"/>
              <a:buChar char="Ø"/>
            </a:pPr>
            <a:r>
              <a:rPr lang="en-US" sz="2400" dirty="0"/>
              <a:t>Revenue Checked Out / Canceled / No-show Bookings</a:t>
            </a:r>
          </a:p>
          <a:p>
            <a:pPr marL="342900" indent="-342900">
              <a:buFont typeface="Wingdings" panose="05000000000000000000" pitchFamily="2" charset="2"/>
              <a:buChar char="Ø"/>
            </a:pPr>
            <a:r>
              <a:rPr lang="en-US" sz="2400" dirty="0"/>
              <a:t>Weekly Trend Metrics</a:t>
            </a:r>
            <a:r>
              <a:rPr lang="en-US" sz="3200" dirty="0"/>
              <a:t> </a:t>
            </a:r>
          </a:p>
        </p:txBody>
      </p:sp>
    </p:spTree>
    <p:extLst>
      <p:ext uri="{BB962C8B-B14F-4D97-AF65-F5344CB8AC3E}">
        <p14:creationId xmlns:p14="http://schemas.microsoft.com/office/powerpoint/2010/main" val="396335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41FDAB-7AD9-4C0A-9EE4-AE538908C568}"/>
              </a:ext>
            </a:extLst>
          </p:cNvPr>
          <p:cNvSpPr txBox="1"/>
          <p:nvPr/>
        </p:nvSpPr>
        <p:spPr>
          <a:xfrm>
            <a:off x="1111624" y="582706"/>
            <a:ext cx="9726705" cy="923330"/>
          </a:xfrm>
          <a:prstGeom prst="rect">
            <a:avLst/>
          </a:prstGeom>
          <a:noFill/>
        </p:spPr>
        <p:txBody>
          <a:bodyPr wrap="square" rtlCol="0">
            <a:spAutoFit/>
          </a:bodyPr>
          <a:lstStyle/>
          <a:p>
            <a:r>
              <a:rPr lang="en-US" sz="5400" dirty="0"/>
              <a:t>Screenshots of Dashboard </a:t>
            </a:r>
          </a:p>
        </p:txBody>
      </p:sp>
      <p:pic>
        <p:nvPicPr>
          <p:cNvPr id="5" name="Picture 4">
            <a:extLst>
              <a:ext uri="{FF2B5EF4-FFF2-40B4-BE49-F238E27FC236}">
                <a16:creationId xmlns:a16="http://schemas.microsoft.com/office/drawing/2014/main" id="{4457F8AC-1E81-4144-847C-3C5AA9373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30" y="1936340"/>
            <a:ext cx="9126069" cy="4338953"/>
          </a:xfrm>
          <a:prstGeom prst="rect">
            <a:avLst/>
          </a:prstGeom>
        </p:spPr>
      </p:pic>
    </p:spTree>
    <p:extLst>
      <p:ext uri="{BB962C8B-B14F-4D97-AF65-F5344CB8AC3E}">
        <p14:creationId xmlns:p14="http://schemas.microsoft.com/office/powerpoint/2010/main" val="73039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1E485A-66C8-4D8A-86FA-B74D2DD111CB}"/>
              </a:ext>
            </a:extLst>
          </p:cNvPr>
          <p:cNvSpPr txBox="1"/>
          <p:nvPr/>
        </p:nvSpPr>
        <p:spPr>
          <a:xfrm>
            <a:off x="170329" y="268941"/>
            <a:ext cx="11394142" cy="5827059"/>
          </a:xfrm>
          <a:prstGeom prst="rect">
            <a:avLst/>
          </a:prstGeom>
          <a:noFill/>
        </p:spPr>
        <p:txBody>
          <a:bodyPr wrap="square" rtlCol="0">
            <a:spAutoFit/>
          </a:bodyPr>
          <a:lstStyle/>
          <a:p>
            <a:endParaRPr lang="en-US" dirty="0"/>
          </a:p>
        </p:txBody>
      </p:sp>
      <p:pic>
        <p:nvPicPr>
          <p:cNvPr id="13" name="Picture 12">
            <a:extLst>
              <a:ext uri="{FF2B5EF4-FFF2-40B4-BE49-F238E27FC236}">
                <a16:creationId xmlns:a16="http://schemas.microsoft.com/office/drawing/2014/main" id="{3E91CF49-958F-47C5-8676-084A44492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29" y="1183340"/>
            <a:ext cx="11761694" cy="4840942"/>
          </a:xfrm>
          <a:prstGeom prst="rect">
            <a:avLst/>
          </a:prstGeom>
        </p:spPr>
      </p:pic>
    </p:spTree>
    <p:extLst>
      <p:ext uri="{BB962C8B-B14F-4D97-AF65-F5344CB8AC3E}">
        <p14:creationId xmlns:p14="http://schemas.microsoft.com/office/powerpoint/2010/main" val="282938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0007F6-6886-414D-A218-585BAEAD1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141" y="833718"/>
            <a:ext cx="10219765" cy="4724400"/>
          </a:xfrm>
          <a:prstGeom prst="rect">
            <a:avLst/>
          </a:prstGeom>
        </p:spPr>
      </p:pic>
    </p:spTree>
    <p:extLst>
      <p:ext uri="{BB962C8B-B14F-4D97-AF65-F5344CB8AC3E}">
        <p14:creationId xmlns:p14="http://schemas.microsoft.com/office/powerpoint/2010/main" val="642163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4AC0DC-5D9C-4D4E-8E2F-F2A633C3A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653" y="62753"/>
            <a:ext cx="6193806" cy="3266512"/>
          </a:xfrm>
          <a:prstGeom prst="rect">
            <a:avLst/>
          </a:prstGeom>
        </p:spPr>
      </p:pic>
      <p:pic>
        <p:nvPicPr>
          <p:cNvPr id="6" name="Picture 5">
            <a:extLst>
              <a:ext uri="{FF2B5EF4-FFF2-40B4-BE49-F238E27FC236}">
                <a16:creationId xmlns:a16="http://schemas.microsoft.com/office/drawing/2014/main" id="{DCDAAE0C-1A0C-412C-90A4-05FC5E440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652" y="3489519"/>
            <a:ext cx="6193805" cy="3368481"/>
          </a:xfrm>
          <a:prstGeom prst="rect">
            <a:avLst/>
          </a:prstGeom>
        </p:spPr>
      </p:pic>
      <p:pic>
        <p:nvPicPr>
          <p:cNvPr id="8" name="Picture 7">
            <a:extLst>
              <a:ext uri="{FF2B5EF4-FFF2-40B4-BE49-F238E27FC236}">
                <a16:creationId xmlns:a16="http://schemas.microsoft.com/office/drawing/2014/main" id="{83760998-AC35-494D-BEA7-2CAF105597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97" y="3483912"/>
            <a:ext cx="5701553" cy="3164542"/>
          </a:xfrm>
          <a:prstGeom prst="rect">
            <a:avLst/>
          </a:prstGeom>
        </p:spPr>
      </p:pic>
      <p:pic>
        <p:nvPicPr>
          <p:cNvPr id="10" name="Picture 9">
            <a:extLst>
              <a:ext uri="{FF2B5EF4-FFF2-40B4-BE49-F238E27FC236}">
                <a16:creationId xmlns:a16="http://schemas.microsoft.com/office/drawing/2014/main" id="{1C8F22BB-E2AB-4290-833C-3629488E05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97" y="62752"/>
            <a:ext cx="5730305" cy="3012141"/>
          </a:xfrm>
          <a:prstGeom prst="rect">
            <a:avLst/>
          </a:prstGeom>
        </p:spPr>
      </p:pic>
    </p:spTree>
    <p:extLst>
      <p:ext uri="{BB962C8B-B14F-4D97-AF65-F5344CB8AC3E}">
        <p14:creationId xmlns:p14="http://schemas.microsoft.com/office/powerpoint/2010/main" val="757651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337</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6</cp:revision>
  <dcterms:created xsi:type="dcterms:W3CDTF">2025-04-16T17:22:30Z</dcterms:created>
  <dcterms:modified xsi:type="dcterms:W3CDTF">2025-04-16T18:11:51Z</dcterms:modified>
</cp:coreProperties>
</file>