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83" r:id="rId2"/>
    <p:sldId id="289" r:id="rId3"/>
    <p:sldId id="286" r:id="rId4"/>
    <p:sldId id="285" r:id="rId5"/>
    <p:sldId id="260" r:id="rId6"/>
    <p:sldId id="261" r:id="rId7"/>
    <p:sldId id="280" r:id="rId8"/>
    <p:sldId id="297" r:id="rId9"/>
    <p:sldId id="298" r:id="rId10"/>
    <p:sldId id="299" r:id="rId11"/>
    <p:sldId id="279" r:id="rId12"/>
    <p:sldId id="293" r:id="rId13"/>
    <p:sldId id="294" r:id="rId14"/>
    <p:sldId id="296" r:id="rId15"/>
    <p:sldId id="295" r:id="rId16"/>
    <p:sldId id="278"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087" autoAdjust="0"/>
    <p:restoredTop sz="94660"/>
  </p:normalViewPr>
  <p:slideViewPr>
    <p:cSldViewPr snapToGrid="0">
      <p:cViewPr varScale="1">
        <p:scale>
          <a:sx n="103" d="100"/>
          <a:sy n="103" d="100"/>
        </p:scale>
        <p:origin x="11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2"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dirty="0"/>
            <a:t>The Zomato Analytics Project leveraged Excel, Power BI, Tableau, and SQL to analyze  KPIs, enabling data-driven decision-making.</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The Zomato Analytics project provided valuable insights into customer behavior, restaurant performance, and market dynamics within the food delivery ecosystem.</a:t>
          </a:r>
          <a:endParaRPr lang="en-US" sz="2000" dirty="0"/>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Through detailed data analysis and visualization, we identified key factors that influence user rating, restaurant popularity, and pricing strategies.</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Key finding revealed that location, cuisine type, cost for two, and user ratings significantly affect a restaurant’s success on the platform.</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Additionally, areas with a high density of popular restaurants often reflect customers’ preferences and higher engagement levels.</a:t>
          </a:r>
          <a:endParaRPr lang="en-US" sz="1800" dirty="0"/>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custLinFactNeighborX="60" custLinFactNeighborY="-17973"/>
      <dgm:spPr/>
    </dgm:pt>
    <dgm:pt modelId="{ADEF7A08-80D8-4596-BA50-B479596CE6FE}" type="pres">
      <dgm:prSet presAssocID="{7AC09B67-08AB-44F1-9479-FA1D83F360C8}" presName="iconRect" presStyleLbl="node1" presStyleIdx="3" presStyleCnt="5" custLinFactNeighborX="-1305" custLinFactNeighborY="-2765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custLinFactNeighborX="349" custLinFactNeighborY="-20804">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custLinFactNeighborY="-37397"/>
      <dgm:spPr/>
    </dgm:pt>
    <dgm:pt modelId="{BC0709E7-CF9F-4F6D-AB5D-FF51711F3DB7}" type="pres">
      <dgm:prSet presAssocID="{E9926D6A-4677-4603-BD6F-E83DC47CBC4F}" presName="iconRect" presStyleLbl="node1" presStyleIdx="4" presStyleCnt="5" custLinFactNeighborX="-1305" custLinFactNeighborY="-5249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custLinFactNeighborX="349" custLinFactNeighborY="-30962">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5633"/>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04154" y="157484"/>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D64BECF-0D1A-410A-8F1A-CCDAE9A6B1CE}">
      <dsp:nvSpPr>
        <dsp:cNvPr id="0" name=""/>
        <dsp:cNvSpPr/>
      </dsp:nvSpPr>
      <dsp:spPr>
        <a:xfrm>
          <a:off x="779863" y="5633"/>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The Zomato Analytics Project leveraged Excel, Power BI, Tableau, and SQL to analyze  KPIs, enabling data-driven decision-making.</a:t>
          </a:r>
          <a:endParaRPr lang="en-US" sz="2000" kern="1200" dirty="0"/>
        </a:p>
      </dsp:txBody>
      <dsp:txXfrm>
        <a:off x="779863" y="5633"/>
        <a:ext cx="10083389" cy="738163"/>
      </dsp:txXfrm>
    </dsp:sp>
    <dsp:sp modelId="{BFC3A43C-BCDB-4217-8A75-CCC1183668B5}">
      <dsp:nvSpPr>
        <dsp:cNvPr id="0" name=""/>
        <dsp:cNvSpPr/>
      </dsp:nvSpPr>
      <dsp:spPr>
        <a:xfrm>
          <a:off x="0" y="92833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04154" y="1080188"/>
          <a:ext cx="371553" cy="371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AAF71C2-E556-429D-B688-B88B92F8AFD3}">
      <dsp:nvSpPr>
        <dsp:cNvPr id="0" name=""/>
        <dsp:cNvSpPr/>
      </dsp:nvSpPr>
      <dsp:spPr>
        <a:xfrm>
          <a:off x="779863" y="928338"/>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The Zomato Analytics project provided valuable insights into customer behavior, restaurant performance, and market dynamics within the food delivery ecosystem.</a:t>
          </a:r>
          <a:endParaRPr lang="en-US" sz="2000" kern="1200" dirty="0"/>
        </a:p>
      </dsp:txBody>
      <dsp:txXfrm>
        <a:off x="779863" y="928338"/>
        <a:ext cx="10083389" cy="738163"/>
      </dsp:txXfrm>
    </dsp:sp>
    <dsp:sp modelId="{A8E1718F-77A1-495C-808D-3B6F90B50A14}">
      <dsp:nvSpPr>
        <dsp:cNvPr id="0" name=""/>
        <dsp:cNvSpPr/>
      </dsp:nvSpPr>
      <dsp:spPr>
        <a:xfrm>
          <a:off x="0" y="185104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04154" y="2002893"/>
          <a:ext cx="371553" cy="371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CBA4BF1-5BE7-4D48-AB8C-831BE404813F}">
      <dsp:nvSpPr>
        <dsp:cNvPr id="0" name=""/>
        <dsp:cNvSpPr/>
      </dsp:nvSpPr>
      <dsp:spPr>
        <a:xfrm>
          <a:off x="779863" y="1851042"/>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Through detailed data analysis and visualization, we identified key factors that influence user rating, restaurant popularity, and pricing strategies.</a:t>
          </a:r>
          <a:endParaRPr lang="en-US" sz="2000" kern="1200" dirty="0"/>
        </a:p>
      </dsp:txBody>
      <dsp:txXfrm>
        <a:off x="779863" y="1851042"/>
        <a:ext cx="10083389" cy="738163"/>
      </dsp:txXfrm>
    </dsp:sp>
    <dsp:sp modelId="{9BEE6CFB-24F9-41CE-B772-C8332367E6E1}">
      <dsp:nvSpPr>
        <dsp:cNvPr id="0" name=""/>
        <dsp:cNvSpPr/>
      </dsp:nvSpPr>
      <dsp:spPr>
        <a:xfrm>
          <a:off x="0" y="265244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199306" y="2822960"/>
          <a:ext cx="371553" cy="371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6E1F057-43E6-4AAD-B399-BE1431F6946F}">
      <dsp:nvSpPr>
        <dsp:cNvPr id="0" name=""/>
        <dsp:cNvSpPr/>
      </dsp:nvSpPr>
      <dsp:spPr>
        <a:xfrm>
          <a:off x="815054" y="2620179"/>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Key finding revealed that location, cuisine type, cost for two, and user ratings significantly affect a restaurant’s success on the platform.</a:t>
          </a:r>
          <a:endParaRPr lang="en-US" sz="1800" kern="1200" dirty="0"/>
        </a:p>
      </dsp:txBody>
      <dsp:txXfrm>
        <a:off x="815054" y="2620179"/>
        <a:ext cx="10083389" cy="738163"/>
      </dsp:txXfrm>
    </dsp:sp>
    <dsp:sp modelId="{49E30507-7FF7-4582-BA49-3BE38F2DFCD6}">
      <dsp:nvSpPr>
        <dsp:cNvPr id="0" name=""/>
        <dsp:cNvSpPr/>
      </dsp:nvSpPr>
      <dsp:spPr>
        <a:xfrm>
          <a:off x="0" y="344406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199306" y="3653438"/>
          <a:ext cx="371553" cy="3711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2C2242C-368F-46CC-A1D0-7676852EB348}">
      <dsp:nvSpPr>
        <dsp:cNvPr id="0" name=""/>
        <dsp:cNvSpPr/>
      </dsp:nvSpPr>
      <dsp:spPr>
        <a:xfrm>
          <a:off x="815054" y="3467901"/>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Additionally, areas with a high density of popular restaurants often reflect customers’ preferences and higher engagement levels.</a:t>
          </a:r>
          <a:endParaRPr lang="en-US" sz="1800" kern="1200" dirty="0"/>
        </a:p>
      </dsp:txBody>
      <dsp:txXfrm>
        <a:off x="815054" y="3467901"/>
        <a:ext cx="10083389" cy="7381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5/21/2025</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5/21/2025</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diagramLayout" Target="../diagrams/layout1.xml"/><Relationship Id="rId7" Type="http://schemas.openxmlformats.org/officeDocument/2006/relationships/image" Target="../media/image3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usiness Growth with solid fill">
            <a:extLst>
              <a:ext uri="{FF2B5EF4-FFF2-40B4-BE49-F238E27FC236}">
                <a16:creationId xmlns:a16="http://schemas.microsoft.com/office/drawing/2014/main" id="{AAC8C8BD-1403-7640-AD27-8733769BE0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4794" y="25400"/>
            <a:ext cx="978309" cy="786581"/>
          </a:xfrm>
          <a:prstGeom prst="rect">
            <a:avLst/>
          </a:prstGeom>
        </p:spPr>
      </p:pic>
      <p:pic>
        <p:nvPicPr>
          <p:cNvPr id="5" name="Picture 4">
            <a:extLst>
              <a:ext uri="{FF2B5EF4-FFF2-40B4-BE49-F238E27FC236}">
                <a16:creationId xmlns:a16="http://schemas.microsoft.com/office/drawing/2014/main" id="{C8C34A89-B1C8-45E2-88C7-2364597A7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98" y="-77236"/>
            <a:ext cx="12313298" cy="6807200"/>
          </a:xfrm>
          <a:prstGeom prst="rect">
            <a:avLst/>
          </a:prstGeom>
        </p:spPr>
      </p:pic>
      <p:pic>
        <p:nvPicPr>
          <p:cNvPr id="6" name="Picture 5">
            <a:extLst>
              <a:ext uri="{FF2B5EF4-FFF2-40B4-BE49-F238E27FC236}">
                <a16:creationId xmlns:a16="http://schemas.microsoft.com/office/drawing/2014/main" id="{1F37F2A3-20EE-4F32-B9E7-2A32E2B04367}"/>
              </a:ext>
            </a:extLst>
          </p:cNvPr>
          <p:cNvPicPr>
            <a:picLocks noChangeAspect="1"/>
          </p:cNvPicPr>
          <p:nvPr/>
        </p:nvPicPr>
        <p:blipFill>
          <a:blip r:embed="rId5"/>
          <a:stretch>
            <a:fillRect/>
          </a:stretch>
        </p:blipFill>
        <p:spPr>
          <a:xfrm>
            <a:off x="-121298" y="-77886"/>
            <a:ext cx="12313298" cy="993151"/>
          </a:xfrm>
          <a:prstGeom prst="rect">
            <a:avLst/>
          </a:prstGeom>
        </p:spPr>
      </p:pic>
    </p:spTree>
    <p:extLst>
      <p:ext uri="{BB962C8B-B14F-4D97-AF65-F5344CB8AC3E}">
        <p14:creationId xmlns:p14="http://schemas.microsoft.com/office/powerpoint/2010/main" val="246612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endParaRPr lang="en-US" sz="3600" b="1" kern="1200" dirty="0">
              <a:solidFill>
                <a:schemeClr val="tx1"/>
              </a:solidFill>
              <a:latin typeface="Amasis MT Pro Medium" panose="02040604050005020304" pitchFamily="18" charset="0"/>
            </a:endParaRP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Off-page Connector 4">
            <a:extLst>
              <a:ext uri="{FF2B5EF4-FFF2-40B4-BE49-F238E27FC236}">
                <a16:creationId xmlns:a16="http://schemas.microsoft.com/office/drawing/2014/main" id="{01CB8846-978D-4978-5384-46D3ACEA06B5}"/>
              </a:ext>
            </a:extLst>
          </p:cNvPr>
          <p:cNvSpPr/>
          <p:nvPr/>
        </p:nvSpPr>
        <p:spPr>
          <a:xfrm>
            <a:off x="9229217" y="591233"/>
            <a:ext cx="2619738" cy="5746488"/>
          </a:xfrm>
          <a:prstGeom prst="flowChartOffpageConnector">
            <a:avLst/>
          </a:prstGeom>
          <a:solidFill>
            <a:schemeClr val="bg2">
              <a:lumMod val="2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3600" b="1" kern="1200" dirty="0">
                <a:solidFill>
                  <a:schemeClr val="bg1"/>
                </a:solidFill>
                <a:latin typeface="Amasis MT Pro Medium" panose="02040604050005020304" pitchFamily="18" charset="0"/>
              </a:rPr>
              <a:t>      KPI  4</a:t>
            </a:r>
            <a:endParaRPr lang="en-US" dirty="0"/>
          </a:p>
          <a:p>
            <a:pPr algn="ctr"/>
            <a:r>
              <a:rPr lang="en-US" sz="3600" dirty="0">
                <a:solidFill>
                  <a:schemeClr val="bg1"/>
                </a:solidFill>
              </a:rPr>
              <a:t>Count of Restaurants based on Average Ratings.</a:t>
            </a:r>
          </a:p>
          <a:p>
            <a:pPr algn="ctr"/>
            <a:endParaRPr lang="en-IN" sz="3600" dirty="0">
              <a:solidFill>
                <a:schemeClr val="bg1"/>
              </a:solidFill>
            </a:endParaRPr>
          </a:p>
        </p:txBody>
      </p:sp>
      <p:cxnSp>
        <p:nvCxnSpPr>
          <p:cNvPr id="9" name="Straight Connector 8">
            <a:extLst>
              <a:ext uri="{FF2B5EF4-FFF2-40B4-BE49-F238E27FC236}">
                <a16:creationId xmlns:a16="http://schemas.microsoft.com/office/drawing/2014/main" id="{8AFA1F20-5BFD-B14F-5503-382DEF7DE3EB}"/>
              </a:ext>
            </a:extLst>
          </p:cNvPr>
          <p:cNvCxnSpPr>
            <a:cxnSpLocks/>
          </p:cNvCxnSpPr>
          <p:nvPr/>
        </p:nvCxnSpPr>
        <p:spPr>
          <a:xfrm>
            <a:off x="510714" y="5456644"/>
            <a:ext cx="7846235"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B1899235-AA10-A2C0-17E6-0C4C678BF444}"/>
              </a:ext>
            </a:extLst>
          </p:cNvPr>
          <p:cNvCxnSpPr>
            <a:cxnSpLocks/>
          </p:cNvCxnSpPr>
          <p:nvPr/>
        </p:nvCxnSpPr>
        <p:spPr>
          <a:xfrm flipV="1">
            <a:off x="0" y="310320"/>
            <a:ext cx="12192000" cy="16071"/>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5BA83D-0334-46CB-BF8B-6DA84E216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538" y="2069064"/>
            <a:ext cx="5419725" cy="2790825"/>
          </a:xfrm>
          <a:prstGeom prst="rect">
            <a:avLst/>
          </a:prstGeom>
        </p:spPr>
      </p:pic>
    </p:spTree>
    <p:extLst>
      <p:ext uri="{BB962C8B-B14F-4D97-AF65-F5344CB8AC3E}">
        <p14:creationId xmlns:p14="http://schemas.microsoft.com/office/powerpoint/2010/main" val="13114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154FA5-DC6A-B15C-98AC-D26DDECE5592}"/>
              </a:ext>
            </a:extLst>
          </p:cNvPr>
          <p:cNvSpPr txBox="1"/>
          <p:nvPr/>
        </p:nvSpPr>
        <p:spPr>
          <a:xfrm>
            <a:off x="4786734" y="91420"/>
            <a:ext cx="2865120" cy="830997"/>
          </a:xfrm>
          <a:prstGeom prst="rect">
            <a:avLst/>
          </a:prstGeom>
          <a:noFill/>
        </p:spPr>
        <p:txBody>
          <a:bodyPr wrap="square" rtlCol="0">
            <a:spAutoFit/>
          </a:bodyPr>
          <a:lstStyle/>
          <a:p>
            <a:pPr algn="ctr"/>
            <a:r>
              <a:rPr lang="en-IN" sz="2400" b="1" dirty="0">
                <a:latin typeface="Amasis MT Pro Black" panose="02040A04050005020304" pitchFamily="18" charset="0"/>
              </a:rPr>
              <a:t>EXCEL DASHBOARD</a:t>
            </a:r>
          </a:p>
        </p:txBody>
      </p:sp>
      <p:pic>
        <p:nvPicPr>
          <p:cNvPr id="4" name="Picture 3">
            <a:extLst>
              <a:ext uri="{FF2B5EF4-FFF2-40B4-BE49-F238E27FC236}">
                <a16:creationId xmlns:a16="http://schemas.microsoft.com/office/drawing/2014/main" id="{C570115D-73F6-4895-82A0-DFF070E47A31}"/>
              </a:ext>
            </a:extLst>
          </p:cNvPr>
          <p:cNvPicPr>
            <a:picLocks noChangeAspect="1"/>
          </p:cNvPicPr>
          <p:nvPr/>
        </p:nvPicPr>
        <p:blipFill>
          <a:blip r:embed="rId2"/>
          <a:stretch>
            <a:fillRect/>
          </a:stretch>
        </p:blipFill>
        <p:spPr>
          <a:xfrm>
            <a:off x="0" y="1078685"/>
            <a:ext cx="12192000" cy="4700629"/>
          </a:xfrm>
          <a:prstGeom prst="rect">
            <a:avLst/>
          </a:prstGeom>
        </p:spPr>
      </p:pic>
    </p:spTree>
    <p:extLst>
      <p:ext uri="{BB962C8B-B14F-4D97-AF65-F5344CB8AC3E}">
        <p14:creationId xmlns:p14="http://schemas.microsoft.com/office/powerpoint/2010/main" val="822914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154FA5-DC6A-B15C-98AC-D26DDECE5592}"/>
              </a:ext>
            </a:extLst>
          </p:cNvPr>
          <p:cNvSpPr txBox="1"/>
          <p:nvPr/>
        </p:nvSpPr>
        <p:spPr>
          <a:xfrm>
            <a:off x="4646774" y="135958"/>
            <a:ext cx="4105340" cy="369332"/>
          </a:xfrm>
          <a:prstGeom prst="rect">
            <a:avLst/>
          </a:prstGeom>
          <a:noFill/>
        </p:spPr>
        <p:txBody>
          <a:bodyPr wrap="square" rtlCol="0">
            <a:spAutoFit/>
          </a:bodyPr>
          <a:lstStyle/>
          <a:p>
            <a:pPr algn="ctr"/>
            <a:r>
              <a:rPr lang="en-IN" b="1" dirty="0">
                <a:latin typeface="Amasis MT Pro Black" panose="02040A04050005020304" pitchFamily="18" charset="0"/>
              </a:rPr>
              <a:t>FILE CONNECTIONS IN TABLEAU </a:t>
            </a:r>
          </a:p>
        </p:txBody>
      </p:sp>
    </p:spTree>
    <p:extLst>
      <p:ext uri="{BB962C8B-B14F-4D97-AF65-F5344CB8AC3E}">
        <p14:creationId xmlns:p14="http://schemas.microsoft.com/office/powerpoint/2010/main" val="246787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154FA5-DC6A-B15C-98AC-D26DDECE5592}"/>
              </a:ext>
            </a:extLst>
          </p:cNvPr>
          <p:cNvSpPr txBox="1"/>
          <p:nvPr/>
        </p:nvSpPr>
        <p:spPr>
          <a:xfrm>
            <a:off x="4786734" y="91420"/>
            <a:ext cx="3984042" cy="461665"/>
          </a:xfrm>
          <a:prstGeom prst="rect">
            <a:avLst/>
          </a:prstGeom>
          <a:noFill/>
        </p:spPr>
        <p:txBody>
          <a:bodyPr wrap="square" rtlCol="0">
            <a:spAutoFit/>
          </a:bodyPr>
          <a:lstStyle/>
          <a:p>
            <a:r>
              <a:rPr lang="en-IN" sz="2400" b="1" dirty="0">
                <a:latin typeface="Amasis MT Pro Black" panose="02040A04050005020304" pitchFamily="18" charset="0"/>
              </a:rPr>
              <a:t>TABLEAU DASHBOARD</a:t>
            </a:r>
          </a:p>
        </p:txBody>
      </p:sp>
      <p:pic>
        <p:nvPicPr>
          <p:cNvPr id="3" name="Picture 2">
            <a:extLst>
              <a:ext uri="{FF2B5EF4-FFF2-40B4-BE49-F238E27FC236}">
                <a16:creationId xmlns:a16="http://schemas.microsoft.com/office/drawing/2014/main" id="{57207781-1023-414B-8945-F6EDBFEAA295}"/>
              </a:ext>
            </a:extLst>
          </p:cNvPr>
          <p:cNvPicPr>
            <a:picLocks noChangeAspect="1"/>
          </p:cNvPicPr>
          <p:nvPr/>
        </p:nvPicPr>
        <p:blipFill>
          <a:blip r:embed="rId2"/>
          <a:stretch>
            <a:fillRect/>
          </a:stretch>
        </p:blipFill>
        <p:spPr>
          <a:xfrm>
            <a:off x="0" y="745021"/>
            <a:ext cx="12192000" cy="5367957"/>
          </a:xfrm>
          <a:prstGeom prst="rect">
            <a:avLst/>
          </a:prstGeom>
        </p:spPr>
      </p:pic>
    </p:spTree>
    <p:extLst>
      <p:ext uri="{BB962C8B-B14F-4D97-AF65-F5344CB8AC3E}">
        <p14:creationId xmlns:p14="http://schemas.microsoft.com/office/powerpoint/2010/main" val="315418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154FA5-DC6A-B15C-98AC-D26DDECE5592}"/>
              </a:ext>
            </a:extLst>
          </p:cNvPr>
          <p:cNvSpPr txBox="1"/>
          <p:nvPr/>
        </p:nvSpPr>
        <p:spPr>
          <a:xfrm>
            <a:off x="3758734" y="234769"/>
            <a:ext cx="4674531" cy="400110"/>
          </a:xfrm>
          <a:prstGeom prst="rect">
            <a:avLst/>
          </a:prstGeom>
          <a:noFill/>
        </p:spPr>
        <p:txBody>
          <a:bodyPr wrap="square" rtlCol="0">
            <a:spAutoFit/>
          </a:bodyPr>
          <a:lstStyle/>
          <a:p>
            <a:pPr algn="ctr"/>
            <a:r>
              <a:rPr lang="en-IN" sz="2000" b="1" dirty="0">
                <a:latin typeface="Amasis MT Pro Black" panose="02040A04050005020304" pitchFamily="18" charset="0"/>
              </a:rPr>
              <a:t>FILE CONNECTIONS IN POWER BI </a:t>
            </a:r>
          </a:p>
        </p:txBody>
      </p:sp>
      <p:pic>
        <p:nvPicPr>
          <p:cNvPr id="4" name="Picture 3">
            <a:extLst>
              <a:ext uri="{FF2B5EF4-FFF2-40B4-BE49-F238E27FC236}">
                <a16:creationId xmlns:a16="http://schemas.microsoft.com/office/drawing/2014/main" id="{E1025147-64A7-44FB-8393-ABC7FDB00E5C}"/>
              </a:ext>
            </a:extLst>
          </p:cNvPr>
          <p:cNvPicPr>
            <a:picLocks noChangeAspect="1"/>
          </p:cNvPicPr>
          <p:nvPr/>
        </p:nvPicPr>
        <p:blipFill>
          <a:blip r:embed="rId2"/>
          <a:stretch>
            <a:fillRect/>
          </a:stretch>
        </p:blipFill>
        <p:spPr>
          <a:xfrm>
            <a:off x="1042282" y="1048514"/>
            <a:ext cx="10107436" cy="5214436"/>
          </a:xfrm>
          <a:prstGeom prst="rect">
            <a:avLst/>
          </a:prstGeom>
        </p:spPr>
      </p:pic>
    </p:spTree>
    <p:extLst>
      <p:ext uri="{BB962C8B-B14F-4D97-AF65-F5344CB8AC3E}">
        <p14:creationId xmlns:p14="http://schemas.microsoft.com/office/powerpoint/2010/main" val="389483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154FA5-DC6A-B15C-98AC-D26DDECE5592}"/>
              </a:ext>
            </a:extLst>
          </p:cNvPr>
          <p:cNvSpPr txBox="1"/>
          <p:nvPr/>
        </p:nvSpPr>
        <p:spPr>
          <a:xfrm>
            <a:off x="4786734" y="91420"/>
            <a:ext cx="3984042" cy="461665"/>
          </a:xfrm>
          <a:prstGeom prst="rect">
            <a:avLst/>
          </a:prstGeom>
          <a:noFill/>
        </p:spPr>
        <p:txBody>
          <a:bodyPr wrap="square" rtlCol="0">
            <a:spAutoFit/>
          </a:bodyPr>
          <a:lstStyle/>
          <a:p>
            <a:r>
              <a:rPr lang="en-IN" sz="2400" b="1" dirty="0">
                <a:latin typeface="Amasis MT Pro Black" panose="02040A04050005020304" pitchFamily="18" charset="0"/>
              </a:rPr>
              <a:t>POWER BI DASHBOARD</a:t>
            </a:r>
          </a:p>
        </p:txBody>
      </p:sp>
      <p:pic>
        <p:nvPicPr>
          <p:cNvPr id="4" name="Picture 3">
            <a:extLst>
              <a:ext uri="{FF2B5EF4-FFF2-40B4-BE49-F238E27FC236}">
                <a16:creationId xmlns:a16="http://schemas.microsoft.com/office/drawing/2014/main" id="{0F870310-1873-4EB0-9198-5FE01E897E71}"/>
              </a:ext>
            </a:extLst>
          </p:cNvPr>
          <p:cNvPicPr>
            <a:picLocks noChangeAspect="1"/>
          </p:cNvPicPr>
          <p:nvPr/>
        </p:nvPicPr>
        <p:blipFill>
          <a:blip r:embed="rId2"/>
          <a:stretch>
            <a:fillRect/>
          </a:stretch>
        </p:blipFill>
        <p:spPr>
          <a:xfrm>
            <a:off x="0" y="890727"/>
            <a:ext cx="12192000" cy="5957507"/>
          </a:xfrm>
          <a:prstGeom prst="rect">
            <a:avLst/>
          </a:prstGeom>
        </p:spPr>
      </p:pic>
    </p:spTree>
    <p:extLst>
      <p:ext uri="{BB962C8B-B14F-4D97-AF65-F5344CB8AC3E}">
        <p14:creationId xmlns:p14="http://schemas.microsoft.com/office/powerpoint/2010/main" val="202288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4211453731"/>
              </p:ext>
            </p:extLst>
          </p:nvPr>
        </p:nvGraphicFramePr>
        <p:xfrm>
          <a:off x="64346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4E37B65F-EED4-4D4C-BCB9-88CF243AE641}"/>
              </a:ext>
            </a:extLst>
          </p:cNvPr>
          <p:cNvSpPr/>
          <p:nvPr/>
        </p:nvSpPr>
        <p:spPr>
          <a:xfrm>
            <a:off x="643464" y="5885475"/>
            <a:ext cx="10898485" cy="86743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algn="ctr"/>
            <a:r>
              <a:rPr lang="en-US" dirty="0"/>
              <a:t>                These insights can help Zomato and its partner restaurants make data-driven decisions to improve service, enhance customer satisfaction, and boost business performance.</a:t>
            </a:r>
          </a:p>
        </p:txBody>
      </p:sp>
      <p:sp>
        <p:nvSpPr>
          <p:cNvPr id="13" name="Rectangle 12" descr="Business Growth">
            <a:extLst>
              <a:ext uri="{FF2B5EF4-FFF2-40B4-BE49-F238E27FC236}">
                <a16:creationId xmlns:a16="http://schemas.microsoft.com/office/drawing/2014/main" id="{47324071-5240-43D0-9947-B5311F06951B}"/>
              </a:ext>
            </a:extLst>
          </p:cNvPr>
          <p:cNvSpPr/>
          <p:nvPr/>
        </p:nvSpPr>
        <p:spPr>
          <a:xfrm>
            <a:off x="842772" y="6037326"/>
            <a:ext cx="371553" cy="37119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23850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30 Thoughtful International Thank You Day Messages for Employees">
            <a:extLst>
              <a:ext uri="{FF2B5EF4-FFF2-40B4-BE49-F238E27FC236}">
                <a16:creationId xmlns:a16="http://schemas.microsoft.com/office/drawing/2014/main" id="{DC2B61D7-BC5B-6729-ED4E-D8E3D909B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94" y="437562"/>
            <a:ext cx="10962640" cy="598287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93847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32D32-DD89-7D22-41E4-EAAE65C757EC}"/>
            </a:ext>
          </a:extLst>
        </p:cNvPr>
        <p:cNvGrpSpPr/>
        <p:nvPr/>
      </p:nvGrpSpPr>
      <p:grpSpPr>
        <a:xfrm>
          <a:off x="0" y="0"/>
          <a:ext cx="0" cy="0"/>
          <a:chOff x="0" y="0"/>
          <a:chExt cx="0" cy="0"/>
        </a:xfrm>
      </p:grpSpPr>
      <p:pic>
        <p:nvPicPr>
          <p:cNvPr id="2050" name="Picture 2" descr="Yellow Line PNGs for Free Download">
            <a:extLst>
              <a:ext uri="{FF2B5EF4-FFF2-40B4-BE49-F238E27FC236}">
                <a16:creationId xmlns:a16="http://schemas.microsoft.com/office/drawing/2014/main" id="{04BF4DC3-CF39-B34A-C902-65B508AD7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0" y="119380"/>
            <a:ext cx="845947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ED0C2F8-4ED1-79CD-9FE0-AD2C853370B5}"/>
              </a:ext>
            </a:extLst>
          </p:cNvPr>
          <p:cNvPicPr>
            <a:picLocks noChangeAspect="1"/>
          </p:cNvPicPr>
          <p:nvPr/>
        </p:nvPicPr>
        <p:blipFill>
          <a:blip r:embed="rId3"/>
          <a:stretch>
            <a:fillRect/>
          </a:stretch>
        </p:blipFill>
        <p:spPr>
          <a:xfrm>
            <a:off x="4796112" y="1930400"/>
            <a:ext cx="7392840" cy="4663440"/>
          </a:xfrm>
          <a:prstGeom prst="rect">
            <a:avLst/>
          </a:prstGeom>
        </p:spPr>
      </p:pic>
      <p:sp>
        <p:nvSpPr>
          <p:cNvPr id="3" name="Right Triangle 2">
            <a:extLst>
              <a:ext uri="{FF2B5EF4-FFF2-40B4-BE49-F238E27FC236}">
                <a16:creationId xmlns:a16="http://schemas.microsoft.com/office/drawing/2014/main" id="{D8799D6A-A11C-DCFC-31E3-94E714E1DF00}"/>
              </a:ext>
            </a:extLst>
          </p:cNvPr>
          <p:cNvSpPr/>
          <p:nvPr/>
        </p:nvSpPr>
        <p:spPr>
          <a:xfrm>
            <a:off x="213360" y="4287520"/>
            <a:ext cx="3383280" cy="2265680"/>
          </a:xfrm>
          <a:prstGeom prst="r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4" name="Flowchart: Process 3">
            <a:extLst>
              <a:ext uri="{FF2B5EF4-FFF2-40B4-BE49-F238E27FC236}">
                <a16:creationId xmlns:a16="http://schemas.microsoft.com/office/drawing/2014/main" id="{579679C1-14D9-4E2C-91BC-6E6C3F553470}"/>
              </a:ext>
            </a:extLst>
          </p:cNvPr>
          <p:cNvSpPr/>
          <p:nvPr/>
        </p:nvSpPr>
        <p:spPr>
          <a:xfrm>
            <a:off x="528320" y="304800"/>
            <a:ext cx="4368800" cy="5984240"/>
          </a:xfrm>
          <a:prstGeom prst="flowChartProcess">
            <a:avLst/>
          </a:prstGeom>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b="1" dirty="0">
              <a:latin typeface="Amasis MT Pro Black" panose="02040A04050005020304" pitchFamily="18" charset="0"/>
            </a:endParaRPr>
          </a:p>
          <a:p>
            <a:pPr algn="ctr"/>
            <a:endParaRPr lang="en-US" sz="2000" b="1" dirty="0">
              <a:latin typeface="Amasis MT Pro Black" panose="02040A04050005020304" pitchFamily="18" charset="0"/>
            </a:endParaRPr>
          </a:p>
          <a:p>
            <a:pPr algn="ctr"/>
            <a:r>
              <a:rPr lang="en-US" sz="2000" b="1" dirty="0">
                <a:latin typeface="Amasis MT Pro Black" panose="02040A04050005020304" pitchFamily="18" charset="0"/>
              </a:rPr>
              <a:t>Project Name : </a:t>
            </a:r>
            <a:br>
              <a:rPr lang="en-US" sz="2000" b="1" dirty="0">
                <a:latin typeface="Amasis MT Pro Black" panose="02040A04050005020304" pitchFamily="18" charset="0"/>
              </a:rPr>
            </a:br>
            <a:r>
              <a:rPr lang="en-US" sz="2000" b="1" dirty="0">
                <a:latin typeface="Amasis MT Pro Black" panose="02040A04050005020304" pitchFamily="18" charset="0"/>
              </a:rPr>
              <a:t> ZOMATO ANALYTICS</a:t>
            </a:r>
          </a:p>
          <a:p>
            <a:pPr algn="ctr"/>
            <a:br>
              <a:rPr lang="en-US" sz="1800" b="1" dirty="0"/>
            </a:br>
            <a:r>
              <a:rPr lang="en-US" sz="1800" b="1" dirty="0">
                <a:latin typeface="Amasis MT Pro Medium" panose="02040604050005020304" pitchFamily="18" charset="0"/>
              </a:rPr>
              <a:t>Mentor:  </a:t>
            </a:r>
            <a:r>
              <a:rPr lang="en-US" sz="1800" b="1" dirty="0" err="1">
                <a:latin typeface="Amasis MT Pro Medium" panose="02040604050005020304" pitchFamily="18" charset="0"/>
              </a:rPr>
              <a:t>Dhanshri</a:t>
            </a:r>
            <a:br>
              <a:rPr lang="en-US" sz="1800" b="1" dirty="0"/>
            </a:br>
            <a:br>
              <a:rPr lang="en-US" sz="18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Project Members :</a:t>
            </a:r>
          </a:p>
          <a:p>
            <a:pPr algn="ctr"/>
            <a:br>
              <a:rPr lang="en-US" sz="2000" b="1" dirty="0"/>
            </a:br>
            <a:r>
              <a:rPr lang="en-US" b="0" i="0" dirty="0">
                <a:solidFill>
                  <a:srgbClr val="222222"/>
                </a:solidFill>
                <a:effectLst/>
                <a:latin typeface="Calibri" panose="020F0502020204030204" pitchFamily="34" charset="0"/>
              </a:rPr>
              <a:t>Dipti Usha Chandrakant </a:t>
            </a:r>
            <a:r>
              <a:rPr lang="en-US" b="0" i="0" dirty="0" err="1">
                <a:solidFill>
                  <a:srgbClr val="222222"/>
                </a:solidFill>
                <a:effectLst/>
                <a:latin typeface="Calibri" panose="020F0502020204030204" pitchFamily="34" charset="0"/>
              </a:rPr>
              <a:t>Khaire</a:t>
            </a:r>
            <a:br>
              <a:rPr lang="en-US" sz="1800" dirty="0">
                <a:latin typeface="Amasis MT Pro Medium" panose="02040604050005020304" pitchFamily="18" charset="0"/>
              </a:rPr>
            </a:br>
            <a:br>
              <a:rPr lang="en-US" sz="1800" dirty="0">
                <a:latin typeface="Amasis MT Pro Medium" panose="02040604050005020304" pitchFamily="18" charset="0"/>
              </a:rPr>
            </a:br>
            <a:r>
              <a:rPr lang="en-US" sz="1800" dirty="0">
                <a:latin typeface="Amasis MT Pro Medium" panose="02040604050005020304" pitchFamily="18" charset="0"/>
              </a:rPr>
              <a:t>Mr. </a:t>
            </a:r>
            <a:r>
              <a:rPr lang="en-US" b="0" i="0" dirty="0">
                <a:solidFill>
                  <a:srgbClr val="222222"/>
                </a:solidFill>
                <a:effectLst/>
                <a:latin typeface="Calibri" panose="020F0502020204030204" pitchFamily="34" charset="0"/>
              </a:rPr>
              <a:t>Samrat </a:t>
            </a:r>
            <a:r>
              <a:rPr lang="en-US" b="0" i="0" dirty="0" err="1">
                <a:solidFill>
                  <a:srgbClr val="222222"/>
                </a:solidFill>
                <a:effectLst/>
                <a:latin typeface="Calibri" panose="020F0502020204030204" pitchFamily="34" charset="0"/>
              </a:rPr>
              <a:t>jh</a:t>
            </a:r>
            <a:r>
              <a:rPr lang="en-US" dirty="0" err="1"/>
              <a:t>a</a:t>
            </a:r>
            <a:endParaRPr lang="en-US" dirty="0"/>
          </a:p>
          <a:p>
            <a:pPr algn="ctr"/>
            <a:endParaRPr lang="en-US" sz="1800" dirty="0">
              <a:latin typeface="Amasis MT Pro Medium" panose="02040604050005020304" pitchFamily="18" charset="0"/>
            </a:endParaRPr>
          </a:p>
          <a:p>
            <a:pPr algn="ctr"/>
            <a:r>
              <a:rPr lang="en-US" b="1" i="0" dirty="0">
                <a:solidFill>
                  <a:srgbClr val="222222"/>
                </a:solidFill>
                <a:effectLst/>
                <a:latin typeface="Calibri" panose="020F0502020204030204" pitchFamily="34" charset="0"/>
              </a:rPr>
              <a:t>Mr</a:t>
            </a:r>
            <a:r>
              <a:rPr lang="en-US" b="0" i="0" dirty="0">
                <a:solidFill>
                  <a:srgbClr val="222222"/>
                </a:solidFill>
                <a:effectLst/>
                <a:latin typeface="Calibri" panose="020F0502020204030204" pitchFamily="34" charset="0"/>
              </a:rPr>
              <a:t>. </a:t>
            </a:r>
            <a:r>
              <a:rPr lang="en-US" b="0" i="0" dirty="0" err="1">
                <a:solidFill>
                  <a:srgbClr val="222222"/>
                </a:solidFill>
                <a:effectLst/>
                <a:latin typeface="Calibri" panose="020F0502020204030204" pitchFamily="34" charset="0"/>
              </a:rPr>
              <a:t>Vinith</a:t>
            </a:r>
            <a:r>
              <a:rPr lang="en-US" b="0" i="0" dirty="0">
                <a:solidFill>
                  <a:srgbClr val="222222"/>
                </a:solidFill>
                <a:effectLst/>
                <a:latin typeface="Calibri" panose="020F0502020204030204" pitchFamily="34" charset="0"/>
              </a:rPr>
              <a:t> Krishna Sai </a:t>
            </a:r>
            <a:r>
              <a:rPr lang="en-US" b="0" i="0" dirty="0" err="1">
                <a:solidFill>
                  <a:srgbClr val="222222"/>
                </a:solidFill>
                <a:effectLst/>
                <a:latin typeface="Calibri" panose="020F0502020204030204" pitchFamily="34" charset="0"/>
              </a:rPr>
              <a:t>Dasam</a:t>
            </a:r>
            <a:br>
              <a:rPr lang="en-US" sz="1800" dirty="0">
                <a:latin typeface="Amasis MT Pro Medium" panose="02040604050005020304" pitchFamily="18" charset="0"/>
              </a:rPr>
            </a:br>
            <a:br>
              <a:rPr lang="en-US" sz="1800" dirty="0">
                <a:latin typeface="Amasis MT Pro Medium" panose="02040604050005020304" pitchFamily="18" charset="0"/>
              </a:rPr>
            </a:br>
            <a:r>
              <a:rPr lang="en-US" b="1" i="0" dirty="0">
                <a:solidFill>
                  <a:srgbClr val="222222"/>
                </a:solidFill>
                <a:effectLst/>
                <a:latin typeface="Calibri" panose="020F0502020204030204" pitchFamily="34" charset="0"/>
              </a:rPr>
              <a:t>Mr</a:t>
            </a:r>
            <a:r>
              <a:rPr lang="en-US" b="0" i="0" dirty="0">
                <a:solidFill>
                  <a:srgbClr val="222222"/>
                </a:solidFill>
                <a:effectLst/>
                <a:latin typeface="Calibri" panose="020F0502020204030204" pitchFamily="34" charset="0"/>
              </a:rPr>
              <a:t>. Ashish </a:t>
            </a:r>
            <a:r>
              <a:rPr lang="en-US" b="0" i="0" dirty="0" err="1">
                <a:solidFill>
                  <a:srgbClr val="222222"/>
                </a:solidFill>
                <a:effectLst/>
                <a:latin typeface="Calibri" panose="020F0502020204030204" pitchFamily="34" charset="0"/>
              </a:rPr>
              <a:t>Rajitram</a:t>
            </a:r>
            <a:r>
              <a:rPr lang="en-US" b="0" i="0" dirty="0">
                <a:solidFill>
                  <a:srgbClr val="222222"/>
                </a:solidFill>
                <a:effectLst/>
                <a:latin typeface="Calibri" panose="020F0502020204030204" pitchFamily="34" charset="0"/>
              </a:rPr>
              <a:t> Nishad</a:t>
            </a:r>
          </a:p>
          <a:p>
            <a:pPr algn="ctr"/>
            <a:endParaRPr lang="en-US" sz="1800" dirty="0">
              <a:solidFill>
                <a:srgbClr val="222222"/>
              </a:solidFill>
              <a:latin typeface="Calibri" panose="020F0502020204030204" pitchFamily="34" charset="0"/>
            </a:endParaRPr>
          </a:p>
          <a:p>
            <a:pPr algn="ctr"/>
            <a:r>
              <a:rPr lang="en-US" b="0" i="0" dirty="0">
                <a:solidFill>
                  <a:srgbClr val="222222"/>
                </a:solidFill>
                <a:effectLst/>
                <a:latin typeface="Calibri" panose="020F0502020204030204" pitchFamily="34" charset="0"/>
              </a:rPr>
              <a:t>PRIYODARSHINI HAZARIKA</a:t>
            </a:r>
            <a:br>
              <a:rPr lang="en-US" sz="1800" dirty="0">
                <a:latin typeface="Amasis MT Pro Medium" panose="02040604050005020304" pitchFamily="18" charset="0"/>
              </a:rPr>
            </a:br>
            <a:br>
              <a:rPr lang="en-US" sz="1800" dirty="0">
                <a:latin typeface="Amasis MT Pro Medium" panose="02040604050005020304" pitchFamily="18" charset="0"/>
              </a:rPr>
            </a:br>
            <a:br>
              <a:rPr lang="en-US" sz="1800" dirty="0">
                <a:latin typeface="Amasis MT Pro Medium" panose="02040604050005020304" pitchFamily="18" charset="0"/>
              </a:rPr>
            </a:br>
            <a:br>
              <a:rPr lang="en-US" sz="1800" dirty="0">
                <a:latin typeface="Amasis MT Pro Medium" panose="02040604050005020304" pitchFamily="18" charset="0"/>
              </a:rPr>
            </a:br>
            <a:br>
              <a:rPr lang="en-US" sz="1800" dirty="0">
                <a:latin typeface="Amasis MT Pro Medium" panose="02040604050005020304" pitchFamily="18" charset="0"/>
              </a:rPr>
            </a:br>
            <a:br>
              <a:rPr lang="en-US" sz="1800" dirty="0">
                <a:latin typeface="Amasis MT Pro Medium" panose="02040604050005020304" pitchFamily="18" charset="0"/>
              </a:rPr>
            </a:br>
            <a:br>
              <a:rPr lang="en-US" sz="1800" dirty="0">
                <a:latin typeface="Amasis MT Pro Medium" panose="02040604050005020304" pitchFamily="18" charset="0"/>
              </a:rPr>
            </a:br>
            <a:br>
              <a:rPr lang="en-US" sz="1800" dirty="0">
                <a:latin typeface="Amasis MT Pro Medium" panose="02040604050005020304" pitchFamily="18" charset="0"/>
              </a:rPr>
            </a:br>
            <a:endParaRPr lang="en-IN" dirty="0"/>
          </a:p>
        </p:txBody>
      </p:sp>
    </p:spTree>
    <p:extLst>
      <p:ext uri="{BB962C8B-B14F-4D97-AF65-F5344CB8AC3E}">
        <p14:creationId xmlns:p14="http://schemas.microsoft.com/office/powerpoint/2010/main" val="389773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F10F872-9440-5688-7F3B-8345F1C5EE57}"/>
              </a:ext>
            </a:extLst>
          </p:cNvPr>
          <p:cNvPicPr>
            <a:picLocks noChangeAspect="1"/>
          </p:cNvPicPr>
          <p:nvPr/>
        </p:nvPicPr>
        <p:blipFill>
          <a:blip r:embed="rId2"/>
          <a:stretch>
            <a:fillRect/>
          </a:stretch>
        </p:blipFill>
        <p:spPr>
          <a:xfrm>
            <a:off x="-9316" y="0"/>
            <a:ext cx="12192000" cy="6858000"/>
          </a:xfrm>
          <a:prstGeom prst="rect">
            <a:avLst/>
          </a:prstGeom>
        </p:spPr>
      </p:pic>
      <p:sp>
        <p:nvSpPr>
          <p:cNvPr id="13" name="Title 12">
            <a:extLst>
              <a:ext uri="{FF2B5EF4-FFF2-40B4-BE49-F238E27FC236}">
                <a16:creationId xmlns:a16="http://schemas.microsoft.com/office/drawing/2014/main" id="{ECE17AF7-D354-F315-DB26-8D7399BE70DF}"/>
              </a:ext>
            </a:extLst>
          </p:cNvPr>
          <p:cNvSpPr>
            <a:spLocks noGrp="1"/>
          </p:cNvSpPr>
          <p:nvPr>
            <p:ph type="title"/>
          </p:nvPr>
        </p:nvSpPr>
        <p:spPr/>
        <p:txBody>
          <a:bodyPr/>
          <a:lstStyle/>
          <a:p>
            <a:r>
              <a:rPr lang="en-IN" b="1" dirty="0">
                <a:solidFill>
                  <a:schemeClr val="bg1"/>
                </a:solidFill>
                <a:latin typeface="Amasis MT Pro Black" panose="02040A04050005020304" pitchFamily="18" charset="0"/>
              </a:rPr>
              <a:t>AGENDA :</a:t>
            </a:r>
          </a:p>
        </p:txBody>
      </p:sp>
      <p:pic>
        <p:nvPicPr>
          <p:cNvPr id="17" name="Content Placeholder 16" descr="Research with solid fill">
            <a:extLst>
              <a:ext uri="{FF2B5EF4-FFF2-40B4-BE49-F238E27FC236}">
                <a16:creationId xmlns:a16="http://schemas.microsoft.com/office/drawing/2014/main" id="{EAE5E686-BDD5-DFDC-63DB-17FE326BF58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70182" y="1928140"/>
            <a:ext cx="914400" cy="914400"/>
          </a:xfrm>
        </p:spPr>
      </p:pic>
      <p:pic>
        <p:nvPicPr>
          <p:cNvPr id="19" name="Graphic 18" descr="Pie chart with solid fill">
            <a:extLst>
              <a:ext uri="{FF2B5EF4-FFF2-40B4-BE49-F238E27FC236}">
                <a16:creationId xmlns:a16="http://schemas.microsoft.com/office/drawing/2014/main" id="{1344F8B0-DEB4-A023-4C34-0DAE2DBC92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4540" y="3359944"/>
            <a:ext cx="914400" cy="914400"/>
          </a:xfrm>
          <a:prstGeom prst="rect">
            <a:avLst/>
          </a:prstGeom>
        </p:spPr>
      </p:pic>
      <p:pic>
        <p:nvPicPr>
          <p:cNvPr id="21" name="Graphic 20" descr="Database with solid fill">
            <a:extLst>
              <a:ext uri="{FF2B5EF4-FFF2-40B4-BE49-F238E27FC236}">
                <a16:creationId xmlns:a16="http://schemas.microsoft.com/office/drawing/2014/main" id="{ABCE5AEA-61D6-CC04-31AE-D7A08285B1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12800" y="1948460"/>
            <a:ext cx="914400" cy="914400"/>
          </a:xfrm>
          <a:prstGeom prst="rect">
            <a:avLst/>
          </a:prstGeom>
        </p:spPr>
      </p:pic>
      <p:pic>
        <p:nvPicPr>
          <p:cNvPr id="23" name="Graphic 22" descr="Document with solid fill">
            <a:extLst>
              <a:ext uri="{FF2B5EF4-FFF2-40B4-BE49-F238E27FC236}">
                <a16:creationId xmlns:a16="http://schemas.microsoft.com/office/drawing/2014/main" id="{0FFBC801-605B-8032-2533-EAF709D5C28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12800" y="3429000"/>
            <a:ext cx="914400" cy="914400"/>
          </a:xfrm>
          <a:prstGeom prst="rect">
            <a:avLst/>
          </a:prstGeom>
        </p:spPr>
      </p:pic>
      <p:pic>
        <p:nvPicPr>
          <p:cNvPr id="25" name="Graphic 24" descr="Bullseye with solid fill">
            <a:extLst>
              <a:ext uri="{FF2B5EF4-FFF2-40B4-BE49-F238E27FC236}">
                <a16:creationId xmlns:a16="http://schemas.microsoft.com/office/drawing/2014/main" id="{31313DD8-B271-541E-6D83-CC42C94C2C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12800" y="5143500"/>
            <a:ext cx="914400" cy="914400"/>
          </a:xfrm>
          <a:prstGeom prst="rect">
            <a:avLst/>
          </a:prstGeom>
        </p:spPr>
      </p:pic>
      <p:pic>
        <p:nvPicPr>
          <p:cNvPr id="27" name="Graphic 26" descr="Gavel with solid fill">
            <a:extLst>
              <a:ext uri="{FF2B5EF4-FFF2-40B4-BE49-F238E27FC236}">
                <a16:creationId xmlns:a16="http://schemas.microsoft.com/office/drawing/2014/main" id="{8D1F4F44-C215-E5B0-A98D-6860F6BFE46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64540" y="5046980"/>
            <a:ext cx="914400" cy="914400"/>
          </a:xfrm>
          <a:prstGeom prst="rect">
            <a:avLst/>
          </a:prstGeom>
        </p:spPr>
      </p:pic>
      <p:sp>
        <p:nvSpPr>
          <p:cNvPr id="28" name="Rectangle: Rounded Corners 27">
            <a:extLst>
              <a:ext uri="{FF2B5EF4-FFF2-40B4-BE49-F238E27FC236}">
                <a16:creationId xmlns:a16="http://schemas.microsoft.com/office/drawing/2014/main" id="{4B5C59BF-FDC8-32BB-F6B5-93753B6640E6}"/>
              </a:ext>
            </a:extLst>
          </p:cNvPr>
          <p:cNvSpPr/>
          <p:nvPr/>
        </p:nvSpPr>
        <p:spPr>
          <a:xfrm>
            <a:off x="2529840" y="2153920"/>
            <a:ext cx="3190240" cy="49784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DATA SET</a:t>
            </a:r>
          </a:p>
        </p:txBody>
      </p:sp>
      <p:sp>
        <p:nvSpPr>
          <p:cNvPr id="29" name="Rectangle: Rounded Corners 28">
            <a:extLst>
              <a:ext uri="{FF2B5EF4-FFF2-40B4-BE49-F238E27FC236}">
                <a16:creationId xmlns:a16="http://schemas.microsoft.com/office/drawing/2014/main" id="{1E749D0F-442C-7F46-04A4-F8BEB846C855}"/>
              </a:ext>
            </a:extLst>
          </p:cNvPr>
          <p:cNvSpPr/>
          <p:nvPr/>
        </p:nvSpPr>
        <p:spPr>
          <a:xfrm>
            <a:off x="8078044" y="3612674"/>
            <a:ext cx="2915076" cy="49784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DASHBOARD</a:t>
            </a:r>
          </a:p>
        </p:txBody>
      </p:sp>
      <p:sp>
        <p:nvSpPr>
          <p:cNvPr id="30" name="Rectangle: Rounded Corners 29">
            <a:extLst>
              <a:ext uri="{FF2B5EF4-FFF2-40B4-BE49-F238E27FC236}">
                <a16:creationId xmlns:a16="http://schemas.microsoft.com/office/drawing/2014/main" id="{354169E6-8C50-6B27-03E0-008A30A8FFB4}"/>
              </a:ext>
            </a:extLst>
          </p:cNvPr>
          <p:cNvSpPr/>
          <p:nvPr/>
        </p:nvSpPr>
        <p:spPr>
          <a:xfrm>
            <a:off x="2604060" y="5351780"/>
            <a:ext cx="3116020" cy="49784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BUSSINESS OBJECTIVE</a:t>
            </a:r>
          </a:p>
        </p:txBody>
      </p:sp>
      <p:sp>
        <p:nvSpPr>
          <p:cNvPr id="31" name="Rectangle: Rounded Corners 30">
            <a:extLst>
              <a:ext uri="{FF2B5EF4-FFF2-40B4-BE49-F238E27FC236}">
                <a16:creationId xmlns:a16="http://schemas.microsoft.com/office/drawing/2014/main" id="{F05B889B-A2E6-A6E5-6DFF-2C3F8ADCD7CF}"/>
              </a:ext>
            </a:extLst>
          </p:cNvPr>
          <p:cNvSpPr/>
          <p:nvPr/>
        </p:nvSpPr>
        <p:spPr>
          <a:xfrm>
            <a:off x="2529840" y="3515360"/>
            <a:ext cx="3190240" cy="63500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INTRODUCTION  AND PROBLEM STATMENT</a:t>
            </a:r>
          </a:p>
        </p:txBody>
      </p:sp>
      <p:sp>
        <p:nvSpPr>
          <p:cNvPr id="32" name="Rectangle: Rounded Corners 31">
            <a:extLst>
              <a:ext uri="{FF2B5EF4-FFF2-40B4-BE49-F238E27FC236}">
                <a16:creationId xmlns:a16="http://schemas.microsoft.com/office/drawing/2014/main" id="{C2F16A0C-935C-AA30-4171-D839A2D7A949}"/>
              </a:ext>
            </a:extLst>
          </p:cNvPr>
          <p:cNvSpPr/>
          <p:nvPr/>
        </p:nvSpPr>
        <p:spPr>
          <a:xfrm>
            <a:off x="8078044" y="2153920"/>
            <a:ext cx="2915076" cy="49784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KPIS</a:t>
            </a:r>
          </a:p>
        </p:txBody>
      </p:sp>
      <p:sp>
        <p:nvSpPr>
          <p:cNvPr id="33" name="Rectangle: Rounded Corners 32">
            <a:extLst>
              <a:ext uri="{FF2B5EF4-FFF2-40B4-BE49-F238E27FC236}">
                <a16:creationId xmlns:a16="http://schemas.microsoft.com/office/drawing/2014/main" id="{AE5A7F55-AF74-BE6B-196B-04BDACC806BD}"/>
              </a:ext>
            </a:extLst>
          </p:cNvPr>
          <p:cNvSpPr/>
          <p:nvPr/>
        </p:nvSpPr>
        <p:spPr>
          <a:xfrm>
            <a:off x="8078044" y="5255260"/>
            <a:ext cx="2915076" cy="49784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CONCLUSION</a:t>
            </a:r>
          </a:p>
        </p:txBody>
      </p:sp>
    </p:spTree>
    <p:extLst>
      <p:ext uri="{BB962C8B-B14F-4D97-AF65-F5344CB8AC3E}">
        <p14:creationId xmlns:p14="http://schemas.microsoft.com/office/powerpoint/2010/main" val="132839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5E510A-1045-8867-D8EC-3DD7680475C9}"/>
              </a:ext>
            </a:extLst>
          </p:cNvPr>
          <p:cNvSpPr txBox="1"/>
          <p:nvPr/>
        </p:nvSpPr>
        <p:spPr>
          <a:xfrm>
            <a:off x="172720" y="3851857"/>
            <a:ext cx="3058160" cy="382539"/>
          </a:xfrm>
          <a:prstGeom prst="rect">
            <a:avLst/>
          </a:prstGeom>
          <a:noFill/>
        </p:spPr>
        <p:txBody>
          <a:bodyPr wrap="square" rtlCol="0">
            <a:spAutoFit/>
          </a:bodyPr>
          <a:lstStyle/>
          <a:p>
            <a:r>
              <a:rPr lang="en-IN" dirty="0"/>
              <a:t> </a:t>
            </a:r>
          </a:p>
        </p:txBody>
      </p:sp>
      <p:sp>
        <p:nvSpPr>
          <p:cNvPr id="9" name="TextBox 8">
            <a:extLst>
              <a:ext uri="{FF2B5EF4-FFF2-40B4-BE49-F238E27FC236}">
                <a16:creationId xmlns:a16="http://schemas.microsoft.com/office/drawing/2014/main" id="{2FC4E87F-44B4-23A8-8837-C8214F63AD4E}"/>
              </a:ext>
            </a:extLst>
          </p:cNvPr>
          <p:cNvSpPr txBox="1"/>
          <p:nvPr/>
        </p:nvSpPr>
        <p:spPr>
          <a:xfrm>
            <a:off x="0" y="715464"/>
            <a:ext cx="1463040" cy="369332"/>
          </a:xfrm>
          <a:prstGeom prst="rect">
            <a:avLst/>
          </a:prstGeom>
          <a:noFill/>
        </p:spPr>
        <p:txBody>
          <a:bodyPr wrap="square" rtlCol="0">
            <a:spAutoFit/>
          </a:bodyPr>
          <a:lstStyle/>
          <a:p>
            <a:pPr algn="ctr"/>
            <a:r>
              <a:rPr lang="en-IN" dirty="0"/>
              <a:t> </a:t>
            </a:r>
          </a:p>
        </p:txBody>
      </p:sp>
      <p:sp>
        <p:nvSpPr>
          <p:cNvPr id="11" name="Rectangle: Rounded Corners 10">
            <a:extLst>
              <a:ext uri="{FF2B5EF4-FFF2-40B4-BE49-F238E27FC236}">
                <a16:creationId xmlns:a16="http://schemas.microsoft.com/office/drawing/2014/main" id="{2E7FA0D9-4DB7-C798-E931-B87D7BDA0A8B}"/>
              </a:ext>
            </a:extLst>
          </p:cNvPr>
          <p:cNvSpPr/>
          <p:nvPr/>
        </p:nvSpPr>
        <p:spPr>
          <a:xfrm>
            <a:off x="1991360" y="162560"/>
            <a:ext cx="7640320" cy="68072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994B2FE2-DA37-628C-059E-93A19F3E4F7F}"/>
              </a:ext>
            </a:extLst>
          </p:cNvPr>
          <p:cNvSpPr txBox="1"/>
          <p:nvPr/>
        </p:nvSpPr>
        <p:spPr>
          <a:xfrm>
            <a:off x="2204720" y="233680"/>
            <a:ext cx="7183120" cy="523220"/>
          </a:xfrm>
          <a:prstGeom prst="rect">
            <a:avLst/>
          </a:prstGeom>
          <a:noFill/>
        </p:spPr>
        <p:txBody>
          <a:bodyPr wrap="square" rtlCol="0">
            <a:spAutoFit/>
          </a:bodyPr>
          <a:lstStyle/>
          <a:p>
            <a:r>
              <a:rPr lang="en-IN" sz="2800" dirty="0">
                <a:latin typeface="Amasis MT Pro Black" panose="02040A04050005020304" pitchFamily="18" charset="0"/>
              </a:rPr>
              <a:t>   DATA SET USED FOR THE PROJECT</a:t>
            </a:r>
          </a:p>
        </p:txBody>
      </p:sp>
      <p:pic>
        <p:nvPicPr>
          <p:cNvPr id="2" name="Picture 1">
            <a:extLst>
              <a:ext uri="{FF2B5EF4-FFF2-40B4-BE49-F238E27FC236}">
                <a16:creationId xmlns:a16="http://schemas.microsoft.com/office/drawing/2014/main" id="{47F02987-0DE1-4059-9ADE-430533CE35CB}"/>
              </a:ext>
            </a:extLst>
          </p:cNvPr>
          <p:cNvPicPr>
            <a:picLocks noChangeAspect="1"/>
          </p:cNvPicPr>
          <p:nvPr/>
        </p:nvPicPr>
        <p:blipFill>
          <a:blip r:embed="rId2"/>
          <a:stretch>
            <a:fillRect/>
          </a:stretch>
        </p:blipFill>
        <p:spPr>
          <a:xfrm>
            <a:off x="0" y="1000287"/>
            <a:ext cx="12192000" cy="4857426"/>
          </a:xfrm>
          <a:prstGeom prst="rect">
            <a:avLst/>
          </a:prstGeom>
        </p:spPr>
      </p:pic>
    </p:spTree>
    <p:extLst>
      <p:ext uri="{BB962C8B-B14F-4D97-AF65-F5344CB8AC3E}">
        <p14:creationId xmlns:p14="http://schemas.microsoft.com/office/powerpoint/2010/main" val="90184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129624" y="0"/>
            <a:ext cx="3200400" cy="5206361"/>
          </a:xfrm>
        </p:spPr>
        <p:txBody>
          <a:bodyPr>
            <a:normAutofit fontScale="90000"/>
          </a:bodyPr>
          <a:lstStyle/>
          <a:p>
            <a:r>
              <a:rPr lang="en-IN" sz="3600" b="1" dirty="0">
                <a:solidFill>
                  <a:srgbClr val="FFFFFF"/>
                </a:solidFill>
                <a:latin typeface="Amasis MT Pro Medium" panose="02040604050005020304" pitchFamily="18" charset="0"/>
              </a:rPr>
              <a:t>Introduction:</a:t>
            </a:r>
            <a:br>
              <a:rPr lang="en-IN" sz="3600" b="1" dirty="0">
                <a:solidFill>
                  <a:srgbClr val="FFFFFF"/>
                </a:solidFill>
                <a:latin typeface="Amasis MT Pro Medium" panose="02040604050005020304" pitchFamily="18" charset="0"/>
              </a:rPr>
            </a:br>
            <a:br>
              <a:rPr lang="en-IN" sz="3200" b="1" dirty="0">
                <a:solidFill>
                  <a:srgbClr val="FFFFFF"/>
                </a:solidFill>
              </a:rPr>
            </a:br>
            <a:r>
              <a:rPr lang="en-US" sz="1800" dirty="0">
                <a:solidFill>
                  <a:schemeClr val="bg1"/>
                </a:solidFill>
              </a:rPr>
              <a:t>This Zomato Analytics Project aims to leverage this rich dataset to extract actionable insights that can drive business decisions, enhance customer experience, and optimize restaurant operations.</a:t>
            </a:r>
            <a:br>
              <a:rPr lang="en-US" sz="1800" dirty="0">
                <a:solidFill>
                  <a:schemeClr val="bg1"/>
                </a:solidFill>
              </a:rPr>
            </a:br>
            <a:r>
              <a:rPr lang="en-US" sz="1800" dirty="0">
                <a:solidFill>
                  <a:schemeClr val="bg1"/>
                </a:solidFill>
              </a:rPr>
              <a:t>The project analyzes key aspects of Zomato’s platform, including user behavior, restaurant popularity, pricing trends, ratings, and geographic distribution. By applying data analytics techniques such as data cleaning, and visualization.</a:t>
            </a:r>
            <a:br>
              <a:rPr lang="en-US" sz="2400" dirty="0"/>
            </a:br>
            <a:br>
              <a:rPr lang="en-IN" sz="2200" dirty="0">
                <a:solidFill>
                  <a:schemeClr val="bg1"/>
                </a:solidFill>
                <a:latin typeface="+mn-lt"/>
              </a:rPr>
            </a:br>
            <a:endParaRPr lang="en-IN" sz="2200" dirty="0">
              <a:solidFill>
                <a:schemeClr val="bg1"/>
              </a:solidFill>
              <a:latin typeface="+mn-lt"/>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4415146" y="636190"/>
            <a:ext cx="6906491" cy="5585619"/>
          </a:xfrm>
        </p:spPr>
        <p:txBody>
          <a:bodyPr anchor="ctr">
            <a:normAutofit/>
          </a:bodyPr>
          <a:lstStyle/>
          <a:p>
            <a:pPr marL="0" indent="0">
              <a:buNone/>
            </a:pPr>
            <a:r>
              <a:rPr lang="en-IN" dirty="0"/>
              <a:t> </a:t>
            </a:r>
            <a:r>
              <a:rPr lang="en-IN" sz="3200" dirty="0">
                <a:solidFill>
                  <a:schemeClr val="accent2"/>
                </a:solidFill>
                <a:latin typeface="Amasis MT Pro Medium" panose="02040604050005020304" pitchFamily="18" charset="0"/>
              </a:rPr>
              <a:t>Problem Statement:</a:t>
            </a:r>
          </a:p>
          <a:p>
            <a:pPr>
              <a:buFont typeface="Wingdings" panose="05000000000000000000" pitchFamily="2" charset="2"/>
              <a:buChar char="Ø"/>
            </a:pPr>
            <a:r>
              <a:rPr lang="en-IN" sz="2000" b="1" dirty="0"/>
              <a:t>Zomato Analytics</a:t>
            </a:r>
            <a:r>
              <a:rPr lang="en-IN" sz="2000" dirty="0"/>
              <a:t>                                                                                     </a:t>
            </a:r>
            <a:endParaRPr lang="en-US" sz="2000" dirty="0"/>
          </a:p>
          <a:p>
            <a:r>
              <a:rPr lang="en-US" sz="2000" dirty="0"/>
              <a:t>Convert the Average cost for the 2 columns into USD dollars.</a:t>
            </a:r>
          </a:p>
          <a:p>
            <a:r>
              <a:rPr lang="en-US" sz="2000" dirty="0"/>
              <a:t>Find the Numbers of </a:t>
            </a:r>
            <a:r>
              <a:rPr lang="en-US" sz="2000" dirty="0" err="1"/>
              <a:t>Resturants</a:t>
            </a:r>
            <a:r>
              <a:rPr lang="en-US" sz="2000" dirty="0"/>
              <a:t> based on City and Country.</a:t>
            </a:r>
          </a:p>
          <a:p>
            <a:r>
              <a:rPr lang="en-US" sz="2000" dirty="0"/>
              <a:t>Count of </a:t>
            </a:r>
            <a:r>
              <a:rPr lang="en-US" sz="2000" dirty="0" err="1"/>
              <a:t>Resturants</a:t>
            </a:r>
            <a:r>
              <a:rPr lang="en-US" sz="2000" dirty="0"/>
              <a:t> based on Average Ratings</a:t>
            </a:r>
          </a:p>
          <a:p>
            <a:r>
              <a:rPr lang="en-US" sz="2000" dirty="0"/>
              <a:t>Create buckets based on Average Price of reasonable size and find out how many </a:t>
            </a:r>
            <a:r>
              <a:rPr lang="en-US" sz="2000" dirty="0" err="1"/>
              <a:t>resturants</a:t>
            </a:r>
            <a:r>
              <a:rPr lang="en-US" sz="2000" dirty="0"/>
              <a:t> falls in each buckets</a:t>
            </a:r>
          </a:p>
          <a:p>
            <a:r>
              <a:rPr lang="en-US" sz="2000" dirty="0"/>
              <a:t>Percentage of </a:t>
            </a:r>
            <a:r>
              <a:rPr lang="en-US" sz="2000" dirty="0" err="1"/>
              <a:t>Resturants</a:t>
            </a:r>
            <a:r>
              <a:rPr lang="en-US" sz="2000" dirty="0"/>
              <a:t> based on "</a:t>
            </a:r>
            <a:r>
              <a:rPr lang="en-US" sz="2000" dirty="0" err="1"/>
              <a:t>Has_Table_booking</a:t>
            </a:r>
            <a:endParaRPr lang="en-US" sz="2000" dirty="0"/>
          </a:p>
          <a:p>
            <a:r>
              <a:rPr lang="en-US" sz="2000" dirty="0"/>
              <a:t>Percentage of </a:t>
            </a:r>
            <a:r>
              <a:rPr lang="en-US" sz="2000" dirty="0" err="1"/>
              <a:t>Resturants</a:t>
            </a:r>
            <a:r>
              <a:rPr lang="en-US" sz="2000" dirty="0"/>
              <a:t> based on "</a:t>
            </a:r>
            <a:r>
              <a:rPr lang="en-US" sz="2000" dirty="0" err="1"/>
              <a:t>Has_Online_delivery</a:t>
            </a:r>
            <a:r>
              <a:rPr lang="en-US" sz="2000" dirty="0"/>
              <a:t>"</a:t>
            </a:r>
          </a:p>
          <a:p>
            <a:r>
              <a:rPr lang="en-US" sz="2000" dirty="0"/>
              <a:t>Develop Charts based on </a:t>
            </a:r>
            <a:r>
              <a:rPr lang="en-US" sz="2000" dirty="0" err="1"/>
              <a:t>Cusines</a:t>
            </a:r>
            <a:r>
              <a:rPr lang="en-US" sz="2000" dirty="0"/>
              <a:t>, City, Ratings ( Candidate have to think about new KPI to </a:t>
            </a:r>
            <a:r>
              <a:rPr lang="en-US" sz="2000" dirty="0" err="1"/>
              <a:t>analyse</a:t>
            </a:r>
            <a:r>
              <a:rPr lang="en-US" sz="2000" dirty="0"/>
              <a:t>)</a:t>
            </a:r>
          </a:p>
          <a:p>
            <a:pPr marL="0" indent="0">
              <a:buNone/>
            </a:pPr>
            <a:endParaRPr lang="en-US" sz="2000" dirty="0"/>
          </a:p>
          <a:p>
            <a:endParaRPr lang="en-US" sz="2000" dirty="0"/>
          </a:p>
          <a:p>
            <a:endParaRPr lang="en-IN" sz="2400" dirty="0"/>
          </a:p>
        </p:txBody>
      </p:sp>
    </p:spTree>
    <p:extLst>
      <p:ext uri="{BB962C8B-B14F-4D97-AF65-F5344CB8AC3E}">
        <p14:creationId xmlns:p14="http://schemas.microsoft.com/office/powerpoint/2010/main" val="45634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r>
              <a:rPr lang="en-IN" b="1" dirty="0">
                <a:solidFill>
                  <a:schemeClr val="accent2"/>
                </a:solidFill>
                <a:latin typeface="Amasis MT Pro Medium" panose="02040604050005020304" pitchFamily="18" charset="0"/>
              </a:rPr>
              <a:t>Business Objective:</a:t>
            </a: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1800" b="1" dirty="0"/>
              <a:t>The primary objective of this Zomato Analytics project is to leverage data to enhance decision-making for both Zomato and its restaurant partners. By analyzing customer preferences, restaurant performance, and market trends, the goal is to:-</a:t>
            </a:r>
            <a:endParaRPr lang="en-US" b="1" i="0" dirty="0">
              <a:effectLst/>
            </a:endParaRPr>
          </a:p>
          <a:p>
            <a:pPr algn="just">
              <a:buFont typeface="Wingdings" panose="05000000000000000000" pitchFamily="2" charset="2"/>
              <a:buChar char="ü"/>
            </a:pPr>
            <a:r>
              <a:rPr lang="en-US" sz="1400" dirty="0"/>
              <a:t>Identify factors influencing restaurant ratings and user engagement.</a:t>
            </a:r>
          </a:p>
          <a:p>
            <a:pPr algn="just">
              <a:buFont typeface="Wingdings" panose="05000000000000000000" pitchFamily="2" charset="2"/>
              <a:buChar char="ü"/>
            </a:pPr>
            <a:r>
              <a:rPr lang="en-US" sz="1400" dirty="0"/>
              <a:t>Understand geographic and demographic trends in food preferences.</a:t>
            </a:r>
            <a:endParaRPr lang="en-US" sz="2000" dirty="0"/>
          </a:p>
          <a:p>
            <a:pPr algn="just">
              <a:buFont typeface="Wingdings" panose="05000000000000000000" pitchFamily="2" charset="2"/>
              <a:buChar char="ü"/>
            </a:pPr>
            <a:r>
              <a:rPr lang="en-US" sz="1400" dirty="0"/>
              <a:t>Recommend strategies for pricing, promotion, and restaurant placement.</a:t>
            </a:r>
          </a:p>
          <a:p>
            <a:pPr algn="just">
              <a:buFont typeface="Wingdings" panose="05000000000000000000" pitchFamily="2" charset="2"/>
              <a:buChar char="ü"/>
            </a:pPr>
            <a:r>
              <a:rPr lang="en-US" sz="1400" dirty="0"/>
              <a:t>Optimize customer satisfaction and retention through data-driven insights.</a:t>
            </a:r>
            <a:endParaRPr lang="en-US" sz="2000" dirty="0"/>
          </a:p>
          <a:p>
            <a:pPr algn="just">
              <a:buFont typeface="Wingdings" panose="05000000000000000000" pitchFamily="2" charset="2"/>
              <a:buChar char="ü"/>
            </a:pPr>
            <a:r>
              <a:rPr lang="en-US" sz="1400" dirty="0"/>
              <a:t>Support strategic planning for Zomato’s market expansion and partner onboarding.</a:t>
            </a:r>
            <a:endParaRPr lang="en-US" sz="2000" i="0" dirty="0">
              <a:effectLst/>
            </a:endParaRP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4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endParaRPr lang="en-US" sz="3600" b="1" kern="1200" dirty="0">
              <a:solidFill>
                <a:schemeClr val="tx1"/>
              </a:solidFill>
              <a:latin typeface="Amasis MT Pro Medium" panose="02040604050005020304" pitchFamily="18" charset="0"/>
            </a:endParaRP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Off-page Connector 4">
            <a:extLst>
              <a:ext uri="{FF2B5EF4-FFF2-40B4-BE49-F238E27FC236}">
                <a16:creationId xmlns:a16="http://schemas.microsoft.com/office/drawing/2014/main" id="{01CB8846-978D-4978-5384-46D3ACEA06B5}"/>
              </a:ext>
            </a:extLst>
          </p:cNvPr>
          <p:cNvSpPr/>
          <p:nvPr/>
        </p:nvSpPr>
        <p:spPr>
          <a:xfrm>
            <a:off x="9154160" y="518160"/>
            <a:ext cx="2619738" cy="5746488"/>
          </a:xfrm>
          <a:prstGeom prst="flowChartOffpageConnector">
            <a:avLst/>
          </a:prstGeom>
          <a:solidFill>
            <a:schemeClr val="bg2">
              <a:lumMod val="2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kern="1200" dirty="0">
                <a:solidFill>
                  <a:schemeClr val="bg1"/>
                </a:solidFill>
                <a:latin typeface="Amasis MT Pro Medium" panose="02040604050005020304" pitchFamily="18" charset="0"/>
              </a:rPr>
              <a:t>KPI 1 </a:t>
            </a:r>
            <a:br>
              <a:rPr lang="en-US" sz="3600" b="1" kern="1200" dirty="0">
                <a:solidFill>
                  <a:schemeClr val="bg1"/>
                </a:solidFill>
                <a:latin typeface="Amasis MT Pro Medium" panose="02040604050005020304" pitchFamily="18" charset="0"/>
              </a:rPr>
            </a:br>
            <a:r>
              <a:rPr lang="en-US" sz="3600" b="1" kern="1200" dirty="0">
                <a:solidFill>
                  <a:schemeClr val="bg1"/>
                </a:solidFill>
                <a:latin typeface="Amasis MT Pro Medium" panose="02040604050005020304" pitchFamily="18" charset="0"/>
              </a:rPr>
              <a:t>Total cuisines</a:t>
            </a:r>
            <a:r>
              <a:rPr lang="en-US" sz="3600" b="1" dirty="0">
                <a:solidFill>
                  <a:schemeClr val="bg1"/>
                </a:solidFill>
              </a:rPr>
              <a:t>.</a:t>
            </a:r>
          </a:p>
          <a:p>
            <a:pPr algn="ctr"/>
            <a:endParaRPr lang="en-IN" sz="3600" dirty="0">
              <a:solidFill>
                <a:schemeClr val="bg1"/>
              </a:solidFill>
            </a:endParaRPr>
          </a:p>
        </p:txBody>
      </p:sp>
      <p:cxnSp>
        <p:nvCxnSpPr>
          <p:cNvPr id="9" name="Straight Connector 8">
            <a:extLst>
              <a:ext uri="{FF2B5EF4-FFF2-40B4-BE49-F238E27FC236}">
                <a16:creationId xmlns:a16="http://schemas.microsoft.com/office/drawing/2014/main" id="{8AFA1F20-5BFD-B14F-5503-382DEF7DE3EB}"/>
              </a:ext>
            </a:extLst>
          </p:cNvPr>
          <p:cNvCxnSpPr>
            <a:cxnSpLocks/>
          </p:cNvCxnSpPr>
          <p:nvPr/>
        </p:nvCxnSpPr>
        <p:spPr>
          <a:xfrm>
            <a:off x="510714" y="5456644"/>
            <a:ext cx="7846235"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B1899235-AA10-A2C0-17E6-0C4C678BF444}"/>
              </a:ext>
            </a:extLst>
          </p:cNvPr>
          <p:cNvCxnSpPr>
            <a:cxnSpLocks/>
          </p:cNvCxnSpPr>
          <p:nvPr/>
        </p:nvCxnSpPr>
        <p:spPr>
          <a:xfrm flipV="1">
            <a:off x="0" y="310320"/>
            <a:ext cx="12192000" cy="16071"/>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A423B85-2C4B-42BE-AD79-B828C1245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349" y="923822"/>
            <a:ext cx="5038725" cy="4477710"/>
          </a:xfrm>
          <a:prstGeom prst="rect">
            <a:avLst/>
          </a:prstGeom>
        </p:spPr>
      </p:pic>
    </p:spTree>
    <p:extLst>
      <p:ext uri="{BB962C8B-B14F-4D97-AF65-F5344CB8AC3E}">
        <p14:creationId xmlns:p14="http://schemas.microsoft.com/office/powerpoint/2010/main" val="25787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endParaRPr lang="en-US" sz="3600" b="1" kern="1200" dirty="0">
              <a:solidFill>
                <a:schemeClr val="tx1"/>
              </a:solidFill>
              <a:latin typeface="Amasis MT Pro Medium" panose="02040604050005020304" pitchFamily="18" charset="0"/>
            </a:endParaRP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Off-page Connector 4">
            <a:extLst>
              <a:ext uri="{FF2B5EF4-FFF2-40B4-BE49-F238E27FC236}">
                <a16:creationId xmlns:a16="http://schemas.microsoft.com/office/drawing/2014/main" id="{01CB8846-978D-4978-5384-46D3ACEA06B5}"/>
              </a:ext>
            </a:extLst>
          </p:cNvPr>
          <p:cNvSpPr/>
          <p:nvPr/>
        </p:nvSpPr>
        <p:spPr>
          <a:xfrm>
            <a:off x="9229217" y="591233"/>
            <a:ext cx="2619738" cy="5746488"/>
          </a:xfrm>
          <a:prstGeom prst="flowChartOffpageConnector">
            <a:avLst/>
          </a:prstGeom>
          <a:solidFill>
            <a:schemeClr val="bg2">
              <a:lumMod val="2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3600" b="1" kern="1200" dirty="0">
                <a:solidFill>
                  <a:schemeClr val="bg1"/>
                </a:solidFill>
                <a:latin typeface="Amasis MT Pro Medium" panose="02040604050005020304" pitchFamily="18" charset="0"/>
              </a:rPr>
              <a:t>      KPI  2</a:t>
            </a:r>
          </a:p>
          <a:p>
            <a:r>
              <a:rPr lang="en-US" sz="3600" b="1" dirty="0">
                <a:solidFill>
                  <a:schemeClr val="bg1"/>
                </a:solidFill>
              </a:rPr>
              <a:t>Percentage of Restaurants.</a:t>
            </a:r>
          </a:p>
          <a:p>
            <a:endParaRPr lang="en-US" dirty="0"/>
          </a:p>
          <a:p>
            <a:pPr algn="ctr"/>
            <a:endParaRPr lang="en-IN" sz="3600" dirty="0">
              <a:solidFill>
                <a:schemeClr val="bg1"/>
              </a:solidFill>
            </a:endParaRPr>
          </a:p>
        </p:txBody>
      </p:sp>
      <p:cxnSp>
        <p:nvCxnSpPr>
          <p:cNvPr id="9" name="Straight Connector 8">
            <a:extLst>
              <a:ext uri="{FF2B5EF4-FFF2-40B4-BE49-F238E27FC236}">
                <a16:creationId xmlns:a16="http://schemas.microsoft.com/office/drawing/2014/main" id="{8AFA1F20-5BFD-B14F-5503-382DEF7DE3EB}"/>
              </a:ext>
            </a:extLst>
          </p:cNvPr>
          <p:cNvCxnSpPr>
            <a:cxnSpLocks/>
          </p:cNvCxnSpPr>
          <p:nvPr/>
        </p:nvCxnSpPr>
        <p:spPr>
          <a:xfrm>
            <a:off x="510714" y="5456644"/>
            <a:ext cx="7846235"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B1899235-AA10-A2C0-17E6-0C4C678BF444}"/>
              </a:ext>
            </a:extLst>
          </p:cNvPr>
          <p:cNvCxnSpPr>
            <a:cxnSpLocks/>
          </p:cNvCxnSpPr>
          <p:nvPr/>
        </p:nvCxnSpPr>
        <p:spPr>
          <a:xfrm flipV="1">
            <a:off x="0" y="310320"/>
            <a:ext cx="12192000" cy="16071"/>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164B0A-45C1-44DE-B8D9-5D8421F7E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49" y="2229291"/>
            <a:ext cx="5800725" cy="2419350"/>
          </a:xfrm>
          <a:prstGeom prst="rect">
            <a:avLst/>
          </a:prstGeom>
        </p:spPr>
      </p:pic>
    </p:spTree>
    <p:extLst>
      <p:ext uri="{BB962C8B-B14F-4D97-AF65-F5344CB8AC3E}">
        <p14:creationId xmlns:p14="http://schemas.microsoft.com/office/powerpoint/2010/main" val="348438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endParaRPr lang="en-US" sz="3600" b="1" kern="1200" dirty="0">
              <a:solidFill>
                <a:schemeClr val="tx1"/>
              </a:solidFill>
              <a:latin typeface="Amasis MT Pro Medium" panose="02040604050005020304" pitchFamily="18" charset="0"/>
            </a:endParaRP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Off-page Connector 4">
            <a:extLst>
              <a:ext uri="{FF2B5EF4-FFF2-40B4-BE49-F238E27FC236}">
                <a16:creationId xmlns:a16="http://schemas.microsoft.com/office/drawing/2014/main" id="{01CB8846-978D-4978-5384-46D3ACEA06B5}"/>
              </a:ext>
            </a:extLst>
          </p:cNvPr>
          <p:cNvSpPr/>
          <p:nvPr/>
        </p:nvSpPr>
        <p:spPr>
          <a:xfrm>
            <a:off x="9229217" y="591233"/>
            <a:ext cx="2619738" cy="5746488"/>
          </a:xfrm>
          <a:prstGeom prst="flowChartOffpageConnector">
            <a:avLst/>
          </a:prstGeom>
          <a:solidFill>
            <a:schemeClr val="bg2">
              <a:lumMod val="25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3600" b="1" kern="1200" dirty="0">
                <a:solidFill>
                  <a:schemeClr val="bg1"/>
                </a:solidFill>
                <a:latin typeface="Amasis MT Pro Medium" panose="02040604050005020304" pitchFamily="18" charset="0"/>
              </a:rPr>
              <a:t>     KPI  3</a:t>
            </a:r>
            <a:endParaRPr lang="en-US" dirty="0"/>
          </a:p>
          <a:p>
            <a:pPr algn="ctr"/>
            <a:r>
              <a:rPr lang="en-US" sz="3600" b="1" dirty="0">
                <a:solidFill>
                  <a:schemeClr val="bg1"/>
                </a:solidFill>
              </a:rPr>
              <a:t>Percentage of Restaurants based on </a:t>
            </a:r>
            <a:r>
              <a:rPr lang="en-US" sz="3600" b="1" dirty="0" err="1">
                <a:solidFill>
                  <a:schemeClr val="bg1"/>
                </a:solidFill>
              </a:rPr>
              <a:t>Has_online_delivery</a:t>
            </a:r>
            <a:r>
              <a:rPr lang="en-US" sz="3600" b="1" dirty="0">
                <a:solidFill>
                  <a:schemeClr val="bg1"/>
                </a:solidFill>
              </a:rPr>
              <a:t>.</a:t>
            </a:r>
          </a:p>
          <a:p>
            <a:pPr algn="ctr"/>
            <a:endParaRPr lang="en-IN" sz="3600" dirty="0">
              <a:solidFill>
                <a:schemeClr val="bg1"/>
              </a:solidFill>
            </a:endParaRPr>
          </a:p>
        </p:txBody>
      </p:sp>
      <p:cxnSp>
        <p:nvCxnSpPr>
          <p:cNvPr id="9" name="Straight Connector 8">
            <a:extLst>
              <a:ext uri="{FF2B5EF4-FFF2-40B4-BE49-F238E27FC236}">
                <a16:creationId xmlns:a16="http://schemas.microsoft.com/office/drawing/2014/main" id="{8AFA1F20-5BFD-B14F-5503-382DEF7DE3EB}"/>
              </a:ext>
            </a:extLst>
          </p:cNvPr>
          <p:cNvCxnSpPr>
            <a:cxnSpLocks/>
          </p:cNvCxnSpPr>
          <p:nvPr/>
        </p:nvCxnSpPr>
        <p:spPr>
          <a:xfrm>
            <a:off x="510714" y="5456644"/>
            <a:ext cx="7846235"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B1899235-AA10-A2C0-17E6-0C4C678BF444}"/>
              </a:ext>
            </a:extLst>
          </p:cNvPr>
          <p:cNvCxnSpPr>
            <a:cxnSpLocks/>
          </p:cNvCxnSpPr>
          <p:nvPr/>
        </p:nvCxnSpPr>
        <p:spPr>
          <a:xfrm flipV="1">
            <a:off x="0" y="310320"/>
            <a:ext cx="12192000" cy="16071"/>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E4A89A3-16ED-4DAC-AE9C-29997576D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181" y="2192889"/>
            <a:ext cx="5829300" cy="2543175"/>
          </a:xfrm>
          <a:prstGeom prst="rect">
            <a:avLst/>
          </a:prstGeom>
        </p:spPr>
      </p:pic>
    </p:spTree>
    <p:extLst>
      <p:ext uri="{BB962C8B-B14F-4D97-AF65-F5344CB8AC3E}">
        <p14:creationId xmlns:p14="http://schemas.microsoft.com/office/powerpoint/2010/main" val="922997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5154</TotalTime>
  <Words>531</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Amasis MT Pro Black</vt:lpstr>
      <vt:lpstr>Amasis MT Pro Medium</vt:lpstr>
      <vt:lpstr>Arial</vt:lpstr>
      <vt:lpstr>Calibri</vt:lpstr>
      <vt:lpstr>Calibri Light</vt:lpstr>
      <vt:lpstr>Wingdings</vt:lpstr>
      <vt:lpstr>Office Theme</vt:lpstr>
      <vt:lpstr>PowerPoint Presentation</vt:lpstr>
      <vt:lpstr>PowerPoint Presentation</vt:lpstr>
      <vt:lpstr>AGENDA :</vt:lpstr>
      <vt:lpstr>PowerPoint Presentation</vt:lpstr>
      <vt:lpstr>Introduction:  This Zomato Analytics Project aims to leverage this rich dataset to extract actionable insights that can drive business decisions, enhance customer experience, and optimize restaurant operations. The project analyzes key aspects of Zomato’s platform, including user behavior, restaurant popularity, pricing trends, ratings, and geographic distribution. By applying data analytics techniques such as data cleaning, and visualization.  </vt:lpstr>
      <vt:lpstr>Business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Ashish Nishad</cp:lastModifiedBy>
  <cp:revision>55</cp:revision>
  <dcterms:created xsi:type="dcterms:W3CDTF">2023-04-01T09:25:26Z</dcterms:created>
  <dcterms:modified xsi:type="dcterms:W3CDTF">2025-05-21T16:50:25Z</dcterms:modified>
</cp:coreProperties>
</file>