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0" r:id="rId4"/>
    <p:sldId id="282" r:id="rId5"/>
    <p:sldId id="284" r:id="rId6"/>
    <p:sldId id="283" r:id="rId7"/>
    <p:sldId id="259" r:id="rId8"/>
    <p:sldId id="281" r:id="rId9"/>
    <p:sldId id="261" r:id="rId10"/>
    <p:sldId id="267" r:id="rId11"/>
    <p:sldId id="268" r:id="rId12"/>
    <p:sldId id="269" r:id="rId13"/>
    <p:sldId id="270" r:id="rId14"/>
    <p:sldId id="271" r:id="rId15"/>
    <p:sldId id="277" r:id="rId16"/>
    <p:sldId id="287" r:id="rId17"/>
    <p:sldId id="288" r:id="rId18"/>
    <p:sldId id="278" r:id="rId19"/>
    <p:sldId id="263" r:id="rId20"/>
    <p:sldId id="285" r:id="rId21"/>
    <p:sldId id="279" r:id="rId22"/>
    <p:sldId id="280" r:id="rId23"/>
    <p:sldId id="27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6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72119297778208"/>
          <c:y val="9.2215568862275485E-2"/>
          <c:w val="0.78171879744913453"/>
          <c:h val="0.614998948706909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Reviriego et al. [1]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50</c:v>
                </c:pt>
                <c:pt idx="2">
                  <c:v>37.5</c:v>
                </c:pt>
                <c:pt idx="3">
                  <c:v>31.25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6-4B1C-A0B4-63E50ECA59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Method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86-4B1C-A0B4-63E50ECA59F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349056"/>
        <c:axId val="114330336"/>
      </c:barChart>
      <c:catAx>
        <c:axId val="11434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Data word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30336"/>
        <c:crosses val="autoZero"/>
        <c:auto val="1"/>
        <c:lblAlgn val="ctr"/>
        <c:lblOffset val="100"/>
        <c:noMultiLvlLbl val="0"/>
      </c:catAx>
      <c:valAx>
        <c:axId val="11433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>
                    <a:solidFill>
                      <a:schemeClr val="tx1"/>
                    </a:solidFill>
                  </a:rPr>
                  <a:t>Bit overhead(%)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Reviriego et al. [1]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1.6E-2</c:v>
                </c:pt>
                <c:pt idx="1">
                  <c:v>1.9E-2</c:v>
                </c:pt>
                <c:pt idx="2">
                  <c:v>0.02</c:v>
                </c:pt>
                <c:pt idx="3">
                  <c:v>2.1000000000000001E-2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4-43B7-B984-C76E4812E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Method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1.6E-2</c:v>
                </c:pt>
                <c:pt idx="1">
                  <c:v>0.02</c:v>
                </c:pt>
                <c:pt idx="2">
                  <c:v>2.1000000000000001E-2</c:v>
                </c:pt>
                <c:pt idx="3">
                  <c:v>2.1999999999999999E-2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E4-43B7-B984-C76E4812EF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263472"/>
        <c:axId val="63258896"/>
      </c:barChart>
      <c:catAx>
        <c:axId val="63263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58896"/>
        <c:crosses val="autoZero"/>
        <c:auto val="1"/>
        <c:lblAlgn val="ctr"/>
        <c:lblOffset val="100"/>
        <c:noMultiLvlLbl val="0"/>
      </c:catAx>
      <c:valAx>
        <c:axId val="63258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6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C103A-5975-4837-8B7F-F792CE18112C}" type="datetimeFigureOut">
              <a:rPr lang="en-US" smtClean="0"/>
              <a:t>2022-03-27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9C8B-B782-429A-B539-1A620630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8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7A66C-843D-4861-A530-655AD67046D3}" type="datetimeFigureOut">
              <a:rPr lang="en-US" smtClean="0"/>
              <a:t>2022-03-27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0F189-85C2-455E-8C00-7A8ADCFC4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4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0F189-85C2-455E-8C00-7A8ADCFC4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8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0F189-85C2-455E-8C00-7A8ADCFC48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4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A88A-BB0D-4438-B833-64BCEDA6C83E}" type="datetime1">
              <a:rPr lang="en-US" smtClean="0"/>
              <a:t>2022-03-27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EB27-F340-4F33-A05C-B61E01210E3D}" type="datetime1">
              <a:rPr lang="en-US" smtClean="0"/>
              <a:t>2022-03-27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F3FE-7673-41AC-9C4F-E38072DA7BAE}" type="datetime1">
              <a:rPr lang="en-US" smtClean="0"/>
              <a:t>2022-03-27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2817-78E6-4BF4-97DF-99C8F4B9F8FA}" type="datetime1">
              <a:rPr lang="en-US" smtClean="0"/>
              <a:t>2022-03-27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F47-BDE7-470B-B834-B73DB2213DB5}" type="datetime1">
              <a:rPr lang="en-US" smtClean="0"/>
              <a:t>2022-03-27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4FEE-14FA-46CF-87FC-25BFA1506D09}" type="datetime1">
              <a:rPr lang="en-US" smtClean="0"/>
              <a:t>2022-03-27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BA42-CB1B-4C8A-8DD6-F29D87D644AB}" type="datetime1">
              <a:rPr lang="en-US" smtClean="0"/>
              <a:t>2022-03-27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1E65-84A7-4DF4-A050-85A580B14ECE}" type="datetime1">
              <a:rPr lang="en-US" smtClean="0"/>
              <a:t>2022-03-27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B5AB-DC56-4B60-AF9F-B863473D6285}" type="datetime1">
              <a:rPr lang="en-US" smtClean="0"/>
              <a:t>2022-03-27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9B7DE7-8102-4430-BDFA-2558DA681C36}" type="datetime1">
              <a:rPr lang="en-US" smtClean="0"/>
              <a:t>2022-03-27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0960-3CD1-4223-ACF5-E3D2FB677DE6}" type="datetime1">
              <a:rPr lang="en-US" smtClean="0"/>
              <a:t>2022-03-27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450F0-ABCD-49CF-8172-8EF562A87F70}" type="datetime1">
              <a:rPr lang="en-US" smtClean="0"/>
              <a:t>2022-03-27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778553-E753-45E8-A019-7575AF6A43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142E8-2106-423B-80C8-3462A196BB94}"/>
              </a:ext>
            </a:extLst>
          </p:cNvPr>
          <p:cNvSpPr txBox="1"/>
          <p:nvPr/>
        </p:nvSpPr>
        <p:spPr>
          <a:xfrm>
            <a:off x="1120916" y="2972035"/>
            <a:ext cx="10784848" cy="1604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93298-BA98-46FC-BEAC-2E84410A904B}"/>
              </a:ext>
            </a:extLst>
          </p:cNvPr>
          <p:cNvSpPr txBox="1"/>
          <p:nvPr/>
        </p:nvSpPr>
        <p:spPr>
          <a:xfrm>
            <a:off x="3812345" y="1209822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B4A21-C7EC-445B-B9F1-1115F5B4E166}"/>
              </a:ext>
            </a:extLst>
          </p:cNvPr>
          <p:cNvSpPr txBox="1"/>
          <p:nvPr/>
        </p:nvSpPr>
        <p:spPr>
          <a:xfrm>
            <a:off x="-237812" y="28401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baseline="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Thesis </a:t>
            </a:r>
            <a:r>
              <a:rPr lang="en-US" sz="32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Defense</a:t>
            </a:r>
          </a:p>
          <a:p>
            <a:pPr algn="ctr"/>
            <a:endParaRPr lang="en-US" sz="32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4561A4-9F9F-4FA6-8D70-AB29EC349B80}"/>
              </a:ext>
            </a:extLst>
          </p:cNvPr>
          <p:cNvCxnSpPr/>
          <p:nvPr/>
        </p:nvCxnSpPr>
        <p:spPr>
          <a:xfrm>
            <a:off x="4881489" y="39159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B0004F-6C7F-4951-A852-ED2CD5CE8F89}"/>
              </a:ext>
            </a:extLst>
          </p:cNvPr>
          <p:cNvSpPr txBox="1"/>
          <p:nvPr/>
        </p:nvSpPr>
        <p:spPr>
          <a:xfrm>
            <a:off x="1308294" y="3052339"/>
            <a:ext cx="104100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Tolerating Soft Errors in Ternary Content Addressable Memory 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4000" b="1" i="0" dirty="0">
              <a:effectLst/>
              <a:latin typeface="Helvetica Neue"/>
            </a:endParaRPr>
          </a:p>
        </p:txBody>
      </p:sp>
      <p:pic>
        <p:nvPicPr>
          <p:cNvPr id="1026" name="Picture 2" descr="KUET | Khulna University of Engineering &amp; Technology">
            <a:extLst>
              <a:ext uri="{FF2B5EF4-FFF2-40B4-BE49-F238E27FC236}">
                <a16:creationId xmlns:a16="http://schemas.microsoft.com/office/drawing/2014/main" id="{5F734842-78B4-47BD-9D8A-94E820F2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76" y="1118077"/>
            <a:ext cx="1694824" cy="18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B6165-8018-439B-B587-050BED5D26DC}"/>
              </a:ext>
            </a:extLst>
          </p:cNvPr>
          <p:cNvSpPr txBox="1"/>
          <p:nvPr/>
        </p:nvSpPr>
        <p:spPr>
          <a:xfrm>
            <a:off x="1308294" y="4082047"/>
            <a:ext cx="4642869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>
              <a:spcBef>
                <a:spcPts val="500"/>
              </a:spcBef>
            </a:pPr>
            <a:r>
              <a:rPr lang="en-US" sz="22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Abdullah-Al-Zobayer </a:t>
            </a:r>
            <a:r>
              <a:rPr lang="en-US" sz="2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(1607008 ) </a:t>
            </a:r>
            <a:r>
              <a:rPr lang="en-US" sz="22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u="none" strike="noStrike" baseline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Samrat</a:t>
            </a:r>
            <a:r>
              <a:rPr lang="en-US" sz="22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 (1607022 )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977D3-E800-47A7-A25D-4D32A969016A}"/>
              </a:ext>
            </a:extLst>
          </p:cNvPr>
          <p:cNvSpPr txBox="1"/>
          <p:nvPr/>
        </p:nvSpPr>
        <p:spPr>
          <a:xfrm>
            <a:off x="7308537" y="4082047"/>
            <a:ext cx="6179341" cy="83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Supervised By: </a:t>
            </a:r>
          </a:p>
          <a:p>
            <a:pPr>
              <a:spcBef>
                <a:spcPts val="500"/>
              </a:spcBef>
            </a:pPr>
            <a:r>
              <a:rPr lang="en-US" sz="22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Kazi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Rokibul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2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C3099-6034-404A-BE96-B0FBB7B1263A}"/>
              </a:ext>
            </a:extLst>
          </p:cNvPr>
          <p:cNvSpPr txBox="1"/>
          <p:nvPr/>
        </p:nvSpPr>
        <p:spPr>
          <a:xfrm>
            <a:off x="813580" y="5442400"/>
            <a:ext cx="10564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 of Computer Science and Engineering </a:t>
            </a:r>
          </a:p>
          <a:p>
            <a:pPr algn="ctr"/>
            <a:r>
              <a:rPr lang="en-US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Khulna University of Engineering &amp; Technology(KUET)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763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522"/>
    </mc:Choice>
    <mc:Fallback xmlns="">
      <p:transition advTm="1652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rgbClr val="002060"/>
                </a:solidFill>
              </a:rPr>
              <a:t>Proposed </a:t>
            </a:r>
            <a:r>
              <a:rPr lang="en-US" altLang="en-US" b="1" dirty="0" smtClean="0">
                <a:solidFill>
                  <a:srgbClr val="002060"/>
                </a:solidFill>
              </a:rPr>
              <a:t>Methodology</a:t>
            </a:r>
            <a:r>
              <a:rPr lang="en-US" altLang="en-US" sz="4800" b="1" dirty="0" smtClean="0">
                <a:solidFill>
                  <a:srgbClr val="002060"/>
                </a:solidFill>
              </a:rPr>
              <a:t> </a:t>
            </a:r>
            <a:r>
              <a:rPr lang="en-US" sz="4800" b="1" dirty="0">
                <a:solidFill>
                  <a:srgbClr val="002060"/>
                </a:solidFill>
              </a:rPr>
              <a:t>: Generating rules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188799"/>
            <a:ext cx="4509556" cy="32421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20445008"/>
              </p:ext>
            </p:extLst>
          </p:nvPr>
        </p:nvGraphicFramePr>
        <p:xfrm>
          <a:off x="5939626" y="2655582"/>
          <a:ext cx="5272857" cy="262051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13932">
                  <a:extLst>
                    <a:ext uri="{9D8B030D-6E8A-4147-A177-3AD203B41FA5}">
                      <a16:colId xmlns:a16="http://schemas.microsoft.com/office/drawing/2014/main" val="980736012"/>
                    </a:ext>
                  </a:extLst>
                </a:gridCol>
                <a:gridCol w="1294991">
                  <a:extLst>
                    <a:ext uri="{9D8B030D-6E8A-4147-A177-3AD203B41FA5}">
                      <a16:colId xmlns:a16="http://schemas.microsoft.com/office/drawing/2014/main" val="129755289"/>
                    </a:ext>
                  </a:extLst>
                </a:gridCol>
                <a:gridCol w="1292779">
                  <a:extLst>
                    <a:ext uri="{9D8B030D-6E8A-4147-A177-3AD203B41FA5}">
                      <a16:colId xmlns:a16="http://schemas.microsoft.com/office/drawing/2014/main" val="2232561370"/>
                    </a:ext>
                  </a:extLst>
                </a:gridCol>
                <a:gridCol w="915671">
                  <a:extLst>
                    <a:ext uri="{9D8B030D-6E8A-4147-A177-3AD203B41FA5}">
                      <a16:colId xmlns:a16="http://schemas.microsoft.com/office/drawing/2014/main" val="1420552529"/>
                    </a:ext>
                  </a:extLst>
                </a:gridCol>
                <a:gridCol w="955484">
                  <a:extLst>
                    <a:ext uri="{9D8B030D-6E8A-4147-A177-3AD203B41FA5}">
                      <a16:colId xmlns:a16="http://schemas.microsoft.com/office/drawing/2014/main" val="3257306867"/>
                    </a:ext>
                  </a:extLst>
                </a:gridCol>
              </a:tblGrid>
              <a:tr h="876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Rules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Bit-1’s position in 2</a:t>
                      </a:r>
                      <a:r>
                        <a:rPr lang="en-US" sz="1400" baseline="30000" dirty="0">
                          <a:effectLst/>
                        </a:rPr>
                        <a:t>nd</a:t>
                      </a:r>
                      <a:r>
                        <a:rPr lang="en-US" sz="1400" baseline="-25000" dirty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block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Bit-1’s position in 1</a:t>
                      </a:r>
                      <a:r>
                        <a:rPr lang="en-US" sz="1400" baseline="30000" dirty="0">
                          <a:effectLst/>
                        </a:rPr>
                        <a:t>st</a:t>
                      </a:r>
                      <a:r>
                        <a:rPr lang="en-US" sz="1400" baseline="-25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block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Rules for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en-US" sz="1400" baseline="30000">
                          <a:effectLst/>
                        </a:rPr>
                        <a:t>nd</a:t>
                      </a:r>
                      <a:r>
                        <a:rPr lang="en-US" sz="1400" baseline="-25000">
                          <a:effectLst/>
                        </a:rPr>
                        <a:t>  </a:t>
                      </a:r>
                      <a:r>
                        <a:rPr lang="en-US" sz="1400">
                          <a:effectLst/>
                        </a:rPr>
                        <a:t>block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Rules for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en-US" sz="1400" baseline="30000" dirty="0">
                          <a:effectLst/>
                        </a:rPr>
                        <a:t>st</a:t>
                      </a:r>
                      <a:r>
                        <a:rPr lang="en-US" sz="1400" baseline="-25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block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598740"/>
                  </a:ext>
                </a:extLst>
              </a:tr>
              <a:tr h="8769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 r1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000,001,010,011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000,001,010,011,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100,100,110,111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0XX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XXX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7759845"/>
                  </a:ext>
                </a:extLst>
              </a:tr>
              <a:tr h="2805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r2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000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010,011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01X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4499645"/>
                  </a:ext>
                </a:extLst>
              </a:tr>
              <a:tr h="438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r3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010,011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100,101,110,111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1XX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692386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0648" y="1828242"/>
            <a:ext cx="9350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At first, the input message is divided into two blocks.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Then, the rules are generated.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0648" y="5573865"/>
            <a:ext cx="935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rules are r1 = </a:t>
            </a:r>
            <a:r>
              <a:rPr lang="en-US" sz="2400" b="1" dirty="0">
                <a:solidFill>
                  <a:srgbClr val="002060"/>
                </a:solidFill>
              </a:rPr>
              <a:t>0XXXXX</a:t>
            </a:r>
            <a:r>
              <a:rPr lang="en-US" sz="2400" dirty="0"/>
              <a:t>, r2 = </a:t>
            </a:r>
            <a:r>
              <a:rPr lang="en-US" sz="2400" b="1" dirty="0">
                <a:solidFill>
                  <a:srgbClr val="002060"/>
                </a:solidFill>
              </a:rPr>
              <a:t>00001X</a:t>
            </a:r>
            <a:r>
              <a:rPr lang="en-US" sz="2400" dirty="0"/>
              <a:t> and r3 = </a:t>
            </a:r>
            <a:r>
              <a:rPr lang="en-US" sz="2400" b="1" dirty="0">
                <a:solidFill>
                  <a:srgbClr val="002060"/>
                </a:solidFill>
              </a:rPr>
              <a:t>01X1XX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0854" y="5248708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Block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9152" y="5276095"/>
            <a:ext cx="99800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2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624"/>
    </mc:Choice>
    <mc:Fallback xmlns="">
      <p:transition advTm="67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2060"/>
                </a:solidFill>
              </a:rPr>
              <a:t>Proposed </a:t>
            </a:r>
            <a:r>
              <a:rPr lang="en-US" altLang="en-US" b="1" dirty="0" smtClean="0">
                <a:solidFill>
                  <a:srgbClr val="002060"/>
                </a:solidFill>
              </a:rPr>
              <a:t>Methodology </a:t>
            </a:r>
            <a:r>
              <a:rPr lang="en-US" sz="4800" b="1" dirty="0" smtClean="0">
                <a:solidFill>
                  <a:srgbClr val="002060"/>
                </a:solidFill>
              </a:rPr>
              <a:t>: </a:t>
            </a:r>
            <a:r>
              <a:rPr lang="en-US" sz="4800" b="1" dirty="0">
                <a:solidFill>
                  <a:srgbClr val="002060"/>
                </a:solidFill>
              </a:rPr>
              <a:t>Error injection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Lets consider, the input message from the sender is corrupted by soft errors in the transmission medium.</a:t>
            </a:r>
            <a:r>
              <a:rPr lang="en-US" sz="2400" dirty="0"/>
              <a:t>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fig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1" b="9216"/>
          <a:stretch>
            <a:fillRect/>
          </a:stretch>
        </p:blipFill>
        <p:spPr bwMode="auto">
          <a:xfrm>
            <a:off x="2775005" y="2518584"/>
            <a:ext cx="5605670" cy="31266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235686" y="5524010"/>
            <a:ext cx="7457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Block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7790" y="5524010"/>
            <a:ext cx="74571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/>
              <a:t>Block 2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0361" y="5851800"/>
            <a:ext cx="390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Fig. 2: </a:t>
            </a:r>
            <a:r>
              <a:rPr lang="en-US" dirty="0"/>
              <a:t>Example of </a:t>
            </a:r>
            <a:r>
              <a:rPr lang="en-US" dirty="0" smtClean="0"/>
              <a:t>erroneous message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296"/>
    </mc:Choice>
    <mc:Fallback xmlns="">
      <p:transition advTm="152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Proposed </a:t>
            </a:r>
            <a:r>
              <a:rPr lang="en-US" altLang="en-US" b="1" dirty="0" smtClean="0">
                <a:solidFill>
                  <a:srgbClr val="002060"/>
                </a:solidFill>
              </a:rPr>
              <a:t>Methodology </a:t>
            </a:r>
            <a:r>
              <a:rPr lang="en-US" sz="4800" b="1" dirty="0" smtClean="0">
                <a:solidFill>
                  <a:srgbClr val="002060"/>
                </a:solidFill>
              </a:rPr>
              <a:t>: </a:t>
            </a:r>
            <a:r>
              <a:rPr lang="en-US" sz="4800" b="1" dirty="0">
                <a:solidFill>
                  <a:srgbClr val="002060"/>
                </a:solidFill>
              </a:rPr>
              <a:t>Error detection and correction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2497508"/>
              </p:ext>
            </p:extLst>
          </p:nvPr>
        </p:nvGraphicFramePr>
        <p:xfrm>
          <a:off x="5630136" y="2773394"/>
          <a:ext cx="5359178" cy="244104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232658">
                  <a:extLst>
                    <a:ext uri="{9D8B030D-6E8A-4147-A177-3AD203B41FA5}">
                      <a16:colId xmlns:a16="http://schemas.microsoft.com/office/drawing/2014/main" val="605217376"/>
                    </a:ext>
                  </a:extLst>
                </a:gridCol>
                <a:gridCol w="2244126">
                  <a:extLst>
                    <a:ext uri="{9D8B030D-6E8A-4147-A177-3AD203B41FA5}">
                      <a16:colId xmlns:a16="http://schemas.microsoft.com/office/drawing/2014/main" val="3970348318"/>
                    </a:ext>
                  </a:extLst>
                </a:gridCol>
                <a:gridCol w="1882394">
                  <a:extLst>
                    <a:ext uri="{9D8B030D-6E8A-4147-A177-3AD203B41FA5}">
                      <a16:colId xmlns:a16="http://schemas.microsoft.com/office/drawing/2014/main" val="2399497310"/>
                    </a:ext>
                  </a:extLst>
                </a:gridCol>
              </a:tblGrid>
              <a:tr h="96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Columns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Bit-1’s position for 1</a:t>
                      </a:r>
                      <a:r>
                        <a:rPr lang="en-US" sz="1400" b="1" baseline="30000" dirty="0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 block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Detecting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erroneous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bit positions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8406611"/>
                  </a:ext>
                </a:extLst>
              </a:tr>
              <a:tr h="481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000,001,010,011,100,101,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110,111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001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228925"/>
                  </a:ext>
                </a:extLst>
              </a:tr>
              <a:tr h="4812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010,011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110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8159096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100,101,110,111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No error!!!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184933"/>
                  </a:ext>
                </a:extLst>
              </a:tr>
            </a:tbl>
          </a:graphicData>
        </a:graphic>
      </p:graphicFrame>
      <p:pic>
        <p:nvPicPr>
          <p:cNvPr id="12" name="Content Placeholder 11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6321" y="2105483"/>
            <a:ext cx="4392178" cy="31089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97280" y="1779398"/>
            <a:ext cx="1005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In the receiver part</a:t>
            </a:r>
            <a:r>
              <a:rPr lang="en-US" sz="2400" dirty="0"/>
              <a:t>, the receiver program will detect the errors by generating 1’s position from the rules.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2682" y="5142272"/>
            <a:ext cx="74571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/>
              <a:t>Block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2749" y="5142273"/>
            <a:ext cx="74571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/>
              <a:t>Block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D7C52-79AD-43BD-90E3-7FA0A3178332}"/>
              </a:ext>
            </a:extLst>
          </p:cNvPr>
          <p:cNvSpPr txBox="1"/>
          <p:nvPr/>
        </p:nvSpPr>
        <p:spPr>
          <a:xfrm>
            <a:off x="1265482" y="5442018"/>
            <a:ext cx="1034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Here are the erroneous bit positions 001 and 110 in 1</a:t>
            </a:r>
            <a:r>
              <a:rPr lang="en-US" sz="2400" baseline="30000" dirty="0"/>
              <a:t>st</a:t>
            </a:r>
            <a:r>
              <a:rPr lang="en-US" sz="2400" dirty="0"/>
              <a:t> column and 2</a:t>
            </a:r>
            <a:r>
              <a:rPr lang="en-US" sz="2400" baseline="30000" dirty="0"/>
              <a:t>nd</a:t>
            </a:r>
            <a:r>
              <a:rPr lang="en-US" sz="2400" dirty="0"/>
              <a:t> column in 1</a:t>
            </a:r>
            <a:r>
              <a:rPr lang="en-US" sz="2400" baseline="30000" dirty="0"/>
              <a:t>st</a:t>
            </a:r>
            <a:r>
              <a:rPr lang="en-US" sz="2400" dirty="0"/>
              <a:t> block of the message.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74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968"/>
    </mc:Choice>
    <mc:Fallback xmlns="">
      <p:transition advTm="60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Proposed Methodology </a:t>
            </a:r>
            <a:r>
              <a:rPr lang="en-US" sz="4800" b="1" dirty="0" smtClean="0">
                <a:solidFill>
                  <a:srgbClr val="002060"/>
                </a:solidFill>
              </a:rPr>
              <a:t>: </a:t>
            </a:r>
            <a:r>
              <a:rPr lang="en-US" sz="4800" b="1" dirty="0">
                <a:solidFill>
                  <a:srgbClr val="002060"/>
                </a:solidFill>
              </a:rPr>
              <a:t>Error Free Message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Content Placeholder 7" descr="fig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172" y="2859496"/>
            <a:ext cx="3576252" cy="31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097280" y="1883465"/>
            <a:ext cx="935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the error detection and correction in the receiver end, the correct message from the example is shown below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3876545" y="5783790"/>
            <a:ext cx="3391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Fig. 3: Error free correct message.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69014" y="3414759"/>
            <a:ext cx="390525" cy="39052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11768" y="4982307"/>
            <a:ext cx="390525" cy="39052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488"/>
    </mc:Choice>
    <mc:Fallback xmlns="">
      <p:transition advTm="1948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7098-9651-43DE-9681-991E2FDB15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2110" y="354122"/>
            <a:ext cx="9777413" cy="1512887"/>
          </a:xfrm>
        </p:spPr>
        <p:txBody>
          <a:bodyPr>
            <a:normAutofit/>
          </a:bodyPr>
          <a:lstStyle/>
          <a:p>
            <a:r>
              <a:rPr lang="en-US" altLang="en-US" b="1" u="sng" dirty="0">
                <a:solidFill>
                  <a:srgbClr val="002060"/>
                </a:solidFill>
              </a:rPr>
              <a:t>Proposed Methodology </a:t>
            </a:r>
            <a:r>
              <a:rPr lang="en-US" altLang="en-US" sz="4800" b="1" u="sng" dirty="0" smtClean="0">
                <a:solidFill>
                  <a:srgbClr val="002060"/>
                </a:solidFill>
              </a:rPr>
              <a:t>: </a:t>
            </a:r>
            <a:r>
              <a:rPr lang="en-US" sz="4800" b="1" u="sng" dirty="0">
                <a:solidFill>
                  <a:srgbClr val="002060"/>
                </a:solidFill>
              </a:rPr>
              <a:t>Flow </a:t>
            </a:r>
            <a:r>
              <a:rPr lang="en-US" sz="4800" b="1" u="sng" dirty="0" smtClean="0">
                <a:solidFill>
                  <a:srgbClr val="002060"/>
                </a:solidFill>
              </a:rPr>
              <a:t>diagram</a:t>
            </a:r>
            <a:br>
              <a:rPr lang="en-US" sz="4800" b="1" u="sng" dirty="0" smtClean="0">
                <a:solidFill>
                  <a:srgbClr val="002060"/>
                </a:solidFill>
              </a:rPr>
            </a:br>
            <a:endParaRPr lang="en-US" u="sng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05" y="1318082"/>
            <a:ext cx="4295440" cy="4534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874" y="1318081"/>
            <a:ext cx="4023002" cy="45340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86805" y="5857702"/>
            <a:ext cx="4608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 5: Flow </a:t>
            </a:r>
            <a:r>
              <a:rPr lang="en-US" sz="2000" dirty="0"/>
              <a:t>diagram of generating rules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25389" y="5852160"/>
            <a:ext cx="5966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 6: Flow </a:t>
            </a:r>
            <a:r>
              <a:rPr lang="en-US" sz="2000" dirty="0"/>
              <a:t>diagram of error detection and correction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39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72"/>
    </mc:Choice>
    <mc:Fallback xmlns="">
      <p:transition advTm="11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Proposed Methodology </a:t>
            </a:r>
            <a:r>
              <a:rPr lang="en-US" b="1" dirty="0" smtClean="0">
                <a:solidFill>
                  <a:srgbClr val="002060"/>
                </a:solidFill>
              </a:rPr>
              <a:t>: Circuit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6" y="1811095"/>
            <a:ext cx="5708629" cy="4123714"/>
          </a:xfrm>
        </p:spPr>
      </p:pic>
      <p:sp>
        <p:nvSpPr>
          <p:cNvPr id="8" name="Rectangle 7"/>
          <p:cNvSpPr/>
          <p:nvPr/>
        </p:nvSpPr>
        <p:spPr>
          <a:xfrm>
            <a:off x="3960632" y="5894214"/>
            <a:ext cx="4772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Fig. </a:t>
            </a:r>
            <a:r>
              <a:rPr lang="en-US" dirty="0" smtClean="0"/>
              <a:t>4: Circuit diagram of the proposed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"/>
    </mc:Choice>
    <mc:Fallback xmlns="">
      <p:transition spd="slow" advTm="927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16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9680" y="32823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Experimental Analysis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  <a:buClrTx/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tx1"/>
                </a:solidFill>
              </a:rPr>
              <a:t>Experimental Setup:</a:t>
            </a:r>
          </a:p>
          <a:p>
            <a:pPr lvl="5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ü"/>
            </a:pPr>
            <a:r>
              <a:rPr lang="pt-BR" sz="24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Intel(R) Core (TM) i7-7700HQ CPU @ 2.80GHz </a:t>
            </a:r>
          </a:p>
          <a:p>
            <a:pPr lvl="5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16 GB RAM </a:t>
            </a:r>
            <a:endParaRPr lang="en-US" dirty="0" smtClean="0"/>
          </a:p>
          <a:p>
            <a:pPr lvl="5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Operating system Windows 10 - 64 bit </a:t>
            </a:r>
            <a:endParaRPr lang="en-US" sz="2400" dirty="0" smtClean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5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CodeBlocks</a:t>
            </a:r>
            <a:r>
              <a:rPr lang="en-US" sz="24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(IDE 16.03)</a:t>
            </a:r>
          </a:p>
          <a:p>
            <a:pPr lvl="5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Pspice</a:t>
            </a:r>
            <a:r>
              <a:rPr lang="en-US" sz="24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OrCAD</a:t>
            </a:r>
            <a:r>
              <a:rPr lang="en-US" sz="2400" dirty="0" smtClean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for simulation </a:t>
            </a:r>
          </a:p>
          <a:p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0052858" y="66121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C6DF5848-6243-4C20-A4B8-E071278029B2}"/>
              </a:ext>
            </a:extLst>
          </p:cNvPr>
          <p:cNvSpPr txBox="1">
            <a:spLocks/>
          </p:cNvSpPr>
          <p:nvPr/>
        </p:nvSpPr>
        <p:spPr>
          <a:xfrm>
            <a:off x="1144172" y="24557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2060"/>
                </a:solidFill>
              </a:rPr>
              <a:t>Experimental Analysis 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D7F5106-AD0B-47C4-8D68-CC633C7E7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954959"/>
              </p:ext>
            </p:extLst>
          </p:nvPr>
        </p:nvGraphicFramePr>
        <p:xfrm>
          <a:off x="1484033" y="3141182"/>
          <a:ext cx="4429085" cy="2796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0FEC7DE-B9F7-4475-9963-8BDF69F9B2D6}"/>
              </a:ext>
            </a:extLst>
          </p:cNvPr>
          <p:cNvSpPr/>
          <p:nvPr/>
        </p:nvSpPr>
        <p:spPr>
          <a:xfrm>
            <a:off x="1144172" y="1894937"/>
            <a:ext cx="47689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Comparison of bit overhead between  </a:t>
            </a:r>
            <a:r>
              <a:rPr lang="en-US" sz="2400" dirty="0" err="1"/>
              <a:t>Reviriego</a:t>
            </a:r>
            <a:r>
              <a:rPr lang="en-US" sz="2400" dirty="0"/>
              <a:t> et al. [1] and the proposed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56638-1498-4833-A341-CD28D5BC1E9A}"/>
              </a:ext>
            </a:extLst>
          </p:cNvPr>
          <p:cNvSpPr txBox="1"/>
          <p:nvPr/>
        </p:nvSpPr>
        <p:spPr>
          <a:xfrm>
            <a:off x="5913119" y="1894937"/>
            <a:ext cx="6147581" cy="415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1C2D8C44-BAFE-4B6C-BBA3-3FB6AF0F8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796425"/>
              </p:ext>
            </p:extLst>
          </p:nvPr>
        </p:nvGraphicFramePr>
        <p:xfrm>
          <a:off x="6421796" y="2979152"/>
          <a:ext cx="5023389" cy="2958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3A3107-DB4A-44F3-AA34-38DAC40ED07E}"/>
              </a:ext>
            </a:extLst>
          </p:cNvPr>
          <p:cNvSpPr txBox="1"/>
          <p:nvPr/>
        </p:nvSpPr>
        <p:spPr>
          <a:xfrm>
            <a:off x="6421796" y="1940853"/>
            <a:ext cx="5023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Comparison of execution time(sec) between  </a:t>
            </a:r>
            <a:r>
              <a:rPr lang="en-US" sz="2400" dirty="0" err="1"/>
              <a:t>Reviriego</a:t>
            </a:r>
            <a:r>
              <a:rPr lang="en-US" sz="2400" dirty="0"/>
              <a:t> et al. [1] and the proposed method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4870" y="5937738"/>
            <a:ext cx="352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Fig. 7: </a:t>
            </a:r>
            <a:r>
              <a:rPr lang="en-US" dirty="0"/>
              <a:t>Comparison of bit overhead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9373" y="5915102"/>
            <a:ext cx="422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Fig. 8: </a:t>
            </a:r>
            <a:r>
              <a:rPr lang="en-US" dirty="0"/>
              <a:t>Comparison of </a:t>
            </a:r>
            <a:r>
              <a:rPr lang="en-US" dirty="0" smtClean="0"/>
              <a:t>execution time(sec). </a:t>
            </a:r>
            <a:endParaRPr lang="en-US" dirty="0"/>
          </a:p>
        </p:txBody>
      </p:sp>
      <p:sp>
        <p:nvSpPr>
          <p:cNvPr id="13" name="Slide Number Placeholder 8"/>
          <p:cNvSpPr txBox="1">
            <a:spLocks/>
          </p:cNvSpPr>
          <p:nvPr/>
        </p:nvSpPr>
        <p:spPr>
          <a:xfrm>
            <a:off x="9947350" y="641875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17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Experimental </a:t>
            </a:r>
            <a:r>
              <a:rPr lang="en-US" b="1" dirty="0" smtClean="0">
                <a:solidFill>
                  <a:srgbClr val="002060"/>
                </a:solidFill>
              </a:rPr>
              <a:t>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542244"/>
                  </p:ext>
                </p:extLst>
              </p:nvPr>
            </p:nvGraphicFramePr>
            <p:xfrm>
              <a:off x="1809747" y="2447925"/>
              <a:ext cx="8801103" cy="3429166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913551">
                      <a:extLst>
                        <a:ext uri="{9D8B030D-6E8A-4147-A177-3AD203B41FA5}">
                          <a16:colId xmlns:a16="http://schemas.microsoft.com/office/drawing/2014/main" val="394775851"/>
                        </a:ext>
                      </a:extLst>
                    </a:gridCol>
                    <a:gridCol w="1053665">
                      <a:extLst>
                        <a:ext uri="{9D8B030D-6E8A-4147-A177-3AD203B41FA5}">
                          <a16:colId xmlns:a16="http://schemas.microsoft.com/office/drawing/2014/main" val="362670384"/>
                        </a:ext>
                      </a:extLst>
                    </a:gridCol>
                    <a:gridCol w="918223">
                      <a:extLst>
                        <a:ext uri="{9D8B030D-6E8A-4147-A177-3AD203B41FA5}">
                          <a16:colId xmlns:a16="http://schemas.microsoft.com/office/drawing/2014/main" val="1900496569"/>
                        </a:ext>
                      </a:extLst>
                    </a:gridCol>
                    <a:gridCol w="1053665">
                      <a:extLst>
                        <a:ext uri="{9D8B030D-6E8A-4147-A177-3AD203B41FA5}">
                          <a16:colId xmlns:a16="http://schemas.microsoft.com/office/drawing/2014/main" val="1895558329"/>
                        </a:ext>
                      </a:extLst>
                    </a:gridCol>
                    <a:gridCol w="918223">
                      <a:extLst>
                        <a:ext uri="{9D8B030D-6E8A-4147-A177-3AD203B41FA5}">
                          <a16:colId xmlns:a16="http://schemas.microsoft.com/office/drawing/2014/main" val="1275358410"/>
                        </a:ext>
                      </a:extLst>
                    </a:gridCol>
                    <a:gridCol w="1053665">
                      <a:extLst>
                        <a:ext uri="{9D8B030D-6E8A-4147-A177-3AD203B41FA5}">
                          <a16:colId xmlns:a16="http://schemas.microsoft.com/office/drawing/2014/main" val="4126789817"/>
                        </a:ext>
                      </a:extLst>
                    </a:gridCol>
                    <a:gridCol w="918223">
                      <a:extLst>
                        <a:ext uri="{9D8B030D-6E8A-4147-A177-3AD203B41FA5}">
                          <a16:colId xmlns:a16="http://schemas.microsoft.com/office/drawing/2014/main" val="492845377"/>
                        </a:ext>
                      </a:extLst>
                    </a:gridCol>
                    <a:gridCol w="1053665">
                      <a:extLst>
                        <a:ext uri="{9D8B030D-6E8A-4147-A177-3AD203B41FA5}">
                          <a16:colId xmlns:a16="http://schemas.microsoft.com/office/drawing/2014/main" val="1560206893"/>
                        </a:ext>
                      </a:extLst>
                    </a:gridCol>
                    <a:gridCol w="918223">
                      <a:extLst>
                        <a:ext uri="{9D8B030D-6E8A-4147-A177-3AD203B41FA5}">
                          <a16:colId xmlns:a16="http://schemas.microsoft.com/office/drawing/2014/main" val="4247033459"/>
                        </a:ext>
                      </a:extLst>
                    </a:gridCol>
                  </a:tblGrid>
                  <a:tr h="5601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2</a:t>
                          </a:r>
                          <a:endParaRPr lang="en-US" sz="24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3</a:t>
                          </a:r>
                          <a:endParaRPr lang="en-US" sz="24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4</a:t>
                          </a:r>
                          <a:endParaRPr lang="en-US" sz="24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5</a:t>
                          </a:r>
                          <a:endParaRPr lang="en-US" sz="24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76662"/>
                      </a:ext>
                    </a:extLst>
                  </a:tr>
                  <a:tr h="1135293">
                    <a:tc>
                      <a:txBody>
                        <a:bodyPr/>
                        <a:lstStyle/>
                        <a:p>
                          <a:pPr marL="71755" marR="71755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Weight→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vert="vert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 err="1">
                              <a:effectLst/>
                            </a:rPr>
                            <a:t>Reviriego</a:t>
                          </a:r>
                          <a:endParaRPr lang="en-US" sz="2000" b="1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et al. [1]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>
                              <a:effectLst/>
                            </a:rPr>
                            <a:t>Proposed Method</a:t>
                          </a:r>
                          <a:endParaRPr lang="en-US" sz="20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 err="1">
                              <a:effectLst/>
                            </a:rPr>
                            <a:t>Reviriego</a:t>
                          </a:r>
                          <a:endParaRPr lang="en-US" sz="2000" b="1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et al. [1]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Proposed Method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 err="1">
                              <a:effectLst/>
                            </a:rPr>
                            <a:t>Reviriego</a:t>
                          </a:r>
                          <a:endParaRPr lang="en-US" sz="2000" b="1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et al. [1]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Proposed Method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 err="1">
                              <a:effectLst/>
                            </a:rPr>
                            <a:t>Reviriego</a:t>
                          </a:r>
                          <a:endParaRPr lang="en-US" sz="2000" b="1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et al. [1]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Proposed Method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5203540"/>
                      </a:ext>
                    </a:extLst>
                  </a:tr>
                  <a:tr h="43342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0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195869"/>
                      </a:ext>
                    </a:extLst>
                  </a:tr>
                  <a:tr h="43342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1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50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62.5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75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84.4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2436652"/>
                      </a:ext>
                    </a:extLst>
                  </a:tr>
                  <a:tr h="43342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2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50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75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87.5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93.8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3717662"/>
                      </a:ext>
                    </a:extLst>
                  </a:tr>
                  <a:tr h="43342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≥4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41149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542244"/>
                  </p:ext>
                </p:extLst>
              </p:nvPr>
            </p:nvGraphicFramePr>
            <p:xfrm>
              <a:off x="1809747" y="2447925"/>
              <a:ext cx="8801103" cy="3429166"/>
            </p:xfrm>
            <a:graphic>
              <a:graphicData uri="http://schemas.openxmlformats.org/drawingml/2006/table">
                <a:tbl>
                  <a:tblPr firstRow="1" firstCol="1" bandRow="1">
                    <a:tableStyleId>{68D230F3-CF80-4859-8CE7-A43EE81993B5}</a:tableStyleId>
                  </a:tblPr>
                  <a:tblGrid>
                    <a:gridCol w="913551">
                      <a:extLst>
                        <a:ext uri="{9D8B030D-6E8A-4147-A177-3AD203B41FA5}">
                          <a16:colId xmlns:a16="http://schemas.microsoft.com/office/drawing/2014/main" val="394775851"/>
                        </a:ext>
                      </a:extLst>
                    </a:gridCol>
                    <a:gridCol w="1053665">
                      <a:extLst>
                        <a:ext uri="{9D8B030D-6E8A-4147-A177-3AD203B41FA5}">
                          <a16:colId xmlns:a16="http://schemas.microsoft.com/office/drawing/2014/main" val="362670384"/>
                        </a:ext>
                      </a:extLst>
                    </a:gridCol>
                    <a:gridCol w="918223">
                      <a:extLst>
                        <a:ext uri="{9D8B030D-6E8A-4147-A177-3AD203B41FA5}">
                          <a16:colId xmlns:a16="http://schemas.microsoft.com/office/drawing/2014/main" val="1900496569"/>
                        </a:ext>
                      </a:extLst>
                    </a:gridCol>
                    <a:gridCol w="1053665">
                      <a:extLst>
                        <a:ext uri="{9D8B030D-6E8A-4147-A177-3AD203B41FA5}">
                          <a16:colId xmlns:a16="http://schemas.microsoft.com/office/drawing/2014/main" val="1895558329"/>
                        </a:ext>
                      </a:extLst>
                    </a:gridCol>
                    <a:gridCol w="918223">
                      <a:extLst>
                        <a:ext uri="{9D8B030D-6E8A-4147-A177-3AD203B41FA5}">
                          <a16:colId xmlns:a16="http://schemas.microsoft.com/office/drawing/2014/main" val="1275358410"/>
                        </a:ext>
                      </a:extLst>
                    </a:gridCol>
                    <a:gridCol w="1053665">
                      <a:extLst>
                        <a:ext uri="{9D8B030D-6E8A-4147-A177-3AD203B41FA5}">
                          <a16:colId xmlns:a16="http://schemas.microsoft.com/office/drawing/2014/main" val="4126789817"/>
                        </a:ext>
                      </a:extLst>
                    </a:gridCol>
                    <a:gridCol w="918223">
                      <a:extLst>
                        <a:ext uri="{9D8B030D-6E8A-4147-A177-3AD203B41FA5}">
                          <a16:colId xmlns:a16="http://schemas.microsoft.com/office/drawing/2014/main" val="492845377"/>
                        </a:ext>
                      </a:extLst>
                    </a:gridCol>
                    <a:gridCol w="1053665">
                      <a:extLst>
                        <a:ext uri="{9D8B030D-6E8A-4147-A177-3AD203B41FA5}">
                          <a16:colId xmlns:a16="http://schemas.microsoft.com/office/drawing/2014/main" val="1560206893"/>
                        </a:ext>
                      </a:extLst>
                    </a:gridCol>
                    <a:gridCol w="918223">
                      <a:extLst>
                        <a:ext uri="{9D8B030D-6E8A-4147-A177-3AD203B41FA5}">
                          <a16:colId xmlns:a16="http://schemas.microsoft.com/office/drawing/2014/main" val="4247033459"/>
                        </a:ext>
                      </a:extLst>
                    </a:gridCol>
                  </a:tblGrid>
                  <a:tr h="5601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" t="-1087" r="-864667" b="-5184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2</a:t>
                          </a:r>
                          <a:endParaRPr lang="en-US" sz="24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3</a:t>
                          </a:r>
                          <a:endParaRPr lang="en-US" sz="24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4</a:t>
                          </a:r>
                          <a:endParaRPr lang="en-US" sz="24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5</a:t>
                          </a:r>
                          <a:endParaRPr lang="en-US" sz="24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876662"/>
                      </a:ext>
                    </a:extLst>
                  </a:tr>
                  <a:tr h="1135293">
                    <a:tc>
                      <a:txBody>
                        <a:bodyPr/>
                        <a:lstStyle/>
                        <a:p>
                          <a:pPr marL="71755" marR="71755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Weight→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vert="vert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 err="1">
                              <a:effectLst/>
                            </a:rPr>
                            <a:t>Reviriego</a:t>
                          </a:r>
                          <a:endParaRPr lang="en-US" sz="2000" b="1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et al. [1]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>
                              <a:effectLst/>
                            </a:rPr>
                            <a:t>Proposed Method</a:t>
                          </a:r>
                          <a:endParaRPr lang="en-US" sz="20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 err="1">
                              <a:effectLst/>
                            </a:rPr>
                            <a:t>Reviriego</a:t>
                          </a:r>
                          <a:endParaRPr lang="en-US" sz="2000" b="1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et al. [1]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Proposed Method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 err="1">
                              <a:effectLst/>
                            </a:rPr>
                            <a:t>Reviriego</a:t>
                          </a:r>
                          <a:endParaRPr lang="en-US" sz="2000" b="1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et al. [1]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Proposed Method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 err="1">
                              <a:effectLst/>
                            </a:rPr>
                            <a:t>Reviriego</a:t>
                          </a:r>
                          <a:endParaRPr lang="en-US" sz="2000" b="1" dirty="0">
                            <a:effectLst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et al. [1]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Proposed Method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5203540"/>
                      </a:ext>
                    </a:extLst>
                  </a:tr>
                  <a:tr h="43342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0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8195869"/>
                      </a:ext>
                    </a:extLst>
                  </a:tr>
                  <a:tr h="43342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1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50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62.5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75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84.4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42436652"/>
                      </a:ext>
                    </a:extLst>
                  </a:tr>
                  <a:tr h="43342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2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50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75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87.5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93.8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33717662"/>
                      </a:ext>
                    </a:extLst>
                  </a:tr>
                  <a:tr h="43342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≥4</a:t>
                          </a:r>
                          <a:endParaRPr lang="en-US" sz="20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>
                              <a:effectLst/>
                            </a:rPr>
                            <a:t>100</a:t>
                          </a:r>
                          <a:endParaRPr lang="en-US" sz="1800" b="1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140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100</a:t>
                          </a:r>
                          <a:endParaRPr lang="en-US" sz="1800" b="1" dirty="0">
                            <a:solidFill>
                              <a:srgbClr val="2F5496"/>
                            </a:solidFill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41149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143296" y="1838727"/>
            <a:ext cx="81340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4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TABLE I: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Percentage of correctable single bit-error patterns for block memories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08"/>
    </mc:Choice>
    <mc:Fallback xmlns="">
      <p:transition spd="slow" advTm="3120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05EA-3288-4F75-8AEF-C129D3F3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1DF6D-770B-4FD7-9FEB-48EAE5C2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The main contribution </a:t>
            </a:r>
            <a:r>
              <a:rPr lang="en-US" sz="2800" dirty="0" smtClean="0">
                <a:solidFill>
                  <a:schemeClr val="tx1"/>
                </a:solidFill>
              </a:rPr>
              <a:t>of this method is </a:t>
            </a:r>
            <a:r>
              <a:rPr lang="en-US" sz="2800" dirty="0">
                <a:solidFill>
                  <a:schemeClr val="tx1"/>
                </a:solidFill>
              </a:rPr>
              <a:t>to correct a hundred percent of soft errors.</a:t>
            </a:r>
          </a:p>
          <a:p>
            <a:pPr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This proposed method requires relatively </a:t>
            </a:r>
            <a:r>
              <a:rPr lang="en-US" sz="2800" dirty="0" smtClean="0">
                <a:solidFill>
                  <a:schemeClr val="tx1"/>
                </a:solidFill>
              </a:rPr>
              <a:t>less </a:t>
            </a:r>
            <a:r>
              <a:rPr lang="en-US" sz="2800" dirty="0">
                <a:solidFill>
                  <a:schemeClr val="tx1"/>
                </a:solidFill>
              </a:rPr>
              <a:t>redundant bits.</a:t>
            </a:r>
          </a:p>
          <a:p>
            <a:pPr marL="0" indent="0">
              <a:spcBef>
                <a:spcPts val="200"/>
              </a:spcBef>
              <a:buClr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It can detect and correct soft errors in both sequential and random </a:t>
            </a:r>
            <a:r>
              <a:rPr lang="en-US" sz="2800" dirty="0" smtClean="0">
                <a:solidFill>
                  <a:schemeClr val="tx1"/>
                </a:solidFill>
              </a:rPr>
              <a:t>data words </a:t>
            </a:r>
            <a:r>
              <a:rPr lang="en-US" sz="2800" dirty="0">
                <a:solidFill>
                  <a:schemeClr val="tx1"/>
                </a:solidFill>
              </a:rPr>
              <a:t>in TCAM.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7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192"/>
    </mc:Choice>
    <mc:Fallback xmlns="">
      <p:transition advTm="1519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0366-666A-445D-9A28-624F8C8D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</a:rPr>
              <a:t>Outline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F6A9-28D5-4947-9985-D731C5A0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85835" cy="402336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Introduction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Related Works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Objectives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Proposed Methodology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Experimental Analysis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Conclusions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4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12"/>
    </mc:Choice>
    <mc:Fallback xmlns="">
      <p:transition advTm="41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our future work, We will </a:t>
            </a:r>
            <a:r>
              <a:rPr lang="en-US" sz="2800" dirty="0" smtClean="0">
                <a:solidFill>
                  <a:schemeClr val="tx1"/>
                </a:solidFill>
              </a:rPr>
              <a:t>try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To improve </a:t>
            </a:r>
            <a:r>
              <a:rPr lang="en-US" sz="2800" dirty="0">
                <a:solidFill>
                  <a:schemeClr val="tx1"/>
                </a:solidFill>
              </a:rPr>
              <a:t>our method which will require less time for execution.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To develop </a:t>
            </a:r>
            <a:r>
              <a:rPr lang="en-US" sz="2800" dirty="0">
                <a:solidFill>
                  <a:schemeClr val="tx1"/>
                </a:solidFill>
              </a:rPr>
              <a:t>this method from volatile to non-volatile.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6"/>
    </mc:Choice>
    <mc:Fallback xmlns="">
      <p:transition spd="slow" advTm="1249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Acknowledgment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We are grateful to Prof</a:t>
            </a:r>
            <a:r>
              <a:rPr lang="en-US" sz="2800" dirty="0">
                <a:solidFill>
                  <a:schemeClr val="tx1"/>
                </a:solidFill>
              </a:rPr>
              <a:t>. Dr. Muhammad Sheikh Sadi sir for </a:t>
            </a:r>
            <a:r>
              <a:rPr lang="en-US" sz="2800" dirty="0" smtClean="0">
                <a:solidFill>
                  <a:schemeClr val="tx1"/>
                </a:solidFill>
              </a:rPr>
              <a:t>assistance </a:t>
            </a:r>
            <a:r>
              <a:rPr lang="en-US" sz="2800" dirty="0">
                <a:solidFill>
                  <a:schemeClr val="tx1"/>
                </a:solidFill>
              </a:rPr>
              <a:t>in deciding </a:t>
            </a:r>
            <a:r>
              <a:rPr lang="en-US" sz="2800" dirty="0" smtClean="0">
                <a:solidFill>
                  <a:schemeClr val="tx1"/>
                </a:solidFill>
              </a:rPr>
              <a:t>thesis </a:t>
            </a:r>
            <a:r>
              <a:rPr lang="en-US" sz="2800" dirty="0">
                <a:solidFill>
                  <a:schemeClr val="tx1"/>
                </a:solidFill>
              </a:rPr>
              <a:t>idea.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21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3"/>
    </mc:Choice>
    <mc:Fallback xmlns="">
      <p:transition spd="slow" advTm="906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Publication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Our thesis work was published in the 2</a:t>
            </a:r>
            <a:r>
              <a:rPr lang="en-US" sz="2800" baseline="30000" dirty="0" smtClean="0">
                <a:solidFill>
                  <a:schemeClr val="tx1"/>
                </a:solidFill>
              </a:rPr>
              <a:t>nd</a:t>
            </a:r>
            <a:r>
              <a:rPr lang="en-US" sz="2800" dirty="0" smtClean="0">
                <a:solidFill>
                  <a:schemeClr val="tx1"/>
                </a:solidFill>
              </a:rPr>
              <a:t> International Conference on Robotics, Electrical and Signal Processing Techniques 2021 (ICREST’21). The source is given below.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Alam</a:t>
            </a:r>
            <a:r>
              <a:rPr lang="en-US" dirty="0">
                <a:solidFill>
                  <a:schemeClr val="tx1"/>
                </a:solidFill>
              </a:rPr>
              <a:t>, A. A. Zobayer and M. S. Sadi, "Towards Tolerating Soft Errors in TCAM," </a:t>
            </a:r>
            <a:r>
              <a:rPr lang="en-US" i="1" dirty="0">
                <a:solidFill>
                  <a:schemeClr val="tx1"/>
                </a:solidFill>
              </a:rPr>
              <a:t>2021 2nd International Conference on Robotics, Electrical and Signal Processing Techniques (ICREST)</a:t>
            </a:r>
            <a:r>
              <a:rPr lang="en-US" dirty="0">
                <a:solidFill>
                  <a:schemeClr val="tx1"/>
                </a:solidFill>
              </a:rPr>
              <a:t>, 2021, pp. 722-726, </a:t>
            </a:r>
            <a:r>
              <a:rPr lang="en-US" dirty="0" err="1">
                <a:solidFill>
                  <a:schemeClr val="tx1"/>
                </a:solidFill>
              </a:rPr>
              <a:t>doi</a:t>
            </a:r>
            <a:r>
              <a:rPr lang="en-US" dirty="0">
                <a:solidFill>
                  <a:schemeClr val="tx1"/>
                </a:solidFill>
              </a:rPr>
              <a:t>: 10.1109/ICREST51555.2021.9331148.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22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smtClean="0">
                <a:solidFill>
                  <a:schemeClr val="tx1"/>
                </a:solidFill>
              </a:rPr>
              <a:t>1]  P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Reviriego</a:t>
            </a:r>
            <a:r>
              <a:rPr lang="en-US" sz="2400" dirty="0">
                <a:solidFill>
                  <a:schemeClr val="tx1"/>
                </a:solidFill>
              </a:rPr>
              <a:t>, S. </a:t>
            </a:r>
            <a:r>
              <a:rPr lang="en-US" sz="2400" dirty="0" err="1">
                <a:solidFill>
                  <a:schemeClr val="tx1"/>
                </a:solidFill>
              </a:rPr>
              <a:t>Pontarelli</a:t>
            </a:r>
            <a:r>
              <a:rPr lang="en-US" sz="2400" dirty="0">
                <a:solidFill>
                  <a:schemeClr val="tx1"/>
                </a:solidFill>
              </a:rPr>
              <a:t> and A. Ullah, "Error Detection and Correction in SRAM Emulated TCAMs," in </a:t>
            </a:r>
            <a:r>
              <a:rPr lang="en-US" sz="2400" i="1" dirty="0">
                <a:solidFill>
                  <a:schemeClr val="tx1"/>
                </a:solidFill>
              </a:rPr>
              <a:t>IEEE Transactions on Very Large Scale Integration (VLSI) System</a:t>
            </a:r>
            <a:r>
              <a:rPr lang="en-US" sz="2400" dirty="0">
                <a:solidFill>
                  <a:schemeClr val="tx1"/>
                </a:solidFill>
              </a:rPr>
              <a:t>s, vol. 27, no. 2, pp. 486-490, Feb. 2019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>
              <a:spcBef>
                <a:spcPts val="20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[2]  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Syafalni</a:t>
            </a:r>
            <a:r>
              <a:rPr lang="en-US" sz="2400" dirty="0">
                <a:solidFill>
                  <a:schemeClr val="tx1"/>
                </a:solidFill>
              </a:rPr>
              <a:t>, T. </a:t>
            </a:r>
            <a:r>
              <a:rPr lang="en-US" sz="2400" dirty="0" err="1">
                <a:solidFill>
                  <a:schemeClr val="tx1"/>
                </a:solidFill>
              </a:rPr>
              <a:t>Sasao</a:t>
            </a:r>
            <a:r>
              <a:rPr lang="en-US" sz="2400" dirty="0">
                <a:solidFill>
                  <a:schemeClr val="tx1"/>
                </a:solidFill>
              </a:rPr>
              <a:t>, X. Wen, S. Holst and K. </a:t>
            </a:r>
            <a:r>
              <a:rPr lang="en-US" sz="2400" dirty="0" err="1">
                <a:solidFill>
                  <a:schemeClr val="tx1"/>
                </a:solidFill>
              </a:rPr>
              <a:t>Miyase</a:t>
            </a:r>
            <a:r>
              <a:rPr lang="en-US" sz="2400" dirty="0">
                <a:solidFill>
                  <a:schemeClr val="tx1"/>
                </a:solidFill>
              </a:rPr>
              <a:t>, "Soft-error tolerant TCAMs for high-reliability packet classifications," </a:t>
            </a:r>
            <a:r>
              <a:rPr lang="en-US" sz="2400" i="1" dirty="0">
                <a:solidFill>
                  <a:schemeClr val="tx1"/>
                </a:solidFill>
              </a:rPr>
              <a:t>2014 IEEE Asia Pacific Conference on Circuits and Systems (APCCAS), </a:t>
            </a:r>
            <a:r>
              <a:rPr lang="en-US" sz="2400" i="1" dirty="0" err="1">
                <a:solidFill>
                  <a:schemeClr val="tx1"/>
                </a:solidFill>
              </a:rPr>
              <a:t>Ishigaki</a:t>
            </a:r>
            <a:r>
              <a:rPr lang="en-US" sz="2400" i="1" dirty="0">
                <a:solidFill>
                  <a:schemeClr val="tx1"/>
                </a:solidFill>
              </a:rPr>
              <a:t>, 2014</a:t>
            </a:r>
            <a:r>
              <a:rPr lang="en-US" sz="2400" dirty="0">
                <a:solidFill>
                  <a:schemeClr val="tx1"/>
                </a:solidFill>
              </a:rPr>
              <a:t>, pp. 471-474.</a:t>
            </a:r>
          </a:p>
          <a:p>
            <a:pPr marL="0" lvl="0" indent="0" algn="just">
              <a:spcBef>
                <a:spcPts val="20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[3]  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Pontarelli</a:t>
            </a:r>
            <a:r>
              <a:rPr lang="en-US" sz="2400" dirty="0">
                <a:solidFill>
                  <a:schemeClr val="tx1"/>
                </a:solidFill>
              </a:rPr>
              <a:t>, M. </a:t>
            </a:r>
            <a:r>
              <a:rPr lang="en-US" sz="2400" dirty="0" err="1">
                <a:solidFill>
                  <a:schemeClr val="tx1"/>
                </a:solidFill>
              </a:rPr>
              <a:t>Ottavi</a:t>
            </a:r>
            <a:r>
              <a:rPr lang="en-US" sz="2400" dirty="0">
                <a:solidFill>
                  <a:schemeClr val="tx1"/>
                </a:solidFill>
              </a:rPr>
              <a:t>, A. Evans and S. Wen, "Error detection in Ternary </a:t>
            </a:r>
            <a:r>
              <a:rPr lang="en-US" sz="2400" dirty="0" smtClean="0">
                <a:solidFill>
                  <a:schemeClr val="tx1"/>
                </a:solidFill>
              </a:rPr>
              <a:t>  CAMs </a:t>
            </a:r>
            <a:r>
              <a:rPr lang="en-US" sz="2400" dirty="0">
                <a:solidFill>
                  <a:schemeClr val="tx1"/>
                </a:solidFill>
              </a:rPr>
              <a:t>using Bloom Filters," </a:t>
            </a:r>
            <a:r>
              <a:rPr lang="en-US" sz="2400" i="1" dirty="0">
                <a:solidFill>
                  <a:schemeClr val="tx1"/>
                </a:solidFill>
              </a:rPr>
              <a:t>2013 Design, Automation &amp; Test in Europe Conference &amp; Exhibition (DATE), Grenoble, France, 2013,</a:t>
            </a:r>
            <a:r>
              <a:rPr lang="en-US" sz="2400" dirty="0">
                <a:solidFill>
                  <a:schemeClr val="tx1"/>
                </a:solidFill>
              </a:rPr>
              <a:t> pp. 1474-1479.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23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1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60"/>
    </mc:Choice>
    <mc:Fallback xmlns="">
      <p:transition advTm="51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380F84-15BD-42B3-92D2-0621F1DD7EA2}"/>
              </a:ext>
            </a:extLst>
          </p:cNvPr>
          <p:cNvSpPr txBox="1"/>
          <p:nvPr/>
        </p:nvSpPr>
        <p:spPr>
          <a:xfrm flipV="1">
            <a:off x="4501662" y="3429000"/>
            <a:ext cx="2194560" cy="10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24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8" name="Picture 4" descr="Single Red Rose Images – Browse 104,194 Stock Photos, Vectors, and Video |  Adobe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772" y="1885547"/>
            <a:ext cx="5204567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24F92-47B1-49C2-B701-D5BC75407256}"/>
              </a:ext>
            </a:extLst>
          </p:cNvPr>
          <p:cNvSpPr txBox="1"/>
          <p:nvPr/>
        </p:nvSpPr>
        <p:spPr>
          <a:xfrm>
            <a:off x="3964772" y="2223890"/>
            <a:ext cx="4473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Thank </a:t>
            </a:r>
            <a:r>
              <a:rPr lang="en-US" sz="6000" b="1" dirty="0">
                <a:solidFill>
                  <a:srgbClr val="002060"/>
                </a:solidFill>
              </a:rPr>
              <a:t>Y</a:t>
            </a:r>
            <a:r>
              <a:rPr lang="en-US" sz="6000" b="1" dirty="0" smtClean="0">
                <a:solidFill>
                  <a:srgbClr val="002060"/>
                </a:solidFill>
              </a:rPr>
              <a:t>ou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2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464"/>
    </mc:Choice>
    <mc:Fallback xmlns="">
      <p:transition advTm="2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92BF-21CA-4FAF-9C5B-96F25F2E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D8B5-6AE0-4242-ACB6-97726276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Ternary Content Addressable Memory </a:t>
            </a:r>
            <a:r>
              <a:rPr lang="en-US" sz="2400" dirty="0" smtClean="0">
                <a:solidFill>
                  <a:schemeClr val="tx1"/>
                </a:solidFill>
              </a:rPr>
              <a:t>(TCAM) is a specialized type of high speed memory that searches its entire contents in a single clock cycle.</a:t>
            </a:r>
          </a:p>
          <a:p>
            <a:pPr marL="0" indent="0" algn="just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TCAM is vulnerable to soft errors which corrupts the stored bits in the memory.</a:t>
            </a:r>
          </a:p>
          <a:p>
            <a:pPr algn="just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When reliability is a matter of concern, the soft errors cause the whole system failure.</a:t>
            </a:r>
          </a:p>
          <a:p>
            <a:pPr algn="just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That is why for tolerating soft errors, we proposed a method to detect and correct these errors for TCAM.</a:t>
            </a:r>
          </a:p>
          <a:p>
            <a:pPr algn="just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775"/>
    </mc:Choice>
    <mc:Fallback xmlns="">
      <p:transition advTm="2777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Related Works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200"/>
              </a:spcBef>
              <a:buClrTx/>
              <a:buNone/>
            </a:pPr>
            <a:r>
              <a:rPr lang="en-US" sz="2600" dirty="0">
                <a:solidFill>
                  <a:schemeClr val="tx1"/>
                </a:solidFill>
              </a:rPr>
              <a:t>There are few </a:t>
            </a:r>
            <a:r>
              <a:rPr lang="en-US" sz="2600" dirty="0" smtClean="0">
                <a:solidFill>
                  <a:schemeClr val="tx1"/>
                </a:solidFill>
              </a:rPr>
              <a:t>methods which </a:t>
            </a:r>
            <a:r>
              <a:rPr lang="en-US" sz="2600" dirty="0">
                <a:solidFill>
                  <a:schemeClr val="tx1"/>
                </a:solidFill>
              </a:rPr>
              <a:t>are proposed to tolerate soft </a:t>
            </a:r>
            <a:r>
              <a:rPr lang="en-US" sz="2600" dirty="0" smtClean="0">
                <a:solidFill>
                  <a:schemeClr val="tx1"/>
                </a:solidFill>
              </a:rPr>
              <a:t>error. Let us discuss some of them.</a:t>
            </a:r>
          </a:p>
          <a:p>
            <a:pPr algn="just">
              <a:spcBef>
                <a:spcPts val="2400"/>
              </a:spcBef>
              <a:buClrTx/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Reviriego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et al. [1] </a:t>
            </a:r>
            <a:r>
              <a:rPr lang="en-US" sz="2600" dirty="0" smtClean="0">
                <a:solidFill>
                  <a:schemeClr val="tx1"/>
                </a:solidFill>
              </a:rPr>
              <a:t>method:</a:t>
            </a:r>
          </a:p>
          <a:p>
            <a:pPr lvl="2" algn="just">
              <a:spcBef>
                <a:spcPts val="1200"/>
              </a:spcBef>
              <a:buClrTx/>
              <a:buFont typeface="Wingdings" panose="05000000000000000000" pitchFamily="2" charset="2"/>
              <a:buChar char="v"/>
            </a:pPr>
            <a:r>
              <a:rPr lang="en-US" sz="2400" b="1" u="sng" dirty="0" smtClean="0">
                <a:solidFill>
                  <a:srgbClr val="002060"/>
                </a:solidFill>
              </a:rPr>
              <a:t>Merit: </a:t>
            </a:r>
          </a:p>
          <a:p>
            <a:pPr lvl="4" algn="just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For small data, it can correct all single bit errors</a:t>
            </a:r>
          </a:p>
          <a:p>
            <a:pPr lvl="2" algn="just">
              <a:spcBef>
                <a:spcPts val="1200"/>
              </a:spcBef>
              <a:buClrTx/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rgbClr val="002060"/>
                </a:solidFill>
              </a:rPr>
              <a:t>Demerit</a:t>
            </a:r>
            <a:r>
              <a:rPr lang="en-US" sz="2400" b="1" u="sng" dirty="0" smtClean="0">
                <a:solidFill>
                  <a:srgbClr val="002060"/>
                </a:solidFill>
              </a:rPr>
              <a:t>:</a:t>
            </a:r>
          </a:p>
          <a:p>
            <a:pPr lvl="4" algn="just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can not correct multiple bit errors.</a:t>
            </a:r>
          </a:p>
          <a:p>
            <a:pPr lvl="4" algn="just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the large </a:t>
            </a:r>
            <a:r>
              <a:rPr lang="en-US" sz="2400" dirty="0" smtClean="0">
                <a:solidFill>
                  <a:schemeClr val="tx1"/>
                </a:solidFill>
              </a:rPr>
              <a:t>data, it can </a:t>
            </a:r>
            <a:r>
              <a:rPr lang="en-US" sz="2400" dirty="0">
                <a:solidFill>
                  <a:schemeClr val="tx1"/>
                </a:solidFill>
              </a:rPr>
              <a:t>not correct all single bit errors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2400"/>
              </a:spcBef>
              <a:buClrTx/>
              <a:buFont typeface="Wingdings" panose="05000000000000000000" pitchFamily="2" charset="2"/>
              <a:buChar char="q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0"/>
    </mc:Choice>
    <mc:Fallback xmlns="">
      <p:transition spd="slow" advTm="2828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918417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2000"/>
              </a:spcBef>
              <a:buClrTx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Syafalni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>
                <a:solidFill>
                  <a:schemeClr val="tx1"/>
                </a:solidFill>
              </a:rPr>
              <a:t>et al. [2] </a:t>
            </a:r>
            <a:r>
              <a:rPr lang="en-US" sz="3100" dirty="0" smtClean="0">
                <a:solidFill>
                  <a:schemeClr val="tx1"/>
                </a:solidFill>
              </a:rPr>
              <a:t>method:</a:t>
            </a:r>
          </a:p>
          <a:p>
            <a:pPr lvl="2" algn="just">
              <a:spcBef>
                <a:spcPts val="1200"/>
              </a:spcBef>
              <a:buClrTx/>
              <a:buFont typeface="Wingdings" panose="05000000000000000000" pitchFamily="2" charset="2"/>
              <a:buChar char="v"/>
            </a:pPr>
            <a:r>
              <a:rPr lang="en-US" sz="2600" b="1" u="sng" dirty="0">
                <a:solidFill>
                  <a:srgbClr val="002060"/>
                </a:solidFill>
              </a:rPr>
              <a:t>Merit: </a:t>
            </a:r>
          </a:p>
          <a:p>
            <a:pPr lvl="4" algn="just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</a:rPr>
              <a:t>I</a:t>
            </a:r>
            <a:r>
              <a:rPr lang="en-US" sz="2600" dirty="0" smtClean="0">
                <a:solidFill>
                  <a:schemeClr val="tx1"/>
                </a:solidFill>
              </a:rPr>
              <a:t>t </a:t>
            </a:r>
            <a:r>
              <a:rPr lang="en-US" sz="2600" dirty="0">
                <a:solidFill>
                  <a:schemeClr val="tx1"/>
                </a:solidFill>
              </a:rPr>
              <a:t>detects and corrects all single bit errors</a:t>
            </a:r>
          </a:p>
          <a:p>
            <a:pPr lvl="2" algn="just">
              <a:spcBef>
                <a:spcPts val="1200"/>
              </a:spcBef>
              <a:buClrTx/>
              <a:buFont typeface="Wingdings" panose="05000000000000000000" pitchFamily="2" charset="2"/>
              <a:buChar char="v"/>
            </a:pPr>
            <a:r>
              <a:rPr lang="en-US" sz="2600" b="1" u="sng" dirty="0">
                <a:solidFill>
                  <a:srgbClr val="002060"/>
                </a:solidFill>
              </a:rPr>
              <a:t>Demerit: </a:t>
            </a:r>
          </a:p>
          <a:p>
            <a:pPr lvl="4" algn="just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</a:rPr>
              <a:t>It is </a:t>
            </a:r>
            <a:r>
              <a:rPr lang="en-US" sz="2600" dirty="0">
                <a:solidFill>
                  <a:schemeClr val="tx1"/>
                </a:solidFill>
              </a:rPr>
              <a:t>relatively costly </a:t>
            </a:r>
            <a:r>
              <a:rPr lang="en-US" sz="2600" dirty="0" smtClean="0">
                <a:solidFill>
                  <a:schemeClr val="tx1"/>
                </a:solidFill>
              </a:rPr>
              <a:t>for using a </a:t>
            </a:r>
            <a:r>
              <a:rPr lang="en-US" sz="2600" dirty="0">
                <a:solidFill>
                  <a:schemeClr val="tx1"/>
                </a:solidFill>
              </a:rPr>
              <a:t> Static Random Access Memory (SRAM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just">
              <a:spcBef>
                <a:spcPts val="3000"/>
              </a:spcBef>
              <a:buClrTx/>
              <a:buFont typeface="Wingdings" panose="05000000000000000000" pitchFamily="2" charset="2"/>
              <a:buChar char="q"/>
            </a:pPr>
            <a:r>
              <a:rPr lang="en-US" sz="3100" dirty="0" err="1" smtClean="0">
                <a:solidFill>
                  <a:schemeClr val="tx1"/>
                </a:solidFill>
              </a:rPr>
              <a:t>Pontarelli</a:t>
            </a:r>
            <a:r>
              <a:rPr lang="en-US" sz="3100" dirty="0" smtClean="0">
                <a:solidFill>
                  <a:schemeClr val="tx1"/>
                </a:solidFill>
              </a:rPr>
              <a:t> et al. [3] filter-based method:</a:t>
            </a:r>
          </a:p>
          <a:p>
            <a:pPr lvl="2" algn="just">
              <a:spcBef>
                <a:spcPts val="1200"/>
              </a:spcBef>
              <a:buClrTx/>
              <a:buFont typeface="Wingdings" panose="05000000000000000000" pitchFamily="2" charset="2"/>
              <a:buChar char="v"/>
            </a:pPr>
            <a:r>
              <a:rPr lang="en-US" sz="2600" b="1" u="sng" dirty="0" smtClean="0">
                <a:solidFill>
                  <a:srgbClr val="002060"/>
                </a:solidFill>
              </a:rPr>
              <a:t>Merit</a:t>
            </a:r>
            <a:r>
              <a:rPr lang="en-US" sz="2600" b="1" u="sng" dirty="0">
                <a:solidFill>
                  <a:srgbClr val="002060"/>
                </a:solidFill>
              </a:rPr>
              <a:t>: </a:t>
            </a:r>
          </a:p>
          <a:p>
            <a:pPr lvl="4" algn="just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</a:rPr>
              <a:t>It detects and corrects all single bit errors</a:t>
            </a:r>
          </a:p>
          <a:p>
            <a:pPr lvl="2" algn="just">
              <a:spcBef>
                <a:spcPts val="1200"/>
              </a:spcBef>
              <a:buClrTx/>
              <a:buFont typeface="Wingdings" panose="05000000000000000000" pitchFamily="2" charset="2"/>
              <a:buChar char="v"/>
            </a:pPr>
            <a:r>
              <a:rPr lang="en-US" sz="2600" b="1" u="sng" dirty="0">
                <a:solidFill>
                  <a:srgbClr val="002060"/>
                </a:solidFill>
              </a:rPr>
              <a:t>Demerit: </a:t>
            </a:r>
          </a:p>
          <a:p>
            <a:pPr lvl="4" algn="just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</a:rPr>
              <a:t> Using bloom filter makes it expensive</a:t>
            </a:r>
          </a:p>
          <a:p>
            <a:pPr algn="just">
              <a:spcBef>
                <a:spcPts val="2000"/>
              </a:spcBef>
              <a:buClrTx/>
              <a:buFont typeface="Wingdings" panose="05000000000000000000" pitchFamily="2" charset="2"/>
              <a:buChar char="q"/>
            </a:pPr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2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75"/>
    </mc:Choice>
    <mc:Fallback xmlns="">
      <p:transition spd="slow" advTm="2877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Gap in the Research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There are some gap in the previous research works. </a:t>
            </a:r>
          </a:p>
          <a:p>
            <a:pPr lvl="3">
              <a:spcBef>
                <a:spcPts val="2000"/>
              </a:spcBef>
              <a:buClrTx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orrect only single bit errors in TCAM</a:t>
            </a:r>
          </a:p>
          <a:p>
            <a:pPr lvl="3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</a:rPr>
              <a:t>Need relatively more </a:t>
            </a:r>
            <a:r>
              <a:rPr lang="en-US" sz="2800" dirty="0">
                <a:solidFill>
                  <a:schemeClr val="tx1"/>
                </a:solidFill>
              </a:rPr>
              <a:t>bit overhead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3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E</a:t>
            </a:r>
            <a:r>
              <a:rPr lang="en-US" sz="2800" dirty="0" smtClean="0">
                <a:solidFill>
                  <a:schemeClr val="tx1"/>
                </a:solidFill>
              </a:rPr>
              <a:t>xpensive</a:t>
            </a:r>
            <a:endParaRPr lang="en-US" sz="2800" dirty="0">
              <a:solidFill>
                <a:schemeClr val="tx1"/>
              </a:solidFill>
            </a:endParaRPr>
          </a:p>
          <a:p>
            <a:pPr lvl="3">
              <a:lnSpc>
                <a:spcPct val="150000"/>
              </a:lnSpc>
              <a:buClrTx/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67"/>
    </mc:Choice>
    <mc:Fallback xmlns="">
      <p:transition spd="slow" advTm="2056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8C7A-1FA6-49BF-8E6C-62BDD3E9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E5DA-423C-470D-964F-74BABD0C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000"/>
              </a:spcBef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To propose an efficient soft error detection and correction method for </a:t>
            </a:r>
            <a:r>
              <a:rPr lang="en-US" sz="3200" dirty="0" smtClean="0">
                <a:solidFill>
                  <a:schemeClr val="tx1"/>
                </a:solidFill>
              </a:rPr>
              <a:t>TCAM.</a:t>
            </a:r>
            <a:endParaRPr lang="en-US" sz="3200" dirty="0">
              <a:solidFill>
                <a:schemeClr val="tx1"/>
              </a:solidFill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  <a:p>
            <a:pPr algn="just">
              <a:spcBef>
                <a:spcPts val="200"/>
              </a:spcBef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 To minimize information redundancy and other overheads without sacrificing error detection ability.</a:t>
            </a:r>
          </a:p>
          <a:p>
            <a:pPr marL="0" indent="0" algn="just">
              <a:buClrTx/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32"/>
    </mc:Choice>
    <mc:Fallback xmlns="">
      <p:transition advTm="1303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Contribution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en-US" sz="2800" dirty="0">
                <a:solidFill>
                  <a:schemeClr val="tx1"/>
                </a:solidFill>
              </a:rPr>
              <a:t>The major </a:t>
            </a:r>
            <a:r>
              <a:rPr lang="en-US" sz="2800" dirty="0" smtClean="0">
                <a:solidFill>
                  <a:schemeClr val="tx1"/>
                </a:solidFill>
              </a:rPr>
              <a:t>contributions </a:t>
            </a:r>
            <a:r>
              <a:rPr lang="en-US" sz="2800" dirty="0">
                <a:solidFill>
                  <a:schemeClr val="tx1"/>
                </a:solidFill>
              </a:rPr>
              <a:t>of this research </a:t>
            </a:r>
            <a:r>
              <a:rPr lang="en-US" sz="2800" dirty="0" smtClean="0">
                <a:solidFill>
                  <a:schemeClr val="tx1"/>
                </a:solidFill>
              </a:rPr>
              <a:t>are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To correct </a:t>
            </a:r>
            <a:r>
              <a:rPr lang="en-US" sz="2800" dirty="0">
                <a:solidFill>
                  <a:schemeClr val="tx1"/>
                </a:solidFill>
              </a:rPr>
              <a:t>100% errors with relatively low redundant bits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Tx/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To detect and correct single bit as well as multiple bit errors.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ClrTx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4"/>
    </mc:Choice>
    <mc:Fallback xmlns="">
      <p:transition spd="slow" advTm="1566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5F49D47-E02F-4E4E-A5C8-B7E1B8EC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 smtClean="0">
                <a:solidFill>
                  <a:srgbClr val="002060"/>
                </a:solidFill>
              </a:rPr>
              <a:t>Proposed </a:t>
            </a:r>
            <a:r>
              <a:rPr lang="en-US" altLang="en-US" sz="4800" b="1" dirty="0">
                <a:solidFill>
                  <a:srgbClr val="002060"/>
                </a:solidFill>
              </a:rPr>
              <a:t>Methodology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407DE94-956B-4C10-A5D0-F85713CA2B8B}"/>
              </a:ext>
            </a:extLst>
          </p:cNvPr>
          <p:cNvSpPr txBox="1">
            <a:spLocks/>
          </p:cNvSpPr>
          <p:nvPr/>
        </p:nvSpPr>
        <p:spPr>
          <a:xfrm>
            <a:off x="1228959" y="1737360"/>
            <a:ext cx="11071707" cy="43104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500"/>
              </a:spcBef>
              <a:buFont typeface="Calibri" panose="020F050202020403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This method is divided into two parts.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Generating rules from input data in sender end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Error detection and correction in receiver end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5" name="Content Placeholder 6" descr="fig1">
            <a:extLst>
              <a:ext uri="{FF2B5EF4-FFF2-40B4-BE49-F238E27FC236}">
                <a16:creationId xmlns:a16="http://schemas.microsoft.com/office/drawing/2014/main" id="{C3355444-9B99-41CF-85B1-FE0DD7F93C84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857" y="3079533"/>
            <a:ext cx="3279083" cy="283372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265C639-3721-4FF1-81A8-6D0BA347BCDD}"/>
              </a:ext>
            </a:extLst>
          </p:cNvPr>
          <p:cNvSpPr/>
          <p:nvPr/>
        </p:nvSpPr>
        <p:spPr>
          <a:xfrm>
            <a:off x="6750534" y="5745704"/>
            <a:ext cx="5426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Fig. 1: Example </a:t>
            </a:r>
            <a:r>
              <a:rPr lang="en-US" dirty="0"/>
              <a:t>of an (8X6) input message (</a:t>
            </a:r>
            <a:r>
              <a:rPr lang="en-US" dirty="0" smtClean="0"/>
              <a:t>data words</a:t>
            </a:r>
            <a:r>
              <a:rPr lang="en-US" dirty="0"/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8553-E753-45E8-A019-7575AF6A4370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280" y="3442292"/>
            <a:ext cx="6162675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sender part: </a:t>
            </a:r>
          </a:p>
          <a:p>
            <a:r>
              <a:rPr lang="en-US" sz="2400" dirty="0" smtClean="0"/>
              <a:t>Let’s </a:t>
            </a:r>
            <a:r>
              <a:rPr lang="en-US" sz="2400" dirty="0"/>
              <a:t>see an example, where 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                   n(data word size) = 6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                   m(number of data words) = 8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                   k(number of blocks) = 2</a:t>
            </a:r>
          </a:p>
          <a:p>
            <a:pPr>
              <a:spcBef>
                <a:spcPts val="500"/>
              </a:spcBef>
            </a:pPr>
            <a:r>
              <a:rPr lang="en-US" sz="2400" dirty="0"/>
              <a:t>                   p(number of rules) = 3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56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216"/>
    </mc:Choice>
    <mc:Fallback xmlns="">
      <p:transition advTm="29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2601</TotalTime>
  <Words>1172</Words>
  <Application>Microsoft Office PowerPoint</Application>
  <PresentationFormat>Widescreen</PresentationFormat>
  <Paragraphs>243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SimSun</vt:lpstr>
      <vt:lpstr>Arial</vt:lpstr>
      <vt:lpstr>Calibri</vt:lpstr>
      <vt:lpstr>Calibri Light</vt:lpstr>
      <vt:lpstr>Cambria Math</vt:lpstr>
      <vt:lpstr>Helvetica Neue</vt:lpstr>
      <vt:lpstr>Tahoma</vt:lpstr>
      <vt:lpstr>Times New Roman</vt:lpstr>
      <vt:lpstr>Vrinda</vt:lpstr>
      <vt:lpstr>Wingdings</vt:lpstr>
      <vt:lpstr>Retrospect</vt:lpstr>
      <vt:lpstr>PowerPoint Presentation</vt:lpstr>
      <vt:lpstr>Outline</vt:lpstr>
      <vt:lpstr>Introduction</vt:lpstr>
      <vt:lpstr>Related Works</vt:lpstr>
      <vt:lpstr>Related Works</vt:lpstr>
      <vt:lpstr>Gap in the Research</vt:lpstr>
      <vt:lpstr>Objectives</vt:lpstr>
      <vt:lpstr>Contribution</vt:lpstr>
      <vt:lpstr>Proposed Methodology</vt:lpstr>
      <vt:lpstr>Proposed Methodology : Generating rules</vt:lpstr>
      <vt:lpstr>Proposed Methodology : Error injection</vt:lpstr>
      <vt:lpstr>Proposed Methodology : Error detection and correction</vt:lpstr>
      <vt:lpstr>Proposed Methodology : Error Free Message</vt:lpstr>
      <vt:lpstr>Proposed Methodology : Flow diagram </vt:lpstr>
      <vt:lpstr>Proposed Methodology : Circuit Diagram</vt:lpstr>
      <vt:lpstr>PowerPoint Presentation</vt:lpstr>
      <vt:lpstr>PowerPoint Presentation</vt:lpstr>
      <vt:lpstr>Experimental Analysis</vt:lpstr>
      <vt:lpstr>Conclusions</vt:lpstr>
      <vt:lpstr>Future Work</vt:lpstr>
      <vt:lpstr>Acknowledgment</vt:lpstr>
      <vt:lpstr>Publication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 Alam</dc:creator>
  <cp:lastModifiedBy>Abdullah Al Zobayer</cp:lastModifiedBy>
  <cp:revision>273</cp:revision>
  <dcterms:created xsi:type="dcterms:W3CDTF">2020-12-05T12:31:32Z</dcterms:created>
  <dcterms:modified xsi:type="dcterms:W3CDTF">2022-03-27T03:47:06Z</dcterms:modified>
</cp:coreProperties>
</file>