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2834725" y="4586365"/>
            <a:ext cx="878852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pitchFamily="34" charset="0"/>
                <a:cs typeface="Arial" pitchFamily="34" charset="0"/>
              </a:rPr>
              <a:t>APOORV SINGH BHANDARI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algn="ctr"/>
            <a:r>
              <a:rPr lang="en-IN" dirty="0"/>
              <a:t>https://github.com/samratapoorv/AICTE_internship.git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42900" indent="-342900">
              <a:lnSpc>
                <a:spcPct val="200000"/>
              </a:lnSpc>
              <a:buFont typeface="+mj-lt"/>
              <a:buAutoNum type="arabicPeriod"/>
            </a:pPr>
            <a:r>
              <a:rPr lang="en-IN" sz="1800" b="1" dirty="0">
                <a:latin typeface="Times New Roman" panose="02020603050405020304" pitchFamily="18" charset="0"/>
                <a:cs typeface="Times New Roman" panose="02020603050405020304" pitchFamily="18" charset="0"/>
              </a:rPr>
              <a:t>Advanced Encryption</a:t>
            </a:r>
            <a:r>
              <a:rPr lang="en-IN" sz="1800" dirty="0">
                <a:latin typeface="Times New Roman" panose="02020603050405020304" pitchFamily="18" charset="0"/>
                <a:cs typeface="Times New Roman" panose="02020603050405020304" pitchFamily="18" charset="0"/>
              </a:rPr>
              <a:t> – Implement stronger encryption algorithms for added security.</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Increased Capacity</a:t>
            </a:r>
            <a:r>
              <a:rPr lang="en-IN" sz="1800" dirty="0">
                <a:latin typeface="Times New Roman" panose="02020603050405020304" pitchFamily="18" charset="0"/>
                <a:cs typeface="Times New Roman" panose="02020603050405020304" pitchFamily="18" charset="0"/>
              </a:rPr>
              <a:t> – Enhance the system to hide longer messages without affecting image quality.</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File Format Support</a:t>
            </a:r>
            <a:r>
              <a:rPr lang="en-IN" sz="1800" dirty="0">
                <a:latin typeface="Times New Roman" panose="02020603050405020304" pitchFamily="18" charset="0"/>
                <a:cs typeface="Times New Roman" panose="02020603050405020304" pitchFamily="18" charset="0"/>
              </a:rPr>
              <a:t> – Extend compatibility to other image formats (e.g., BMP, GIF).</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Detection Resistance</a:t>
            </a:r>
            <a:r>
              <a:rPr lang="en-IN" sz="1800" dirty="0">
                <a:latin typeface="Times New Roman" panose="02020603050405020304" pitchFamily="18" charset="0"/>
                <a:cs typeface="Times New Roman" panose="02020603050405020304" pitchFamily="18" charset="0"/>
              </a:rPr>
              <a:t> – Improve the encoding algorithm to resist detection by steganalysis tools.</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Stealth Mode</a:t>
            </a:r>
            <a:r>
              <a:rPr lang="en-IN" sz="1800" dirty="0">
                <a:latin typeface="Times New Roman" panose="02020603050405020304" pitchFamily="18" charset="0"/>
                <a:cs typeface="Times New Roman" panose="02020603050405020304" pitchFamily="18" charset="0"/>
              </a:rPr>
              <a:t> – Allow embedding in multiple image channels for deeper concealment.</a:t>
            </a:r>
            <a:endParaRPr lang="en-US" sz="1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3673733"/>
          </a:xfrm>
        </p:spPr>
        <p:txBody>
          <a:bodyPr>
            <a:normAutofit/>
          </a:bodyPr>
          <a:lstStyle/>
          <a:p>
            <a:pPr marL="0" indent="0">
              <a:lnSpc>
                <a:spcPct val="200000"/>
              </a:lnSpc>
              <a:buNone/>
            </a:pPr>
            <a:r>
              <a:rPr lang="en-US" sz="1800" dirty="0">
                <a:latin typeface="Times New Roman" panose="02020603050405020304" pitchFamily="18" charset="0"/>
                <a:cs typeface="Times New Roman" panose="02020603050405020304" pitchFamily="18" charset="0"/>
              </a:rPr>
              <a:t>In today's digital world, protecting sensitive information is crucial. Traditional communication methods are vulnerable to interception. This project addresses the need for secure communication by hiding secret messages inside image files. Using </a:t>
            </a:r>
            <a:r>
              <a:rPr lang="en-US" sz="1800" b="1" dirty="0">
                <a:latin typeface="Times New Roman" panose="02020603050405020304" pitchFamily="18" charset="0"/>
                <a:cs typeface="Times New Roman" panose="02020603050405020304" pitchFamily="18" charset="0"/>
              </a:rPr>
              <a:t>image steganography</a:t>
            </a:r>
            <a:r>
              <a:rPr lang="en-US" sz="1800" dirty="0">
                <a:latin typeface="Times New Roman" panose="02020603050405020304" pitchFamily="18" charset="0"/>
                <a:cs typeface="Times New Roman" panose="02020603050405020304" pitchFamily="18" charset="0"/>
              </a:rPr>
              <a:t>, the project allows users to embed hidden messages in images and retrieve them with password protection. This ensures that only authorized users can access the confidential information.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6805"/>
            <a:ext cx="11613485" cy="5563973"/>
          </a:xfrm>
        </p:spPr>
        <p:txBody>
          <a:bodyPr vert="horz" lIns="91440" tIns="45720" rIns="91440" bIns="45720" rtlCol="0" anchor="ctr">
            <a:noAutofit/>
          </a:bodyPr>
          <a:lstStyle/>
          <a:p>
            <a:pPr marL="342900" indent="-342900">
              <a:lnSpc>
                <a:spcPct val="200000"/>
              </a:lnSpc>
              <a:buFont typeface="+mj-lt"/>
              <a:buAutoNum type="arabicPeriod"/>
            </a:pPr>
            <a:r>
              <a:rPr lang="en-IN" sz="1800" b="1" dirty="0">
                <a:latin typeface="Times New Roman" panose="02020603050405020304" pitchFamily="18" charset="0"/>
                <a:cs typeface="Times New Roman" panose="02020603050405020304" pitchFamily="18" charset="0"/>
              </a:rPr>
              <a:t>Python</a:t>
            </a:r>
            <a:r>
              <a:rPr lang="en-IN" sz="1800" dirty="0">
                <a:latin typeface="Times New Roman" panose="02020603050405020304" pitchFamily="18" charset="0"/>
                <a:cs typeface="Times New Roman" panose="02020603050405020304" pitchFamily="18" charset="0"/>
              </a:rPr>
              <a:t> – A versatile programming language for building the entire application.</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OpenCV</a:t>
            </a:r>
            <a:r>
              <a:rPr lang="en-IN" sz="1800" dirty="0">
                <a:latin typeface="Times New Roman" panose="02020603050405020304" pitchFamily="18" charset="0"/>
                <a:cs typeface="Times New Roman" panose="02020603050405020304" pitchFamily="18" charset="0"/>
              </a:rPr>
              <a:t> – Handles image manipulation and pixel-level operations for encoding and decoding messages.</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Tkinter</a:t>
            </a:r>
            <a:r>
              <a:rPr lang="en-IN" sz="1800" dirty="0">
                <a:latin typeface="Times New Roman" panose="02020603050405020304" pitchFamily="18" charset="0"/>
                <a:cs typeface="Times New Roman" panose="02020603050405020304" pitchFamily="18" charset="0"/>
              </a:rPr>
              <a:t> – Provides a graphical user interface for easy interaction with the encoding and decoding process.</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 Efficiently processes image data as arrays, enabling fast pixel manipulation.</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Pillow</a:t>
            </a:r>
            <a:r>
              <a:rPr lang="en-IN" sz="1800" dirty="0">
                <a:latin typeface="Times New Roman" panose="02020603050405020304" pitchFamily="18" charset="0"/>
                <a:cs typeface="Times New Roman" panose="02020603050405020304" pitchFamily="18" charset="0"/>
              </a:rPr>
              <a:t> – Supports handling various image formats (JPEG, PNG, BMP) for greater compatibility.</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Cryptography</a:t>
            </a:r>
            <a:r>
              <a:rPr lang="en-IN" sz="1800" dirty="0">
                <a:latin typeface="Times New Roman" panose="02020603050405020304" pitchFamily="18" charset="0"/>
                <a:cs typeface="Times New Roman" panose="02020603050405020304" pitchFamily="18" charset="0"/>
              </a:rPr>
              <a:t> – (Optional) Can be used to add advanced encryption algorithms like AES for enhanced message security.</a:t>
            </a:r>
          </a:p>
          <a:p>
            <a:pPr marL="342900" indent="-342900">
              <a:lnSpc>
                <a:spcPct val="200000"/>
              </a:lnSpc>
              <a:buFont typeface="+mj-lt"/>
              <a:buAutoNum type="arabicPeriod"/>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OS Module</a:t>
            </a:r>
            <a:r>
              <a:rPr lang="en-IN" sz="1800" dirty="0">
                <a:latin typeface="Times New Roman" panose="02020603050405020304" pitchFamily="18" charset="0"/>
                <a:cs typeface="Times New Roman" panose="02020603050405020304" pitchFamily="18" charset="0"/>
              </a:rPr>
              <a:t> – Manages file operations like opening images, saving encoded files, and interacting with the system.</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2100384"/>
            <a:ext cx="11029615" cy="2657232"/>
          </a:xfrm>
        </p:spPr>
        <p:txBody>
          <a:bodyPr>
            <a:noAutofit/>
          </a:bodyPr>
          <a:lstStyle/>
          <a:p>
            <a:pPr marL="342900"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Secure Message Hiding</a:t>
            </a:r>
            <a:r>
              <a:rPr lang="en-US" sz="1800" dirty="0">
                <a:latin typeface="Times New Roman" panose="02020603050405020304" pitchFamily="18" charset="0"/>
                <a:cs typeface="Times New Roman" panose="02020603050405020304" pitchFamily="18" charset="0"/>
              </a:rPr>
              <a:t> – This project hides messages within the RGB pixel values of an image without visibly altering the image.</a:t>
            </a:r>
          </a:p>
          <a:p>
            <a:pPr marL="342900"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Password Protection</a:t>
            </a:r>
            <a:r>
              <a:rPr lang="en-US" sz="1800" dirty="0">
                <a:latin typeface="Times New Roman" panose="02020603050405020304" pitchFamily="18" charset="0"/>
                <a:cs typeface="Times New Roman" panose="02020603050405020304" pitchFamily="18" charset="0"/>
              </a:rPr>
              <a:t> – The system requires a password to decode and retrieve hidden messages, ensuring only authorized users can access the information.</a:t>
            </a:r>
          </a:p>
          <a:p>
            <a:pPr marL="342900"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User-Friendly Interface</a:t>
            </a:r>
            <a:r>
              <a:rPr lang="en-US" sz="1800" dirty="0">
                <a:latin typeface="Times New Roman" panose="02020603050405020304" pitchFamily="18" charset="0"/>
                <a:cs typeface="Times New Roman" panose="02020603050405020304" pitchFamily="18" charset="0"/>
              </a:rPr>
              <a:t> – With the </a:t>
            </a:r>
            <a:r>
              <a:rPr lang="en-US" sz="1800" dirty="0" err="1">
                <a:latin typeface="Times New Roman" panose="02020603050405020304" pitchFamily="18" charset="0"/>
                <a:cs typeface="Times New Roman" panose="02020603050405020304" pitchFamily="18" charset="0"/>
              </a:rPr>
              <a:t>Tkinter</a:t>
            </a:r>
            <a:r>
              <a:rPr lang="en-US" sz="1800" dirty="0">
                <a:latin typeface="Times New Roman" panose="02020603050405020304" pitchFamily="18" charset="0"/>
                <a:cs typeface="Times New Roman" panose="02020603050405020304" pitchFamily="18" charset="0"/>
              </a:rPr>
              <a:t>-based GUI, users can easily choose images, input messages, and retrieve hidden data without technical knowledge.</a:t>
            </a:r>
          </a:p>
          <a:p>
            <a:pPr marL="342900"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Efficiency</a:t>
            </a:r>
            <a:r>
              <a:rPr lang="en-US" sz="1800" dirty="0">
                <a:latin typeface="Times New Roman" panose="02020603050405020304" pitchFamily="18" charset="0"/>
                <a:cs typeface="Times New Roman" panose="02020603050405020304" pitchFamily="18" charset="0"/>
              </a:rPr>
              <a:t> – The tool efficiently encodes and decodes messages without significantly altering the image quality.</a:t>
            </a:r>
          </a:p>
          <a:p>
            <a:pPr marL="342900" indent="-342900">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Cross-Platform</a:t>
            </a:r>
            <a:r>
              <a:rPr lang="en-US" sz="1800" dirty="0">
                <a:latin typeface="Times New Roman" panose="02020603050405020304" pitchFamily="18" charset="0"/>
                <a:cs typeface="Times New Roman" panose="02020603050405020304" pitchFamily="18" charset="0"/>
              </a:rPr>
              <a:t> – Works on Windows, macOS, and Linux systems.</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Cybersecurity Professionals</a:t>
            </a:r>
            <a:r>
              <a:rPr lang="en-US" sz="1800" dirty="0">
                <a:latin typeface="Times New Roman" panose="02020603050405020304" pitchFamily="18" charset="0"/>
                <a:cs typeface="Times New Roman" panose="02020603050405020304" pitchFamily="18" charset="0"/>
              </a:rPr>
              <a:t> – Use it to securely share confidential information without being detected.</a:t>
            </a:r>
          </a:p>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Journalists &amp; Whistleblowers</a:t>
            </a:r>
            <a:r>
              <a:rPr lang="en-US" sz="1800" dirty="0">
                <a:latin typeface="Times New Roman" panose="02020603050405020304" pitchFamily="18" charset="0"/>
                <a:cs typeface="Times New Roman" panose="02020603050405020304" pitchFamily="18" charset="0"/>
              </a:rPr>
              <a:t> – Protect sensitive information when communicating in restrictive environments.</a:t>
            </a:r>
          </a:p>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Privacy-Conscious Users</a:t>
            </a:r>
            <a:r>
              <a:rPr lang="en-US" sz="1800" dirty="0">
                <a:latin typeface="Times New Roman" panose="02020603050405020304" pitchFamily="18" charset="0"/>
                <a:cs typeface="Times New Roman" panose="02020603050405020304" pitchFamily="18" charset="0"/>
              </a:rPr>
              <a:t> – Ensure private communication by embedding hidden messages in ordinary image files.</a:t>
            </a:r>
          </a:p>
          <a:p>
            <a:pPr marL="342900" indent="-342900">
              <a:lnSpc>
                <a:spcPct val="200000"/>
              </a:lnSpc>
              <a:buFont typeface="+mj-lt"/>
              <a:buAutoNum type="arabicPeriod"/>
            </a:pPr>
            <a:r>
              <a:rPr lang="en-US" sz="1800" b="1" dirty="0">
                <a:latin typeface="Times New Roman" panose="02020603050405020304" pitchFamily="18" charset="0"/>
                <a:cs typeface="Times New Roman" panose="02020603050405020304" pitchFamily="18" charset="0"/>
              </a:rPr>
              <a:t>Educational Institutions</a:t>
            </a:r>
            <a:r>
              <a:rPr lang="en-US" sz="1800" dirty="0">
                <a:latin typeface="Times New Roman" panose="02020603050405020304" pitchFamily="18" charset="0"/>
                <a:cs typeface="Times New Roman" panose="02020603050405020304" pitchFamily="18" charset="0"/>
              </a:rPr>
              <a:t> – Use it to teach concepts of data hiding and steganography techniques.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9714838-1186-1745-B394-8F782D382742}"/>
              </a:ext>
            </a:extLst>
          </p:cNvPr>
          <p:cNvPicPr>
            <a:picLocks noGrp="1" noChangeAspect="1"/>
          </p:cNvPicPr>
          <p:nvPr>
            <p:ph idx="1"/>
          </p:nvPr>
        </p:nvPicPr>
        <p:blipFill>
          <a:blip r:embed="rId2"/>
          <a:stretch>
            <a:fillRect/>
          </a:stretch>
        </p:blipFill>
        <p:spPr>
          <a:xfrm>
            <a:off x="232400" y="2335369"/>
            <a:ext cx="4466028" cy="2613703"/>
          </a:xfrm>
        </p:spPr>
      </p:pic>
      <p:sp>
        <p:nvSpPr>
          <p:cNvPr id="6" name="TextBox 5">
            <a:extLst>
              <a:ext uri="{FF2B5EF4-FFF2-40B4-BE49-F238E27FC236}">
                <a16:creationId xmlns:a16="http://schemas.microsoft.com/office/drawing/2014/main" id="{B6E22459-5439-62BB-970F-757BF99C55CA}"/>
              </a:ext>
            </a:extLst>
          </p:cNvPr>
          <p:cNvSpPr txBox="1"/>
          <p:nvPr/>
        </p:nvSpPr>
        <p:spPr>
          <a:xfrm>
            <a:off x="581192" y="1677971"/>
            <a:ext cx="2614495" cy="369332"/>
          </a:xfrm>
          <a:prstGeom prst="rect">
            <a:avLst/>
          </a:prstGeom>
          <a:noFill/>
        </p:spPr>
        <p:txBody>
          <a:bodyPr wrap="square" rtlCol="0">
            <a:spAutoFit/>
          </a:bodyPr>
          <a:lstStyle/>
          <a:p>
            <a:r>
              <a:rPr lang="en-IN" dirty="0">
                <a:latin typeface="Akira Expanded" panose="02000800000000000000" pitchFamily="50" charset="0"/>
              </a:rPr>
              <a:t>Encoding</a:t>
            </a:r>
          </a:p>
        </p:txBody>
      </p:sp>
      <p:pic>
        <p:nvPicPr>
          <p:cNvPr id="8" name="Picture 7">
            <a:extLst>
              <a:ext uri="{FF2B5EF4-FFF2-40B4-BE49-F238E27FC236}">
                <a16:creationId xmlns:a16="http://schemas.microsoft.com/office/drawing/2014/main" id="{BC404321-615A-2066-7D6C-6CEF1891003D}"/>
              </a:ext>
            </a:extLst>
          </p:cNvPr>
          <p:cNvPicPr>
            <a:picLocks noChangeAspect="1"/>
          </p:cNvPicPr>
          <p:nvPr/>
        </p:nvPicPr>
        <p:blipFill>
          <a:blip r:embed="rId3"/>
          <a:srcRect l="18381" t="19565" r="34267" b="44897"/>
          <a:stretch/>
        </p:blipFill>
        <p:spPr>
          <a:xfrm>
            <a:off x="5269265" y="1564848"/>
            <a:ext cx="2696383" cy="1791094"/>
          </a:xfrm>
          <a:prstGeom prst="rect">
            <a:avLst/>
          </a:prstGeom>
        </p:spPr>
      </p:pic>
      <p:pic>
        <p:nvPicPr>
          <p:cNvPr id="10" name="Picture 9">
            <a:extLst>
              <a:ext uri="{FF2B5EF4-FFF2-40B4-BE49-F238E27FC236}">
                <a16:creationId xmlns:a16="http://schemas.microsoft.com/office/drawing/2014/main" id="{6BF037B6-23FA-E176-ACC1-878F27DBDAA0}"/>
              </a:ext>
            </a:extLst>
          </p:cNvPr>
          <p:cNvPicPr>
            <a:picLocks noChangeAspect="1"/>
          </p:cNvPicPr>
          <p:nvPr/>
        </p:nvPicPr>
        <p:blipFill>
          <a:blip r:embed="rId4"/>
          <a:stretch>
            <a:fillRect/>
          </a:stretch>
        </p:blipFill>
        <p:spPr>
          <a:xfrm>
            <a:off x="5269266" y="3897421"/>
            <a:ext cx="2781541" cy="2103302"/>
          </a:xfrm>
          <a:prstGeom prst="rect">
            <a:avLst/>
          </a:prstGeom>
        </p:spPr>
      </p:pic>
      <p:pic>
        <p:nvPicPr>
          <p:cNvPr id="12" name="Picture 11">
            <a:extLst>
              <a:ext uri="{FF2B5EF4-FFF2-40B4-BE49-F238E27FC236}">
                <a16:creationId xmlns:a16="http://schemas.microsoft.com/office/drawing/2014/main" id="{F8CFB062-DB75-51A7-2A7A-36ECA61671B9}"/>
              </a:ext>
            </a:extLst>
          </p:cNvPr>
          <p:cNvPicPr>
            <a:picLocks noChangeAspect="1"/>
          </p:cNvPicPr>
          <p:nvPr/>
        </p:nvPicPr>
        <p:blipFill>
          <a:blip r:embed="rId5"/>
          <a:stretch>
            <a:fillRect/>
          </a:stretch>
        </p:blipFill>
        <p:spPr>
          <a:xfrm>
            <a:off x="8496325" y="2468638"/>
            <a:ext cx="3048264" cy="234716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F27E19-36E3-2DDB-1A37-6E611E041544}"/>
              </a:ext>
            </a:extLst>
          </p:cNvPr>
          <p:cNvSpPr txBox="1"/>
          <p:nvPr/>
        </p:nvSpPr>
        <p:spPr>
          <a:xfrm>
            <a:off x="518474" y="838986"/>
            <a:ext cx="1802866" cy="369332"/>
          </a:xfrm>
          <a:prstGeom prst="rect">
            <a:avLst/>
          </a:prstGeom>
          <a:noFill/>
        </p:spPr>
        <p:txBody>
          <a:bodyPr wrap="none" rtlCol="0">
            <a:spAutoFit/>
          </a:bodyPr>
          <a:lstStyle/>
          <a:p>
            <a:r>
              <a:rPr lang="en-IN" dirty="0">
                <a:latin typeface="Akira Expanded" panose="02000800000000000000" pitchFamily="50" charset="0"/>
              </a:rPr>
              <a:t>Decoding</a:t>
            </a:r>
          </a:p>
        </p:txBody>
      </p:sp>
      <p:pic>
        <p:nvPicPr>
          <p:cNvPr id="4" name="Picture 3">
            <a:extLst>
              <a:ext uri="{FF2B5EF4-FFF2-40B4-BE49-F238E27FC236}">
                <a16:creationId xmlns:a16="http://schemas.microsoft.com/office/drawing/2014/main" id="{B6796CD4-DCC3-6FD8-B28E-21EF5AFFBFB3}"/>
              </a:ext>
            </a:extLst>
          </p:cNvPr>
          <p:cNvPicPr>
            <a:picLocks noChangeAspect="1"/>
          </p:cNvPicPr>
          <p:nvPr/>
        </p:nvPicPr>
        <p:blipFill>
          <a:blip r:embed="rId2"/>
          <a:stretch>
            <a:fillRect/>
          </a:stretch>
        </p:blipFill>
        <p:spPr>
          <a:xfrm>
            <a:off x="518474" y="1567206"/>
            <a:ext cx="4534292" cy="3723588"/>
          </a:xfrm>
          <a:prstGeom prst="rect">
            <a:avLst/>
          </a:prstGeom>
        </p:spPr>
      </p:pic>
      <p:pic>
        <p:nvPicPr>
          <p:cNvPr id="6" name="Picture 5">
            <a:extLst>
              <a:ext uri="{FF2B5EF4-FFF2-40B4-BE49-F238E27FC236}">
                <a16:creationId xmlns:a16="http://schemas.microsoft.com/office/drawing/2014/main" id="{FA5F100D-00AB-612E-3935-843C348875AD}"/>
              </a:ext>
            </a:extLst>
          </p:cNvPr>
          <p:cNvPicPr>
            <a:picLocks noChangeAspect="1"/>
          </p:cNvPicPr>
          <p:nvPr/>
        </p:nvPicPr>
        <p:blipFill>
          <a:blip r:embed="rId3"/>
          <a:stretch>
            <a:fillRect/>
          </a:stretch>
        </p:blipFill>
        <p:spPr>
          <a:xfrm>
            <a:off x="5789067" y="1208318"/>
            <a:ext cx="2103302" cy="1539373"/>
          </a:xfrm>
          <a:prstGeom prst="rect">
            <a:avLst/>
          </a:prstGeom>
        </p:spPr>
      </p:pic>
      <p:pic>
        <p:nvPicPr>
          <p:cNvPr id="8" name="Picture 7">
            <a:extLst>
              <a:ext uri="{FF2B5EF4-FFF2-40B4-BE49-F238E27FC236}">
                <a16:creationId xmlns:a16="http://schemas.microsoft.com/office/drawing/2014/main" id="{DC6569ED-29D1-8CF4-30CF-DCBF02ACBC26}"/>
              </a:ext>
            </a:extLst>
          </p:cNvPr>
          <p:cNvPicPr>
            <a:picLocks noChangeAspect="1"/>
          </p:cNvPicPr>
          <p:nvPr/>
        </p:nvPicPr>
        <p:blipFill>
          <a:blip r:embed="rId4"/>
          <a:stretch>
            <a:fillRect/>
          </a:stretch>
        </p:blipFill>
        <p:spPr>
          <a:xfrm>
            <a:off x="5720504" y="3549267"/>
            <a:ext cx="2598645" cy="1889924"/>
          </a:xfrm>
          <a:prstGeom prst="rect">
            <a:avLst/>
          </a:prstGeom>
        </p:spPr>
      </p:pic>
      <p:pic>
        <p:nvPicPr>
          <p:cNvPr id="10" name="Picture 9">
            <a:extLst>
              <a:ext uri="{FF2B5EF4-FFF2-40B4-BE49-F238E27FC236}">
                <a16:creationId xmlns:a16="http://schemas.microsoft.com/office/drawing/2014/main" id="{1F0C6957-A4F4-F931-439B-D3C324A07CF9}"/>
              </a:ext>
            </a:extLst>
          </p:cNvPr>
          <p:cNvPicPr>
            <a:picLocks noChangeAspect="1"/>
          </p:cNvPicPr>
          <p:nvPr/>
        </p:nvPicPr>
        <p:blipFill>
          <a:blip r:embed="rId5"/>
          <a:stretch>
            <a:fillRect/>
          </a:stretch>
        </p:blipFill>
        <p:spPr>
          <a:xfrm>
            <a:off x="8628670" y="2243147"/>
            <a:ext cx="2263336" cy="1806097"/>
          </a:xfrm>
          <a:prstGeom prst="rect">
            <a:avLst/>
          </a:prstGeom>
        </p:spPr>
      </p:pic>
    </p:spTree>
    <p:extLst>
      <p:ext uri="{BB962C8B-B14F-4D97-AF65-F5344CB8AC3E}">
        <p14:creationId xmlns:p14="http://schemas.microsoft.com/office/powerpoint/2010/main" val="400348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415906"/>
            <a:ext cx="11029615" cy="4673324"/>
          </a:xfrm>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Image Steganography Using Python</a:t>
            </a:r>
            <a:r>
              <a:rPr lang="en-US" sz="1800" dirty="0">
                <a:latin typeface="Times New Roman" panose="02020603050405020304" pitchFamily="18" charset="0"/>
                <a:cs typeface="Times New Roman" panose="02020603050405020304" pitchFamily="18" charset="0"/>
              </a:rPr>
              <a:t> project provides a secure, reliable, and user-friendly way to hide sensitive messages within image files. By combining steganography techniques with password protection, the system enhances the confidentiality of digital communication. This project successfully addresses the need for </a:t>
            </a:r>
            <a:r>
              <a:rPr lang="en-US" sz="1800" b="1" dirty="0">
                <a:latin typeface="Times New Roman" panose="02020603050405020304" pitchFamily="18" charset="0"/>
                <a:cs typeface="Times New Roman" panose="02020603050405020304" pitchFamily="18" charset="0"/>
              </a:rPr>
              <a:t>secure, hidden</a:t>
            </a:r>
            <a:r>
              <a:rPr lang="en-US" sz="1800" dirty="0">
                <a:latin typeface="Times New Roman" panose="02020603050405020304" pitchFamily="18" charset="0"/>
                <a:cs typeface="Times New Roman" panose="02020603050405020304" pitchFamily="18" charset="0"/>
              </a:rPr>
              <a:t> communication in environments where privacy is essential.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563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Akira Expanded</vt: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Apoorv Singh Bhandari</cp:lastModifiedBy>
  <cp:revision>30</cp:revision>
  <dcterms:created xsi:type="dcterms:W3CDTF">2021-05-26T16:50:10Z</dcterms:created>
  <dcterms:modified xsi:type="dcterms:W3CDTF">2025-02-23T08:26:37Z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