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3"/>
  </p:notesMasterIdLst>
  <p:sldIdLst>
    <p:sldId id="266" r:id="rId3"/>
    <p:sldId id="264" r:id="rId4"/>
    <p:sldId id="285" r:id="rId5"/>
    <p:sldId id="258" r:id="rId6"/>
    <p:sldId id="279" r:id="rId7"/>
    <p:sldId id="269" r:id="rId8"/>
    <p:sldId id="274" r:id="rId9"/>
    <p:sldId id="259" r:id="rId10"/>
    <p:sldId id="270" r:id="rId11"/>
    <p:sldId id="278" r:id="rId12"/>
    <p:sldId id="267" r:id="rId13"/>
    <p:sldId id="276" r:id="rId14"/>
    <p:sldId id="277" r:id="rId15"/>
    <p:sldId id="284" r:id="rId16"/>
    <p:sldId id="283" r:id="rId17"/>
    <p:sldId id="282" r:id="rId18"/>
    <p:sldId id="280" r:id="rId19"/>
    <p:sldId id="281" r:id="rId20"/>
    <p:sldId id="268"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6/1/2020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dirty="0"/>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67908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34132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73517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33052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97264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3215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6126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448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8735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9134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0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631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dirty="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6/1/2020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dirty="0"/>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6/1/2020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dirty="0"/>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hyperlink" Target="http://13.59.15.42:8300/adapter/feedback/upload" TargetMode="External"/><Relationship Id="rId5" Type="http://schemas.openxmlformats.org/officeDocument/2006/relationships/hyperlink" Target="http://13.59.15.42:8300/adapter/task/upload" TargetMode="External"/><Relationship Id="rId4" Type="http://schemas.openxmlformats.org/officeDocument/2006/relationships/hyperlink" Target="http://13.59.15.42:8300/adapter/awards/uploa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hyperlink" Target="http://13.59.15.42:8302/notification-service" TargetMode="External"/><Relationship Id="rId4" Type="http://schemas.openxmlformats.org/officeDocument/2006/relationships/hyperlink" Target="http://13.59.15.42:8301/proxy/get/user/details?emailId=samrat.basu%40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6" y="4455470"/>
            <a:ext cx="4911633" cy="15629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000" dirty="0">
                <a:latin typeface="+mn-lt"/>
                <a:cs typeface="Arial" panose="020B0604020202020204" pitchFamily="34" charset="0"/>
              </a:rPr>
              <a:t>Hackathon</a:t>
            </a:r>
          </a:p>
        </p:txBody>
      </p:sp>
    </p:spTree>
    <p:extLst>
      <p:ext uri="{BB962C8B-B14F-4D97-AF65-F5344CB8AC3E}">
        <p14:creationId xmlns:p14="http://schemas.microsoft.com/office/powerpoint/2010/main" val="15203822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744612" cy="5651885"/>
          </a:xfrm>
        </p:spPr>
        <p:txBody>
          <a:bodyPr>
            <a:normAutofit/>
          </a:bodyPr>
          <a:lstStyle/>
          <a:p>
            <a:pPr marL="587813" lvl="1" indent="0">
              <a:buNone/>
            </a:pPr>
            <a:r>
              <a:rPr lang="en-US" b="1" u="sng" dirty="0">
                <a:solidFill>
                  <a:srgbClr val="007DC3"/>
                </a:solidFill>
                <a:latin typeface="+mn-lt"/>
              </a:rPr>
              <a:t>Connector</a:t>
            </a:r>
            <a:r>
              <a:rPr lang="en-US" dirty="0">
                <a:solidFill>
                  <a:srgbClr val="007DC3"/>
                </a:solidFill>
                <a:latin typeface="+mn-lt"/>
              </a:rPr>
              <a:t> : Connectors push data to adapter and it is application specific. User use connectors to Push MS Outlook / Messenger data to pipeline.</a:t>
            </a:r>
          </a:p>
          <a:p>
            <a:pPr marL="873563" lvl="1" indent="-285750">
              <a:buFontTx/>
              <a:buChar char="-"/>
            </a:pPr>
            <a:r>
              <a:rPr lang="en-US" dirty="0">
                <a:solidFill>
                  <a:srgbClr val="007DC3"/>
                </a:solidFill>
                <a:latin typeface="+mn-lt"/>
              </a:rPr>
              <a:t>It parse the message and attachments and check for its compliance.</a:t>
            </a:r>
          </a:p>
          <a:p>
            <a:pPr marL="873563" lvl="1" indent="-285750">
              <a:buFontTx/>
              <a:buChar char="-"/>
            </a:pPr>
            <a:r>
              <a:rPr lang="en-US" dirty="0">
                <a:solidFill>
                  <a:srgbClr val="007DC3"/>
                </a:solidFill>
                <a:latin typeface="+mn-lt"/>
              </a:rPr>
              <a:t>If the message is compliant then user can push such text to the pipeline on cloud for </a:t>
            </a:r>
            <a:r>
              <a:rPr lang="en-US" dirty="0" err="1">
                <a:solidFill>
                  <a:srgbClr val="007DC3"/>
                </a:solidFill>
                <a:latin typeface="+mn-lt"/>
              </a:rPr>
              <a:t>iCount</a:t>
            </a:r>
            <a:r>
              <a:rPr lang="en-US" dirty="0">
                <a:solidFill>
                  <a:srgbClr val="007DC3"/>
                </a:solidFill>
                <a:latin typeface="+mn-lt"/>
              </a:rPr>
              <a:t> consumption. Here is one example </a:t>
            </a:r>
            <a:r>
              <a:rPr lang="en-US" b="1" dirty="0">
                <a:solidFill>
                  <a:srgbClr val="007DC3"/>
                </a:solidFill>
                <a:latin typeface="+mn-lt"/>
              </a:rPr>
              <a:t>outlook-connector</a:t>
            </a: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via </a:t>
            </a:r>
            <a:r>
              <a:rPr lang="en-US" dirty="0" err="1">
                <a:solidFill>
                  <a:srgbClr val="007DC3"/>
                </a:solidFill>
                <a:latin typeface="+mn-lt"/>
              </a:rPr>
              <a:t>todo</a:t>
            </a:r>
            <a:r>
              <a:rPr lang="en-US" dirty="0">
                <a:solidFill>
                  <a:srgbClr val="007DC3"/>
                </a:solidFill>
                <a:latin typeface="+mn-lt"/>
              </a:rPr>
              <a:t>-notification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7284AD6B-065D-4C6F-ABF2-47C1666A4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14" y="2126472"/>
            <a:ext cx="10595372" cy="3311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695835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183464" y="637309"/>
            <a:ext cx="11744612" cy="5818909"/>
          </a:xfrm>
        </p:spPr>
        <p:txBody>
          <a:bodyPr>
            <a:normAutofit lnSpcReduction="10000"/>
          </a:bodyPr>
          <a:lstStyle/>
          <a:p>
            <a:pPr marL="587813" lvl="1" indent="0">
              <a:buNone/>
            </a:pPr>
            <a:r>
              <a:rPr lang="en-US" b="1" u="sng" dirty="0">
                <a:solidFill>
                  <a:srgbClr val="007DC3"/>
                </a:solidFill>
                <a:latin typeface="+mn-lt"/>
              </a:rPr>
              <a:t>Adapter-Service (AS)</a:t>
            </a:r>
            <a:r>
              <a:rPr lang="en-US" dirty="0">
                <a:solidFill>
                  <a:srgbClr val="007DC3"/>
                </a:solidFill>
                <a:latin typeface="+mn-lt"/>
              </a:rPr>
              <a:t>: Adapter is an entry point of external messages in the pipeline like work updates, awards, feedback, task completion etc.</a:t>
            </a:r>
          </a:p>
          <a:p>
            <a:pPr marL="587813" lvl="1" indent="0">
              <a:buNone/>
            </a:pPr>
            <a:r>
              <a:rPr lang="en-US" dirty="0">
                <a:solidFill>
                  <a:srgbClr val="007DC3"/>
                </a:solidFill>
                <a:latin typeface="+mn-lt"/>
              </a:rPr>
              <a:t>- Through Adapter APIs user can </a:t>
            </a:r>
            <a:r>
              <a:rPr lang="en-US" b="1" u="sng" dirty="0">
                <a:solidFill>
                  <a:srgbClr val="007DC3"/>
                </a:solidFill>
                <a:latin typeface="+mn-lt"/>
              </a:rPr>
              <a:t> </a:t>
            </a:r>
            <a:r>
              <a:rPr lang="en-US" dirty="0">
                <a:solidFill>
                  <a:srgbClr val="007DC3"/>
                </a:solidFill>
                <a:latin typeface="+mn-lt"/>
              </a:rPr>
              <a:t>push following message categories - appreciation, feedback, task, course completion etc. Data will be stored in Mongo db. We can store files to GCP bucket, but as part of template creation we store them in Unix box.</a:t>
            </a:r>
          </a:p>
          <a:p>
            <a:pPr marL="873563" lvl="1" indent="-285750">
              <a:buFontTx/>
              <a:buChar char="-"/>
            </a:pPr>
            <a:r>
              <a:rPr lang="en-US" dirty="0">
                <a:solidFill>
                  <a:srgbClr val="007DC3"/>
                </a:solidFill>
                <a:latin typeface="+mn-lt"/>
              </a:rPr>
              <a:t>Here is one Payload example for Appreciation</a:t>
            </a:r>
          </a:p>
          <a:p>
            <a:pPr marL="587813" lvl="1" indent="0">
              <a:buNone/>
            </a:pPr>
            <a:r>
              <a:rPr lang="en-US" dirty="0">
                <a:hlinkClick r:id="rId3"/>
              </a:rPr>
              <a:t>http://13.59.15.42:8300/adapter/appreciation/upload</a:t>
            </a:r>
            <a:r>
              <a:rPr lang="en-US" dirty="0"/>
              <a:t> </a:t>
            </a:r>
            <a:endParaRPr lang="en-US" dirty="0">
              <a:solidFill>
                <a:srgbClr val="007DC3"/>
              </a:solidFill>
              <a:latin typeface="+mn-lt"/>
            </a:endParaRPr>
          </a:p>
          <a:p>
            <a:pPr marL="587813" lvl="1" indent="0">
              <a:buNone/>
            </a:pPr>
            <a:r>
              <a:rPr lang="en-US" dirty="0">
                <a:solidFill>
                  <a:srgbClr val="007DC3"/>
                </a:solidFill>
                <a:latin typeface="+mn-lt"/>
              </a:rPr>
              <a:t>{</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r>
              <a:rPr lang="en-US" dirty="0" err="1">
                <a:solidFill>
                  <a:srgbClr val="007DC3"/>
                </a:solidFill>
                <a:latin typeface="+mn-lt"/>
              </a:rPr>
              <a:t>employeeId</a:t>
            </a:r>
            <a:r>
              <a:rPr lang="en-US" dirty="0">
                <a:solidFill>
                  <a:srgbClr val="007DC3"/>
                </a:solidFill>
                <a:latin typeface="+mn-lt"/>
              </a:rPr>
              <a:t>": "1047617",</a:t>
            </a:r>
          </a:p>
          <a:p>
            <a:pPr marL="587813" lvl="1" indent="0">
              <a:buNone/>
            </a:pPr>
            <a:r>
              <a:rPr lang="en-US" dirty="0">
                <a:solidFill>
                  <a:srgbClr val="007DC3"/>
                </a:solidFill>
                <a:latin typeface="+mn-lt"/>
              </a:rPr>
              <a:t>	"name": "</a:t>
            </a:r>
            <a:r>
              <a:rPr lang="en-US" dirty="0" err="1">
                <a:solidFill>
                  <a:srgbClr val="007DC3"/>
                </a:solidFill>
                <a:latin typeface="+mn-lt"/>
              </a:rPr>
              <a:t>krishna</a:t>
            </a:r>
            <a:r>
              <a:rPr lang="en-US" dirty="0">
                <a:solidFill>
                  <a:srgbClr val="007DC3"/>
                </a:solidFill>
                <a:latin typeface="+mn-lt"/>
              </a:rPr>
              <a:t> Basu",</a:t>
            </a:r>
          </a:p>
          <a:p>
            <a:pPr marL="587813" lvl="1" indent="0">
              <a:buNone/>
            </a:pPr>
            <a:r>
              <a:rPr lang="en-US" dirty="0">
                <a:solidFill>
                  <a:srgbClr val="007DC3"/>
                </a:solidFill>
                <a:latin typeface="+mn-lt"/>
              </a:rPr>
              <a:t>	"email": "krishna@gmail.com",</a:t>
            </a:r>
          </a:p>
          <a:p>
            <a:pPr marL="587813" lvl="1" indent="0">
              <a:buNone/>
            </a:pPr>
            <a:r>
              <a:rPr lang="en-US" dirty="0">
                <a:solidFill>
                  <a:srgbClr val="007DC3"/>
                </a:solidFill>
                <a:latin typeface="+mn-lt"/>
              </a:rPr>
              <a:t>	"date": 1242353553,</a:t>
            </a:r>
          </a:p>
          <a:p>
            <a:pPr marL="587813" lvl="1" indent="0">
              <a:buNone/>
            </a:pPr>
            <a:r>
              <a:rPr lang="en-US" dirty="0">
                <a:solidFill>
                  <a:srgbClr val="007DC3"/>
                </a:solidFill>
                <a:latin typeface="+mn-lt"/>
              </a:rPr>
              <a:t>	"appreciation": [{</a:t>
            </a:r>
          </a:p>
          <a:p>
            <a:pPr marL="587813" lvl="1" indent="0">
              <a:buNone/>
            </a:pPr>
            <a:r>
              <a:rPr lang="en-US" dirty="0">
                <a:solidFill>
                  <a:srgbClr val="007DC3"/>
                </a:solidFill>
                <a:latin typeface="+mn-lt"/>
              </a:rPr>
              <a:t>		"</a:t>
            </a:r>
            <a:r>
              <a:rPr lang="en-US" dirty="0" err="1">
                <a:solidFill>
                  <a:srgbClr val="007DC3"/>
                </a:solidFill>
                <a:latin typeface="+mn-lt"/>
              </a:rPr>
              <a:t>appreciatorName</a:t>
            </a:r>
            <a:r>
              <a:rPr lang="en-US" dirty="0">
                <a:solidFill>
                  <a:srgbClr val="007DC3"/>
                </a:solidFill>
                <a:latin typeface="+mn-lt"/>
              </a:rPr>
              <a:t>": "Sekhar3",</a:t>
            </a:r>
          </a:p>
          <a:p>
            <a:pPr marL="587813" lvl="1" indent="0">
              <a:buNone/>
            </a:pPr>
            <a:r>
              <a:rPr lang="en-US" dirty="0">
                <a:solidFill>
                  <a:srgbClr val="007DC3"/>
                </a:solidFill>
                <a:latin typeface="+mn-lt"/>
              </a:rPr>
              <a:t>		"</a:t>
            </a:r>
            <a:r>
              <a:rPr lang="en-US" dirty="0" err="1">
                <a:solidFill>
                  <a:srgbClr val="007DC3"/>
                </a:solidFill>
                <a:latin typeface="+mn-lt"/>
              </a:rPr>
              <a:t>appreciatorEmail</a:t>
            </a:r>
            <a:r>
              <a:rPr lang="en-US" dirty="0">
                <a:solidFill>
                  <a:srgbClr val="007DC3"/>
                </a:solidFill>
                <a:latin typeface="+mn-lt"/>
              </a:rPr>
              <a:t>": "Krishna1@gmail.com",</a:t>
            </a:r>
          </a:p>
          <a:p>
            <a:pPr marL="587813" lvl="1" indent="0">
              <a:buNone/>
            </a:pPr>
            <a:r>
              <a:rPr lang="en-US" dirty="0">
                <a:solidFill>
                  <a:srgbClr val="007DC3"/>
                </a:solidFill>
                <a:latin typeface="+mn-lt"/>
              </a:rPr>
              <a:t>		"</a:t>
            </a:r>
            <a:r>
              <a:rPr lang="en-US" dirty="0" err="1">
                <a:solidFill>
                  <a:srgbClr val="007DC3"/>
                </a:solidFill>
                <a:latin typeface="+mn-lt"/>
              </a:rPr>
              <a:t>appreciationSub</a:t>
            </a:r>
            <a:r>
              <a:rPr lang="en-US" dirty="0">
                <a:solidFill>
                  <a:srgbClr val="007DC3"/>
                </a:solidFill>
                <a:latin typeface="+mn-lt"/>
              </a:rPr>
              <a:t>": "Well </a:t>
            </a:r>
            <a:r>
              <a:rPr lang="en-US" dirty="0" err="1">
                <a:solidFill>
                  <a:srgbClr val="007DC3"/>
                </a:solidFill>
                <a:latin typeface="+mn-lt"/>
              </a:rPr>
              <a:t>cdone</a:t>
            </a:r>
            <a:r>
              <a:rPr lang="en-US" dirty="0">
                <a:solidFill>
                  <a:srgbClr val="007DC3"/>
                </a:solidFill>
                <a:latin typeface="+mn-lt"/>
              </a:rPr>
              <a:t>",</a:t>
            </a:r>
          </a:p>
          <a:p>
            <a:pPr marL="587813" lvl="1" indent="0">
              <a:buNone/>
            </a:pPr>
            <a:r>
              <a:rPr lang="en-US" dirty="0">
                <a:solidFill>
                  <a:srgbClr val="007DC3"/>
                </a:solidFill>
                <a:latin typeface="+mn-lt"/>
              </a:rPr>
              <a:t>		"description": "Hi ",</a:t>
            </a:r>
          </a:p>
          <a:p>
            <a:pPr marL="587813" lvl="1" indent="0">
              <a:buNone/>
            </a:pPr>
            <a:r>
              <a:rPr lang="en-US" dirty="0">
                <a:solidFill>
                  <a:srgbClr val="007DC3"/>
                </a:solidFill>
                <a:latin typeface="+mn-lt"/>
              </a:rPr>
              <a:t>		"</a:t>
            </a:r>
            <a:r>
              <a:rPr lang="en-US" dirty="0" err="1">
                <a:solidFill>
                  <a:srgbClr val="007DC3"/>
                </a:solidFill>
                <a:latin typeface="+mn-lt"/>
              </a:rPr>
              <a:t>appreciationDate</a:t>
            </a:r>
            <a:r>
              <a:rPr lang="en-US" dirty="0">
                <a:solidFill>
                  <a:srgbClr val="007DC3"/>
                </a:solidFill>
                <a:latin typeface="+mn-lt"/>
              </a:rPr>
              <a:t>": 3525346346,</a:t>
            </a:r>
          </a:p>
          <a:p>
            <a:pPr marL="587813" lvl="1" indent="0">
              <a:buNone/>
            </a:pPr>
            <a:r>
              <a:rPr lang="en-US" dirty="0">
                <a:solidFill>
                  <a:srgbClr val="007DC3"/>
                </a:solidFill>
                <a:latin typeface="+mn-lt"/>
              </a:rPr>
              <a:t>		"</a:t>
            </a:r>
            <a:r>
              <a:rPr lang="en-US" dirty="0" err="1">
                <a:solidFill>
                  <a:srgbClr val="007DC3"/>
                </a:solidFill>
                <a:latin typeface="+mn-lt"/>
              </a:rPr>
              <a:t>fileInfo</a:t>
            </a:r>
            <a:r>
              <a:rPr lang="en-US" dirty="0">
                <a:solidFill>
                  <a:srgbClr val="007DC3"/>
                </a:solidFill>
                <a:latin typeface="+mn-lt"/>
              </a:rPr>
              <a:t>":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p>
          <a:p>
            <a:pPr marL="587813" lvl="1" indent="0">
              <a:buNone/>
            </a:pPr>
            <a:r>
              <a:rPr lang="en-US" dirty="0">
                <a:solidFill>
                  <a:srgbClr val="007DC3"/>
                </a:solidFill>
                <a:latin typeface="+mn-lt"/>
              </a:rPr>
              <a:t>}</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140261471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CCC563B-DCB0-4749-B292-1ABBBF5F665E}"/>
              </a:ext>
            </a:extLst>
          </p:cNvPr>
          <p:cNvPicPr>
            <a:picLocks noChangeAspect="1"/>
          </p:cNvPicPr>
          <p:nvPr/>
        </p:nvPicPr>
        <p:blipFill>
          <a:blip r:embed="rId3"/>
          <a:stretch>
            <a:fillRect/>
          </a:stretch>
        </p:blipFill>
        <p:spPr>
          <a:xfrm>
            <a:off x="721169" y="804333"/>
            <a:ext cx="10716242" cy="50315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8949869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dirty="0">
                <a:solidFill>
                  <a:srgbClr val="007DC3"/>
                </a:solidFill>
                <a:latin typeface="+mn-lt"/>
              </a:rPr>
              <a:t>Similarly we have following REST endpoints for adapter</a:t>
            </a:r>
          </a:p>
          <a:p>
            <a:pPr marL="587813" lvl="1" indent="0">
              <a:buNone/>
            </a:pPr>
            <a:r>
              <a:rPr lang="en-US" sz="1800" dirty="0">
                <a:hlinkClick r:id="rId4"/>
              </a:rPr>
              <a:t>http://13.59.15.42:8300/adapter/awards/upload</a:t>
            </a:r>
            <a:endParaRPr lang="en-US" sz="1800" dirty="0"/>
          </a:p>
          <a:p>
            <a:pPr marL="587813" lvl="1" indent="0">
              <a:buNone/>
            </a:pPr>
            <a:r>
              <a:rPr lang="en-US" sz="1800" dirty="0">
                <a:hlinkClick r:id="rId5"/>
              </a:rPr>
              <a:t>http://13.59.15.42:8300/adapter/task/upload</a:t>
            </a:r>
            <a:endParaRPr lang="en-US" sz="1800" dirty="0"/>
          </a:p>
          <a:p>
            <a:pPr marL="587813" lvl="1" indent="0">
              <a:buNone/>
            </a:pPr>
            <a:r>
              <a:rPr lang="en-US" sz="1800" dirty="0">
                <a:hlinkClick r:id="rId6"/>
              </a:rPr>
              <a:t>http://13.59.15.42:8300/adapter/feedback/upload</a:t>
            </a:r>
            <a:r>
              <a:rPr lang="en-US" sz="1800" dirty="0"/>
              <a:t> </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3977C349-8052-4068-BD3C-6FEF872F9531}"/>
              </a:ext>
            </a:extLst>
          </p:cNvPr>
          <p:cNvPicPr>
            <a:picLocks noChangeAspect="1"/>
          </p:cNvPicPr>
          <p:nvPr/>
        </p:nvPicPr>
        <p:blipFill>
          <a:blip r:embed="rId7"/>
          <a:stretch>
            <a:fillRect/>
          </a:stretch>
        </p:blipFill>
        <p:spPr>
          <a:xfrm>
            <a:off x="787791" y="2255707"/>
            <a:ext cx="10145368" cy="368085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08021160"/>
      </p:ext>
    </p:extLst>
  </p:cSld>
  <p:clrMapOvr>
    <a:overrideClrMapping bg1="lt1" tx1="dk1" bg2="lt2" tx2="dk2" accent1="accent1" accent2="accent2" accent3="accent3" accent4="accent4" accent5="accent5" accent6="accent6" hlink="hlink" folHlink="folHlink"/>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873563" lvl="1" indent="-285750"/>
            <a:r>
              <a:rPr lang="en-US" sz="1800" dirty="0">
                <a:solidFill>
                  <a:srgbClr val="007DC3"/>
                </a:solidFill>
                <a:latin typeface="+mn-lt"/>
              </a:rPr>
              <a:t>Employee can acquire </a:t>
            </a:r>
            <a:r>
              <a:rPr lang="en-US" sz="1800">
                <a:solidFill>
                  <a:srgbClr val="007DC3"/>
                </a:solidFill>
                <a:latin typeface="+mn-lt"/>
              </a:rPr>
              <a:t>coins by </a:t>
            </a:r>
            <a:r>
              <a:rPr lang="en-US" sz="1800" dirty="0">
                <a:solidFill>
                  <a:srgbClr val="007DC3"/>
                </a:solidFill>
                <a:latin typeface="+mn-lt"/>
              </a:rPr>
              <a:t>providing and receiving feedback, appreciation, completing course etc. Accumulated coins of a specific duration can be redeemed in </a:t>
            </a:r>
            <a:r>
              <a:rPr lang="en-US" sz="1800" dirty="0" err="1">
                <a:solidFill>
                  <a:srgbClr val="007DC3"/>
                </a:solidFill>
                <a:latin typeface="+mn-lt"/>
              </a:rPr>
              <a:t>InfyGold</a:t>
            </a:r>
            <a:r>
              <a:rPr lang="en-US" sz="1800" dirty="0">
                <a:solidFill>
                  <a:srgbClr val="007DC3"/>
                </a:solidFill>
                <a:latin typeface="+mn-lt"/>
              </a:rPr>
              <a:t>+</a:t>
            </a:r>
          </a:p>
          <a:p>
            <a:pPr marL="873563" lvl="1" indent="-285750"/>
            <a:r>
              <a:rPr lang="en-US" sz="1800" dirty="0">
                <a:solidFill>
                  <a:srgbClr val="007DC3"/>
                </a:solidFill>
                <a:latin typeface="+mn-lt"/>
              </a:rPr>
              <a:t>Adapter calls </a:t>
            </a:r>
            <a:r>
              <a:rPr lang="en-US" sz="1800" dirty="0" err="1">
                <a:solidFill>
                  <a:srgbClr val="007DC3"/>
                </a:solidFill>
                <a:latin typeface="+mn-lt"/>
              </a:rPr>
              <a:t>kafka</a:t>
            </a:r>
            <a:r>
              <a:rPr lang="en-US" sz="1800" dirty="0">
                <a:solidFill>
                  <a:srgbClr val="007DC3"/>
                </a:solidFill>
                <a:latin typeface="+mn-lt"/>
              </a:rPr>
              <a:t> producers and consumers for real-time </a:t>
            </a:r>
            <a:r>
              <a:rPr lang="en-US" sz="1800" dirty="0" err="1">
                <a:solidFill>
                  <a:srgbClr val="007DC3"/>
                </a:solidFill>
                <a:latin typeface="+mn-lt"/>
              </a:rPr>
              <a:t>cdc</a:t>
            </a:r>
            <a:r>
              <a:rPr lang="en-US" sz="1800" dirty="0">
                <a:solidFill>
                  <a:srgbClr val="007DC3"/>
                </a:solidFill>
                <a:latin typeface="+mn-lt"/>
              </a:rPr>
              <a:t>-notifications to the employees who receive/give feedback, upload appreciations, complete tasks/course etc. Here is an example of feedback shared.</a:t>
            </a:r>
          </a:p>
          <a:p>
            <a:pPr marL="587813" lvl="1" indent="0">
              <a:buNone/>
            </a:pPr>
            <a:endParaRPr lang="en-US" sz="1800" dirty="0">
              <a:solidFill>
                <a:srgbClr val="007DC3"/>
              </a:solidFill>
              <a:latin typeface="+mn-lt"/>
            </a:endParaRPr>
          </a:p>
          <a:p>
            <a:pPr marL="587813" lvl="1" indent="0">
              <a:buNone/>
            </a:pPr>
            <a:endParaRPr lang="en-US" sz="1800" dirty="0"/>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0CD82FCD-36C8-41C2-B9D3-AEF158939A29}"/>
              </a:ext>
            </a:extLst>
          </p:cNvPr>
          <p:cNvPicPr>
            <a:picLocks noChangeAspect="1"/>
          </p:cNvPicPr>
          <p:nvPr/>
        </p:nvPicPr>
        <p:blipFill>
          <a:blip r:embed="rId3"/>
          <a:stretch>
            <a:fillRect/>
          </a:stretch>
        </p:blipFill>
        <p:spPr>
          <a:xfrm>
            <a:off x="1150909" y="2246174"/>
            <a:ext cx="9265920" cy="322530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1577605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latin typeface="+mn-lt"/>
              </a:rPr>
              <a:t>Proxy-Service</a:t>
            </a:r>
            <a:r>
              <a:rPr lang="en-US" sz="1800" dirty="0">
                <a:solidFill>
                  <a:srgbClr val="007DC3"/>
                </a:solidFill>
                <a:latin typeface="+mn-lt"/>
              </a:rPr>
              <a:t> :  It exposes REST end points for </a:t>
            </a:r>
            <a:r>
              <a:rPr lang="en-US" sz="1800" dirty="0" err="1">
                <a:solidFill>
                  <a:srgbClr val="007DC3"/>
                </a:solidFill>
                <a:latin typeface="+mn-lt"/>
              </a:rPr>
              <a:t>iCount</a:t>
            </a:r>
            <a:r>
              <a:rPr lang="en-US" sz="1800" dirty="0">
                <a:solidFill>
                  <a:srgbClr val="007DC3"/>
                </a:solidFill>
                <a:latin typeface="+mn-lt"/>
              </a:rPr>
              <a:t> data consumption. Here are a few example endpoints :</a:t>
            </a:r>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D20C9236-406E-4754-9E9F-998EAF3D618A}"/>
              </a:ext>
            </a:extLst>
          </p:cNvPr>
          <p:cNvPicPr>
            <a:picLocks noChangeAspect="1"/>
          </p:cNvPicPr>
          <p:nvPr/>
        </p:nvPicPr>
        <p:blipFill>
          <a:blip r:embed="rId3"/>
          <a:stretch>
            <a:fillRect/>
          </a:stretch>
        </p:blipFill>
        <p:spPr>
          <a:xfrm>
            <a:off x="1094509" y="1211154"/>
            <a:ext cx="10206866" cy="473860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2461065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rPr>
              <a:t>Notification-Prep</a:t>
            </a:r>
          </a:p>
          <a:p>
            <a:pPr marL="873563" lvl="1" indent="-285750">
              <a:buFontTx/>
              <a:buChar char="-"/>
            </a:pPr>
            <a:r>
              <a:rPr lang="en-US" sz="1800" dirty="0">
                <a:solidFill>
                  <a:srgbClr val="007DC3"/>
                </a:solidFill>
              </a:rPr>
              <a:t>Connects external system and get the list of employees and creates a list of people those are not using </a:t>
            </a:r>
            <a:r>
              <a:rPr lang="en-US" sz="1800" dirty="0" err="1">
                <a:solidFill>
                  <a:srgbClr val="007DC3"/>
                </a:solidFill>
              </a:rPr>
              <a:t>iCount</a:t>
            </a:r>
            <a:r>
              <a:rPr lang="en-US" sz="1800" dirty="0">
                <a:solidFill>
                  <a:srgbClr val="007DC3"/>
                </a:solidFill>
              </a:rPr>
              <a:t> capabilities after applying exclusion list (Example – Subcons/onsite employees) for </a:t>
            </a:r>
            <a:r>
              <a:rPr lang="en-US" sz="1800" dirty="0" err="1">
                <a:solidFill>
                  <a:srgbClr val="007DC3"/>
                </a:solidFill>
              </a:rPr>
              <a:t>specifc</a:t>
            </a:r>
            <a:r>
              <a:rPr lang="en-US" sz="1800" dirty="0">
                <a:solidFill>
                  <a:srgbClr val="007DC3"/>
                </a:solidFill>
              </a:rPr>
              <a:t> duration.</a:t>
            </a:r>
          </a:p>
          <a:p>
            <a:pPr marL="873563" lvl="1" indent="-285750">
              <a:buFontTx/>
              <a:buChar char="-"/>
            </a:pPr>
            <a:r>
              <a:rPr lang="en-US" sz="1800" dirty="0">
                <a:solidFill>
                  <a:srgbClr val="007DC3"/>
                </a:solidFill>
              </a:rPr>
              <a:t>Send/upload employee list in csv format to notification batch to notify employees.</a:t>
            </a:r>
            <a:endParaRPr lang="en-US" sz="1800" b="1" u="sng" dirty="0">
              <a:solidFill>
                <a:srgbClr val="007DC3"/>
              </a:solidFill>
              <a:latin typeface="+mn-lt"/>
            </a:endParaRPr>
          </a:p>
          <a:p>
            <a:pPr marL="587813" lvl="1" indent="0">
              <a:buNone/>
            </a:pPr>
            <a:r>
              <a:rPr lang="en-US" sz="1800" b="1" u="sng" dirty="0">
                <a:solidFill>
                  <a:srgbClr val="007DC3"/>
                </a:solidFill>
                <a:latin typeface="+mn-lt"/>
              </a:rPr>
              <a:t>Notification-Batch</a:t>
            </a:r>
            <a:r>
              <a:rPr lang="en-US" sz="1800" dirty="0">
                <a:solidFill>
                  <a:srgbClr val="007DC3"/>
                </a:solidFill>
                <a:latin typeface="+mn-lt"/>
              </a:rPr>
              <a:t> :</a:t>
            </a:r>
          </a:p>
          <a:p>
            <a:pPr marL="873563" lvl="1" indent="-285750">
              <a:buFontTx/>
              <a:buChar char="-"/>
            </a:pPr>
            <a:r>
              <a:rPr lang="en-US" sz="1800" dirty="0">
                <a:solidFill>
                  <a:srgbClr val="007DC3"/>
                </a:solidFill>
              </a:rPr>
              <a:t>Notify employees who are NOT using or actively using </a:t>
            </a:r>
            <a:r>
              <a:rPr lang="en-US" sz="1800" dirty="0" err="1">
                <a:solidFill>
                  <a:srgbClr val="007DC3"/>
                </a:solidFill>
              </a:rPr>
              <a:t>iCount</a:t>
            </a:r>
            <a:r>
              <a:rPr lang="en-US" sz="1800" dirty="0">
                <a:solidFill>
                  <a:srgbClr val="007DC3"/>
                </a:solidFill>
              </a:rPr>
              <a:t>.</a:t>
            </a:r>
          </a:p>
          <a:p>
            <a:pPr marL="873563" lvl="1" indent="-285750">
              <a:buFontTx/>
              <a:buChar char="-"/>
            </a:pPr>
            <a:r>
              <a:rPr lang="en-US" sz="1800" b="1" dirty="0">
                <a:solidFill>
                  <a:srgbClr val="007DC3"/>
                </a:solidFill>
              </a:rPr>
              <a:t>Campaign management </a:t>
            </a:r>
            <a:r>
              <a:rPr lang="en-US" sz="1800" dirty="0">
                <a:solidFill>
                  <a:srgbClr val="007DC3"/>
                </a:solidFill>
              </a:rPr>
              <a:t>can be configured in </a:t>
            </a:r>
            <a:r>
              <a:rPr lang="en-US" sz="1800" dirty="0" err="1">
                <a:solidFill>
                  <a:srgbClr val="007DC3"/>
                </a:solidFill>
              </a:rPr>
              <a:t>todo</a:t>
            </a:r>
            <a:r>
              <a:rPr lang="en-US" sz="1800" dirty="0">
                <a:solidFill>
                  <a:srgbClr val="007DC3"/>
                </a:solidFill>
              </a:rPr>
              <a:t>-notification batch.</a:t>
            </a:r>
          </a:p>
          <a:p>
            <a:pPr marL="587813" lvl="1" indent="0">
              <a:buNone/>
            </a:pPr>
            <a:r>
              <a:rPr lang="en-US" sz="1800" dirty="0">
                <a:solidFill>
                  <a:srgbClr val="007DC3"/>
                </a:solidFill>
              </a:rPr>
              <a:t>	1. Deals like early bird – can be announced through campaign management service. </a:t>
            </a:r>
          </a:p>
          <a:p>
            <a:pPr marL="873563" lvl="1" indent="-285750">
              <a:buFontTx/>
              <a:buChar char="-"/>
            </a:pPr>
            <a:r>
              <a:rPr lang="en-US" sz="1800" dirty="0">
                <a:solidFill>
                  <a:srgbClr val="007DC3"/>
                </a:solidFill>
              </a:rPr>
              <a:t>Frequency and rules of </a:t>
            </a:r>
            <a:r>
              <a:rPr lang="en-US" sz="1800" dirty="0" err="1">
                <a:solidFill>
                  <a:srgbClr val="007DC3"/>
                </a:solidFill>
              </a:rPr>
              <a:t>todo</a:t>
            </a:r>
            <a:r>
              <a:rPr lang="en-US" sz="1800" dirty="0">
                <a:solidFill>
                  <a:srgbClr val="007DC3"/>
                </a:solidFill>
              </a:rPr>
              <a:t>-notifications are configurable.</a:t>
            </a:r>
          </a:p>
          <a:p>
            <a:pPr marL="587813" lvl="1" indent="0">
              <a:buNone/>
            </a:pPr>
            <a:r>
              <a:rPr lang="en-US" sz="1800" dirty="0">
                <a:solidFill>
                  <a:srgbClr val="007DC3"/>
                </a:solidFill>
              </a:rPr>
              <a:t>      Example of rules :</a:t>
            </a:r>
          </a:p>
          <a:p>
            <a:pPr marL="587813" lvl="1" indent="0">
              <a:buNone/>
            </a:pPr>
            <a:r>
              <a:rPr lang="en-US" sz="1800" dirty="0">
                <a:solidFill>
                  <a:srgbClr val="007DC3"/>
                </a:solidFill>
              </a:rPr>
              <a:t>	1. Escalation rule for not being use </a:t>
            </a:r>
            <a:r>
              <a:rPr lang="en-US" sz="1800" dirty="0" err="1">
                <a:solidFill>
                  <a:srgbClr val="007DC3"/>
                </a:solidFill>
              </a:rPr>
              <a:t>iCount</a:t>
            </a:r>
            <a:r>
              <a:rPr lang="en-US" sz="1800" dirty="0">
                <a:solidFill>
                  <a:srgbClr val="007DC3"/>
                </a:solidFill>
              </a:rPr>
              <a:t> for specific duration.</a:t>
            </a:r>
          </a:p>
          <a:p>
            <a:pPr marL="587813" lvl="1" indent="0">
              <a:buNone/>
            </a:pPr>
            <a:r>
              <a:rPr lang="en-US" sz="1800" dirty="0">
                <a:solidFill>
                  <a:srgbClr val="007DC3"/>
                </a:solidFill>
              </a:rPr>
              <a:t>	2. lock/unlock other services such as outbox etc.</a:t>
            </a:r>
          </a:p>
          <a:p>
            <a:pPr marL="587813" lvl="1" indent="0">
              <a:buNone/>
            </a:pPr>
            <a:endParaRPr lang="en-US" sz="1800" dirty="0"/>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296978021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 Example - </a:t>
            </a:r>
            <a:r>
              <a:rPr lang="en-US" sz="2700" dirty="0" err="1">
                <a:latin typeface="+mn-lt"/>
                <a:sym typeface="Calibri"/>
              </a:rPr>
              <a:t>Todo</a:t>
            </a:r>
            <a:r>
              <a:rPr lang="en-US" sz="2700" dirty="0">
                <a:latin typeface="+mn-lt"/>
                <a:sym typeface="Calibri"/>
              </a:rPr>
              <a:t>-Notification…</a:t>
            </a:r>
            <a:br>
              <a:rPr lang="en-US" sz="2700" dirty="0">
                <a:latin typeface="+mn-lt"/>
                <a:sym typeface="Calibri"/>
              </a:rPr>
            </a:br>
            <a:endParaRPr lang="en-US" sz="2700" dirty="0">
              <a:latin typeface="+mn-lt"/>
              <a:sym typeface="Calibri"/>
            </a:endParaRP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F7F28B8E-BBDE-4825-893A-44942B955157}"/>
              </a:ext>
            </a:extLst>
          </p:cNvPr>
          <p:cNvPicPr>
            <a:picLocks noChangeAspect="1"/>
          </p:cNvPicPr>
          <p:nvPr/>
        </p:nvPicPr>
        <p:blipFill>
          <a:blip r:embed="rId3"/>
          <a:stretch>
            <a:fillRect/>
          </a:stretch>
        </p:blipFill>
        <p:spPr>
          <a:xfrm>
            <a:off x="367592" y="939600"/>
            <a:ext cx="11527065" cy="49788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510343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
        <p:nvSpPr>
          <p:cNvPr id="4" name="Rectangle 3">
            <a:extLst>
              <a:ext uri="{FF2B5EF4-FFF2-40B4-BE49-F238E27FC236}">
                <a16:creationId xmlns:a16="http://schemas.microsoft.com/office/drawing/2014/main" id="{FFF0B0D0-AD67-4375-AC8F-8EC977F6D482}"/>
              </a:ext>
            </a:extLst>
          </p:cNvPr>
          <p:cNvSpPr/>
          <p:nvPr/>
        </p:nvSpPr>
        <p:spPr>
          <a:xfrm>
            <a:off x="424430" y="570377"/>
            <a:ext cx="11229262" cy="6186309"/>
          </a:xfrm>
          <a:prstGeom prst="rect">
            <a:avLst/>
          </a:prstGeom>
        </p:spPr>
        <p:txBody>
          <a:bodyPr wrap="square">
            <a:spAutoFit/>
          </a:bodyPr>
          <a:lstStyle/>
          <a:p>
            <a:pPr marL="587813" lvl="1" indent="0">
              <a:buNone/>
            </a:pPr>
            <a:r>
              <a:rPr lang="en-US" b="1" u="sng" dirty="0">
                <a:solidFill>
                  <a:srgbClr val="007DC3"/>
                </a:solidFill>
              </a:rPr>
              <a:t>Cron Job</a:t>
            </a:r>
            <a:r>
              <a:rPr lang="en-US" dirty="0">
                <a:solidFill>
                  <a:srgbClr val="007DC3"/>
                </a:solidFill>
              </a:rPr>
              <a:t> :</a:t>
            </a:r>
          </a:p>
          <a:p>
            <a:pPr marL="873563" lvl="1" indent="-285750">
              <a:buFontTx/>
              <a:buChar char="-"/>
            </a:pPr>
            <a:r>
              <a:rPr lang="en-US" dirty="0">
                <a:solidFill>
                  <a:srgbClr val="007DC3"/>
                </a:solidFill>
              </a:rPr>
              <a:t>Cron jobs is being used to set notification frequency.</a:t>
            </a:r>
          </a:p>
          <a:p>
            <a:pPr marL="873563" lvl="1" indent="-285750">
              <a:buFontTx/>
              <a:buChar char="-"/>
            </a:pPr>
            <a:r>
              <a:rPr lang="en-US" dirty="0">
                <a:solidFill>
                  <a:srgbClr val="007DC3"/>
                </a:solidFill>
              </a:rPr>
              <a:t>Interval can be configurable.</a:t>
            </a:r>
          </a:p>
          <a:p>
            <a:pPr marL="587813" lvl="1"/>
            <a:endParaRPr lang="en-US" dirty="0">
              <a:solidFill>
                <a:srgbClr val="007DC3"/>
              </a:solidFill>
            </a:endParaRPr>
          </a:p>
          <a:p>
            <a:pPr marL="587813" lvl="1"/>
            <a:r>
              <a:rPr lang="en-US" b="1" u="sng" dirty="0">
                <a:solidFill>
                  <a:srgbClr val="007DC3"/>
                </a:solidFill>
              </a:rPr>
              <a:t>Miscellaneous</a:t>
            </a:r>
            <a:r>
              <a:rPr lang="en-US" dirty="0">
                <a:solidFill>
                  <a:srgbClr val="007DC3"/>
                </a:solidFill>
              </a:rPr>
              <a:t> :</a:t>
            </a:r>
          </a:p>
          <a:p>
            <a:pPr marL="587813" lvl="1"/>
            <a:r>
              <a:rPr lang="en-US" dirty="0">
                <a:solidFill>
                  <a:srgbClr val="007DC3"/>
                </a:solidFill>
              </a:rPr>
              <a:t>There are 2 types of notifications</a:t>
            </a:r>
          </a:p>
          <a:p>
            <a:pPr marL="873563" lvl="1" indent="-285750">
              <a:buFontTx/>
              <a:buChar char="-"/>
            </a:pPr>
            <a:r>
              <a:rPr lang="en-US" b="1" dirty="0">
                <a:solidFill>
                  <a:srgbClr val="007DC3"/>
                </a:solidFill>
              </a:rPr>
              <a:t>To-Do Notifications </a:t>
            </a:r>
            <a:r>
              <a:rPr lang="en-US" dirty="0">
                <a:solidFill>
                  <a:srgbClr val="007DC3"/>
                </a:solidFill>
              </a:rPr>
              <a:t>to the employees who are not using </a:t>
            </a:r>
            <a:r>
              <a:rPr lang="en-US" dirty="0" err="1">
                <a:solidFill>
                  <a:srgbClr val="007DC3"/>
                </a:solidFill>
              </a:rPr>
              <a:t>iCount</a:t>
            </a:r>
            <a:r>
              <a:rPr lang="en-US" dirty="0">
                <a:solidFill>
                  <a:srgbClr val="007DC3"/>
                </a:solidFill>
              </a:rPr>
              <a:t> for certain duration.</a:t>
            </a:r>
          </a:p>
          <a:p>
            <a:pPr marL="873563" lvl="1" indent="-285750">
              <a:buFontTx/>
              <a:buChar char="-"/>
            </a:pPr>
            <a:r>
              <a:rPr lang="en-US" b="1" dirty="0">
                <a:solidFill>
                  <a:srgbClr val="007DC3"/>
                </a:solidFill>
              </a:rPr>
              <a:t>CDC-Notifications</a:t>
            </a:r>
            <a:r>
              <a:rPr lang="en-US" dirty="0">
                <a:solidFill>
                  <a:srgbClr val="007DC3"/>
                </a:solidFill>
              </a:rPr>
              <a:t> from the adapter service for appreciation, feedback, course/task completion etc. In short for any DB activity.</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dirty="0">
                <a:solidFill>
                  <a:srgbClr val="007DC3"/>
                </a:solidFill>
              </a:rPr>
              <a:t>Coins can be accumulated by giving or receiving feedback, appreciations etc. and redeemed using </a:t>
            </a:r>
            <a:r>
              <a:rPr lang="en-US" dirty="0" err="1">
                <a:solidFill>
                  <a:srgbClr val="007DC3"/>
                </a:solidFill>
              </a:rPr>
              <a:t>InfyGold</a:t>
            </a:r>
            <a:r>
              <a:rPr lang="en-US" dirty="0">
                <a:solidFill>
                  <a:srgbClr val="007DC3"/>
                </a:solidFill>
              </a:rPr>
              <a:t>+</a:t>
            </a:r>
          </a:p>
          <a:p>
            <a:pPr marL="873563" lvl="1" indent="-285750">
              <a:buFontTx/>
              <a:buChar char="-"/>
            </a:pPr>
            <a:r>
              <a:rPr lang="en-US" dirty="0">
                <a:solidFill>
                  <a:srgbClr val="007DC3"/>
                </a:solidFill>
              </a:rPr>
              <a:t>Deals can be announced  for more coins</a:t>
            </a:r>
          </a:p>
          <a:p>
            <a:pPr marL="873563" lvl="1" indent="-285750">
              <a:buFontTx/>
              <a:buChar char="-"/>
            </a:pPr>
            <a:r>
              <a:rPr lang="en-US" dirty="0">
                <a:solidFill>
                  <a:srgbClr val="007DC3"/>
                </a:solidFill>
              </a:rPr>
              <a:t>Default coins can be setup/configured in the application. </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b="1" dirty="0">
                <a:solidFill>
                  <a:srgbClr val="007DC3"/>
                </a:solidFill>
              </a:rPr>
              <a:t>Performance score-card </a:t>
            </a:r>
            <a:r>
              <a:rPr lang="en-US" dirty="0">
                <a:solidFill>
                  <a:srgbClr val="007DC3"/>
                </a:solidFill>
              </a:rPr>
              <a:t>allow </a:t>
            </a:r>
            <a:r>
              <a:rPr lang="en-US" b="1" dirty="0">
                <a:solidFill>
                  <a:srgbClr val="007DC3"/>
                </a:solidFill>
              </a:rPr>
              <a:t>management</a:t>
            </a:r>
            <a:r>
              <a:rPr lang="en-US" dirty="0">
                <a:solidFill>
                  <a:srgbClr val="007DC3"/>
                </a:solidFill>
              </a:rPr>
              <a:t> to collate, analyze and view the performance across the team. </a:t>
            </a:r>
          </a:p>
          <a:p>
            <a:pPr marL="587813" lvl="1"/>
            <a:r>
              <a:rPr lang="en-US" dirty="0">
                <a:solidFill>
                  <a:srgbClr val="007DC3"/>
                </a:solidFill>
              </a:rPr>
              <a:t>-    System calculated automated process.</a:t>
            </a:r>
          </a:p>
          <a:p>
            <a:pPr marL="873563" lvl="1" indent="-285750">
              <a:buFontTx/>
              <a:buChar char="-"/>
            </a:pPr>
            <a:r>
              <a:rPr lang="en-US" dirty="0">
                <a:solidFill>
                  <a:srgbClr val="007DC3"/>
                </a:solidFill>
              </a:rPr>
              <a:t>Velocity/Performance, Timeliness are attributes to measure.</a:t>
            </a:r>
          </a:p>
          <a:p>
            <a:pPr marL="587813" lvl="1"/>
            <a:r>
              <a:rPr lang="en-US" dirty="0">
                <a:solidFill>
                  <a:srgbClr val="007DC3"/>
                </a:solidFill>
              </a:rPr>
              <a:t>	1. Performance can be determined based on # of feedbacks, appreciations, tasks and course completion.</a:t>
            </a:r>
          </a:p>
          <a:p>
            <a:pPr marL="587813" lvl="1"/>
            <a:r>
              <a:rPr lang="en-US" dirty="0">
                <a:solidFill>
                  <a:srgbClr val="007DC3"/>
                </a:solidFill>
              </a:rPr>
              <a:t>	2. Timeliness is how much time it takes to close the appraisal for that team.</a:t>
            </a:r>
          </a:p>
          <a:p>
            <a:pPr marL="873563" lvl="1" indent="-285750">
              <a:buFontTx/>
              <a:buChar char="-"/>
            </a:pPr>
            <a:endParaRPr lang="en-US" dirty="0">
              <a:solidFill>
                <a:srgbClr val="007DC3"/>
              </a:solidFill>
            </a:endParaRPr>
          </a:p>
          <a:p>
            <a:pPr marL="587813" lvl="1"/>
            <a:endParaRPr lang="en-US" dirty="0">
              <a:solidFill>
                <a:srgbClr val="007DC3"/>
              </a:solidFill>
            </a:endParaRPr>
          </a:p>
          <a:p>
            <a:pPr marL="873563" lvl="1" indent="-285750">
              <a:buFont typeface="Arial" panose="020B0604020202020204" pitchFamily="34" charset="0"/>
              <a:buChar char="•"/>
            </a:pPr>
            <a:endParaRPr lang="en-US" dirty="0">
              <a:solidFill>
                <a:srgbClr val="007DC3"/>
              </a:solidFill>
            </a:endParaRPr>
          </a:p>
        </p:txBody>
      </p:sp>
    </p:spTree>
    <p:extLst>
      <p:ext uri="{BB962C8B-B14F-4D97-AF65-F5344CB8AC3E}">
        <p14:creationId xmlns:p14="http://schemas.microsoft.com/office/powerpoint/2010/main" val="114992800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r>
              <a:rPr lang="en-US" sz="1800" b="1" i="1" u="sng" dirty="0" err="1">
                <a:solidFill>
                  <a:srgbClr val="007DC3"/>
                </a:solidFill>
              </a:rPr>
              <a:t>Depoyment</a:t>
            </a:r>
            <a:endParaRPr lang="en-US" sz="1800" b="1" i="1" u="sng" dirty="0">
              <a:solidFill>
                <a:srgbClr val="007DC3"/>
              </a:solidFill>
            </a:endParaRPr>
          </a:p>
          <a:p>
            <a:pPr marL="587813" lvl="1" indent="0">
              <a:buNone/>
            </a:pPr>
            <a:r>
              <a:rPr lang="en-US" dirty="0">
                <a:solidFill>
                  <a:srgbClr val="007DC3"/>
                </a:solidFill>
              </a:rPr>
              <a:t>We want to deploy </a:t>
            </a:r>
            <a:r>
              <a:rPr lang="en-US" dirty="0" err="1">
                <a:solidFill>
                  <a:srgbClr val="007DC3"/>
                </a:solidFill>
              </a:rPr>
              <a:t>iCount</a:t>
            </a:r>
            <a:r>
              <a:rPr lang="en-US" dirty="0">
                <a:solidFill>
                  <a:srgbClr val="007DC3"/>
                </a:solidFill>
              </a:rPr>
              <a:t> Store to AWS cloud. This micro-service is running on port 8300, 8301 and 8302 and can be accessed through following </a:t>
            </a:r>
            <a:r>
              <a:rPr lang="en-US" dirty="0" err="1">
                <a:solidFill>
                  <a:srgbClr val="007DC3"/>
                </a:solidFill>
              </a:rPr>
              <a:t>urls</a:t>
            </a:r>
            <a:endParaRPr lang="en-US" dirty="0">
              <a:solidFill>
                <a:srgbClr val="007DC3"/>
              </a:solidFill>
            </a:endParaRPr>
          </a:p>
          <a:p>
            <a:pPr marL="587813" lvl="1" indent="0">
              <a:buNone/>
            </a:pPr>
            <a:r>
              <a:rPr lang="en-US" dirty="0">
                <a:hlinkClick r:id="rId3"/>
              </a:rPr>
              <a:t>http://13.59.15.42:8300/adapter/appreciation/upload</a:t>
            </a:r>
            <a:r>
              <a:rPr lang="en-US" dirty="0"/>
              <a:t> </a:t>
            </a:r>
            <a:r>
              <a:rPr lang="en-US" dirty="0">
                <a:hlinkClick r:id="rId4"/>
              </a:rPr>
              <a:t>http://13.59.15.42:8301/proxy/get/user/details?emailId=samrat.basu%40gmail.com</a:t>
            </a:r>
            <a:r>
              <a:rPr lang="en-US" dirty="0"/>
              <a:t> </a:t>
            </a:r>
          </a:p>
          <a:p>
            <a:pPr marL="587813" lvl="1" indent="0">
              <a:buNone/>
            </a:pPr>
            <a:r>
              <a:rPr lang="en-US" dirty="0">
                <a:hlinkClick r:id="rId5"/>
              </a:rPr>
              <a:t>http://13.59.15.42:8302/notification-service</a:t>
            </a: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770693" lvl="1" indent="-182880"/>
            <a:endParaRPr lang="en-US" b="1" i="1" u="sng" dirty="0">
              <a:solidFill>
                <a:srgbClr val="007DC3"/>
              </a:solidFill>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11419408-E2F1-4E7D-A6C0-07E10F3C46BB}"/>
              </a:ext>
            </a:extLst>
          </p:cNvPr>
          <p:cNvPicPr>
            <a:picLocks noChangeAspect="1"/>
          </p:cNvPicPr>
          <p:nvPr/>
        </p:nvPicPr>
        <p:blipFill>
          <a:blip r:embed="rId6"/>
          <a:stretch>
            <a:fillRect/>
          </a:stretch>
        </p:blipFill>
        <p:spPr>
          <a:xfrm>
            <a:off x="779273" y="2960370"/>
            <a:ext cx="9658350" cy="2400300"/>
          </a:xfrm>
          <a:prstGeom prst="rect">
            <a:avLst/>
          </a:prstGeom>
        </p:spPr>
      </p:pic>
    </p:spTree>
    <p:extLst>
      <p:ext uri="{BB962C8B-B14F-4D97-AF65-F5344CB8AC3E}">
        <p14:creationId xmlns:p14="http://schemas.microsoft.com/office/powerpoint/2010/main" val="387786056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4149647828"/>
              </p:ext>
            </p:extLst>
          </p:nvPr>
        </p:nvGraphicFramePr>
        <p:xfrm>
          <a:off x="686408" y="1015333"/>
          <a:ext cx="10785764" cy="5456858"/>
        </p:xfrm>
        <a:graphic>
          <a:graphicData uri="http://schemas.openxmlformats.org/drawingml/2006/table">
            <a:tbl>
              <a:tblPr bandRow="1">
                <a:tableStyleId>{5C22544A-7EE6-4342-B048-85BDC9FD1C3A}</a:tableStyleId>
              </a:tblPr>
              <a:tblGrid>
                <a:gridCol w="2388327">
                  <a:extLst>
                    <a:ext uri="{9D8B030D-6E8A-4147-A177-3AD203B41FA5}">
                      <a16:colId xmlns:a16="http://schemas.microsoft.com/office/drawing/2014/main" val="35749580"/>
                    </a:ext>
                  </a:extLst>
                </a:gridCol>
                <a:gridCol w="3021265">
                  <a:extLst>
                    <a:ext uri="{9D8B030D-6E8A-4147-A177-3AD203B41FA5}">
                      <a16:colId xmlns:a16="http://schemas.microsoft.com/office/drawing/2014/main" val="342463594"/>
                    </a:ext>
                  </a:extLst>
                </a:gridCol>
                <a:gridCol w="3519055">
                  <a:extLst>
                    <a:ext uri="{9D8B030D-6E8A-4147-A177-3AD203B41FA5}">
                      <a16:colId xmlns:a16="http://schemas.microsoft.com/office/drawing/2014/main" val="524786007"/>
                    </a:ext>
                  </a:extLst>
                </a:gridCol>
                <a:gridCol w="1857117">
                  <a:extLst>
                    <a:ext uri="{9D8B030D-6E8A-4147-A177-3AD203B41FA5}">
                      <a16:colId xmlns:a16="http://schemas.microsoft.com/office/drawing/2014/main" val="1895982355"/>
                    </a:ext>
                  </a:extLst>
                </a:gridCol>
              </a:tblGrid>
              <a:tr h="352423">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425615">
                <a:tc rowSpan="3">
                  <a:txBody>
                    <a:bodyPr/>
                    <a:lstStyle/>
                    <a:p>
                      <a:pPr marL="0" algn="l" defTabSz="914400" rtl="0" eaLnBrk="1" latinLnBrk="0" hangingPunct="1"/>
                      <a:r>
                        <a:rPr lang="en-US" sz="1800" kern="1200" dirty="0">
                          <a:solidFill>
                            <a:schemeClr val="dk1"/>
                          </a:solidFill>
                          <a:latin typeface="+mn-lt"/>
                          <a:ea typeface="+mn-ea"/>
                          <a:cs typeface="+mn-cs"/>
                        </a:rPr>
                        <a:t>Gladiator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 Basu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samrat.basu01@Infosys.com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445464">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DeepaR@infosys.com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445464">
                <a:tc vMerge="1">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Dheeraj Kumar Reddy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Dheerajkumar_K@infosys.com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657772"/>
                  </a:ext>
                </a:extLst>
              </a:tr>
              <a:tr h="3787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b="0" i="0" kern="1200" dirty="0">
                          <a:solidFill>
                            <a:schemeClr val="dk1"/>
                          </a:solidFill>
                          <a:effectLst/>
                          <a:latin typeface="+mn-lt"/>
                          <a:ea typeface="+mn-ea"/>
                          <a:cs typeface="+mn-cs"/>
                        </a:rPr>
                        <a:t>Work and performance related updates are captured on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system by majority of the employees only twice a year. How can we simplify the process of capturing inputs (work updates/ awards/ feedback/ task completion) by integrating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with other platforms (Outlook/ </a:t>
                      </a:r>
                      <a:r>
                        <a:rPr lang="en-US" sz="1800" b="0" i="0" kern="1200" dirty="0" err="1">
                          <a:solidFill>
                            <a:schemeClr val="dk1"/>
                          </a:solidFill>
                          <a:effectLst/>
                          <a:latin typeface="+mn-lt"/>
                          <a:ea typeface="+mn-ea"/>
                          <a:cs typeface="+mn-cs"/>
                        </a:rPr>
                        <a:t>InfyMe</a:t>
                      </a:r>
                      <a:r>
                        <a:rPr lang="en-US" sz="1800" b="0" i="0" kern="1200" dirty="0">
                          <a:solidFill>
                            <a:schemeClr val="dk1"/>
                          </a:solidFill>
                          <a:effectLst/>
                          <a:latin typeface="+mn-lt"/>
                          <a:ea typeface="+mn-ea"/>
                          <a:cs typeface="+mn-cs"/>
                        </a:rPr>
                        <a:t>/ Chat tools </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r>
                        <a:rPr lang="en-US" sz="1200" kern="1200" dirty="0">
                          <a:solidFill>
                            <a:schemeClr val="dk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Features</a:t>
            </a:r>
          </a:p>
        </p:txBody>
      </p:sp>
      <p:sp>
        <p:nvSpPr>
          <p:cNvPr id="4" name="Slide Number Placeholder 3"/>
          <p:cNvSpPr>
            <a:spLocks noGrp="1"/>
          </p:cNvSpPr>
          <p:nvPr>
            <p:ph type="sldNum" sz="quarter" idx="2"/>
          </p:nvPr>
        </p:nvSpPr>
        <p:spPr/>
        <p:txBody>
          <a:bodyPr/>
          <a:lstStyle/>
          <a:p>
            <a:fld id="{86CB4B4D-7CA3-9044-876B-883B54F8677D}" type="slidenum">
              <a:rPr lang="en-US" smtClean="0"/>
              <a:pPr/>
              <a:t>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0120879"/>
              </p:ext>
            </p:extLst>
          </p:nvPr>
        </p:nvGraphicFramePr>
        <p:xfrm>
          <a:off x="280633" y="860521"/>
          <a:ext cx="11630733" cy="378610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31693">
                <a:tc>
                  <a:txBody>
                    <a:bodyPr/>
                    <a:lstStyle/>
                    <a:p>
                      <a:r>
                        <a:rPr lang="en-US" sz="1600" dirty="0">
                          <a:latin typeface="Arial" panose="020B0604020202020204" pitchFamily="34" charset="0"/>
                          <a:cs typeface="Arial" panose="020B0604020202020204" pitchFamily="34" charset="0"/>
                        </a:rPr>
                        <a:t>New Features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548722">
                <a:tc>
                  <a:txBody>
                    <a:bodyPr/>
                    <a:lstStyle/>
                    <a:p>
                      <a:r>
                        <a:rPr lang="en-US" sz="1600" dirty="0">
                          <a:latin typeface="Arial" panose="020B0604020202020204" pitchFamily="34" charset="0"/>
                          <a:cs typeface="Arial" panose="020B0604020202020204" pitchFamily="34" charset="0"/>
                        </a:rPr>
                        <a:t>connectors and form UI</a:t>
                      </a:r>
                    </a:p>
                  </a:txBody>
                  <a:tcPr/>
                </a:tc>
                <a:tc>
                  <a:txBody>
                    <a:bodyPr/>
                    <a:lstStyle/>
                    <a:p>
                      <a:r>
                        <a:rPr lang="en-US" sz="1600" dirty="0">
                          <a:latin typeface="Arial" panose="020B0604020202020204" pitchFamily="34" charset="0"/>
                          <a:cs typeface="Arial" panose="020B0604020202020204" pitchFamily="34" charset="0"/>
                        </a:rPr>
                        <a:t>Employees can push feedback, appreciations etc. using connectors and form UI.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login is not required. Connectors are Add-ins for outlook and chat services.</a:t>
                      </a:r>
                    </a:p>
                  </a:txBody>
                  <a:tcPr/>
                </a:tc>
                <a:extLst>
                  <a:ext uri="{0D108BD9-81ED-4DB2-BD59-A6C34878D82A}">
                    <a16:rowId xmlns:a16="http://schemas.microsoft.com/office/drawing/2014/main" val="10001"/>
                  </a:ext>
                </a:extLst>
              </a:tr>
              <a:tr h="788247">
                <a:tc>
                  <a:txBody>
                    <a:bodyPr/>
                    <a:lstStyle/>
                    <a:p>
                      <a:r>
                        <a:rPr lang="en-US" sz="1600" dirty="0">
                          <a:latin typeface="Arial" panose="020B0604020202020204" pitchFamily="34" charset="0"/>
                          <a:cs typeface="Arial" panose="020B0604020202020204" pitchFamily="34" charset="0"/>
                        </a:rPr>
                        <a:t>adapter-</a:t>
                      </a:r>
                      <a:r>
                        <a:rPr lang="en-US" sz="1600" dirty="0" err="1">
                          <a:latin typeface="Arial" panose="020B0604020202020204" pitchFamily="34" charset="0"/>
                          <a:cs typeface="Arial" panose="020B0604020202020204" pitchFamily="34" charset="0"/>
                        </a:rPr>
                        <a:t>api</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APIs to integrate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with external services. Here are a few examples of external services - Trainings, Course, Lex etc.</a:t>
                      </a:r>
                    </a:p>
                  </a:txBody>
                  <a:tcPr/>
                </a:tc>
                <a:extLst>
                  <a:ext uri="{0D108BD9-81ED-4DB2-BD59-A6C34878D82A}">
                    <a16:rowId xmlns:a16="http://schemas.microsoft.com/office/drawing/2014/main" val="10002"/>
                  </a:ext>
                </a:extLst>
              </a:tr>
              <a:tr h="548722">
                <a:tc>
                  <a:txBody>
                    <a:bodyPr/>
                    <a:lstStyle/>
                    <a:p>
                      <a:r>
                        <a:rPr lang="en-US" sz="1800" b="0" i="0" kern="1200" dirty="0">
                          <a:solidFill>
                            <a:schemeClr val="dk1"/>
                          </a:solidFill>
                          <a:effectLst/>
                          <a:latin typeface="+mn-lt"/>
                          <a:ea typeface="+mn-ea"/>
                          <a:cs typeface="+mn-cs"/>
                        </a:rPr>
                        <a:t>awards-based-system</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 acquire coins by providing feedback, completing course/trainings, uploading appreciations etc. Coins can be configurable and they can be redeemed using </a:t>
                      </a:r>
                      <a:r>
                        <a:rPr lang="en-US" sz="1600" dirty="0" err="1">
                          <a:latin typeface="Arial" panose="020B0604020202020204" pitchFamily="34" charset="0"/>
                          <a:cs typeface="Arial" panose="020B0604020202020204" pitchFamily="34" charset="0"/>
                        </a:rPr>
                        <a:t>InfyGold</a:t>
                      </a:r>
                      <a:r>
                        <a:rPr lang="en-US" sz="16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293306097"/>
                  </a:ext>
                </a:extLst>
              </a:tr>
              <a:tr h="788247">
                <a:tc>
                  <a:txBody>
                    <a:bodyPr/>
                    <a:lstStyle/>
                    <a:p>
                      <a:r>
                        <a:rPr lang="en-US" sz="1800" b="0" i="0" kern="1200" dirty="0">
                          <a:solidFill>
                            <a:schemeClr val="dk1"/>
                          </a:solidFill>
                          <a:effectLst/>
                          <a:latin typeface="+mn-lt"/>
                          <a:ea typeface="+mn-ea"/>
                          <a:cs typeface="+mn-cs"/>
                        </a:rPr>
                        <a:t>campaign manager </a:t>
                      </a:r>
                      <a:endParaRPr lang="en-US" sz="1600" dirty="0">
                        <a:latin typeface="Arial" panose="020B0604020202020204" pitchFamily="34" charset="0"/>
                        <a:cs typeface="Arial" panose="020B0604020202020204" pitchFamily="34" charset="0"/>
                      </a:endParaRPr>
                    </a:p>
                  </a:txBody>
                  <a:tcPr/>
                </a:tc>
                <a:tc>
                  <a:txBody>
                    <a:bodyPr/>
                    <a:lstStyle/>
                    <a:p>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deals can be announced through campaign manager and more coins can be accumulated by the employees for specific duration.</a:t>
                      </a:r>
                    </a:p>
                  </a:txBody>
                  <a:tcPr/>
                </a:tc>
                <a:extLst>
                  <a:ext uri="{0D108BD9-81ED-4DB2-BD59-A6C34878D82A}">
                    <a16:rowId xmlns:a16="http://schemas.microsoft.com/office/drawing/2014/main" val="2021179689"/>
                  </a:ext>
                </a:extLst>
              </a:tr>
              <a:tr h="350332">
                <a:tc>
                  <a:txBody>
                    <a:bodyPr/>
                    <a:lstStyle/>
                    <a:p>
                      <a:r>
                        <a:rPr lang="en-US" sz="1800" kern="1200" dirty="0">
                          <a:solidFill>
                            <a:schemeClr val="dk1"/>
                          </a:solidFill>
                          <a:latin typeface="+mn-lt"/>
                          <a:ea typeface="+mn-ea"/>
                          <a:cs typeface="+mn-cs"/>
                        </a:rPr>
                        <a:t>performance score-card </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Leadership dashboard to view and track the performance of individual project teams.</a:t>
                      </a:r>
                    </a:p>
                  </a:txBody>
                  <a:tcPr/>
                </a:tc>
                <a:extLst>
                  <a:ext uri="{0D108BD9-81ED-4DB2-BD59-A6C34878D82A}">
                    <a16:rowId xmlns:a16="http://schemas.microsoft.com/office/drawing/2014/main" val="1794765077"/>
                  </a:ext>
                </a:extLst>
              </a:tr>
              <a:tr h="350332">
                <a:tc>
                  <a:txBody>
                    <a:bodyPr/>
                    <a:lstStyle/>
                    <a:p>
                      <a:r>
                        <a:rPr lang="en-US" sz="1600" dirty="0" err="1">
                          <a:latin typeface="Arial" panose="020B0604020202020204" pitchFamily="34" charset="0"/>
                          <a:cs typeface="Arial" panose="020B0604020202020204" pitchFamily="34" charset="0"/>
                        </a:rPr>
                        <a:t>todo</a:t>
                      </a:r>
                      <a:r>
                        <a:rPr lang="en-US" sz="1600" dirty="0">
                          <a:latin typeface="Arial" panose="020B0604020202020204" pitchFamily="34" charset="0"/>
                          <a:cs typeface="Arial" panose="020B0604020202020204" pitchFamily="34" charset="0"/>
                        </a:rPr>
                        <a:t>-icount-notifications</a:t>
                      </a:r>
                    </a:p>
                  </a:txBody>
                  <a:tcPr/>
                </a:tc>
                <a:tc>
                  <a:txBody>
                    <a:bodyPr/>
                    <a:lstStyle/>
                    <a:p>
                      <a:r>
                        <a:rPr lang="en-US" sz="1600" dirty="0">
                          <a:latin typeface="Arial" panose="020B0604020202020204" pitchFamily="34" charset="0"/>
                          <a:cs typeface="Arial" panose="020B0604020202020204" pitchFamily="34" charset="0"/>
                        </a:rPr>
                        <a:t>Employee engagement tool to publish icount news, new features and how to use them. </a:t>
                      </a:r>
                    </a:p>
                  </a:txBody>
                  <a:tcPr/>
                </a:tc>
                <a:extLst>
                  <a:ext uri="{0D108BD9-81ED-4DB2-BD59-A6C34878D82A}">
                    <a16:rowId xmlns:a16="http://schemas.microsoft.com/office/drawing/2014/main" val="3939657572"/>
                  </a:ext>
                </a:extLst>
              </a:tr>
            </a:tbl>
          </a:graphicData>
        </a:graphic>
      </p:graphicFrame>
    </p:spTree>
    <p:extLst>
      <p:ext uri="{BB962C8B-B14F-4D97-AF65-F5344CB8AC3E}">
        <p14:creationId xmlns:p14="http://schemas.microsoft.com/office/powerpoint/2010/main" val="12815212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262859301"/>
              </p:ext>
            </p:extLst>
          </p:nvPr>
        </p:nvGraphicFramePr>
        <p:xfrm>
          <a:off x="263923" y="394383"/>
          <a:ext cx="11763953" cy="6466662"/>
        </p:xfrm>
        <a:graphic>
          <a:graphicData uri="http://schemas.openxmlformats.org/drawingml/2006/table">
            <a:tbl>
              <a:tblPr firstRow="1" bandRow="1">
                <a:tableStyleId>{073A0DAA-6AF3-43AB-8588-CEC1D06C72B9}</a:tableStyleId>
              </a:tblPr>
              <a:tblGrid>
                <a:gridCol w="2768881">
                  <a:extLst>
                    <a:ext uri="{9D8B030D-6E8A-4147-A177-3AD203B41FA5}">
                      <a16:colId xmlns:a16="http://schemas.microsoft.com/office/drawing/2014/main" val="573319858"/>
                    </a:ext>
                  </a:extLst>
                </a:gridCol>
                <a:gridCol w="8995072">
                  <a:extLst>
                    <a:ext uri="{9D8B030D-6E8A-4147-A177-3AD203B41FA5}">
                      <a16:colId xmlns:a16="http://schemas.microsoft.com/office/drawing/2014/main" val="2661637169"/>
                    </a:ext>
                  </a:extLst>
                </a:gridCol>
              </a:tblGrid>
              <a:tr h="345615">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604827">
                <a:tc rowSpan="3">
                  <a:txBody>
                    <a:bodyPr/>
                    <a:lstStyle/>
                    <a:p>
                      <a:r>
                        <a:rPr lang="en-US" dirty="0"/>
                        <a:t>Easy Accessibility</a:t>
                      </a:r>
                    </a:p>
                  </a:txBody>
                  <a:tcPr/>
                </a:tc>
                <a:tc>
                  <a:txBody>
                    <a:bodyPr/>
                    <a:lstStyle/>
                    <a:p>
                      <a:r>
                        <a:rPr lang="en-US" dirty="0"/>
                        <a:t>Collect, capture and store work updates, awards, feedback, task completion from different source system </a:t>
                      </a:r>
                      <a:r>
                        <a:rPr lang="en-US" b="1" dirty="0"/>
                        <a:t>through adapters</a:t>
                      </a:r>
                      <a:r>
                        <a:rPr lang="en-US" dirty="0"/>
                        <a:t>. </a:t>
                      </a:r>
                      <a:r>
                        <a:rPr lang="en-US" dirty="0" err="1"/>
                        <a:t>iCount</a:t>
                      </a:r>
                      <a:r>
                        <a:rPr lang="en-US" dirty="0"/>
                        <a:t> Login is not required</a:t>
                      </a:r>
                    </a:p>
                  </a:txBody>
                  <a:tcPr/>
                </a:tc>
                <a:extLst>
                  <a:ext uri="{0D108BD9-81ED-4DB2-BD59-A6C34878D82A}">
                    <a16:rowId xmlns:a16="http://schemas.microsoft.com/office/drawing/2014/main" val="890410419"/>
                  </a:ext>
                </a:extLst>
              </a:tr>
              <a:tr h="604827">
                <a:tc vMerge="1">
                  <a:txBody>
                    <a:bodyPr/>
                    <a:lstStyle/>
                    <a:p>
                      <a:endParaRPr lang="en-US" dirty="0"/>
                    </a:p>
                  </a:txBody>
                  <a:tcPr/>
                </a:tc>
                <a:tc>
                  <a:txBody>
                    <a:bodyPr/>
                    <a:lstStyle/>
                    <a:p>
                      <a:r>
                        <a:rPr lang="en-US" dirty="0"/>
                        <a:t>Employee can provide feedback and upload appreciation </a:t>
                      </a:r>
                      <a:r>
                        <a:rPr lang="en-US" b="1" dirty="0"/>
                        <a:t>using outlook plugins </a:t>
                      </a:r>
                      <a:r>
                        <a:rPr lang="en-US" dirty="0"/>
                        <a:t>and </a:t>
                      </a:r>
                      <a:r>
                        <a:rPr lang="en-US" b="1" dirty="0"/>
                        <a:t>outlook forms/UIs</a:t>
                      </a:r>
                      <a:r>
                        <a:rPr lang="en-US" dirty="0"/>
                        <a:t>. Infosys </a:t>
                      </a:r>
                      <a:r>
                        <a:rPr lang="en-US" dirty="0" err="1"/>
                        <a:t>iCount</a:t>
                      </a:r>
                      <a:r>
                        <a:rPr lang="en-US" dirty="0"/>
                        <a:t> login is not required</a:t>
                      </a:r>
                    </a:p>
                  </a:txBody>
                  <a:tcPr/>
                </a:tc>
                <a:extLst>
                  <a:ext uri="{0D108BD9-81ED-4DB2-BD59-A6C34878D82A}">
                    <a16:rowId xmlns:a16="http://schemas.microsoft.com/office/drawing/2014/main" val="671818838"/>
                  </a:ext>
                </a:extLst>
              </a:tr>
              <a:tr h="345615">
                <a:tc vMerge="1">
                  <a:txBody>
                    <a:bodyPr/>
                    <a:lstStyle/>
                    <a:p>
                      <a:endParaRPr lang="en-US" dirty="0"/>
                    </a:p>
                  </a:txBody>
                  <a:tcPr/>
                </a:tc>
                <a:tc>
                  <a:txBody>
                    <a:bodyPr/>
                    <a:lstStyle/>
                    <a:p>
                      <a:r>
                        <a:rPr lang="en-US" b="1" dirty="0"/>
                        <a:t>APIs are exposed </a:t>
                      </a:r>
                      <a:r>
                        <a:rPr lang="en-US" dirty="0"/>
                        <a:t>for course completion, task etc. so that </a:t>
                      </a:r>
                      <a:r>
                        <a:rPr lang="en-US" dirty="0" err="1"/>
                        <a:t>iCount</a:t>
                      </a:r>
                      <a:r>
                        <a:rPr lang="en-US" dirty="0"/>
                        <a:t> is updated automatically by other sys.</a:t>
                      </a:r>
                    </a:p>
                  </a:txBody>
                  <a:tcPr/>
                </a:tc>
                <a:extLst>
                  <a:ext uri="{0D108BD9-81ED-4DB2-BD59-A6C34878D82A}">
                    <a16:rowId xmlns:a16="http://schemas.microsoft.com/office/drawing/2014/main" val="766109463"/>
                  </a:ext>
                </a:extLst>
              </a:tr>
              <a:tr h="345615">
                <a:tc rowSpan="5">
                  <a:txBody>
                    <a:bodyPr/>
                    <a:lstStyle/>
                    <a:p>
                      <a:r>
                        <a:rPr lang="en-US" dirty="0"/>
                        <a:t>Employee Engagements</a:t>
                      </a:r>
                    </a:p>
                  </a:txBody>
                  <a:tcPr/>
                </a:tc>
                <a:tc>
                  <a:txBody>
                    <a:bodyPr/>
                    <a:lstStyle/>
                    <a:p>
                      <a:r>
                        <a:rPr lang="en-US" b="1" dirty="0"/>
                        <a:t>Automated notifications </a:t>
                      </a:r>
                      <a:r>
                        <a:rPr lang="en-US" dirty="0"/>
                        <a:t>can be sent to the employees </a:t>
                      </a:r>
                      <a:r>
                        <a:rPr lang="en-US" b="1" dirty="0"/>
                        <a:t>if </a:t>
                      </a:r>
                      <a:r>
                        <a:rPr lang="en-US" b="1" dirty="0" err="1"/>
                        <a:t>iCount</a:t>
                      </a:r>
                      <a:r>
                        <a:rPr lang="en-US" b="1" dirty="0"/>
                        <a:t> is not updated frequently</a:t>
                      </a:r>
                    </a:p>
                  </a:txBody>
                  <a:tcPr/>
                </a:tc>
                <a:extLst>
                  <a:ext uri="{0D108BD9-81ED-4DB2-BD59-A6C34878D82A}">
                    <a16:rowId xmlns:a16="http://schemas.microsoft.com/office/drawing/2014/main" val="3341128262"/>
                  </a:ext>
                </a:extLst>
              </a:tr>
              <a:tr h="345615">
                <a:tc vMerge="1">
                  <a:txBody>
                    <a:bodyPr/>
                    <a:lstStyle/>
                    <a:p>
                      <a:endParaRPr lang="en-US" dirty="0"/>
                    </a:p>
                  </a:txBody>
                  <a:tcPr/>
                </a:tc>
                <a:tc>
                  <a:txBody>
                    <a:bodyPr/>
                    <a:lstStyle/>
                    <a:p>
                      <a:r>
                        <a:rPr lang="en-US" b="1" dirty="0"/>
                        <a:t>Notification frequency </a:t>
                      </a:r>
                      <a:r>
                        <a:rPr lang="en-US" dirty="0"/>
                        <a:t>can be configured.</a:t>
                      </a:r>
                    </a:p>
                  </a:txBody>
                  <a:tcPr/>
                </a:tc>
                <a:extLst>
                  <a:ext uri="{0D108BD9-81ED-4DB2-BD59-A6C34878D82A}">
                    <a16:rowId xmlns:a16="http://schemas.microsoft.com/office/drawing/2014/main" val="3330325873"/>
                  </a:ext>
                </a:extLst>
              </a:tr>
              <a:tr h="705942">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Notification send to employees  in </a:t>
                      </a:r>
                      <a:r>
                        <a:rPr lang="en-US" b="1" dirty="0"/>
                        <a:t>real-time on feedback, appreciation, task/course completion and awards updates</a:t>
                      </a:r>
                      <a:r>
                        <a:rPr lang="en-US" dirty="0"/>
                        <a:t>. Acknowledgement will be issued at the same time</a:t>
                      </a:r>
                    </a:p>
                  </a:txBody>
                  <a:tcPr/>
                </a:tc>
                <a:extLst>
                  <a:ext uri="{0D108BD9-81ED-4DB2-BD59-A6C34878D82A}">
                    <a16:rowId xmlns:a16="http://schemas.microsoft.com/office/drawing/2014/main" val="1281325563"/>
                  </a:ext>
                </a:extLst>
              </a:tr>
              <a:tr h="345615">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Deals can be announced </a:t>
                      </a:r>
                      <a:r>
                        <a:rPr lang="en-US" b="0" dirty="0"/>
                        <a:t>through </a:t>
                      </a:r>
                      <a:r>
                        <a:rPr lang="en-US" b="1" dirty="0"/>
                        <a:t>campaign management</a:t>
                      </a:r>
                      <a:r>
                        <a:rPr lang="en-US" b="0" dirty="0"/>
                        <a:t> </a:t>
                      </a:r>
                      <a:r>
                        <a:rPr lang="en-US" dirty="0"/>
                        <a:t>and more </a:t>
                      </a:r>
                      <a:r>
                        <a:rPr lang="en-US" b="1" dirty="0"/>
                        <a:t>coins</a:t>
                      </a:r>
                      <a:r>
                        <a:rPr lang="en-US" dirty="0"/>
                        <a:t> can be accumulated by the employees for specific duration.</a:t>
                      </a:r>
                    </a:p>
                  </a:txBody>
                  <a:tcPr/>
                </a:tc>
                <a:extLst>
                  <a:ext uri="{0D108BD9-81ED-4DB2-BD59-A6C34878D82A}">
                    <a16:rowId xmlns:a16="http://schemas.microsoft.com/office/drawing/2014/main" val="4160955253"/>
                  </a:ext>
                </a:extLst>
              </a:tr>
              <a:tr h="345615">
                <a:tc vMerge="1">
                  <a:txBody>
                    <a:bodyPr/>
                    <a:lstStyle/>
                    <a:p>
                      <a:endParaRPr lang="en-US" dirty="0"/>
                    </a:p>
                  </a:txBody>
                  <a:tcPr/>
                </a:tc>
                <a:tc>
                  <a:txBody>
                    <a:bodyPr/>
                    <a:lstStyle/>
                    <a:p>
                      <a:r>
                        <a:rPr lang="en-US" b="1" dirty="0"/>
                        <a:t>Outbox will be blocked </a:t>
                      </a:r>
                      <a:r>
                        <a:rPr lang="en-US" dirty="0"/>
                        <a:t>if employee do </a:t>
                      </a:r>
                      <a:r>
                        <a:rPr lang="en-US" b="1" dirty="0"/>
                        <a:t>NOT</a:t>
                      </a:r>
                      <a:r>
                        <a:rPr lang="en-US" dirty="0"/>
                        <a:t> use </a:t>
                      </a:r>
                      <a:r>
                        <a:rPr lang="en-US" dirty="0" err="1"/>
                        <a:t>iCount</a:t>
                      </a:r>
                      <a:r>
                        <a:rPr lang="en-US" dirty="0"/>
                        <a:t> capabilities for certain duration.</a:t>
                      </a:r>
                    </a:p>
                  </a:txBody>
                  <a:tcPr/>
                </a:tc>
                <a:extLst>
                  <a:ext uri="{0D108BD9-81ED-4DB2-BD59-A6C34878D82A}">
                    <a16:rowId xmlns:a16="http://schemas.microsoft.com/office/drawing/2014/main" val="516795821"/>
                  </a:ext>
                </a:extLst>
              </a:tr>
              <a:tr h="439650">
                <a:tc rowSpan="2">
                  <a:txBody>
                    <a:bodyPr/>
                    <a:lstStyle/>
                    <a:p>
                      <a:r>
                        <a:rPr lang="en-US" dirty="0"/>
                        <a:t>Award-Based system</a:t>
                      </a:r>
                    </a:p>
                  </a:txBody>
                  <a:tcPr/>
                </a:tc>
                <a:tc>
                  <a:txBody>
                    <a:bodyPr/>
                    <a:lstStyle/>
                    <a:p>
                      <a:r>
                        <a:rPr lang="en-US" b="1" dirty="0"/>
                        <a:t>Employees acquire coins </a:t>
                      </a:r>
                      <a:r>
                        <a:rPr lang="en-US" dirty="0"/>
                        <a:t>by providing feedback/completing course-trainings/uploading appreciations etc.</a:t>
                      </a:r>
                    </a:p>
                  </a:txBody>
                  <a:tcPr/>
                </a:tc>
                <a:extLst>
                  <a:ext uri="{0D108BD9-81ED-4DB2-BD59-A6C34878D82A}">
                    <a16:rowId xmlns:a16="http://schemas.microsoft.com/office/drawing/2014/main" val="460025123"/>
                  </a:ext>
                </a:extLst>
              </a:tr>
              <a:tr h="345615">
                <a:tc vMerge="1">
                  <a:txBody>
                    <a:bodyPr/>
                    <a:lstStyle/>
                    <a:p>
                      <a:endParaRPr lang="en-US" dirty="0"/>
                    </a:p>
                  </a:txBody>
                  <a:tcPr/>
                </a:tc>
                <a:tc>
                  <a:txBody>
                    <a:bodyPr/>
                    <a:lstStyle/>
                    <a:p>
                      <a:r>
                        <a:rPr lang="en-US" b="1" dirty="0"/>
                        <a:t>Coins</a:t>
                      </a:r>
                      <a:r>
                        <a:rPr lang="en-US" dirty="0"/>
                        <a:t> can be </a:t>
                      </a:r>
                      <a:r>
                        <a:rPr lang="en-US" b="1" dirty="0"/>
                        <a:t>redeemed</a:t>
                      </a:r>
                      <a:r>
                        <a:rPr lang="en-US" dirty="0"/>
                        <a:t> using </a:t>
                      </a:r>
                      <a:r>
                        <a:rPr lang="en-US" dirty="0" err="1"/>
                        <a:t>InfyGold</a:t>
                      </a:r>
                      <a:endParaRPr lang="en-US" dirty="0"/>
                    </a:p>
                  </a:txBody>
                  <a:tcPr/>
                </a:tc>
                <a:extLst>
                  <a:ext uri="{0D108BD9-81ED-4DB2-BD59-A6C34878D82A}">
                    <a16:rowId xmlns:a16="http://schemas.microsoft.com/office/drawing/2014/main" val="2358198715"/>
                  </a:ext>
                </a:extLst>
              </a:tr>
              <a:tr h="345615">
                <a:tc rowSpan="2">
                  <a:txBody>
                    <a:bodyPr/>
                    <a:lstStyle/>
                    <a:p>
                      <a:r>
                        <a:rPr lang="en-US" sz="1800" kern="1200" dirty="0">
                          <a:solidFill>
                            <a:schemeClr val="dk1"/>
                          </a:solidFill>
                          <a:latin typeface="+mn-lt"/>
                          <a:ea typeface="+mn-ea"/>
                          <a:cs typeface="+mn-cs"/>
                        </a:rPr>
                        <a:t>NFR (Non Functional Req)</a:t>
                      </a:r>
                    </a:p>
                  </a:txBody>
                  <a:tcPr/>
                </a:tc>
                <a:tc>
                  <a:txBody>
                    <a:bodyPr/>
                    <a:lstStyle/>
                    <a:p>
                      <a:r>
                        <a:rPr lang="en-US" dirty="0"/>
                        <a:t>Enabled 2nd level JPA cache for icount consumptions for better performance</a:t>
                      </a:r>
                    </a:p>
                  </a:txBody>
                  <a:tcPr/>
                </a:tc>
                <a:extLst>
                  <a:ext uri="{0D108BD9-81ED-4DB2-BD59-A6C34878D82A}">
                    <a16:rowId xmlns:a16="http://schemas.microsoft.com/office/drawing/2014/main" val="2716643390"/>
                  </a:ext>
                </a:extLst>
              </a:tr>
              <a:tr h="345615">
                <a:tc vMerge="1">
                  <a:txBody>
                    <a:bodyPr/>
                    <a:lstStyle/>
                    <a:p>
                      <a:endParaRPr lang="en-US" sz="1800" kern="1200" dirty="0">
                        <a:solidFill>
                          <a:schemeClr val="dk1"/>
                        </a:solidFill>
                        <a:latin typeface="+mn-lt"/>
                        <a:ea typeface="+mn-ea"/>
                        <a:cs typeface="+mn-cs"/>
                      </a:endParaRPr>
                    </a:p>
                  </a:txBody>
                  <a:tcPr/>
                </a:tc>
                <a:tc>
                  <a:txBody>
                    <a:bodyPr/>
                    <a:lstStyle/>
                    <a:p>
                      <a:r>
                        <a:rPr lang="en-US" dirty="0"/>
                        <a:t>Security and compliance will be checked before stream data to </a:t>
                      </a:r>
                      <a:r>
                        <a:rPr lang="en-US" dirty="0" err="1"/>
                        <a:t>iCount</a:t>
                      </a:r>
                      <a:r>
                        <a:rPr lang="en-US" dirty="0"/>
                        <a:t> </a:t>
                      </a:r>
                    </a:p>
                  </a:txBody>
                  <a:tcPr/>
                </a:tc>
                <a:extLst>
                  <a:ext uri="{0D108BD9-81ED-4DB2-BD59-A6C34878D82A}">
                    <a16:rowId xmlns:a16="http://schemas.microsoft.com/office/drawing/2014/main" val="3325397387"/>
                  </a:ext>
                </a:extLst>
              </a:tr>
            </a:tbl>
          </a:graphicData>
        </a:graphic>
      </p:graphicFrame>
    </p:spTree>
    <p:extLst>
      <p:ext uri="{BB962C8B-B14F-4D97-AF65-F5344CB8AC3E}">
        <p14:creationId xmlns:p14="http://schemas.microsoft.com/office/powerpoint/2010/main" val="59026409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 Continued…</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4214075293"/>
              </p:ext>
            </p:extLst>
          </p:nvPr>
        </p:nvGraphicFramePr>
        <p:xfrm>
          <a:off x="315550" y="589872"/>
          <a:ext cx="11496667" cy="3535503"/>
        </p:xfrm>
        <a:graphic>
          <a:graphicData uri="http://schemas.openxmlformats.org/drawingml/2006/table">
            <a:tbl>
              <a:tblPr firstRow="1" bandRow="1">
                <a:tableStyleId>{073A0DAA-6AF3-43AB-8588-CEC1D06C72B9}</a:tableStyleId>
              </a:tblPr>
              <a:tblGrid>
                <a:gridCol w="2578499">
                  <a:extLst>
                    <a:ext uri="{9D8B030D-6E8A-4147-A177-3AD203B41FA5}">
                      <a16:colId xmlns:a16="http://schemas.microsoft.com/office/drawing/2014/main" val="573319858"/>
                    </a:ext>
                  </a:extLst>
                </a:gridCol>
                <a:gridCol w="8918168">
                  <a:extLst>
                    <a:ext uri="{9D8B030D-6E8A-4147-A177-3AD203B41FA5}">
                      <a16:colId xmlns:a16="http://schemas.microsoft.com/office/drawing/2014/main" val="2661637169"/>
                    </a:ext>
                  </a:extLst>
                </a:gridCol>
              </a:tblGrid>
              <a:tr h="327007">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422031">
                <a:tc rowSpan="4">
                  <a:txBody>
                    <a:bodyPr/>
                    <a:lstStyle/>
                    <a:p>
                      <a:r>
                        <a:rPr lang="en-US" dirty="0"/>
                        <a:t>Transparency</a:t>
                      </a:r>
                    </a:p>
                  </a:txBody>
                  <a:tcPr/>
                </a:tc>
                <a:tc>
                  <a:txBody>
                    <a:bodyPr/>
                    <a:lstStyle/>
                    <a:p>
                      <a:r>
                        <a:rPr lang="en-US" dirty="0"/>
                        <a:t>Employees send or receive </a:t>
                      </a:r>
                      <a:r>
                        <a:rPr lang="en-US" b="1" dirty="0"/>
                        <a:t>feedback and appreciations in real-time</a:t>
                      </a:r>
                    </a:p>
                  </a:txBody>
                  <a:tcPr/>
                </a:tc>
                <a:extLst>
                  <a:ext uri="{0D108BD9-81ED-4DB2-BD59-A6C34878D82A}">
                    <a16:rowId xmlns:a16="http://schemas.microsoft.com/office/drawing/2014/main" val="890410419"/>
                  </a:ext>
                </a:extLst>
              </a:tr>
              <a:tr h="370272">
                <a:tc vMerge="1">
                  <a:txBody>
                    <a:bodyPr/>
                    <a:lstStyle/>
                    <a:p>
                      <a:endParaRPr lang="en-US" dirty="0"/>
                    </a:p>
                  </a:txBody>
                  <a:tcPr/>
                </a:tc>
                <a:tc>
                  <a:txBody>
                    <a:bodyPr/>
                    <a:lstStyle/>
                    <a:p>
                      <a:r>
                        <a:rPr lang="en-US" dirty="0"/>
                        <a:t>Employees can restrict </a:t>
                      </a:r>
                      <a:r>
                        <a:rPr lang="en-US" b="1" dirty="0"/>
                        <a:t>feedback</a:t>
                      </a:r>
                      <a:r>
                        <a:rPr lang="en-US" dirty="0"/>
                        <a:t> and </a:t>
                      </a:r>
                      <a:r>
                        <a:rPr lang="en-US" b="1" dirty="0"/>
                        <a:t>achievements </a:t>
                      </a:r>
                      <a:r>
                        <a:rPr lang="en-US" b="0" dirty="0"/>
                        <a:t>visibility</a:t>
                      </a:r>
                      <a:r>
                        <a:rPr lang="en-US" b="1" dirty="0"/>
                        <a:t> public/private</a:t>
                      </a:r>
                    </a:p>
                  </a:txBody>
                  <a:tcPr/>
                </a:tc>
                <a:extLst>
                  <a:ext uri="{0D108BD9-81ED-4DB2-BD59-A6C34878D82A}">
                    <a16:rowId xmlns:a16="http://schemas.microsoft.com/office/drawing/2014/main" val="671818838"/>
                  </a:ext>
                </a:extLst>
              </a:tr>
              <a:tr h="327007">
                <a:tc vMerge="1">
                  <a:txBody>
                    <a:bodyPr/>
                    <a:lstStyle/>
                    <a:p>
                      <a:endParaRPr lang="en-US" dirty="0"/>
                    </a:p>
                  </a:txBody>
                  <a:tcPr/>
                </a:tc>
                <a:tc>
                  <a:txBody>
                    <a:bodyPr/>
                    <a:lstStyle/>
                    <a:p>
                      <a:r>
                        <a:rPr lang="en-US" dirty="0"/>
                        <a:t>Course/task completion status will be updated in real-time</a:t>
                      </a:r>
                    </a:p>
                  </a:txBody>
                  <a:tcPr/>
                </a:tc>
                <a:extLst>
                  <a:ext uri="{0D108BD9-81ED-4DB2-BD59-A6C34878D82A}">
                    <a16:rowId xmlns:a16="http://schemas.microsoft.com/office/drawing/2014/main" val="766109463"/>
                  </a:ext>
                </a:extLst>
              </a:tr>
              <a:tr h="327007">
                <a:tc vMerge="1">
                  <a:txBody>
                    <a:bodyPr/>
                    <a:lstStyle/>
                    <a:p>
                      <a:endParaRPr lang="en-US" dirty="0"/>
                    </a:p>
                  </a:txBody>
                  <a:tcPr/>
                </a:tc>
                <a:tc>
                  <a:txBody>
                    <a:bodyPr/>
                    <a:lstStyle/>
                    <a:p>
                      <a:r>
                        <a:rPr lang="en-US" dirty="0"/>
                        <a:t>Employees can receive </a:t>
                      </a:r>
                      <a:r>
                        <a:rPr lang="en-US" b="1" dirty="0"/>
                        <a:t>continuous feedback from team peers or other employees</a:t>
                      </a:r>
                      <a:r>
                        <a:rPr lang="en-US" dirty="0"/>
                        <a:t>.</a:t>
                      </a:r>
                    </a:p>
                  </a:txBody>
                  <a:tcPr/>
                </a:tc>
                <a:extLst>
                  <a:ext uri="{0D108BD9-81ED-4DB2-BD59-A6C34878D82A}">
                    <a16:rowId xmlns:a16="http://schemas.microsoft.com/office/drawing/2014/main" val="3365258011"/>
                  </a:ext>
                </a:extLst>
              </a:tr>
              <a:tr h="327007">
                <a:tc rowSpan="3">
                  <a:txBody>
                    <a:bodyPr/>
                    <a:lstStyle/>
                    <a:p>
                      <a:r>
                        <a:rPr lang="en-US" dirty="0"/>
                        <a:t>Management</a:t>
                      </a:r>
                    </a:p>
                  </a:txBody>
                  <a:tcPr/>
                </a:tc>
                <a:tc>
                  <a:txBody>
                    <a:bodyPr/>
                    <a:lstStyle/>
                    <a:p>
                      <a:r>
                        <a:rPr lang="en-US" dirty="0"/>
                        <a:t>Single repo for various data stream and pipelines. Hence easy to maintain</a:t>
                      </a:r>
                    </a:p>
                  </a:txBody>
                  <a:tcPr/>
                </a:tc>
                <a:extLst>
                  <a:ext uri="{0D108BD9-81ED-4DB2-BD59-A6C34878D82A}">
                    <a16:rowId xmlns:a16="http://schemas.microsoft.com/office/drawing/2014/main" val="2028033327"/>
                  </a:ext>
                </a:extLst>
              </a:tr>
              <a:tr h="327007">
                <a:tc vMerge="1">
                  <a:txBody>
                    <a:bodyPr/>
                    <a:lstStyle/>
                    <a:p>
                      <a:endParaRPr lang="en-US" dirty="0"/>
                    </a:p>
                  </a:txBody>
                  <a:tcPr/>
                </a:tc>
                <a:tc>
                  <a:txBody>
                    <a:bodyPr/>
                    <a:lstStyle/>
                    <a:p>
                      <a:r>
                        <a:rPr lang="en-US" b="1" dirty="0"/>
                        <a:t>Exclusion</a:t>
                      </a:r>
                      <a:r>
                        <a:rPr lang="en-US" dirty="0"/>
                        <a:t> can be processed based on approvals. Example Subcons exclusion/onsite exclusion etc.</a:t>
                      </a:r>
                    </a:p>
                  </a:txBody>
                  <a:tcPr/>
                </a:tc>
                <a:extLst>
                  <a:ext uri="{0D108BD9-81ED-4DB2-BD59-A6C34878D82A}">
                    <a16:rowId xmlns:a16="http://schemas.microsoft.com/office/drawing/2014/main" val="560340546"/>
                  </a:ext>
                </a:extLst>
              </a:tr>
              <a:tr h="327007">
                <a:tc vMerge="1">
                  <a:txBody>
                    <a:bodyPr/>
                    <a:lstStyle/>
                    <a:p>
                      <a:endParaRPr lang="en-US" dirty="0"/>
                    </a:p>
                  </a:txBody>
                  <a:tcPr/>
                </a:tc>
                <a:tc>
                  <a:txBody>
                    <a:bodyPr/>
                    <a:lstStyle/>
                    <a:p>
                      <a:r>
                        <a:rPr lang="en-US" b="1" dirty="0"/>
                        <a:t>Performance score-card </a:t>
                      </a:r>
                      <a:r>
                        <a:rPr lang="en-US" dirty="0"/>
                        <a:t>allow management to view, collate and analyze the performance across the team.</a:t>
                      </a:r>
                    </a:p>
                  </a:txBody>
                  <a:tcPr/>
                </a:tc>
                <a:extLst>
                  <a:ext uri="{0D108BD9-81ED-4DB2-BD59-A6C34878D82A}">
                    <a16:rowId xmlns:a16="http://schemas.microsoft.com/office/drawing/2014/main" val="627218900"/>
                  </a:ext>
                </a:extLst>
              </a:tr>
            </a:tbl>
          </a:graphicData>
        </a:graphic>
      </p:graphicFrame>
    </p:spTree>
    <p:extLst>
      <p:ext uri="{BB962C8B-B14F-4D97-AF65-F5344CB8AC3E}">
        <p14:creationId xmlns:p14="http://schemas.microsoft.com/office/powerpoint/2010/main" val="414740004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Technologies, Libraries, packages etc.  used in the solution</a:t>
            </a:r>
          </a:p>
        </p:txBody>
      </p:sp>
      <p:sp>
        <p:nvSpPr>
          <p:cNvPr id="4" name="Slide Number Placeholder 3"/>
          <p:cNvSpPr>
            <a:spLocks noGrp="1"/>
          </p:cNvSpPr>
          <p:nvPr>
            <p:ph type="sldNum" sz="quarter" idx="2"/>
          </p:nvPr>
        </p:nvSpPr>
        <p:spPr/>
        <p:txBody>
          <a:bodyPr/>
          <a:lstStyle/>
          <a:p>
            <a:fld id="{86CB4B4D-7CA3-9044-876B-883B54F8677D}" type="slidenum">
              <a:rPr lang="en-US" smtClean="0"/>
              <a:pPr/>
              <a:t>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04582415"/>
              </p:ext>
            </p:extLst>
          </p:nvPr>
        </p:nvGraphicFramePr>
        <p:xfrm>
          <a:off x="308518" y="646776"/>
          <a:ext cx="11630733" cy="601087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50068">
                <a:tc>
                  <a:txBody>
                    <a:bodyPr/>
                    <a:lstStyle/>
                    <a:p>
                      <a:r>
                        <a:rPr lang="en-US" sz="1600" dirty="0">
                          <a:latin typeface="Arial" panose="020B0604020202020204" pitchFamily="34" charset="0"/>
                          <a:cs typeface="Arial" panose="020B0604020202020204" pitchFamily="34" charset="0"/>
                        </a:rPr>
                        <a:t>Technology/Libraries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 Reason for using</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50068">
                <a:tc>
                  <a:txBody>
                    <a:bodyPr/>
                    <a:lstStyle/>
                    <a:p>
                      <a:r>
                        <a:rPr lang="en-US" sz="1600" dirty="0" err="1">
                          <a:latin typeface="Arial" panose="020B0604020202020204" pitchFamily="34" charset="0"/>
                          <a:cs typeface="Arial" panose="020B0604020202020204" pitchFamily="34" charset="0"/>
                        </a:rPr>
                        <a:t>SpringBoot</a:t>
                      </a:r>
                      <a:r>
                        <a:rPr lang="en-US" sz="1600" dirty="0">
                          <a:latin typeface="Arial" panose="020B0604020202020204" pitchFamily="34" charset="0"/>
                          <a:cs typeface="Arial" panose="020B0604020202020204" pitchFamily="34" charset="0"/>
                        </a:rPr>
                        <a:t> 2.2.x</a:t>
                      </a:r>
                    </a:p>
                  </a:txBody>
                  <a:tcPr/>
                </a:tc>
                <a:tc>
                  <a:txBody>
                    <a:bodyPr/>
                    <a:lstStyle/>
                    <a:p>
                      <a:r>
                        <a:rPr lang="en-US" sz="1600" dirty="0">
                          <a:latin typeface="Arial" panose="020B0604020202020204" pitchFamily="34" charset="0"/>
                          <a:cs typeface="Arial" panose="020B0604020202020204" pitchFamily="34" charset="0"/>
                        </a:rPr>
                        <a:t>Spring Boot is an efficient framework for creating </a:t>
                      </a:r>
                      <a:r>
                        <a:rPr lang="en-US" sz="1600" dirty="0" err="1">
                          <a:latin typeface="Arial" panose="020B0604020202020204" pitchFamily="34" charset="0"/>
                          <a:cs typeface="Arial" panose="020B0604020202020204" pitchFamily="34" charset="0"/>
                        </a:rPr>
                        <a:t>RESTFul</a:t>
                      </a:r>
                      <a:r>
                        <a:rPr lang="en-US" sz="1600" baseline="0" dirty="0">
                          <a:latin typeface="Arial" panose="020B0604020202020204" pitchFamily="34" charset="0"/>
                          <a:cs typeface="Arial" panose="020B0604020202020204" pitchFamily="34" charset="0"/>
                        </a:rPr>
                        <a:t> Micro Service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831913">
                <a:tc>
                  <a:txBody>
                    <a:bodyPr/>
                    <a:lstStyle/>
                    <a:p>
                      <a:r>
                        <a:rPr lang="en-US" sz="1600" dirty="0">
                          <a:latin typeface="Arial" panose="020B0604020202020204" pitchFamily="34" charset="0"/>
                          <a:cs typeface="Arial" panose="020B0604020202020204" pitchFamily="34" charset="0"/>
                        </a:rPr>
                        <a:t>C# </a:t>
                      </a:r>
                      <a:r>
                        <a:rPr lang="en-US" sz="1600" dirty="0" err="1">
                          <a:latin typeface="Arial" panose="020B0604020202020204" pitchFamily="34" charset="0"/>
                          <a:cs typeface="Arial" panose="020B0604020202020204" pitchFamily="34" charset="0"/>
                        </a:rPr>
                        <a:t>.Net</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 is a general-purpose, multi-paradigm programming language encompassing strong typing, lexically scoped, imperative, declarative, functional, generic, object-oriented, and component-oriented programming disciplines</a:t>
                      </a:r>
                    </a:p>
                  </a:txBody>
                  <a:tcPr/>
                </a:tc>
                <a:extLst>
                  <a:ext uri="{0D108BD9-81ED-4DB2-BD59-A6C34878D82A}">
                    <a16:rowId xmlns:a16="http://schemas.microsoft.com/office/drawing/2014/main" val="10002"/>
                  </a:ext>
                </a:extLst>
              </a:tr>
              <a:tr h="585420">
                <a:tc>
                  <a:txBody>
                    <a:bodyPr/>
                    <a:lstStyle/>
                    <a:p>
                      <a:r>
                        <a:rPr lang="en-US" sz="1800" b="0" i="0" kern="1200" dirty="0">
                          <a:solidFill>
                            <a:schemeClr val="dk1"/>
                          </a:solidFill>
                          <a:effectLst/>
                          <a:latin typeface="+mn-lt"/>
                          <a:ea typeface="+mn-ea"/>
                          <a:cs typeface="+mn-cs"/>
                        </a:rPr>
                        <a:t>VSTO Add-ins</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Visual Studio Tools for Office (VSTO) is a set of development tools available in the form of a Visual Studio add-in (project templates)</a:t>
                      </a:r>
                    </a:p>
                  </a:txBody>
                  <a:tcPr/>
                </a:tc>
                <a:extLst>
                  <a:ext uri="{0D108BD9-81ED-4DB2-BD59-A6C34878D82A}">
                    <a16:rowId xmlns:a16="http://schemas.microsoft.com/office/drawing/2014/main" val="3293306097"/>
                  </a:ext>
                </a:extLst>
              </a:tr>
              <a:tr h="831913">
                <a:tc>
                  <a:txBody>
                    <a:bodyPr/>
                    <a:lstStyle/>
                    <a:p>
                      <a:r>
                        <a:rPr lang="en-US" sz="1800" b="0" i="0" kern="1200" dirty="0" err="1">
                          <a:solidFill>
                            <a:schemeClr val="dk1"/>
                          </a:solidFill>
                          <a:effectLst/>
                          <a:latin typeface="+mn-lt"/>
                          <a:ea typeface="+mn-ea"/>
                          <a:cs typeface="+mn-cs"/>
                        </a:rPr>
                        <a:t>apache.poi</a:t>
                      </a:r>
                      <a:r>
                        <a:rPr lang="en-US" sz="1800" b="0" i="0" kern="1200" dirty="0">
                          <a:solidFill>
                            <a:schemeClr val="dk1"/>
                          </a:solidFill>
                          <a:effectLst/>
                          <a:latin typeface="+mn-lt"/>
                          <a:ea typeface="+mn-ea"/>
                          <a:cs typeface="+mn-cs"/>
                        </a:rPr>
                        <a:t> 4.1.0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Apache POI, a project run by the Apache Software Foundation, and previously a sub-project of the Jakarta Project, provides pure Java libraries for reading and writing files in Microsoft Office formats</a:t>
                      </a:r>
                    </a:p>
                  </a:txBody>
                  <a:tcPr/>
                </a:tc>
                <a:extLst>
                  <a:ext uri="{0D108BD9-81ED-4DB2-BD59-A6C34878D82A}">
                    <a16:rowId xmlns:a16="http://schemas.microsoft.com/office/drawing/2014/main" val="2021179689"/>
                  </a:ext>
                </a:extLst>
              </a:tr>
              <a:tr h="369739">
                <a:tc>
                  <a:txBody>
                    <a:bodyPr/>
                    <a:lstStyle/>
                    <a:p>
                      <a:r>
                        <a:rPr lang="en-US" sz="1800" kern="1200" dirty="0">
                          <a:solidFill>
                            <a:schemeClr val="dk1"/>
                          </a:solidFill>
                          <a:latin typeface="+mn-lt"/>
                          <a:ea typeface="+mn-ea"/>
                          <a:cs typeface="+mn-cs"/>
                        </a:rPr>
                        <a:t>Log4j 1.2.17</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Log4j is a fast, flexible and reliable logging framework</a:t>
                      </a:r>
                    </a:p>
                  </a:txBody>
                  <a:tcPr/>
                </a:tc>
                <a:extLst>
                  <a:ext uri="{0D108BD9-81ED-4DB2-BD59-A6C34878D82A}">
                    <a16:rowId xmlns:a16="http://schemas.microsoft.com/office/drawing/2014/main" val="1794765077"/>
                  </a:ext>
                </a:extLst>
              </a:tr>
              <a:tr h="369739">
                <a:tc>
                  <a:txBody>
                    <a:bodyPr/>
                    <a:lstStyle/>
                    <a:p>
                      <a:r>
                        <a:rPr lang="en-US" sz="1800" kern="1200" dirty="0">
                          <a:solidFill>
                            <a:schemeClr val="dk1"/>
                          </a:solidFill>
                          <a:latin typeface="+mn-lt"/>
                          <a:ea typeface="+mn-ea"/>
                          <a:cs typeface="+mn-cs"/>
                        </a:rPr>
                        <a:t>Swagger</a:t>
                      </a:r>
                      <a:r>
                        <a:rPr lang="en-US" sz="1800" kern="1200" baseline="0" dirty="0">
                          <a:solidFill>
                            <a:schemeClr val="dk1"/>
                          </a:solidFill>
                          <a:latin typeface="+mn-lt"/>
                          <a:ea typeface="+mn-ea"/>
                          <a:cs typeface="+mn-cs"/>
                        </a:rPr>
                        <a:t> 2.4.0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Used to generate</a:t>
                      </a:r>
                      <a:r>
                        <a:rPr lang="en-US" sz="1600" baseline="0" dirty="0">
                          <a:latin typeface="Arial" panose="020B0604020202020204" pitchFamily="34" charset="0"/>
                          <a:cs typeface="Arial" panose="020B0604020202020204" pitchFamily="34" charset="0"/>
                        </a:rPr>
                        <a:t> online API specification and automate documentation.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5466781"/>
                  </a:ext>
                </a:extLst>
              </a:tr>
              <a:tr h="369739">
                <a:tc>
                  <a:txBody>
                    <a:bodyPr/>
                    <a:lstStyle/>
                    <a:p>
                      <a:r>
                        <a:rPr lang="en-US" sz="1800" b="0" i="0" kern="1200" dirty="0">
                          <a:solidFill>
                            <a:schemeClr val="dk1"/>
                          </a:solidFill>
                          <a:effectLst/>
                          <a:latin typeface="+mn-lt"/>
                          <a:ea typeface="+mn-ea"/>
                          <a:cs typeface="+mn-cs"/>
                        </a:rPr>
                        <a:t>Cron Jobs</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Cron allows Linux and Unix users to run commands or scripts at a given date and time</a:t>
                      </a:r>
                    </a:p>
                  </a:txBody>
                  <a:tcPr/>
                </a:tc>
                <a:extLst>
                  <a:ext uri="{0D108BD9-81ED-4DB2-BD59-A6C34878D82A}">
                    <a16:rowId xmlns:a16="http://schemas.microsoft.com/office/drawing/2014/main" val="2407759303"/>
                  </a:ext>
                </a:extLst>
              </a:tr>
              <a:tr h="350068">
                <a:tc>
                  <a:txBody>
                    <a:bodyPr/>
                    <a:lstStyle/>
                    <a:p>
                      <a:r>
                        <a:rPr lang="en-US" sz="1600" dirty="0">
                          <a:latin typeface="Arial" panose="020B0604020202020204" pitchFamily="34" charset="0"/>
                          <a:cs typeface="Arial" panose="020B0604020202020204" pitchFamily="34" charset="0"/>
                        </a:rPr>
                        <a:t>Hibernate 4.x</a:t>
                      </a:r>
                    </a:p>
                  </a:txBody>
                  <a:tcPr/>
                </a:tc>
                <a:tc>
                  <a:txBody>
                    <a:bodyPr/>
                    <a:lstStyle/>
                    <a:p>
                      <a:r>
                        <a:rPr lang="en-US" sz="1600" dirty="0">
                          <a:latin typeface="Arial" panose="020B0604020202020204" pitchFamily="34" charset="0"/>
                          <a:cs typeface="Arial" panose="020B0604020202020204" pitchFamily="34" charset="0"/>
                        </a:rPr>
                        <a:t>Used to generate target entity</a:t>
                      </a:r>
                      <a:r>
                        <a:rPr lang="en-US" sz="1600" baseline="0" dirty="0">
                          <a:latin typeface="Arial" panose="020B0604020202020204" pitchFamily="34" charset="0"/>
                          <a:cs typeface="Arial" panose="020B0604020202020204" pitchFamily="34" charset="0"/>
                        </a:rPr>
                        <a:t> class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4870092"/>
                  </a:ext>
                </a:extLst>
              </a:tr>
              <a:tr h="585420">
                <a:tc>
                  <a:txBody>
                    <a:bodyPr/>
                    <a:lstStyle/>
                    <a:p>
                      <a:r>
                        <a:rPr lang="en-US" sz="1800" kern="1200" dirty="0">
                          <a:solidFill>
                            <a:schemeClr val="dk1"/>
                          </a:solidFill>
                          <a:latin typeface="+mn-lt"/>
                          <a:ea typeface="+mn-ea"/>
                          <a:cs typeface="+mn-cs"/>
                        </a:rPr>
                        <a:t>jackson-2.7.5</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Jackson is a very popular and efficient java based library to serialize or map java objects to JSON and vice versa. We</a:t>
                      </a:r>
                      <a:r>
                        <a:rPr lang="en-US" sz="1600" baseline="0" dirty="0">
                          <a:latin typeface="Arial" panose="020B0604020202020204" pitchFamily="34" charset="0"/>
                          <a:cs typeface="Arial" panose="020B0604020202020204" pitchFamily="34" charset="0"/>
                        </a:rPr>
                        <a:t> u</a:t>
                      </a:r>
                      <a:r>
                        <a:rPr lang="en-US" sz="1600" dirty="0">
                          <a:latin typeface="Arial" panose="020B0604020202020204" pitchFamily="34" charset="0"/>
                          <a:cs typeface="Arial" panose="020B0604020202020204" pitchFamily="34" charset="0"/>
                        </a:rPr>
                        <a:t>sed this framework to generate target dependency.</a:t>
                      </a:r>
                    </a:p>
                  </a:txBody>
                  <a:tcPr/>
                </a:tc>
                <a:extLst>
                  <a:ext uri="{0D108BD9-81ED-4DB2-BD59-A6C34878D82A}">
                    <a16:rowId xmlns:a16="http://schemas.microsoft.com/office/drawing/2014/main" val="1179278342"/>
                  </a:ext>
                </a:extLst>
              </a:tr>
              <a:tr h="369739">
                <a:tc>
                  <a:txBody>
                    <a:bodyPr/>
                    <a:lstStyle/>
                    <a:p>
                      <a:r>
                        <a:rPr lang="en-US" sz="1600" dirty="0" err="1">
                          <a:latin typeface="Arial" panose="020B0604020202020204" pitchFamily="34" charset="0"/>
                          <a:cs typeface="Arial" panose="020B0604020202020204" pitchFamily="34" charset="0"/>
                        </a:rPr>
                        <a:t>SpringBatch</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Spring Batch is an open source framework for batch processing.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8177420"/>
                  </a:ext>
                </a:extLst>
              </a:tr>
              <a:tr h="647044">
                <a:tc>
                  <a:txBody>
                    <a:bodyPr/>
                    <a:lstStyle/>
                    <a:p>
                      <a:r>
                        <a:rPr lang="en-US" sz="1600" dirty="0" err="1">
                          <a:latin typeface="Arial" panose="020B0604020202020204" pitchFamily="34" charset="0"/>
                          <a:cs typeface="Arial" panose="020B0604020202020204" pitchFamily="34" charset="0"/>
                        </a:rPr>
                        <a:t>kafka</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Apache Kafka is an open-source stream-processing software platform developed by LinkedIn and donated to the Apache Software Foundation, written in Scala and Java.</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7671110"/>
                  </a:ext>
                </a:extLst>
              </a:tr>
            </a:tbl>
          </a:graphicData>
        </a:graphic>
      </p:graphicFrame>
    </p:spTree>
    <p:extLst>
      <p:ext uri="{BB962C8B-B14F-4D97-AF65-F5344CB8AC3E}">
        <p14:creationId xmlns:p14="http://schemas.microsoft.com/office/powerpoint/2010/main" val="40835943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200353"/>
            <a:ext cx="11630733" cy="409248"/>
          </a:xfrm>
        </p:spPr>
        <p:txBody>
          <a:bodyPr/>
          <a:lstStyle/>
          <a:p>
            <a:r>
              <a:rPr lang="en-US" sz="2700" dirty="0">
                <a:latin typeface="+mn-lt"/>
                <a:sym typeface="Calibri"/>
              </a:rPr>
              <a:t>iSolve – </a:t>
            </a:r>
            <a:r>
              <a:rPr lang="en-US" sz="2700" dirty="0" err="1">
                <a:latin typeface="+mn-lt"/>
                <a:sym typeface="Calibri"/>
              </a:rPr>
              <a:t>iCount</a:t>
            </a:r>
            <a:r>
              <a:rPr lang="en-US" sz="2700" dirty="0">
                <a:latin typeface="+mn-lt"/>
                <a:sym typeface="Calibri"/>
              </a:rPr>
              <a:t> Pipeline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A44205DA-E63A-4FB2-B04D-C49173C3E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03" y="609601"/>
            <a:ext cx="11020425" cy="532447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46032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489327" y="33279"/>
            <a:ext cx="11630733" cy="202248"/>
          </a:xfrm>
        </p:spPr>
        <p:txBody>
          <a:bodyPr/>
          <a:lstStyle/>
          <a:p>
            <a:r>
              <a:rPr lang="en-US" sz="2700" dirty="0">
                <a:latin typeface="+mn-lt"/>
                <a:sym typeface="Calibri"/>
              </a:rPr>
              <a:t>Architecture Diagram of iSolve – </a:t>
            </a:r>
            <a:r>
              <a:rPr lang="en-US" sz="2700" dirty="0" err="1">
                <a:latin typeface="+mn-lt"/>
                <a:sym typeface="Calibri"/>
              </a:rPr>
              <a:t>iCount</a:t>
            </a:r>
            <a:r>
              <a:rPr lang="en-US" sz="2700" dirty="0">
                <a:latin typeface="+mn-lt"/>
                <a:sym typeface="Calibri"/>
              </a:rPr>
              <a:t> : Problem Statement 1</a:t>
            </a:r>
          </a:p>
        </p:txBody>
      </p:sp>
      <p:sp>
        <p:nvSpPr>
          <p:cNvPr id="2" name="Text Placeholder 1"/>
          <p:cNvSpPr>
            <a:spLocks noGrp="1"/>
          </p:cNvSpPr>
          <p:nvPr>
            <p:ph type="body" sz="quarter" idx="10"/>
          </p:nvPr>
        </p:nvSpPr>
        <p:spPr>
          <a:xfrm>
            <a:off x="263924" y="33279"/>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EEBF7E9E-0973-46E4-945E-F7D14E778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25" y="500121"/>
            <a:ext cx="11664152" cy="63246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0761323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Technical Details of individual components</a:t>
            </a:r>
          </a:p>
        </p:txBody>
      </p:sp>
      <p:sp>
        <p:nvSpPr>
          <p:cNvPr id="3" name="Text Placeholder 2"/>
          <p:cNvSpPr>
            <a:spLocks noGrp="1"/>
          </p:cNvSpPr>
          <p:nvPr>
            <p:ph type="body" sz="quarter" idx="10"/>
          </p:nvPr>
        </p:nvSpPr>
        <p:spPr/>
        <p:txBody>
          <a:bodyPr/>
          <a:lstStyle/>
          <a:p>
            <a:pPr marL="0" indent="0">
              <a:buNone/>
            </a:pPr>
            <a:r>
              <a:rPr lang="en-US" dirty="0">
                <a:solidFill>
                  <a:srgbClr val="0070C0"/>
                </a:solidFill>
              </a:rPr>
              <a:t>This is a Hybrid application and we have used following Technologies for each of these components. </a:t>
            </a:r>
          </a:p>
          <a:p>
            <a:r>
              <a:rPr lang="en-US" b="1" dirty="0">
                <a:solidFill>
                  <a:srgbClr val="0070C0"/>
                </a:solidFill>
              </a:rPr>
              <a:t> App specific connectors </a:t>
            </a:r>
            <a:r>
              <a:rPr lang="en-US" dirty="0">
                <a:solidFill>
                  <a:srgbClr val="0070C0"/>
                </a:solidFill>
              </a:rPr>
              <a:t>– Used to create connectors. Developed using VSTO Add-ins in </a:t>
            </a:r>
            <a:r>
              <a:rPr lang="en-US" dirty="0" err="1">
                <a:solidFill>
                  <a:srgbClr val="0070C0"/>
                </a:solidFill>
              </a:rPr>
              <a:t>C#.Net</a:t>
            </a:r>
            <a:r>
              <a:rPr lang="en-US" dirty="0">
                <a:solidFill>
                  <a:srgbClr val="0070C0"/>
                </a:solidFill>
              </a:rPr>
              <a:t>. </a:t>
            </a:r>
          </a:p>
          <a:p>
            <a:r>
              <a:rPr lang="en-US" b="1" dirty="0">
                <a:solidFill>
                  <a:srgbClr val="0070C0"/>
                </a:solidFill>
              </a:rPr>
              <a:t> Adapter-Service (AS) </a:t>
            </a:r>
            <a:r>
              <a:rPr lang="en-US" dirty="0">
                <a:solidFill>
                  <a:srgbClr val="0070C0"/>
                </a:solidFill>
              </a:rPr>
              <a:t>– Entry point to the pipeline. Developed using </a:t>
            </a:r>
            <a:r>
              <a:rPr lang="en-US" dirty="0" err="1">
                <a:solidFill>
                  <a:srgbClr val="0070C0"/>
                </a:solidFill>
              </a:rPr>
              <a:t>Springboot</a:t>
            </a:r>
            <a:r>
              <a:rPr lang="en-US" dirty="0">
                <a:solidFill>
                  <a:srgbClr val="0070C0"/>
                </a:solidFill>
              </a:rPr>
              <a:t> and integrated with Swagger UI. </a:t>
            </a:r>
          </a:p>
          <a:p>
            <a:r>
              <a:rPr lang="en-US" b="1" dirty="0">
                <a:solidFill>
                  <a:srgbClr val="0070C0"/>
                </a:solidFill>
              </a:rPr>
              <a:t> Proxy-Service (PS) </a:t>
            </a:r>
            <a:r>
              <a:rPr lang="en-US" dirty="0">
                <a:solidFill>
                  <a:srgbClr val="0070C0"/>
                </a:solidFill>
              </a:rPr>
              <a:t>–</a:t>
            </a:r>
            <a:r>
              <a:rPr lang="en-US" b="1" dirty="0">
                <a:solidFill>
                  <a:srgbClr val="0070C0"/>
                </a:solidFill>
              </a:rPr>
              <a:t> </a:t>
            </a:r>
            <a:r>
              <a:rPr lang="en-US" dirty="0">
                <a:solidFill>
                  <a:srgbClr val="0070C0"/>
                </a:solidFill>
              </a:rPr>
              <a:t>End points for </a:t>
            </a:r>
            <a:r>
              <a:rPr lang="en-US" dirty="0" err="1">
                <a:solidFill>
                  <a:srgbClr val="0070C0"/>
                </a:solidFill>
              </a:rPr>
              <a:t>iCount</a:t>
            </a:r>
            <a:r>
              <a:rPr lang="en-US" dirty="0">
                <a:solidFill>
                  <a:srgbClr val="0070C0"/>
                </a:solidFill>
              </a:rPr>
              <a:t> consumption. Developed using </a:t>
            </a:r>
            <a:r>
              <a:rPr lang="en-US" dirty="0" err="1">
                <a:solidFill>
                  <a:srgbClr val="0070C0"/>
                </a:solidFill>
              </a:rPr>
              <a:t>springboot</a:t>
            </a:r>
            <a:r>
              <a:rPr lang="en-US" dirty="0">
                <a:solidFill>
                  <a:srgbClr val="0070C0"/>
                </a:solidFill>
              </a:rPr>
              <a:t>, apache poi and integrated with Swagger UI. </a:t>
            </a:r>
          </a:p>
          <a:p>
            <a:r>
              <a:rPr lang="en-US" b="1" dirty="0">
                <a:solidFill>
                  <a:srgbClr val="0070C0"/>
                </a:solidFill>
              </a:rPr>
              <a:t>Notification-Batch (NB)</a:t>
            </a:r>
            <a:r>
              <a:rPr lang="en-US" dirty="0">
                <a:solidFill>
                  <a:srgbClr val="0070C0"/>
                </a:solidFill>
              </a:rPr>
              <a:t> – Developed using Spring-batch. Used to send notifications to the </a:t>
            </a:r>
            <a:r>
              <a:rPr lang="en-US" dirty="0" err="1">
                <a:solidFill>
                  <a:srgbClr val="0070C0"/>
                </a:solidFill>
              </a:rPr>
              <a:t>empoloyees</a:t>
            </a:r>
            <a:r>
              <a:rPr lang="en-US" dirty="0">
                <a:solidFill>
                  <a:srgbClr val="0070C0"/>
                </a:solidFill>
              </a:rPr>
              <a:t> who is not using </a:t>
            </a:r>
            <a:r>
              <a:rPr lang="en-US" dirty="0" err="1">
                <a:solidFill>
                  <a:srgbClr val="0070C0"/>
                </a:solidFill>
              </a:rPr>
              <a:t>iStore</a:t>
            </a:r>
            <a:r>
              <a:rPr lang="en-US" dirty="0">
                <a:solidFill>
                  <a:srgbClr val="0070C0"/>
                </a:solidFill>
              </a:rPr>
              <a:t> functionalities</a:t>
            </a:r>
          </a:p>
          <a:p>
            <a:r>
              <a:rPr lang="en-US" b="1" dirty="0">
                <a:solidFill>
                  <a:srgbClr val="0070C0"/>
                </a:solidFill>
              </a:rPr>
              <a:t>Cron Job </a:t>
            </a:r>
            <a:r>
              <a:rPr lang="en-US" dirty="0">
                <a:solidFill>
                  <a:srgbClr val="0070C0"/>
                </a:solidFill>
              </a:rPr>
              <a:t>– Unix Cron Scheduler for notification batch</a:t>
            </a:r>
          </a:p>
          <a:p>
            <a:r>
              <a:rPr lang="en-US" b="1" dirty="0">
                <a:solidFill>
                  <a:srgbClr val="0070C0"/>
                </a:solidFill>
              </a:rPr>
              <a:t>Kafka</a:t>
            </a:r>
            <a:r>
              <a:rPr lang="en-US" dirty="0">
                <a:solidFill>
                  <a:srgbClr val="0070C0"/>
                </a:solidFill>
              </a:rPr>
              <a:t> –Streams data and send notifications in real-time to the employees who seek feedback, upload appreciation, complete task/course etc.</a:t>
            </a:r>
          </a:p>
        </p:txBody>
      </p:sp>
      <p:sp>
        <p:nvSpPr>
          <p:cNvPr id="4" name="Slide Number Placeholder 3"/>
          <p:cNvSpPr>
            <a:spLocks noGrp="1"/>
          </p:cNvSpPr>
          <p:nvPr>
            <p:ph type="sldNum" sz="quarter" idx="2"/>
          </p:nvPr>
        </p:nvSpPr>
        <p:spPr/>
        <p:txBody>
          <a:bodyPr/>
          <a:lstStyle/>
          <a:p>
            <a:fld id="{86CB4B4D-7CA3-9044-876B-883B54F8677D}" type="slidenum">
              <a:rPr lang="en-US" smtClean="0"/>
              <a:pPr/>
              <a:t>9</a:t>
            </a:fld>
            <a:endParaRPr lang="en-US" dirty="0"/>
          </a:p>
        </p:txBody>
      </p:sp>
    </p:spTree>
    <p:extLst>
      <p:ext uri="{BB962C8B-B14F-4D97-AF65-F5344CB8AC3E}">
        <p14:creationId xmlns:p14="http://schemas.microsoft.com/office/powerpoint/2010/main" val="2013916777"/>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1733</TotalTime>
  <Words>1580</Words>
  <Application>Microsoft Office PowerPoint</Application>
  <PresentationFormat>Widescreen</PresentationFormat>
  <Paragraphs>449</Paragraphs>
  <Slides>20</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Calibri Light</vt:lpstr>
      <vt:lpstr>Wingdings</vt:lpstr>
      <vt:lpstr>Office Theme</vt:lpstr>
      <vt:lpstr>1_Office Theme</vt:lpstr>
      <vt:lpstr>PowerPoint Presentation</vt:lpstr>
      <vt:lpstr>Team and Use Case</vt:lpstr>
      <vt:lpstr>iCount New Features</vt:lpstr>
      <vt:lpstr>Functionalities</vt:lpstr>
      <vt:lpstr>Functionalities Continued…</vt:lpstr>
      <vt:lpstr>Technologies, Libraries, packages etc.  used in the solution</vt:lpstr>
      <vt:lpstr>iSolve – iCount Pipeline : Problem Statement 1</vt:lpstr>
      <vt:lpstr>Architecture Diagram of iSolve – iCount : Problem Statement 1</vt:lpstr>
      <vt:lpstr>Technical Details of individual components</vt:lpstr>
      <vt:lpstr>Technical Solution</vt:lpstr>
      <vt:lpstr>Technical Solution Continued…</vt:lpstr>
      <vt:lpstr>Technical Solution Continued …</vt:lpstr>
      <vt:lpstr>Technical Solution Continued…</vt:lpstr>
      <vt:lpstr>Technical Solution Continued…</vt:lpstr>
      <vt:lpstr>Technical Solution Continued…</vt:lpstr>
      <vt:lpstr>Technical Solution Continued…</vt:lpstr>
      <vt:lpstr>Technical Solution Continued : Example - Todo-Notification… </vt:lpstr>
      <vt:lpstr>Technical Solution Continued …</vt:lpstr>
      <vt:lpstr>Technical Solution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ashish_agarwal06@infosys.com</dc:creator>
  <cp:lastModifiedBy>Samrat Basu</cp:lastModifiedBy>
  <cp:revision>519</cp:revision>
  <dcterms:created xsi:type="dcterms:W3CDTF">2018-07-31T07:02:55Z</dcterms:created>
  <dcterms:modified xsi:type="dcterms:W3CDTF">2020-06-01T09:24:52Z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