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5"/>
  </p:notesMasterIdLst>
  <p:sldIdLst>
    <p:sldId id="266" r:id="rId3"/>
    <p:sldId id="264" r:id="rId4"/>
    <p:sldId id="285" r:id="rId5"/>
    <p:sldId id="258" r:id="rId6"/>
    <p:sldId id="279" r:id="rId7"/>
    <p:sldId id="269" r:id="rId8"/>
    <p:sldId id="274" r:id="rId9"/>
    <p:sldId id="259" r:id="rId10"/>
    <p:sldId id="270" r:id="rId11"/>
    <p:sldId id="278" r:id="rId12"/>
    <p:sldId id="267" r:id="rId13"/>
    <p:sldId id="276" r:id="rId14"/>
    <p:sldId id="277" r:id="rId15"/>
    <p:sldId id="284" r:id="rId16"/>
    <p:sldId id="283" r:id="rId17"/>
    <p:sldId id="286" r:id="rId18"/>
    <p:sldId id="287" r:id="rId19"/>
    <p:sldId id="282" r:id="rId20"/>
    <p:sldId id="280" r:id="rId21"/>
    <p:sldId id="281" r:id="rId22"/>
    <p:sldId id="268"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9" d="100"/>
          <a:sy n="79"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9905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494701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award management etc.</a:t>
            </a:r>
          </a:p>
          <a:p>
            <a:pPr marL="587813" lvl="1" indent="0">
              <a:buNone/>
            </a:pPr>
            <a:r>
              <a:rPr lang="en-US" dirty="0">
                <a:solidFill>
                  <a:srgbClr val="007DC3"/>
                </a:solidFill>
                <a:latin typeface="+mn-lt"/>
              </a:rPr>
              <a:t>- 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&amp; Leadership data consumption. </a:t>
            </a:r>
            <a:r>
              <a:rPr lang="en-US" sz="1800" b="1" dirty="0">
                <a:solidFill>
                  <a:srgbClr val="007DC3"/>
                </a:solidFill>
                <a:latin typeface="+mn-lt"/>
              </a:rPr>
              <a:t>Leadership dashboard </a:t>
            </a:r>
            <a:r>
              <a:rPr lang="en-US" sz="1800" dirty="0">
                <a:solidFill>
                  <a:srgbClr val="007DC3"/>
                </a:solidFill>
                <a:latin typeface="+mn-lt"/>
              </a:rPr>
              <a:t>and </a:t>
            </a:r>
            <a:r>
              <a:rPr lang="en-US" sz="1800" b="1" dirty="0">
                <a:solidFill>
                  <a:srgbClr val="007DC3"/>
                </a:solidFill>
                <a:latin typeface="+mn-lt"/>
              </a:rPr>
              <a:t>award management </a:t>
            </a:r>
            <a:r>
              <a:rPr lang="en-US" sz="1800" dirty="0">
                <a:solidFill>
                  <a:srgbClr val="007DC3"/>
                </a:solidFill>
                <a:latin typeface="+mn-lt"/>
              </a:rPr>
              <a:t>are part of this component.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432736" y="1260975"/>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dirty="0">
                <a:solidFill>
                  <a:srgbClr val="002060"/>
                </a:solidFill>
              </a:rPr>
              <a:t>Example of award dashboard</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6E90FBEE-7416-48EC-A79A-F8BF14CD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117171"/>
            <a:ext cx="10329093" cy="462365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8330677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401781"/>
          </a:xfrm>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512618"/>
            <a:ext cx="11664152" cy="5943601"/>
          </a:xfrm>
        </p:spPr>
        <p:txBody>
          <a:bodyPr>
            <a:normAutofit/>
          </a:bodyPr>
          <a:lstStyle/>
          <a:p>
            <a:pPr marL="587813" lvl="1" indent="0">
              <a:buNone/>
            </a:pPr>
            <a:r>
              <a:rPr lang="en-US" sz="1800" dirty="0">
                <a:solidFill>
                  <a:srgbClr val="002060"/>
                </a:solidFill>
              </a:rPr>
              <a:t>Leadership/Velocity dashboard is visible to the reviewers</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661837B-3119-444F-A9CA-3197DD0C0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24" y="887726"/>
            <a:ext cx="10681167" cy="50825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7395429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587813" lvl="1" indent="0">
              <a:buNone/>
            </a:pPr>
            <a:r>
              <a:rPr lang="en-US" sz="1800" dirty="0">
                <a:solidFill>
                  <a:srgbClr val="007DC3"/>
                </a:solidFill>
                <a:latin typeface="+mn-lt"/>
              </a:rPr>
              <a:t>-    </a:t>
            </a:r>
            <a:r>
              <a:rPr lang="en-US" sz="1800" dirty="0">
                <a:solidFill>
                  <a:srgbClr val="007DC3"/>
                </a:solidFill>
              </a:rPr>
              <a:t>Consist of </a:t>
            </a:r>
            <a:r>
              <a:rPr lang="en-US" sz="1800" b="1" dirty="0">
                <a:solidFill>
                  <a:srgbClr val="007DC3"/>
                </a:solidFill>
              </a:rPr>
              <a:t>Campaign Manager </a:t>
            </a:r>
            <a:r>
              <a:rPr lang="en-US" sz="1800" dirty="0">
                <a:solidFill>
                  <a:srgbClr val="007DC3"/>
                </a:solidFill>
              </a:rPr>
              <a:t>and </a:t>
            </a:r>
            <a:r>
              <a:rPr lang="en-US" sz="1800" b="1" dirty="0" err="1">
                <a:solidFill>
                  <a:srgbClr val="007DC3"/>
                </a:solidFill>
              </a:rPr>
              <a:t>ToDo</a:t>
            </a:r>
            <a:r>
              <a:rPr lang="en-US" sz="1800" b="1" dirty="0">
                <a:solidFill>
                  <a:srgbClr val="007DC3"/>
                </a:solidFill>
              </a:rPr>
              <a:t> Notification generator</a:t>
            </a:r>
            <a:r>
              <a:rPr lang="en-US" sz="1800" dirty="0">
                <a:solidFill>
                  <a:srgbClr val="007DC3"/>
                </a:solidFill>
              </a:rPr>
              <a:t>.</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40806852"/>
              </p:ext>
            </p:extLst>
          </p:nvPr>
        </p:nvGraphicFramePr>
        <p:xfrm>
          <a:off x="280633" y="860521"/>
          <a:ext cx="11630733" cy="378610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t>
                      </a:r>
                      <a:r>
                        <a:rPr lang="en-US" sz="1600">
                          <a:latin typeface="Arial" panose="020B0604020202020204" pitchFamily="34" charset="0"/>
                          <a:cs typeface="Arial" panose="020B0604020202020204" pitchFamily="34" charset="0"/>
                        </a:rPr>
                        <a:t>Add-ins to </a:t>
                      </a:r>
                      <a:r>
                        <a:rPr lang="en-US" sz="1600" dirty="0">
                          <a:latin typeface="Arial" panose="020B0604020202020204" pitchFamily="34" charset="0"/>
                          <a:cs typeface="Arial" panose="020B0604020202020204" pitchFamily="34" charset="0"/>
                        </a:rPr>
                        <a:t>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a:t>
                      </a:r>
                      <a:r>
                        <a:rPr lang="en-US" sz="1600">
                          <a:latin typeface="Arial" panose="020B0604020202020204" pitchFamily="34" charset="0"/>
                          <a:cs typeface="Arial" panose="020B0604020202020204" pitchFamily="34" charset="0"/>
                        </a:rPr>
                        <a:t>, Outlook </a:t>
                      </a:r>
                      <a:r>
                        <a:rPr lang="en-US" sz="1600" dirty="0">
                          <a:latin typeface="Arial" panose="020B0604020202020204" pitchFamily="34" charset="0"/>
                          <a:cs typeface="Arial" panose="020B0604020202020204" pitchFamily="34" charset="0"/>
                        </a:rPr>
                        <a:t>etc.</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1761</TotalTime>
  <Words>1631</Words>
  <Application>Microsoft Office PowerPoint</Application>
  <PresentationFormat>Widescreen</PresentationFormat>
  <Paragraphs>510</Paragraphs>
  <Slides>22</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Calibri Light</vt:lpstr>
      <vt:lpstr>Wingdings</vt:lpstr>
      <vt:lpstr>Office Theme</vt:lpstr>
      <vt:lpstr>1_Office Theme</vt:lpstr>
      <vt:lpstr>PowerPoint Presentation</vt:lpstr>
      <vt:lpstr>Team and Use Case</vt:lpstr>
      <vt:lpstr>iCount New Features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535</cp:revision>
  <dcterms:created xsi:type="dcterms:W3CDTF">2018-07-31T07:02:55Z</dcterms:created>
  <dcterms:modified xsi:type="dcterms:W3CDTF">2020-06-02T10:50:48Z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