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9"/>
  </p:notesMasterIdLst>
  <p:sldIdLst>
    <p:sldId id="266" r:id="rId3"/>
    <p:sldId id="264" r:id="rId4"/>
    <p:sldId id="258" r:id="rId5"/>
    <p:sldId id="279" r:id="rId6"/>
    <p:sldId id="269" r:id="rId7"/>
    <p:sldId id="274" r:id="rId8"/>
    <p:sldId id="259" r:id="rId9"/>
    <p:sldId id="270" r:id="rId10"/>
    <p:sldId id="278" r:id="rId11"/>
    <p:sldId id="267" r:id="rId12"/>
    <p:sldId id="276" r:id="rId13"/>
    <p:sldId id="277" r:id="rId14"/>
    <p:sldId id="280" r:id="rId15"/>
    <p:sldId id="281" r:id="rId16"/>
    <p:sldId id="268"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5/31/2020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5/31/2020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5/31/2020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hyperlink" Target="http://13.59.15.42:8300/proxy/get/awards/" TargetMode="External"/><Relationship Id="rId3" Type="http://schemas.openxmlformats.org/officeDocument/2006/relationships/notesSlide" Target="../notesSlides/notesSlide9.xml"/><Relationship Id="rId7" Type="http://schemas.openxmlformats.org/officeDocument/2006/relationships/hyperlink" Target="http://13.59.15.42:8301/proxy/get/appreciation/" TargetMode="External"/><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10" Type="http://schemas.openxmlformats.org/officeDocument/2006/relationships/hyperlink" Target="http://13.59.15.42:8300/proxy/get%20/feedback/" TargetMode="External"/><Relationship Id="rId4" Type="http://schemas.openxmlformats.org/officeDocument/2006/relationships/hyperlink" Target="http://13.59.15.42:8300/adapter/awards/upload" TargetMode="External"/><Relationship Id="rId9" Type="http://schemas.openxmlformats.org/officeDocument/2006/relationships/hyperlink" Target="http://13.59.15.42:8300/proxy/get/tas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hyperlink" Target="http://13.59.15.42:8302/notification-batch" TargetMode="External"/><Relationship Id="rId4" Type="http://schemas.openxmlformats.org/officeDocument/2006/relationships/hyperlink" Target="http://13.59.15.42:8301/proxy/get/appreci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fontScale="85000" lnSpcReduction="2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like work updates, awards, feedback, task completion etc.</a:t>
            </a:r>
          </a:p>
          <a:p>
            <a:pPr marL="587813" lvl="1" indent="0">
              <a:buNone/>
            </a:pPr>
            <a:r>
              <a:rPr lang="en-US" dirty="0">
                <a:solidFill>
                  <a:srgbClr val="007DC3"/>
                </a:solidFill>
                <a:latin typeface="+mn-lt"/>
              </a:rPr>
              <a:t>- Adapter exposes REST endpoints so that user can </a:t>
            </a:r>
            <a:r>
              <a:rPr lang="en-US" b="1" u="sng" dirty="0">
                <a:solidFill>
                  <a:srgbClr val="007DC3"/>
                </a:solidFill>
                <a:latin typeface="+mn-lt"/>
              </a:rPr>
              <a:t> </a:t>
            </a:r>
            <a:r>
              <a:rPr lang="en-US" dirty="0">
                <a:solidFill>
                  <a:srgbClr val="007DC3"/>
                </a:solidFill>
                <a:latin typeface="+mn-lt"/>
              </a:rPr>
              <a:t>push following message categories - work updates, awards, feedback, task completion etc. And the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are some Payload examples</a:t>
            </a:r>
          </a:p>
          <a:p>
            <a:pPr marL="587813" lvl="1" indent="0">
              <a:buNone/>
            </a:pPr>
            <a:r>
              <a:rPr lang="en-US" dirty="0">
                <a:solidFill>
                  <a:srgbClr val="007DC3"/>
                </a:solidFill>
                <a:latin typeface="+mn-lt"/>
              </a:rPr>
              <a:t>Appreciation Payload :</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"file":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	"course": null,</a:t>
            </a:r>
          </a:p>
          <a:p>
            <a:pPr marL="587813" lvl="1" indent="0">
              <a:buNone/>
            </a:pPr>
            <a:r>
              <a:rPr lang="en-US" dirty="0">
                <a:solidFill>
                  <a:srgbClr val="007DC3"/>
                </a:solidFill>
                <a:latin typeface="+mn-lt"/>
              </a:rPr>
              <a:t>	"feedback": null,</a:t>
            </a:r>
          </a:p>
          <a:p>
            <a:pPr marL="587813" lvl="1" indent="0">
              <a:buNone/>
            </a:pPr>
            <a:r>
              <a:rPr lang="en-US" dirty="0">
                <a:solidFill>
                  <a:srgbClr val="007DC3"/>
                </a:solidFill>
                <a:latin typeface="+mn-lt"/>
              </a:rPr>
              <a:t>	"task":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fontScale="92500" lnSpcReduction="20000"/>
          </a:bodyPr>
          <a:lstStyle/>
          <a:p>
            <a:pPr marL="587813" lvl="1" indent="0">
              <a:buNone/>
            </a:pPr>
            <a:r>
              <a:rPr lang="en-US" sz="1800" dirty="0">
                <a:solidFill>
                  <a:srgbClr val="007DC3"/>
                </a:solidFill>
                <a:latin typeface="+mn-lt"/>
              </a:rPr>
              <a:t>Similarly we have following REST endpoints</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sz="1800" dirty="0"/>
          </a:p>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to </a:t>
            </a:r>
            <a:r>
              <a:rPr lang="en-US" sz="1800" dirty="0" err="1">
                <a:solidFill>
                  <a:srgbClr val="007DC3"/>
                </a:solidFill>
                <a:latin typeface="+mn-lt"/>
              </a:rPr>
              <a:t>iCount</a:t>
            </a:r>
            <a:r>
              <a:rPr lang="en-US" sz="1800" dirty="0">
                <a:solidFill>
                  <a:srgbClr val="007DC3"/>
                </a:solidFill>
                <a:latin typeface="+mn-lt"/>
              </a:rPr>
              <a:t> for data </a:t>
            </a:r>
            <a:r>
              <a:rPr lang="en-US" sz="1800" dirty="0" err="1">
                <a:solidFill>
                  <a:srgbClr val="007DC3"/>
                </a:solidFill>
                <a:latin typeface="+mn-lt"/>
              </a:rPr>
              <a:t>consuption</a:t>
            </a:r>
            <a:r>
              <a:rPr lang="en-US" sz="1800" dirty="0">
                <a:solidFill>
                  <a:srgbClr val="007DC3"/>
                </a:solidFill>
                <a:latin typeface="+mn-lt"/>
              </a:rPr>
              <a:t>. Here are a few example endpoint :</a:t>
            </a:r>
          </a:p>
          <a:p>
            <a:pPr marL="587813" lvl="1" indent="0">
              <a:buNone/>
            </a:pPr>
            <a:r>
              <a:rPr lang="en-US" sz="1800" dirty="0">
                <a:hlinkClick r:id="rId7"/>
              </a:rPr>
              <a:t>http://13.59.15.42:8301/proxy/get/appreciation/</a:t>
            </a:r>
            <a:r>
              <a:rPr lang="en-US" sz="1800" dirty="0"/>
              <a:t>  </a:t>
            </a:r>
            <a:endParaRPr lang="en-US" sz="1800" b="1" u="sng" dirty="0">
              <a:solidFill>
                <a:srgbClr val="007DC3"/>
              </a:solidFill>
              <a:latin typeface="+mn-lt"/>
            </a:endParaRPr>
          </a:p>
          <a:p>
            <a:pPr marL="587813" lvl="1" indent="0">
              <a:buNone/>
            </a:pPr>
            <a:r>
              <a:rPr lang="en-US" sz="1800" dirty="0">
                <a:hlinkClick r:id="rId8"/>
              </a:rPr>
              <a:t>http://13.59.15.42:8301/proxy/get/awards/</a:t>
            </a:r>
            <a:r>
              <a:rPr lang="en-US" sz="1800" dirty="0"/>
              <a:t> </a:t>
            </a:r>
          </a:p>
          <a:p>
            <a:pPr marL="587813" lvl="1" indent="0">
              <a:buNone/>
            </a:pPr>
            <a:r>
              <a:rPr lang="en-US" sz="1800" dirty="0">
                <a:hlinkClick r:id="rId9"/>
              </a:rPr>
              <a:t>http://13.59.15.42:8301/proxy/get/task/</a:t>
            </a:r>
            <a:r>
              <a:rPr lang="en-US" sz="1800" dirty="0"/>
              <a:t> </a:t>
            </a:r>
          </a:p>
          <a:p>
            <a:pPr marL="587813" lvl="1" indent="0">
              <a:buNone/>
            </a:pPr>
            <a:r>
              <a:rPr lang="en-US" sz="1800" dirty="0">
                <a:hlinkClick r:id="rId10"/>
              </a:rPr>
              <a:t>http://13.59.15.42:8301/proxy/get /feedback/</a:t>
            </a:r>
            <a:r>
              <a:rPr lang="en-US" sz="1800" dirty="0"/>
              <a:t>  </a:t>
            </a:r>
          </a:p>
          <a:p>
            <a:pPr marL="587813" lvl="1" indent="0">
              <a:buNone/>
            </a:pPr>
            <a:endParaRPr lang="en-US" sz="1800" dirty="0"/>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873563" lvl="1" indent="-285750">
              <a:buFontTx/>
              <a:buChar char="-"/>
            </a:pPr>
            <a:r>
              <a:rPr lang="en-US" sz="1800" dirty="0">
                <a:solidFill>
                  <a:srgbClr val="007DC3"/>
                </a:solidFill>
                <a:latin typeface="+mn-lt"/>
              </a:rPr>
              <a:t>It’s a spring-batch job responsible to send emails to the employees.</a:t>
            </a:r>
          </a:p>
          <a:p>
            <a:pPr marL="873563" lvl="1" indent="-285750">
              <a:buFontTx/>
              <a:buChar char="-"/>
            </a:pPr>
            <a:r>
              <a:rPr lang="en-US" sz="1800" dirty="0">
                <a:solidFill>
                  <a:srgbClr val="007DC3"/>
                </a:solidFill>
                <a:latin typeface="+mn-lt"/>
              </a:rPr>
              <a:t>Its sends notifications to the employees who is not using or actively using </a:t>
            </a:r>
            <a:r>
              <a:rPr lang="en-US" sz="1800" dirty="0" err="1">
                <a:solidFill>
                  <a:srgbClr val="007DC3"/>
                </a:solidFill>
                <a:latin typeface="+mn-lt"/>
              </a:rPr>
              <a:t>iCount</a:t>
            </a:r>
            <a:r>
              <a:rPr lang="en-US" sz="1800" dirty="0">
                <a:solidFill>
                  <a:srgbClr val="007DC3"/>
                </a:solidFill>
                <a:latin typeface="+mn-lt"/>
              </a:rPr>
              <a:t>-Store.</a:t>
            </a:r>
          </a:p>
          <a:p>
            <a:pPr marL="873563" lvl="1" indent="-285750">
              <a:buFontTx/>
              <a:buChar char="-"/>
            </a:pPr>
            <a:r>
              <a:rPr lang="en-US" sz="1800" dirty="0">
                <a:solidFill>
                  <a:srgbClr val="007DC3"/>
                </a:solidFill>
                <a:latin typeface="+mn-lt"/>
              </a:rPr>
              <a:t>Frequency and rules of notifications can be configurable.</a:t>
            </a:r>
          </a:p>
          <a:p>
            <a:pPr marL="587813" lvl="1" indent="0">
              <a:buNone/>
            </a:pPr>
            <a:r>
              <a:rPr lang="en-US" sz="1800" dirty="0">
                <a:solidFill>
                  <a:srgbClr val="007DC3"/>
                </a:solidFill>
                <a:latin typeface="+mn-lt"/>
              </a:rPr>
              <a:t>      Example of rules :</a:t>
            </a:r>
          </a:p>
          <a:p>
            <a:pPr marL="587813" lvl="1" indent="0">
              <a:buNone/>
            </a:pPr>
            <a:r>
              <a:rPr lang="en-US" sz="1800" dirty="0">
                <a:solidFill>
                  <a:srgbClr val="007DC3"/>
                </a:solidFill>
                <a:latin typeface="+mn-lt"/>
              </a:rPr>
              <a:t>	1. Exclude Employees from actively use </a:t>
            </a:r>
            <a:r>
              <a:rPr lang="en-US" sz="1800" dirty="0" err="1">
                <a:solidFill>
                  <a:srgbClr val="007DC3"/>
                </a:solidFill>
                <a:latin typeface="+mn-lt"/>
              </a:rPr>
              <a:t>iCount</a:t>
            </a:r>
            <a:r>
              <a:rPr lang="en-US" sz="1800" dirty="0">
                <a:solidFill>
                  <a:srgbClr val="007DC3"/>
                </a:solidFill>
                <a:latin typeface="+mn-lt"/>
              </a:rPr>
              <a:t> Store.</a:t>
            </a:r>
          </a:p>
          <a:p>
            <a:pPr marL="587813" lvl="1" indent="0">
              <a:buNone/>
            </a:pPr>
            <a:r>
              <a:rPr lang="en-US" sz="1800" dirty="0">
                <a:solidFill>
                  <a:srgbClr val="007DC3"/>
                </a:solidFill>
                <a:latin typeface="+mn-lt"/>
              </a:rPr>
              <a:t>	2. Escalation rule for not being use </a:t>
            </a:r>
            <a:r>
              <a:rPr lang="en-US" sz="1800" dirty="0" err="1">
                <a:solidFill>
                  <a:srgbClr val="007DC3"/>
                </a:solidFill>
                <a:latin typeface="+mn-lt"/>
              </a:rPr>
              <a:t>iCount</a:t>
            </a:r>
            <a:r>
              <a:rPr lang="en-US" sz="1800" dirty="0">
                <a:solidFill>
                  <a:srgbClr val="007DC3"/>
                </a:solidFill>
                <a:latin typeface="+mn-lt"/>
              </a:rPr>
              <a:t>.</a:t>
            </a:r>
          </a:p>
          <a:p>
            <a:pPr marL="587813" lvl="1" indent="0">
              <a:buNone/>
            </a:pPr>
            <a:r>
              <a:rPr lang="en-US" sz="1800" dirty="0">
                <a:solidFill>
                  <a:srgbClr val="007DC3"/>
                </a:solidFill>
                <a:latin typeface="+mn-lt"/>
              </a:rPr>
              <a:t>	3. It can lock other services such as outlook etc. for not at all use.</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407963" y="887428"/>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50166" y="1026942"/>
            <a:ext cx="11229262" cy="1477328"/>
          </a:xfrm>
          <a:prstGeom prst="rect">
            <a:avLst/>
          </a:prstGeom>
        </p:spPr>
        <p:txBody>
          <a:bodyPr wrap="square">
            <a:spAutoFit/>
          </a:bodyPr>
          <a:lstStyle/>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or </a:t>
            </a:r>
            <a:r>
              <a:rPr lang="en-US" dirty="0" err="1">
                <a:solidFill>
                  <a:srgbClr val="007DC3"/>
                </a:solidFill>
              </a:rPr>
              <a:t>rul</a:t>
            </a:r>
            <a:r>
              <a:rPr lang="en-US" dirty="0">
                <a:solidFill>
                  <a:srgbClr val="007DC3"/>
                </a:solidFill>
              </a:rPr>
              <a:t> notification-batch in certain interval.</a:t>
            </a:r>
          </a:p>
          <a:p>
            <a:pPr marL="873563" lvl="1" indent="-285750">
              <a:buFontTx/>
              <a:buChar char="-"/>
            </a:pPr>
            <a:r>
              <a:rPr lang="en-US" dirty="0">
                <a:solidFill>
                  <a:srgbClr val="007DC3"/>
                </a:solidFill>
              </a:rPr>
              <a:t>Interval can be configurable.</a:t>
            </a:r>
          </a:p>
        </p:txBody>
      </p:sp>
    </p:spTree>
    <p:extLst>
      <p:ext uri="{BB962C8B-B14F-4D97-AF65-F5344CB8AC3E}">
        <p14:creationId xmlns:p14="http://schemas.microsoft.com/office/powerpoint/2010/main" val="114992800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p>
          <a:p>
            <a:pPr marL="587813" lvl="1" indent="0">
              <a:buNone/>
            </a:pPr>
            <a:r>
              <a:rPr lang="en-US" dirty="0">
                <a:hlinkClick r:id="rId4"/>
              </a:rPr>
              <a:t>http://13.59.15.42:8301/proxy/get/appreciation</a:t>
            </a:r>
            <a:r>
              <a:rPr lang="en-US" dirty="0"/>
              <a:t> </a:t>
            </a:r>
          </a:p>
          <a:p>
            <a:pPr marL="587813" lvl="1" indent="0">
              <a:buNone/>
            </a:pPr>
            <a:r>
              <a:rPr lang="en-US" dirty="0">
                <a:hlinkClick r:id="rId5"/>
              </a:rPr>
              <a:t>http://13.59.15.42:8302/notification-batch</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918C30C5-F959-4076-BCE5-DF3625F6DFB8}"/>
              </a:ext>
            </a:extLst>
          </p:cNvPr>
          <p:cNvPicPr>
            <a:picLocks noChangeAspect="1"/>
          </p:cNvPicPr>
          <p:nvPr/>
        </p:nvPicPr>
        <p:blipFill>
          <a:blip r:embed="rId6"/>
          <a:stretch>
            <a:fillRect/>
          </a:stretch>
        </p:blipFill>
        <p:spPr>
          <a:xfrm>
            <a:off x="1020641" y="2911056"/>
            <a:ext cx="8743950" cy="150495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7786056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99086424"/>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B Srinivasa Prabhu</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B_Prabhu01@infosys.com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652642327"/>
              </p:ext>
            </p:extLst>
          </p:nvPr>
        </p:nvGraphicFramePr>
        <p:xfrm>
          <a:off x="263923" y="394382"/>
          <a:ext cx="11763953" cy="5744425"/>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6206">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5861">
                <a:tc rowSpan="3">
                  <a:txBody>
                    <a:bodyPr/>
                    <a:lstStyle/>
                    <a:p>
                      <a:r>
                        <a:rPr lang="en-US" dirty="0"/>
                        <a:t>Easy Accessibility</a:t>
                      </a:r>
                    </a:p>
                  </a:txBody>
                  <a:tcPr/>
                </a:tc>
                <a:tc>
                  <a:txBody>
                    <a:bodyPr/>
                    <a:lstStyle/>
                    <a:p>
                      <a:r>
                        <a:rPr lang="en-US" dirty="0"/>
                        <a:t>Collect, capture and store work updates, awards, feedback, task completion from different source system through adapters. </a:t>
                      </a:r>
                      <a:r>
                        <a:rPr lang="en-US" dirty="0" err="1"/>
                        <a:t>iCount</a:t>
                      </a:r>
                      <a:r>
                        <a:rPr lang="en-US" dirty="0"/>
                        <a:t> Login is not required</a:t>
                      </a:r>
                    </a:p>
                  </a:txBody>
                  <a:tcPr/>
                </a:tc>
                <a:extLst>
                  <a:ext uri="{0D108BD9-81ED-4DB2-BD59-A6C34878D82A}">
                    <a16:rowId xmlns:a16="http://schemas.microsoft.com/office/drawing/2014/main" val="890410419"/>
                  </a:ext>
                </a:extLst>
              </a:tr>
              <a:tr h="605861">
                <a:tc vMerge="1">
                  <a:txBody>
                    <a:bodyPr/>
                    <a:lstStyle/>
                    <a:p>
                      <a:endParaRPr lang="en-US" dirty="0"/>
                    </a:p>
                  </a:txBody>
                  <a:tcPr/>
                </a:tc>
                <a:tc>
                  <a:txBody>
                    <a:bodyPr/>
                    <a:lstStyle/>
                    <a:p>
                      <a:r>
                        <a:rPr lang="en-US" dirty="0"/>
                        <a:t>Employee can provide feedback and upload appreciation using outlook plugins and outlook forms/UIs.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6206">
                <a:tc vMerge="1">
                  <a:txBody>
                    <a:bodyPr/>
                    <a:lstStyle/>
                    <a:p>
                      <a:endParaRPr lang="en-US" dirty="0"/>
                    </a:p>
                  </a:txBody>
                  <a:tcPr/>
                </a:tc>
                <a:tc>
                  <a:txBody>
                    <a:bodyPr/>
                    <a:lstStyle/>
                    <a:p>
                      <a:r>
                        <a:rPr lang="en-US" dirty="0"/>
                        <a:t>APIs are exposed for course completion,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6206">
                <a:tc rowSpan="5">
                  <a:txBody>
                    <a:bodyPr/>
                    <a:lstStyle/>
                    <a:p>
                      <a:r>
                        <a:rPr lang="en-US" dirty="0"/>
                        <a:t>Employee Engagements</a:t>
                      </a:r>
                    </a:p>
                  </a:txBody>
                  <a:tcPr/>
                </a:tc>
                <a:tc>
                  <a:txBody>
                    <a:bodyPr/>
                    <a:lstStyle/>
                    <a:p>
                      <a:r>
                        <a:rPr lang="en-US" dirty="0"/>
                        <a:t>Automated notifications can be sent to the employees if </a:t>
                      </a:r>
                      <a:r>
                        <a:rPr lang="en-US" dirty="0" err="1"/>
                        <a:t>iCount</a:t>
                      </a:r>
                      <a:r>
                        <a:rPr lang="en-US" dirty="0"/>
                        <a:t> is not updated frequently</a:t>
                      </a:r>
                    </a:p>
                  </a:txBody>
                  <a:tcPr/>
                </a:tc>
                <a:extLst>
                  <a:ext uri="{0D108BD9-81ED-4DB2-BD59-A6C34878D82A}">
                    <a16:rowId xmlns:a16="http://schemas.microsoft.com/office/drawing/2014/main" val="3341128262"/>
                  </a:ext>
                </a:extLst>
              </a:tr>
              <a:tr h="346206">
                <a:tc vMerge="1">
                  <a:txBody>
                    <a:bodyPr/>
                    <a:lstStyle/>
                    <a:p>
                      <a:endParaRPr lang="en-US" dirty="0"/>
                    </a:p>
                  </a:txBody>
                  <a:tcPr/>
                </a:tc>
                <a:tc>
                  <a:txBody>
                    <a:bodyPr/>
                    <a:lstStyle/>
                    <a:p>
                      <a:r>
                        <a:rPr lang="en-US" dirty="0"/>
                        <a:t>Notification frequency can be configured.</a:t>
                      </a:r>
                    </a:p>
                  </a:txBody>
                  <a:tcPr/>
                </a:tc>
                <a:extLst>
                  <a:ext uri="{0D108BD9-81ED-4DB2-BD59-A6C34878D82A}">
                    <a16:rowId xmlns:a16="http://schemas.microsoft.com/office/drawing/2014/main" val="3330325873"/>
                  </a:ext>
                </a:extLst>
              </a:tr>
              <a:tr h="605861">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real-time on feedback, appreciation, task/course completion and awards updates. Acknowledgement will be issued in real-time</a:t>
                      </a:r>
                    </a:p>
                  </a:txBody>
                  <a:tcPr/>
                </a:tc>
                <a:extLst>
                  <a:ext uri="{0D108BD9-81ED-4DB2-BD59-A6C34878D82A}">
                    <a16:rowId xmlns:a16="http://schemas.microsoft.com/office/drawing/2014/main" val="1281325563"/>
                  </a:ext>
                </a:extLst>
              </a:tr>
              <a:tr h="346206">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Deals can be announced and coins will be accumulated</a:t>
                      </a:r>
                    </a:p>
                  </a:txBody>
                  <a:tcPr/>
                </a:tc>
                <a:extLst>
                  <a:ext uri="{0D108BD9-81ED-4DB2-BD59-A6C34878D82A}">
                    <a16:rowId xmlns:a16="http://schemas.microsoft.com/office/drawing/2014/main" val="4160955253"/>
                  </a:ext>
                </a:extLst>
              </a:tr>
              <a:tr h="346206">
                <a:tc vMerge="1">
                  <a:txBody>
                    <a:bodyPr/>
                    <a:lstStyle/>
                    <a:p>
                      <a:endParaRPr lang="en-US" dirty="0"/>
                    </a:p>
                  </a:txBody>
                  <a:tcPr/>
                </a:tc>
                <a:tc>
                  <a:txBody>
                    <a:bodyPr/>
                    <a:lstStyle/>
                    <a:p>
                      <a:r>
                        <a:rPr lang="en-US" dirty="0"/>
                        <a:t>Outbox will be blocked if employee do not use </a:t>
                      </a:r>
                      <a:r>
                        <a:rPr lang="en-US" dirty="0" err="1"/>
                        <a:t>iStore</a:t>
                      </a:r>
                      <a:r>
                        <a:rPr lang="en-US" dirty="0"/>
                        <a:t> at all.</a:t>
                      </a:r>
                    </a:p>
                  </a:txBody>
                  <a:tcPr/>
                </a:tc>
                <a:extLst>
                  <a:ext uri="{0D108BD9-81ED-4DB2-BD59-A6C34878D82A}">
                    <a16:rowId xmlns:a16="http://schemas.microsoft.com/office/drawing/2014/main" val="516795821"/>
                  </a:ext>
                </a:extLst>
              </a:tr>
              <a:tr h="532345">
                <a:tc rowSpan="2">
                  <a:txBody>
                    <a:bodyPr/>
                    <a:lstStyle/>
                    <a:p>
                      <a:r>
                        <a:rPr lang="en-US" dirty="0"/>
                        <a:t>Award-Based system</a:t>
                      </a:r>
                    </a:p>
                  </a:txBody>
                  <a:tcPr/>
                </a:tc>
                <a:tc>
                  <a:txBody>
                    <a:bodyPr/>
                    <a:lstStyle/>
                    <a:p>
                      <a:r>
                        <a:rPr lang="en-US" dirty="0"/>
                        <a:t>Employees acquire coins by providing feedback/course completion/uploading appreciation</a:t>
                      </a:r>
                    </a:p>
                  </a:txBody>
                  <a:tcPr/>
                </a:tc>
                <a:extLst>
                  <a:ext uri="{0D108BD9-81ED-4DB2-BD59-A6C34878D82A}">
                    <a16:rowId xmlns:a16="http://schemas.microsoft.com/office/drawing/2014/main" val="460025123"/>
                  </a:ext>
                </a:extLst>
              </a:tr>
              <a:tr h="346206">
                <a:tc vMerge="1">
                  <a:txBody>
                    <a:bodyPr/>
                    <a:lstStyle/>
                    <a:p>
                      <a:endParaRPr lang="en-US" dirty="0"/>
                    </a:p>
                  </a:txBody>
                  <a:tcPr/>
                </a:tc>
                <a:tc>
                  <a:txBody>
                    <a:bodyPr/>
                    <a:lstStyle/>
                    <a:p>
                      <a:r>
                        <a:rPr lang="en-US" dirty="0"/>
                        <a:t>Coins can be redeemed using </a:t>
                      </a:r>
                      <a:r>
                        <a:rPr lang="en-US" dirty="0" err="1"/>
                        <a:t>InfyGold</a:t>
                      </a:r>
                      <a:endParaRPr lang="en-US" dirty="0"/>
                    </a:p>
                  </a:txBody>
                  <a:tcPr/>
                </a:tc>
                <a:extLst>
                  <a:ext uri="{0D108BD9-81ED-4DB2-BD59-A6C34878D82A}">
                    <a16:rowId xmlns:a16="http://schemas.microsoft.com/office/drawing/2014/main" val="2358198715"/>
                  </a:ext>
                </a:extLst>
              </a:tr>
              <a:tr h="346206">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6206">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1294507732"/>
              </p:ext>
            </p:extLst>
          </p:nvPr>
        </p:nvGraphicFramePr>
        <p:xfrm>
          <a:off x="263924" y="506437"/>
          <a:ext cx="11496667" cy="2895423"/>
        </p:xfrm>
        <a:graphic>
          <a:graphicData uri="http://schemas.openxmlformats.org/drawingml/2006/table">
            <a:tbl>
              <a:tblPr firstRow="1" bandRow="1">
                <a:tableStyleId>{073A0DAA-6AF3-43AB-8588-CEC1D06C72B9}</a:tableStyleId>
              </a:tblPr>
              <a:tblGrid>
                <a:gridCol w="2582334">
                  <a:extLst>
                    <a:ext uri="{9D8B030D-6E8A-4147-A177-3AD203B41FA5}">
                      <a16:colId xmlns:a16="http://schemas.microsoft.com/office/drawing/2014/main" val="573319858"/>
                    </a:ext>
                  </a:extLst>
                </a:gridCol>
                <a:gridCol w="8914333">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get feedback and appreciations on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choose to make feedback and achievements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on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continuous feedback from team peers or other employees.</a:t>
                      </a:r>
                    </a:p>
                  </a:txBody>
                  <a:tcPr/>
                </a:tc>
                <a:extLst>
                  <a:ext uri="{0D108BD9-81ED-4DB2-BD59-A6C34878D82A}">
                    <a16:rowId xmlns:a16="http://schemas.microsoft.com/office/drawing/2014/main" val="3365258011"/>
                  </a:ext>
                </a:extLst>
              </a:tr>
              <a:tr h="327007">
                <a:tc>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a:txBody>
                    <a:bodyPr/>
                    <a:lstStyle/>
                    <a:p>
                      <a:endParaRPr lang="en-US" dirty="0"/>
                    </a:p>
                  </a:txBody>
                  <a:tcPr/>
                </a:tc>
                <a:tc>
                  <a:txBody>
                    <a:bodyPr/>
                    <a:lstStyle/>
                    <a:p>
                      <a:r>
                        <a:rPr lang="en-US" dirty="0"/>
                        <a:t>Exclusion can be processed based on approvals. Example Subcons exclusion/onsite exclusion etc.</a:t>
                      </a:r>
                    </a:p>
                  </a:txBody>
                  <a:tcPr/>
                </a:tc>
                <a:extLst>
                  <a:ext uri="{0D108BD9-81ED-4DB2-BD59-A6C34878D82A}">
                    <a16:rowId xmlns:a16="http://schemas.microsoft.com/office/drawing/2014/main" val="560340546"/>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55625998-DEC6-4F1F-9B57-2B54800B8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77" y="794553"/>
            <a:ext cx="11020425" cy="51339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6CFC1177-78F3-4714-BEFC-3653D7C30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64" y="630382"/>
            <a:ext cx="11825072" cy="535478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We have used following Technologies for each of these components. This is a Hybrid application</a:t>
            </a:r>
          </a:p>
          <a:p>
            <a:r>
              <a:rPr lang="en-US" dirty="0">
                <a:solidFill>
                  <a:srgbClr val="0070C0"/>
                </a:solidFill>
              </a:rPr>
              <a:t> </a:t>
            </a:r>
            <a:r>
              <a:rPr lang="en-US" b="1" dirty="0">
                <a:solidFill>
                  <a:srgbClr val="0070C0"/>
                </a:solidFill>
              </a:rPr>
              <a:t>App specific connectors </a:t>
            </a:r>
            <a:r>
              <a:rPr lang="en-US" dirty="0">
                <a:solidFill>
                  <a:srgbClr val="0070C0"/>
                </a:solidFill>
              </a:rPr>
              <a:t>– VSTO Add-ins using </a:t>
            </a:r>
            <a:r>
              <a:rPr lang="en-US" dirty="0" err="1">
                <a:solidFill>
                  <a:srgbClr val="0070C0"/>
                </a:solidFill>
              </a:rPr>
              <a:t>C#.Net</a:t>
            </a:r>
            <a:r>
              <a:rPr lang="en-US" dirty="0">
                <a:solidFill>
                  <a:srgbClr val="0070C0"/>
                </a:solidFill>
              </a:rPr>
              <a:t>. Used to create connectors</a:t>
            </a:r>
          </a:p>
          <a:p>
            <a:r>
              <a:rPr lang="en-US" dirty="0">
                <a:solidFill>
                  <a:srgbClr val="0070C0"/>
                </a:solidFill>
              </a:rPr>
              <a:t> </a:t>
            </a:r>
            <a:r>
              <a:rPr lang="en-US" b="1" dirty="0">
                <a:solidFill>
                  <a:srgbClr val="0070C0"/>
                </a:solidFill>
              </a:rPr>
              <a:t>Adapter-Service (AS) </a:t>
            </a:r>
            <a:r>
              <a:rPr lang="en-US" dirty="0">
                <a:solidFill>
                  <a:srgbClr val="0070C0"/>
                </a:solidFill>
              </a:rPr>
              <a:t>– Developed using </a:t>
            </a:r>
            <a:r>
              <a:rPr lang="en-US" dirty="0" err="1">
                <a:solidFill>
                  <a:srgbClr val="0070C0"/>
                </a:solidFill>
              </a:rPr>
              <a:t>Springboot</a:t>
            </a:r>
            <a:r>
              <a:rPr lang="en-US" dirty="0">
                <a:solidFill>
                  <a:srgbClr val="0070C0"/>
                </a:solidFill>
              </a:rPr>
              <a:t> and integrated with Swagger UI. Entry point to the pipeline</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Developed using </a:t>
            </a:r>
            <a:r>
              <a:rPr lang="en-US" dirty="0" err="1">
                <a:solidFill>
                  <a:srgbClr val="0070C0"/>
                </a:solidFill>
              </a:rPr>
              <a:t>springboot</a:t>
            </a:r>
            <a:r>
              <a:rPr lang="en-US" dirty="0">
                <a:solidFill>
                  <a:srgbClr val="0070C0"/>
                </a:solidFill>
              </a:rPr>
              <a:t>, apache poi and integrated with Swagger UI. End points for </a:t>
            </a:r>
            <a:r>
              <a:rPr lang="en-US" dirty="0" err="1">
                <a:solidFill>
                  <a:srgbClr val="0070C0"/>
                </a:solidFill>
              </a:rPr>
              <a:t>iCount</a:t>
            </a:r>
            <a:r>
              <a:rPr lang="en-US" dirty="0">
                <a:solidFill>
                  <a:srgbClr val="0070C0"/>
                </a:solidFill>
              </a:rPr>
              <a:t> consumption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a:t>
            </a:r>
            <a:r>
              <a:rPr lang="en-US">
                <a:solidFill>
                  <a:srgbClr val="0070C0"/>
                </a:solidFill>
              </a:rPr>
              <a:t>notification batc</a:t>
            </a:r>
            <a:r>
              <a:rPr lang="en-US" dirty="0">
                <a:solidFill>
                  <a:srgbClr val="0070C0"/>
                </a:solidFill>
              </a:rPr>
              <a:t>h</a:t>
            </a:r>
          </a:p>
          <a:p>
            <a:r>
              <a:rPr lang="en-US" b="1" dirty="0">
                <a:solidFill>
                  <a:srgbClr val="0070C0"/>
                </a:solidFill>
              </a:rPr>
              <a:t>Kafka</a:t>
            </a:r>
            <a:r>
              <a:rPr lang="en-US" dirty="0">
                <a:solidFill>
                  <a:srgbClr val="0070C0"/>
                </a:solidFill>
              </a:rPr>
              <a:t> – To stream data and send notifications in real-time to the employees </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these service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cloud pipeline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The links will be shared through 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1477</TotalTime>
  <Words>1181</Words>
  <Application>Microsoft Office PowerPoint</Application>
  <PresentationFormat>Widescreen</PresentationFormat>
  <Paragraphs>336</Paragraphs>
  <Slides>16</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Wingdings</vt:lpstr>
      <vt:lpstr>Office Theme</vt:lpstr>
      <vt:lpstr>1_Office Theme</vt:lpstr>
      <vt:lpstr>PowerPoint Presentation</vt:lpstr>
      <vt:lpstr>Team and Use Case</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405</cp:revision>
  <dcterms:created xsi:type="dcterms:W3CDTF">2018-07-31T07:02:55Z</dcterms:created>
  <dcterms:modified xsi:type="dcterms:W3CDTF">2020-05-31T06:26:06Z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