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8"/>
  </p:notesMasterIdLst>
  <p:sldIdLst>
    <p:sldId id="266" r:id="rId3"/>
    <p:sldId id="264" r:id="rId4"/>
    <p:sldId id="285" r:id="rId5"/>
    <p:sldId id="288" r:id="rId6"/>
    <p:sldId id="289" r:id="rId7"/>
    <p:sldId id="258" r:id="rId8"/>
    <p:sldId id="279" r:id="rId9"/>
    <p:sldId id="269" r:id="rId10"/>
    <p:sldId id="274" r:id="rId11"/>
    <p:sldId id="259" r:id="rId12"/>
    <p:sldId id="270" r:id="rId13"/>
    <p:sldId id="278" r:id="rId14"/>
    <p:sldId id="290" r:id="rId15"/>
    <p:sldId id="267" r:id="rId16"/>
    <p:sldId id="276" r:id="rId17"/>
    <p:sldId id="277" r:id="rId18"/>
    <p:sldId id="284" r:id="rId19"/>
    <p:sldId id="283" r:id="rId20"/>
    <p:sldId id="286" r:id="rId21"/>
    <p:sldId id="287" r:id="rId22"/>
    <p:sldId id="282" r:id="rId23"/>
    <p:sldId id="280" r:id="rId24"/>
    <p:sldId id="281" r:id="rId25"/>
    <p:sldId id="268"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6/3/2020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dirty="0"/>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6318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67908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34132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199056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494701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73517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33052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97264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3215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6126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448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8735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23529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91341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0330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dirty="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6/3/2020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6/3/2020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6/3/2020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dirty="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6/3/2020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6/3/2020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6/3/2020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6/3/2020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dirty="0"/>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6/3/2020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dirty="0"/>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0.png"/><Relationship Id="rId2" Type="http://schemas.openxmlformats.org/officeDocument/2006/relationships/slideLayout" Target="../slideLayouts/slideLayout12.xml"/><Relationship Id="rId1" Type="http://schemas.openxmlformats.org/officeDocument/2006/relationships/themeOverride" Target="../theme/themeOverride1.xml"/><Relationship Id="rId6" Type="http://schemas.openxmlformats.org/officeDocument/2006/relationships/hyperlink" Target="http://13.59.15.42:8300/adapter/feedback/upload" TargetMode="External"/><Relationship Id="rId5" Type="http://schemas.openxmlformats.org/officeDocument/2006/relationships/hyperlink" Target="http://13.59.15.42:8300/adapter/task/upload" TargetMode="External"/><Relationship Id="rId4" Type="http://schemas.openxmlformats.org/officeDocument/2006/relationships/hyperlink" Target="http://13.59.15.42:8300/adapter/awards/upload"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hyperlink" Target="http://13.59.15.42:8302/notification-service" TargetMode="External"/><Relationship Id="rId4" Type="http://schemas.openxmlformats.org/officeDocument/2006/relationships/hyperlink" Target="http://13.59.15.42:8301/proxy/get/user/details?emailId=samrat.basu%40gmail.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6" y="4455470"/>
            <a:ext cx="4911633" cy="156294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000" dirty="0">
                <a:latin typeface="+mn-lt"/>
                <a:cs typeface="Arial" panose="020B0604020202020204" pitchFamily="34" charset="0"/>
              </a:rPr>
              <a:t>Hackathon</a:t>
            </a:r>
          </a:p>
        </p:txBody>
      </p:sp>
    </p:spTree>
    <p:extLst>
      <p:ext uri="{BB962C8B-B14F-4D97-AF65-F5344CB8AC3E}">
        <p14:creationId xmlns:p14="http://schemas.microsoft.com/office/powerpoint/2010/main" val="15203822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489327" y="33279"/>
            <a:ext cx="11630733" cy="202248"/>
          </a:xfrm>
        </p:spPr>
        <p:txBody>
          <a:bodyPr/>
          <a:lstStyle/>
          <a:p>
            <a:r>
              <a:rPr lang="en-US" sz="2700" dirty="0">
                <a:latin typeface="+mn-lt"/>
                <a:sym typeface="Calibri"/>
              </a:rPr>
              <a:t>Architecture Diagram of iSolve – </a:t>
            </a:r>
            <a:r>
              <a:rPr lang="en-US" sz="2700" dirty="0" err="1">
                <a:latin typeface="+mn-lt"/>
                <a:sym typeface="Calibri"/>
              </a:rPr>
              <a:t>iCount</a:t>
            </a:r>
            <a:r>
              <a:rPr lang="en-US" sz="2700" dirty="0">
                <a:latin typeface="+mn-lt"/>
                <a:sym typeface="Calibri"/>
              </a:rPr>
              <a:t> : Problem Statement 1</a:t>
            </a:r>
          </a:p>
        </p:txBody>
      </p:sp>
      <p:sp>
        <p:nvSpPr>
          <p:cNvPr id="2" name="Text Placeholder 1"/>
          <p:cNvSpPr>
            <a:spLocks noGrp="1"/>
          </p:cNvSpPr>
          <p:nvPr>
            <p:ph type="body" sz="quarter" idx="10"/>
          </p:nvPr>
        </p:nvSpPr>
        <p:spPr>
          <a:xfrm>
            <a:off x="263924" y="33279"/>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EEBF7E9E-0973-46E4-945E-F7D14E778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25" y="500121"/>
            <a:ext cx="11664152" cy="63246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2076132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Technical Details of individual components</a:t>
            </a:r>
          </a:p>
        </p:txBody>
      </p:sp>
      <p:sp>
        <p:nvSpPr>
          <p:cNvPr id="3" name="Text Placeholder 2"/>
          <p:cNvSpPr>
            <a:spLocks noGrp="1"/>
          </p:cNvSpPr>
          <p:nvPr>
            <p:ph type="body" sz="quarter" idx="10"/>
          </p:nvPr>
        </p:nvSpPr>
        <p:spPr/>
        <p:txBody>
          <a:bodyPr/>
          <a:lstStyle/>
          <a:p>
            <a:pPr marL="0" indent="0">
              <a:buNone/>
            </a:pPr>
            <a:r>
              <a:rPr lang="en-US" dirty="0">
                <a:solidFill>
                  <a:srgbClr val="0070C0"/>
                </a:solidFill>
              </a:rPr>
              <a:t>This is a Hybrid application and we have used following Technologies for each of these components. </a:t>
            </a:r>
          </a:p>
          <a:p>
            <a:r>
              <a:rPr lang="en-US" b="1" dirty="0">
                <a:solidFill>
                  <a:srgbClr val="0070C0"/>
                </a:solidFill>
              </a:rPr>
              <a:t> App specific connectors </a:t>
            </a:r>
            <a:r>
              <a:rPr lang="en-US" dirty="0">
                <a:solidFill>
                  <a:srgbClr val="0070C0"/>
                </a:solidFill>
              </a:rPr>
              <a:t>– Used to create connectors. Developed using VSTO Add-ins in </a:t>
            </a:r>
            <a:r>
              <a:rPr lang="en-US" dirty="0" err="1">
                <a:solidFill>
                  <a:srgbClr val="0070C0"/>
                </a:solidFill>
              </a:rPr>
              <a:t>C#.Net</a:t>
            </a:r>
            <a:r>
              <a:rPr lang="en-US" dirty="0">
                <a:solidFill>
                  <a:srgbClr val="0070C0"/>
                </a:solidFill>
              </a:rPr>
              <a:t>. </a:t>
            </a:r>
          </a:p>
          <a:p>
            <a:r>
              <a:rPr lang="en-US" b="1" dirty="0">
                <a:solidFill>
                  <a:srgbClr val="0070C0"/>
                </a:solidFill>
              </a:rPr>
              <a:t> Adapter-Service (AS) </a:t>
            </a:r>
            <a:r>
              <a:rPr lang="en-US" dirty="0">
                <a:solidFill>
                  <a:srgbClr val="0070C0"/>
                </a:solidFill>
              </a:rPr>
              <a:t>– Entry point to the pipeline. Developed using </a:t>
            </a:r>
            <a:r>
              <a:rPr lang="en-US" dirty="0" err="1">
                <a:solidFill>
                  <a:srgbClr val="0070C0"/>
                </a:solidFill>
              </a:rPr>
              <a:t>Springboot</a:t>
            </a:r>
            <a:r>
              <a:rPr lang="en-US" dirty="0">
                <a:solidFill>
                  <a:srgbClr val="0070C0"/>
                </a:solidFill>
              </a:rPr>
              <a:t> and integrated with Swagger UI. </a:t>
            </a:r>
          </a:p>
          <a:p>
            <a:r>
              <a:rPr lang="en-US" b="1" dirty="0">
                <a:solidFill>
                  <a:srgbClr val="0070C0"/>
                </a:solidFill>
              </a:rPr>
              <a:t> Proxy-Service (PS) </a:t>
            </a:r>
            <a:r>
              <a:rPr lang="en-US" dirty="0">
                <a:solidFill>
                  <a:srgbClr val="0070C0"/>
                </a:solidFill>
              </a:rPr>
              <a:t>–</a:t>
            </a:r>
            <a:r>
              <a:rPr lang="en-US" b="1" dirty="0">
                <a:solidFill>
                  <a:srgbClr val="0070C0"/>
                </a:solidFill>
              </a:rPr>
              <a:t> </a:t>
            </a:r>
            <a:r>
              <a:rPr lang="en-US" dirty="0">
                <a:solidFill>
                  <a:srgbClr val="0070C0"/>
                </a:solidFill>
              </a:rPr>
              <a:t>End points for </a:t>
            </a:r>
            <a:r>
              <a:rPr lang="en-US" dirty="0" err="1">
                <a:solidFill>
                  <a:srgbClr val="0070C0"/>
                </a:solidFill>
              </a:rPr>
              <a:t>iCount</a:t>
            </a:r>
            <a:r>
              <a:rPr lang="en-US" dirty="0">
                <a:solidFill>
                  <a:srgbClr val="0070C0"/>
                </a:solidFill>
              </a:rPr>
              <a:t> consumption. Developed using </a:t>
            </a:r>
            <a:r>
              <a:rPr lang="en-US" dirty="0" err="1">
                <a:solidFill>
                  <a:srgbClr val="0070C0"/>
                </a:solidFill>
              </a:rPr>
              <a:t>springboot</a:t>
            </a:r>
            <a:r>
              <a:rPr lang="en-US" dirty="0">
                <a:solidFill>
                  <a:srgbClr val="0070C0"/>
                </a:solidFill>
              </a:rPr>
              <a:t>, apache poi and integrated with Swagger UI. </a:t>
            </a:r>
          </a:p>
          <a:p>
            <a:r>
              <a:rPr lang="en-US" b="1" dirty="0">
                <a:solidFill>
                  <a:srgbClr val="0070C0"/>
                </a:solidFill>
              </a:rPr>
              <a:t>Notification-Batch (NB)</a:t>
            </a:r>
            <a:r>
              <a:rPr lang="en-US" dirty="0">
                <a:solidFill>
                  <a:srgbClr val="0070C0"/>
                </a:solidFill>
              </a:rPr>
              <a:t> – Developed using Spring-batch. Used to send notifications to the </a:t>
            </a:r>
            <a:r>
              <a:rPr lang="en-US" dirty="0" err="1">
                <a:solidFill>
                  <a:srgbClr val="0070C0"/>
                </a:solidFill>
              </a:rPr>
              <a:t>empoloyees</a:t>
            </a:r>
            <a:r>
              <a:rPr lang="en-US" dirty="0">
                <a:solidFill>
                  <a:srgbClr val="0070C0"/>
                </a:solidFill>
              </a:rPr>
              <a:t> who is not using </a:t>
            </a:r>
            <a:r>
              <a:rPr lang="en-US" dirty="0" err="1">
                <a:solidFill>
                  <a:srgbClr val="0070C0"/>
                </a:solidFill>
              </a:rPr>
              <a:t>iStore</a:t>
            </a:r>
            <a:r>
              <a:rPr lang="en-US" dirty="0">
                <a:solidFill>
                  <a:srgbClr val="0070C0"/>
                </a:solidFill>
              </a:rPr>
              <a:t> functionalities</a:t>
            </a:r>
          </a:p>
          <a:p>
            <a:r>
              <a:rPr lang="en-US" b="1" dirty="0">
                <a:solidFill>
                  <a:srgbClr val="0070C0"/>
                </a:solidFill>
              </a:rPr>
              <a:t>Cron Job </a:t>
            </a:r>
            <a:r>
              <a:rPr lang="en-US" dirty="0">
                <a:solidFill>
                  <a:srgbClr val="0070C0"/>
                </a:solidFill>
              </a:rPr>
              <a:t>– Unix Cron Scheduler for notification batch</a:t>
            </a:r>
          </a:p>
          <a:p>
            <a:r>
              <a:rPr lang="en-US" b="1" dirty="0">
                <a:solidFill>
                  <a:srgbClr val="0070C0"/>
                </a:solidFill>
              </a:rPr>
              <a:t>Kafka</a:t>
            </a:r>
            <a:r>
              <a:rPr lang="en-US" dirty="0">
                <a:solidFill>
                  <a:srgbClr val="0070C0"/>
                </a:solidFill>
              </a:rPr>
              <a:t> –Streams data and send notifications in real-time to the employees who seek feedback, upload appreciation, complete task/course etc.</a:t>
            </a:r>
          </a:p>
        </p:txBody>
      </p:sp>
      <p:sp>
        <p:nvSpPr>
          <p:cNvPr id="4" name="Slide Number Placeholder 3"/>
          <p:cNvSpPr>
            <a:spLocks noGrp="1"/>
          </p:cNvSpPr>
          <p:nvPr>
            <p:ph type="sldNum" sz="quarter" idx="2"/>
          </p:nvPr>
        </p:nvSpPr>
        <p:spPr/>
        <p:txBody>
          <a:bodyPr/>
          <a:lstStyle/>
          <a:p>
            <a:fld id="{86CB4B4D-7CA3-9044-876B-883B54F8677D}" type="slidenum">
              <a:rPr lang="en-US" smtClean="0"/>
              <a:pPr/>
              <a:t>11</a:t>
            </a:fld>
            <a:endParaRPr lang="en-US" dirty="0"/>
          </a:p>
        </p:txBody>
      </p:sp>
    </p:spTree>
    <p:extLst>
      <p:ext uri="{BB962C8B-B14F-4D97-AF65-F5344CB8AC3E}">
        <p14:creationId xmlns:p14="http://schemas.microsoft.com/office/powerpoint/2010/main" val="201391677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744612" cy="5853315"/>
          </a:xfrm>
        </p:spPr>
        <p:txBody>
          <a:bodyPr>
            <a:normAutofit fontScale="92500" lnSpcReduction="20000"/>
          </a:bodyPr>
          <a:lstStyle/>
          <a:p>
            <a:pPr marL="587813" lvl="1" indent="0">
              <a:buNone/>
            </a:pPr>
            <a:r>
              <a:rPr lang="en-US" b="1" u="sng" dirty="0">
                <a:solidFill>
                  <a:srgbClr val="007DC3"/>
                </a:solidFill>
                <a:latin typeface="+mn-lt"/>
              </a:rPr>
              <a:t>Connector</a:t>
            </a:r>
            <a:r>
              <a:rPr lang="en-US" dirty="0">
                <a:solidFill>
                  <a:srgbClr val="007DC3"/>
                </a:solidFill>
                <a:latin typeface="+mn-lt"/>
              </a:rPr>
              <a:t> : Connectors push data to adapter and it is application specific. User use connectors to Push MS Outlook / Messenger data to pipeline.</a:t>
            </a:r>
          </a:p>
          <a:p>
            <a:pPr marL="873563" lvl="1" indent="-285750">
              <a:buFontTx/>
              <a:buChar char="-"/>
            </a:pPr>
            <a:r>
              <a:rPr lang="en-US" dirty="0">
                <a:solidFill>
                  <a:srgbClr val="007DC3"/>
                </a:solidFill>
                <a:latin typeface="+mn-lt"/>
              </a:rPr>
              <a:t>It parse the message and attachments and check for its compliance.</a:t>
            </a:r>
          </a:p>
          <a:p>
            <a:pPr marL="873563" lvl="1" indent="-285750">
              <a:buFontTx/>
              <a:buChar char="-"/>
            </a:pPr>
            <a:r>
              <a:rPr lang="en-US" dirty="0">
                <a:solidFill>
                  <a:srgbClr val="007DC3"/>
                </a:solidFill>
                <a:latin typeface="+mn-lt"/>
              </a:rPr>
              <a:t>If the message is compliant then user can push such text to the pipeline on cloud for </a:t>
            </a:r>
            <a:r>
              <a:rPr lang="en-US" dirty="0" err="1">
                <a:solidFill>
                  <a:srgbClr val="007DC3"/>
                </a:solidFill>
                <a:latin typeface="+mn-lt"/>
              </a:rPr>
              <a:t>iCount</a:t>
            </a:r>
            <a:r>
              <a:rPr lang="en-US" dirty="0">
                <a:solidFill>
                  <a:srgbClr val="007DC3"/>
                </a:solidFill>
                <a:latin typeface="+mn-lt"/>
              </a:rPr>
              <a:t> consumption. Here is one example </a:t>
            </a:r>
            <a:r>
              <a:rPr lang="en-US" b="1" dirty="0">
                <a:solidFill>
                  <a:srgbClr val="007DC3"/>
                </a:solidFill>
                <a:latin typeface="+mn-lt"/>
              </a:rPr>
              <a:t>outlook-connector</a:t>
            </a:r>
          </a:p>
          <a:p>
            <a:pPr marL="873563" lvl="1" indent="-285750">
              <a:buFontTx/>
              <a:buChar char="-"/>
            </a:pPr>
            <a:endParaRPr lang="en-US" b="1" dirty="0">
              <a:solidFill>
                <a:srgbClr val="007DC3"/>
              </a:solidFill>
              <a:latin typeface="+mn-lt"/>
            </a:endParaRPr>
          </a:p>
          <a:p>
            <a:pPr marL="587813" lvl="1" indent="0">
              <a:buNone/>
            </a:pPr>
            <a:r>
              <a:rPr lang="en-US" dirty="0">
                <a:solidFill>
                  <a:srgbClr val="007DC3"/>
                </a:solidFill>
                <a:highlight>
                  <a:srgbClr val="FFFF00"/>
                </a:highlight>
                <a:latin typeface="+mn-lt"/>
              </a:rPr>
              <a:t>In the below screenshot we are searching for keyword which is parameterized (Certification/Award/Appreciation etc.. and moving that mails to icount application under relevant goal category, if the category is not part of goals then under additional documents section the mails would be uploaded.</a:t>
            </a:r>
          </a:p>
          <a:p>
            <a:pPr marL="587813" lvl="1" indent="0">
              <a:buNone/>
            </a:pPr>
            <a:endParaRPr lang="en-US" b="1" dirty="0">
              <a:solidFill>
                <a:srgbClr val="007DC3"/>
              </a:solidFill>
              <a:latin typeface="+mn-lt"/>
            </a:endParaRPr>
          </a:p>
          <a:p>
            <a:pPr marL="873563" lvl="1" indent="-285750">
              <a:buFontTx/>
              <a:buChar char="-"/>
            </a:pPr>
            <a:endParaRPr lang="en-US" b="1" dirty="0">
              <a:solidFill>
                <a:srgbClr val="007DC3"/>
              </a:solidFill>
              <a:latin typeface="+mn-lt"/>
            </a:endParaRPr>
          </a:p>
          <a:p>
            <a:pPr marL="873563" lvl="1" indent="-285750">
              <a:buFontTx/>
              <a:buChar char="-"/>
            </a:pPr>
            <a:endParaRPr lang="en-US" b="1" dirty="0">
              <a:solidFill>
                <a:srgbClr val="007DC3"/>
              </a:solidFill>
              <a:latin typeface="+mn-lt"/>
            </a:endParaRPr>
          </a:p>
          <a:p>
            <a:pPr marL="873563" lvl="1" indent="-285750">
              <a:buFontTx/>
              <a:buChar char="-"/>
            </a:pPr>
            <a:endParaRPr lang="en-US" b="1" dirty="0">
              <a:solidFill>
                <a:srgbClr val="007DC3"/>
              </a:solidFill>
              <a:latin typeface="+mn-lt"/>
            </a:endParaRPr>
          </a:p>
          <a:p>
            <a:pPr marL="873563" lvl="1" indent="-285750">
              <a:buFontTx/>
              <a:buChar char="-"/>
            </a:pPr>
            <a:endParaRPr lang="en-US" b="1" dirty="0">
              <a:solidFill>
                <a:srgbClr val="007DC3"/>
              </a:solidFill>
              <a:latin typeface="+mn-lt"/>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as well. The links will be shared via </a:t>
            </a:r>
            <a:r>
              <a:rPr lang="en-US" dirty="0" err="1">
                <a:solidFill>
                  <a:srgbClr val="007DC3"/>
                </a:solidFill>
                <a:latin typeface="+mn-lt"/>
              </a:rPr>
              <a:t>todo</a:t>
            </a:r>
            <a:r>
              <a:rPr lang="en-US" dirty="0">
                <a:solidFill>
                  <a:srgbClr val="007DC3"/>
                </a:solidFill>
                <a:latin typeface="+mn-lt"/>
              </a:rPr>
              <a:t>-notification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7284AD6B-065D-4C6F-ABF2-47C1666A4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84" y="2843924"/>
            <a:ext cx="10595372" cy="3311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6958356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 Contd..</a:t>
            </a:r>
          </a:p>
        </p:txBody>
      </p:sp>
      <p:sp>
        <p:nvSpPr>
          <p:cNvPr id="2" name="Text Placeholder 1"/>
          <p:cNvSpPr>
            <a:spLocks noGrp="1"/>
          </p:cNvSpPr>
          <p:nvPr>
            <p:ph type="body" sz="quarter" idx="10"/>
          </p:nvPr>
        </p:nvSpPr>
        <p:spPr>
          <a:xfrm>
            <a:off x="183464" y="956603"/>
            <a:ext cx="11744612" cy="5499615"/>
          </a:xfrm>
        </p:spPr>
        <p:txBody>
          <a:bodyPr>
            <a:normAutofit/>
          </a:bodyPr>
          <a:lstStyle/>
          <a:p>
            <a:pPr marL="587813" lvl="1" indent="0">
              <a:buNone/>
            </a:pPr>
            <a:r>
              <a:rPr lang="en-US" b="1" dirty="0">
                <a:solidFill>
                  <a:srgbClr val="007DC3"/>
                </a:solidFill>
                <a:highlight>
                  <a:srgbClr val="FFFF00"/>
                </a:highlight>
              </a:rPr>
              <a:t>In the below screenshot we are searching for keyword which is parameterized (Certification/Award/Appreciation etc.. and moving that mails to icount application under relevant goal category, if the category is not part of goals then under additional documents section the mails would be uploaded.</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In the screenshot below we are moving mails with Certification keyword.</a:t>
            </a: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as well. The links will be shared via </a:t>
            </a:r>
            <a:r>
              <a:rPr lang="en-US" dirty="0" err="1">
                <a:solidFill>
                  <a:srgbClr val="007DC3"/>
                </a:solidFill>
                <a:latin typeface="+mn-lt"/>
              </a:rPr>
              <a:t>todo</a:t>
            </a:r>
            <a:r>
              <a:rPr lang="en-US" dirty="0">
                <a:solidFill>
                  <a:srgbClr val="007DC3"/>
                </a:solidFill>
                <a:latin typeface="+mn-lt"/>
              </a:rPr>
              <a:t>-notification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084AF2D-8EC8-4F96-A0E9-B9F8F6605366}"/>
              </a:ext>
            </a:extLst>
          </p:cNvPr>
          <p:cNvPicPr>
            <a:picLocks noChangeAspect="1"/>
          </p:cNvPicPr>
          <p:nvPr/>
        </p:nvPicPr>
        <p:blipFill>
          <a:blip r:embed="rId3"/>
          <a:stretch>
            <a:fillRect/>
          </a:stretch>
        </p:blipFill>
        <p:spPr>
          <a:xfrm>
            <a:off x="869853" y="2299116"/>
            <a:ext cx="10890738" cy="4309372"/>
          </a:xfrm>
          <a:prstGeom prst="rect">
            <a:avLst/>
          </a:prstGeom>
        </p:spPr>
      </p:pic>
    </p:spTree>
    <p:extLst>
      <p:ext uri="{BB962C8B-B14F-4D97-AF65-F5344CB8AC3E}">
        <p14:creationId xmlns:p14="http://schemas.microsoft.com/office/powerpoint/2010/main" val="322296464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183464" y="637309"/>
            <a:ext cx="11744612" cy="5818909"/>
          </a:xfrm>
        </p:spPr>
        <p:txBody>
          <a:bodyPr>
            <a:normAutofit fontScale="92500" lnSpcReduction="10000"/>
          </a:bodyPr>
          <a:lstStyle/>
          <a:p>
            <a:pPr marL="587813" lvl="1" indent="0">
              <a:buNone/>
            </a:pPr>
            <a:r>
              <a:rPr lang="en-US" b="1" u="sng" dirty="0">
                <a:solidFill>
                  <a:srgbClr val="007DC3"/>
                </a:solidFill>
                <a:latin typeface="+mn-lt"/>
              </a:rPr>
              <a:t>Adapter-Service (AS)</a:t>
            </a:r>
            <a:r>
              <a:rPr lang="en-US" dirty="0">
                <a:solidFill>
                  <a:srgbClr val="007DC3"/>
                </a:solidFill>
                <a:latin typeface="+mn-lt"/>
              </a:rPr>
              <a:t>: Adapter is an entry point of external messages in the pipeline like work updates, awards, feedback, task completion, award management etc.</a:t>
            </a:r>
          </a:p>
          <a:p>
            <a:pPr marL="873563" lvl="1" indent="-285750">
              <a:buFontTx/>
              <a:buChar char="-"/>
            </a:pPr>
            <a:r>
              <a:rPr lang="en-US" dirty="0">
                <a:solidFill>
                  <a:srgbClr val="007DC3"/>
                </a:solidFill>
                <a:latin typeface="+mn-lt"/>
              </a:rPr>
              <a:t>Through Adapter APIs user can </a:t>
            </a:r>
            <a:r>
              <a:rPr lang="en-US" b="1" u="sng" dirty="0">
                <a:solidFill>
                  <a:srgbClr val="007DC3"/>
                </a:solidFill>
                <a:latin typeface="+mn-lt"/>
              </a:rPr>
              <a:t> </a:t>
            </a:r>
            <a:r>
              <a:rPr lang="en-US" dirty="0">
                <a:solidFill>
                  <a:srgbClr val="007DC3"/>
                </a:solidFill>
                <a:latin typeface="+mn-lt"/>
              </a:rPr>
              <a:t>push following message categories - appreciation, feedback, task, course completion etc. Data will be stored in Mongo db. We can store files to GCP bucket, but as part of template creation we store them in Unix box.</a:t>
            </a:r>
          </a:p>
          <a:p>
            <a:pPr marL="587813" lvl="1" indent="0">
              <a:buNone/>
            </a:pPr>
            <a:r>
              <a:rPr lang="en-US">
                <a:solidFill>
                  <a:srgbClr val="007DC3"/>
                </a:solidFill>
                <a:latin typeface="+mn-lt"/>
              </a:rPr>
              <a:t>-     It </a:t>
            </a:r>
            <a:r>
              <a:rPr lang="en-US" dirty="0">
                <a:solidFill>
                  <a:srgbClr val="007DC3"/>
                </a:solidFill>
                <a:latin typeface="+mn-lt"/>
              </a:rPr>
              <a:t>can pull Tasks  and status from Jira, we will provide a basic API around </a:t>
            </a:r>
            <a:r>
              <a:rPr lang="en-US">
                <a:solidFill>
                  <a:srgbClr val="007DC3"/>
                </a:solidFill>
                <a:latin typeface="+mn-lt"/>
              </a:rPr>
              <a:t>this service</a:t>
            </a:r>
            <a:endParaRPr lang="en-US" dirty="0">
              <a:solidFill>
                <a:srgbClr val="007DC3"/>
              </a:solidFill>
              <a:latin typeface="+mn-lt"/>
            </a:endParaRPr>
          </a:p>
          <a:p>
            <a:pPr marL="873563" lvl="1" indent="-285750">
              <a:buFontTx/>
              <a:buChar char="-"/>
            </a:pPr>
            <a:r>
              <a:rPr lang="en-US" dirty="0">
                <a:solidFill>
                  <a:srgbClr val="007DC3"/>
                </a:solidFill>
                <a:latin typeface="+mn-lt"/>
              </a:rPr>
              <a:t>Here is one Payload example for Appreciation</a:t>
            </a:r>
          </a:p>
          <a:p>
            <a:pPr marL="587813" lvl="1" indent="0">
              <a:buNone/>
            </a:pPr>
            <a:r>
              <a:rPr lang="en-US" dirty="0">
                <a:hlinkClick r:id="rId3"/>
              </a:rPr>
              <a:t>http://13.59.15.42:8300/adapter/appreciation/upload</a:t>
            </a:r>
            <a:r>
              <a:rPr lang="en-US" dirty="0"/>
              <a:t> </a:t>
            </a:r>
            <a:endParaRPr lang="en-US" dirty="0">
              <a:solidFill>
                <a:srgbClr val="007DC3"/>
              </a:solidFill>
              <a:latin typeface="+mn-lt"/>
            </a:endParaRPr>
          </a:p>
          <a:p>
            <a:pPr marL="587813" lvl="1" indent="0">
              <a:buNone/>
            </a:pPr>
            <a:r>
              <a:rPr lang="en-US" dirty="0">
                <a:solidFill>
                  <a:srgbClr val="007DC3"/>
                </a:solidFill>
                <a:latin typeface="+mn-lt"/>
              </a:rPr>
              <a:t>{</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r>
              <a:rPr lang="en-US" dirty="0" err="1">
                <a:solidFill>
                  <a:srgbClr val="007DC3"/>
                </a:solidFill>
                <a:latin typeface="+mn-lt"/>
              </a:rPr>
              <a:t>employeeId</a:t>
            </a:r>
            <a:r>
              <a:rPr lang="en-US" dirty="0">
                <a:solidFill>
                  <a:srgbClr val="007DC3"/>
                </a:solidFill>
                <a:latin typeface="+mn-lt"/>
              </a:rPr>
              <a:t>": "1047617",</a:t>
            </a:r>
          </a:p>
          <a:p>
            <a:pPr marL="587813" lvl="1" indent="0">
              <a:buNone/>
            </a:pPr>
            <a:r>
              <a:rPr lang="en-US" dirty="0">
                <a:solidFill>
                  <a:srgbClr val="007DC3"/>
                </a:solidFill>
                <a:latin typeface="+mn-lt"/>
              </a:rPr>
              <a:t>	"name": "</a:t>
            </a:r>
            <a:r>
              <a:rPr lang="en-US" dirty="0" err="1">
                <a:solidFill>
                  <a:srgbClr val="007DC3"/>
                </a:solidFill>
                <a:latin typeface="+mn-lt"/>
              </a:rPr>
              <a:t>krishna</a:t>
            </a:r>
            <a:r>
              <a:rPr lang="en-US" dirty="0">
                <a:solidFill>
                  <a:srgbClr val="007DC3"/>
                </a:solidFill>
                <a:latin typeface="+mn-lt"/>
              </a:rPr>
              <a:t> Basu",</a:t>
            </a:r>
          </a:p>
          <a:p>
            <a:pPr marL="587813" lvl="1" indent="0">
              <a:buNone/>
            </a:pPr>
            <a:r>
              <a:rPr lang="en-US" dirty="0">
                <a:solidFill>
                  <a:srgbClr val="007DC3"/>
                </a:solidFill>
                <a:latin typeface="+mn-lt"/>
              </a:rPr>
              <a:t>	"email": "krishna@gmail.com",</a:t>
            </a:r>
          </a:p>
          <a:p>
            <a:pPr marL="587813" lvl="1" indent="0">
              <a:buNone/>
            </a:pPr>
            <a:r>
              <a:rPr lang="en-US" dirty="0">
                <a:solidFill>
                  <a:srgbClr val="007DC3"/>
                </a:solidFill>
                <a:latin typeface="+mn-lt"/>
              </a:rPr>
              <a:t>	"date": 1242353553,</a:t>
            </a:r>
          </a:p>
          <a:p>
            <a:pPr marL="587813" lvl="1" indent="0">
              <a:buNone/>
            </a:pPr>
            <a:r>
              <a:rPr lang="en-US" dirty="0">
                <a:solidFill>
                  <a:srgbClr val="007DC3"/>
                </a:solidFill>
                <a:latin typeface="+mn-lt"/>
              </a:rPr>
              <a:t>	"appreciation": [{</a:t>
            </a:r>
          </a:p>
          <a:p>
            <a:pPr marL="587813" lvl="1" indent="0">
              <a:buNone/>
            </a:pPr>
            <a:r>
              <a:rPr lang="en-US" dirty="0">
                <a:solidFill>
                  <a:srgbClr val="007DC3"/>
                </a:solidFill>
                <a:latin typeface="+mn-lt"/>
              </a:rPr>
              <a:t>		"</a:t>
            </a:r>
            <a:r>
              <a:rPr lang="en-US" dirty="0" err="1">
                <a:solidFill>
                  <a:srgbClr val="007DC3"/>
                </a:solidFill>
                <a:latin typeface="+mn-lt"/>
              </a:rPr>
              <a:t>appreciatorName</a:t>
            </a:r>
            <a:r>
              <a:rPr lang="en-US" dirty="0">
                <a:solidFill>
                  <a:srgbClr val="007DC3"/>
                </a:solidFill>
                <a:latin typeface="+mn-lt"/>
              </a:rPr>
              <a:t>": "Sekhar3",</a:t>
            </a:r>
          </a:p>
          <a:p>
            <a:pPr marL="587813" lvl="1" indent="0">
              <a:buNone/>
            </a:pPr>
            <a:r>
              <a:rPr lang="en-US" dirty="0">
                <a:solidFill>
                  <a:srgbClr val="007DC3"/>
                </a:solidFill>
                <a:latin typeface="+mn-lt"/>
              </a:rPr>
              <a:t>		"</a:t>
            </a:r>
            <a:r>
              <a:rPr lang="en-US" dirty="0" err="1">
                <a:solidFill>
                  <a:srgbClr val="007DC3"/>
                </a:solidFill>
                <a:latin typeface="+mn-lt"/>
              </a:rPr>
              <a:t>appreciatorEmail</a:t>
            </a:r>
            <a:r>
              <a:rPr lang="en-US" dirty="0">
                <a:solidFill>
                  <a:srgbClr val="007DC3"/>
                </a:solidFill>
                <a:latin typeface="+mn-lt"/>
              </a:rPr>
              <a:t>": "Krishna1@gmail.com",</a:t>
            </a:r>
          </a:p>
          <a:p>
            <a:pPr marL="587813" lvl="1" indent="0">
              <a:buNone/>
            </a:pPr>
            <a:r>
              <a:rPr lang="en-US" dirty="0">
                <a:solidFill>
                  <a:srgbClr val="007DC3"/>
                </a:solidFill>
                <a:latin typeface="+mn-lt"/>
              </a:rPr>
              <a:t>		"</a:t>
            </a:r>
            <a:r>
              <a:rPr lang="en-US" dirty="0" err="1">
                <a:solidFill>
                  <a:srgbClr val="007DC3"/>
                </a:solidFill>
                <a:latin typeface="+mn-lt"/>
              </a:rPr>
              <a:t>appreciationSub</a:t>
            </a:r>
            <a:r>
              <a:rPr lang="en-US" dirty="0">
                <a:solidFill>
                  <a:srgbClr val="007DC3"/>
                </a:solidFill>
                <a:latin typeface="+mn-lt"/>
              </a:rPr>
              <a:t>": "Well </a:t>
            </a:r>
            <a:r>
              <a:rPr lang="en-US" dirty="0" err="1">
                <a:solidFill>
                  <a:srgbClr val="007DC3"/>
                </a:solidFill>
                <a:latin typeface="+mn-lt"/>
              </a:rPr>
              <a:t>cdone</a:t>
            </a:r>
            <a:r>
              <a:rPr lang="en-US" dirty="0">
                <a:solidFill>
                  <a:srgbClr val="007DC3"/>
                </a:solidFill>
                <a:latin typeface="+mn-lt"/>
              </a:rPr>
              <a:t>",</a:t>
            </a:r>
          </a:p>
          <a:p>
            <a:pPr marL="587813" lvl="1" indent="0">
              <a:buNone/>
            </a:pPr>
            <a:r>
              <a:rPr lang="en-US" dirty="0">
                <a:solidFill>
                  <a:srgbClr val="007DC3"/>
                </a:solidFill>
                <a:latin typeface="+mn-lt"/>
              </a:rPr>
              <a:t>		"description": "Hi ",</a:t>
            </a:r>
          </a:p>
          <a:p>
            <a:pPr marL="587813" lvl="1" indent="0">
              <a:buNone/>
            </a:pPr>
            <a:r>
              <a:rPr lang="en-US" dirty="0">
                <a:solidFill>
                  <a:srgbClr val="007DC3"/>
                </a:solidFill>
                <a:latin typeface="+mn-lt"/>
              </a:rPr>
              <a:t>		"</a:t>
            </a:r>
            <a:r>
              <a:rPr lang="en-US" dirty="0" err="1">
                <a:solidFill>
                  <a:srgbClr val="007DC3"/>
                </a:solidFill>
                <a:latin typeface="+mn-lt"/>
              </a:rPr>
              <a:t>appreciationDate</a:t>
            </a:r>
            <a:r>
              <a:rPr lang="en-US" dirty="0">
                <a:solidFill>
                  <a:srgbClr val="007DC3"/>
                </a:solidFill>
                <a:latin typeface="+mn-lt"/>
              </a:rPr>
              <a:t>": 3525346346,</a:t>
            </a:r>
          </a:p>
          <a:p>
            <a:pPr marL="587813" lvl="1" indent="0">
              <a:buNone/>
            </a:pPr>
            <a:r>
              <a:rPr lang="en-US" dirty="0">
                <a:solidFill>
                  <a:srgbClr val="007DC3"/>
                </a:solidFill>
                <a:latin typeface="+mn-lt"/>
              </a:rPr>
              <a:t>		"</a:t>
            </a:r>
            <a:r>
              <a:rPr lang="en-US" dirty="0" err="1">
                <a:solidFill>
                  <a:srgbClr val="007DC3"/>
                </a:solidFill>
                <a:latin typeface="+mn-lt"/>
              </a:rPr>
              <a:t>fileInfo</a:t>
            </a:r>
            <a:r>
              <a:rPr lang="en-US" dirty="0">
                <a:solidFill>
                  <a:srgbClr val="007DC3"/>
                </a:solidFill>
                <a:latin typeface="+mn-lt"/>
              </a:rPr>
              <a:t>":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p>
          <a:p>
            <a:pPr marL="587813" lvl="1" indent="0">
              <a:buNone/>
            </a:pPr>
            <a:r>
              <a:rPr lang="en-US" dirty="0">
                <a:solidFill>
                  <a:srgbClr val="007DC3"/>
                </a:solidFill>
                <a:latin typeface="+mn-lt"/>
              </a:rPr>
              <a:t>}</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140261471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CCC563B-DCB0-4749-B292-1ABBBF5F665E}"/>
              </a:ext>
            </a:extLst>
          </p:cNvPr>
          <p:cNvPicPr>
            <a:picLocks noChangeAspect="1"/>
          </p:cNvPicPr>
          <p:nvPr/>
        </p:nvPicPr>
        <p:blipFill>
          <a:blip r:embed="rId3"/>
          <a:stretch>
            <a:fillRect/>
          </a:stretch>
        </p:blipFill>
        <p:spPr>
          <a:xfrm>
            <a:off x="721169" y="804333"/>
            <a:ext cx="10716242" cy="503153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8949869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dirty="0">
                <a:solidFill>
                  <a:srgbClr val="007DC3"/>
                </a:solidFill>
                <a:latin typeface="+mn-lt"/>
              </a:rPr>
              <a:t>Similarly we have following REST endpoints for adapter</a:t>
            </a:r>
          </a:p>
          <a:p>
            <a:pPr marL="587813" lvl="1" indent="0">
              <a:buNone/>
            </a:pPr>
            <a:r>
              <a:rPr lang="en-US" sz="1800" dirty="0">
                <a:hlinkClick r:id="rId4"/>
              </a:rPr>
              <a:t>http://13.59.15.42:8300/adapter/awards/upload</a:t>
            </a:r>
            <a:endParaRPr lang="en-US" sz="1800" dirty="0"/>
          </a:p>
          <a:p>
            <a:pPr marL="587813" lvl="1" indent="0">
              <a:buNone/>
            </a:pPr>
            <a:r>
              <a:rPr lang="en-US" sz="1800" dirty="0">
                <a:hlinkClick r:id="rId5"/>
              </a:rPr>
              <a:t>http://13.59.15.42:8300/adapter/task/upload</a:t>
            </a:r>
            <a:endParaRPr lang="en-US" sz="1800" dirty="0"/>
          </a:p>
          <a:p>
            <a:pPr marL="587813" lvl="1" indent="0">
              <a:buNone/>
            </a:pPr>
            <a:r>
              <a:rPr lang="en-US" sz="1800" dirty="0">
                <a:hlinkClick r:id="rId6"/>
              </a:rPr>
              <a:t>http://13.59.15.42:8300/adapter/feedback/upload</a:t>
            </a:r>
            <a:r>
              <a:rPr lang="en-US" sz="1800" dirty="0"/>
              <a:t> </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3977C349-8052-4068-BD3C-6FEF872F9531}"/>
              </a:ext>
            </a:extLst>
          </p:cNvPr>
          <p:cNvPicPr>
            <a:picLocks noChangeAspect="1"/>
          </p:cNvPicPr>
          <p:nvPr/>
        </p:nvPicPr>
        <p:blipFill>
          <a:blip r:embed="rId7"/>
          <a:stretch>
            <a:fillRect/>
          </a:stretch>
        </p:blipFill>
        <p:spPr>
          <a:xfrm>
            <a:off x="787791" y="2255707"/>
            <a:ext cx="10145368" cy="368085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08021160"/>
      </p:ext>
    </p:extLst>
  </p:cSld>
  <p:clrMapOvr>
    <a:overrideClrMapping bg1="lt1" tx1="dk1" bg2="lt2" tx2="dk2" accent1="accent1" accent2="accent2" accent3="accent3" accent4="accent4" accent5="accent5" accent6="accent6" hlink="hlink" folHlink="folHlink"/>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873563" lvl="1" indent="-285750"/>
            <a:r>
              <a:rPr lang="en-US" sz="1800" dirty="0">
                <a:solidFill>
                  <a:srgbClr val="007DC3"/>
                </a:solidFill>
                <a:latin typeface="+mn-lt"/>
              </a:rPr>
              <a:t>Employee can acquire </a:t>
            </a:r>
            <a:r>
              <a:rPr lang="en-US" sz="1800">
                <a:solidFill>
                  <a:srgbClr val="007DC3"/>
                </a:solidFill>
                <a:latin typeface="+mn-lt"/>
              </a:rPr>
              <a:t>coins by </a:t>
            </a:r>
            <a:r>
              <a:rPr lang="en-US" sz="1800" dirty="0">
                <a:solidFill>
                  <a:srgbClr val="007DC3"/>
                </a:solidFill>
                <a:latin typeface="+mn-lt"/>
              </a:rPr>
              <a:t>providing and receiving feedback, appreciation, completing course etc. Accumulated coins of a specific duration can be redeemed in </a:t>
            </a:r>
            <a:r>
              <a:rPr lang="en-US" sz="1800" dirty="0" err="1">
                <a:solidFill>
                  <a:srgbClr val="007DC3"/>
                </a:solidFill>
                <a:latin typeface="+mn-lt"/>
              </a:rPr>
              <a:t>InfyGold</a:t>
            </a:r>
            <a:r>
              <a:rPr lang="en-US" sz="1800" dirty="0">
                <a:solidFill>
                  <a:srgbClr val="007DC3"/>
                </a:solidFill>
                <a:latin typeface="+mn-lt"/>
              </a:rPr>
              <a:t>+</a:t>
            </a:r>
          </a:p>
          <a:p>
            <a:pPr marL="873563" lvl="1" indent="-285750"/>
            <a:r>
              <a:rPr lang="en-US" sz="1800" dirty="0">
                <a:solidFill>
                  <a:srgbClr val="007DC3"/>
                </a:solidFill>
                <a:latin typeface="+mn-lt"/>
              </a:rPr>
              <a:t>Adapter calls </a:t>
            </a:r>
            <a:r>
              <a:rPr lang="en-US" sz="1800" dirty="0" err="1">
                <a:solidFill>
                  <a:srgbClr val="007DC3"/>
                </a:solidFill>
                <a:latin typeface="+mn-lt"/>
              </a:rPr>
              <a:t>kafka</a:t>
            </a:r>
            <a:r>
              <a:rPr lang="en-US" sz="1800" dirty="0">
                <a:solidFill>
                  <a:srgbClr val="007DC3"/>
                </a:solidFill>
                <a:latin typeface="+mn-lt"/>
              </a:rPr>
              <a:t> producers and consumers for real-time </a:t>
            </a:r>
            <a:r>
              <a:rPr lang="en-US" sz="1800" dirty="0" err="1">
                <a:solidFill>
                  <a:srgbClr val="007DC3"/>
                </a:solidFill>
                <a:latin typeface="+mn-lt"/>
              </a:rPr>
              <a:t>cdc</a:t>
            </a:r>
            <a:r>
              <a:rPr lang="en-US" sz="1800" dirty="0">
                <a:solidFill>
                  <a:srgbClr val="007DC3"/>
                </a:solidFill>
                <a:latin typeface="+mn-lt"/>
              </a:rPr>
              <a:t>-notifications to the employees who receive/give feedback, upload appreciations, complete tasks/course etc. Here is an example of feedback shared.</a:t>
            </a:r>
          </a:p>
          <a:p>
            <a:pPr marL="587813" lvl="1" indent="0">
              <a:buNone/>
            </a:pPr>
            <a:endParaRPr lang="en-US" sz="1800" dirty="0">
              <a:solidFill>
                <a:srgbClr val="007DC3"/>
              </a:solidFill>
              <a:latin typeface="+mn-lt"/>
            </a:endParaRPr>
          </a:p>
          <a:p>
            <a:pPr marL="587813" lvl="1" indent="0">
              <a:buNone/>
            </a:pPr>
            <a:endParaRPr lang="en-US" sz="1800" dirty="0"/>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0CD82FCD-36C8-41C2-B9D3-AEF158939A29}"/>
              </a:ext>
            </a:extLst>
          </p:cNvPr>
          <p:cNvPicPr>
            <a:picLocks noChangeAspect="1"/>
          </p:cNvPicPr>
          <p:nvPr/>
        </p:nvPicPr>
        <p:blipFill>
          <a:blip r:embed="rId3"/>
          <a:stretch>
            <a:fillRect/>
          </a:stretch>
        </p:blipFill>
        <p:spPr>
          <a:xfrm>
            <a:off x="1150909" y="2246174"/>
            <a:ext cx="9265920" cy="322530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01577605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618979"/>
            <a:ext cx="11664152" cy="5837240"/>
          </a:xfrm>
        </p:spPr>
        <p:txBody>
          <a:bodyPr>
            <a:normAutofit/>
          </a:bodyPr>
          <a:lstStyle/>
          <a:p>
            <a:pPr marL="587813" lvl="1" indent="0">
              <a:buNone/>
            </a:pPr>
            <a:r>
              <a:rPr lang="en-US" sz="1800" b="1" u="sng" dirty="0">
                <a:solidFill>
                  <a:srgbClr val="007DC3"/>
                </a:solidFill>
                <a:latin typeface="+mn-lt"/>
              </a:rPr>
              <a:t>Proxy-Service</a:t>
            </a:r>
            <a:r>
              <a:rPr lang="en-US" sz="1800" dirty="0">
                <a:solidFill>
                  <a:srgbClr val="007DC3"/>
                </a:solidFill>
                <a:latin typeface="+mn-lt"/>
              </a:rPr>
              <a:t> :  It exposes REST end points for </a:t>
            </a:r>
            <a:r>
              <a:rPr lang="en-US" sz="1800" dirty="0" err="1">
                <a:solidFill>
                  <a:srgbClr val="007DC3"/>
                </a:solidFill>
                <a:latin typeface="+mn-lt"/>
              </a:rPr>
              <a:t>iCount</a:t>
            </a:r>
            <a:r>
              <a:rPr lang="en-US" sz="1800" dirty="0">
                <a:solidFill>
                  <a:srgbClr val="007DC3"/>
                </a:solidFill>
                <a:latin typeface="+mn-lt"/>
              </a:rPr>
              <a:t> &amp; Leadership data consumption. </a:t>
            </a:r>
            <a:r>
              <a:rPr lang="en-US" sz="1800" b="1" dirty="0">
                <a:solidFill>
                  <a:srgbClr val="007DC3"/>
                </a:solidFill>
                <a:latin typeface="+mn-lt"/>
              </a:rPr>
              <a:t>Leadership dashboard </a:t>
            </a:r>
            <a:r>
              <a:rPr lang="en-US" sz="1800" dirty="0">
                <a:solidFill>
                  <a:srgbClr val="007DC3"/>
                </a:solidFill>
                <a:latin typeface="+mn-lt"/>
              </a:rPr>
              <a:t>and </a:t>
            </a:r>
            <a:r>
              <a:rPr lang="en-US" sz="1800" b="1" dirty="0">
                <a:solidFill>
                  <a:srgbClr val="007DC3"/>
                </a:solidFill>
                <a:latin typeface="+mn-lt"/>
              </a:rPr>
              <a:t>award management </a:t>
            </a:r>
            <a:r>
              <a:rPr lang="en-US" sz="1800" dirty="0">
                <a:solidFill>
                  <a:srgbClr val="007DC3"/>
                </a:solidFill>
                <a:latin typeface="+mn-lt"/>
              </a:rPr>
              <a:t>are part of this component. Here are a few example endpoints :</a:t>
            </a:r>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D20C9236-406E-4754-9E9F-998EAF3D618A}"/>
              </a:ext>
            </a:extLst>
          </p:cNvPr>
          <p:cNvPicPr>
            <a:picLocks noChangeAspect="1"/>
          </p:cNvPicPr>
          <p:nvPr/>
        </p:nvPicPr>
        <p:blipFill>
          <a:blip r:embed="rId3"/>
          <a:stretch>
            <a:fillRect/>
          </a:stretch>
        </p:blipFill>
        <p:spPr>
          <a:xfrm>
            <a:off x="432736" y="1260975"/>
            <a:ext cx="10206866" cy="473860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42461065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618979"/>
            <a:ext cx="11664152" cy="5837240"/>
          </a:xfrm>
        </p:spPr>
        <p:txBody>
          <a:bodyPr>
            <a:normAutofit/>
          </a:bodyPr>
          <a:lstStyle/>
          <a:p>
            <a:pPr marL="587813" lvl="1" indent="0">
              <a:buNone/>
            </a:pPr>
            <a:r>
              <a:rPr lang="en-US" sz="1800" dirty="0">
                <a:solidFill>
                  <a:srgbClr val="002060"/>
                </a:solidFill>
              </a:rPr>
              <a:t>Example of award dashboard</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6E90FBEE-7416-48EC-A79A-F8BF14CD1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09" y="1117171"/>
            <a:ext cx="10329093" cy="462365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68330677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4149647828"/>
              </p:ext>
            </p:extLst>
          </p:nvPr>
        </p:nvGraphicFramePr>
        <p:xfrm>
          <a:off x="686408" y="1015333"/>
          <a:ext cx="10785764" cy="5456858"/>
        </p:xfrm>
        <a:graphic>
          <a:graphicData uri="http://schemas.openxmlformats.org/drawingml/2006/table">
            <a:tbl>
              <a:tblPr bandRow="1">
                <a:tableStyleId>{5C22544A-7EE6-4342-B048-85BDC9FD1C3A}</a:tableStyleId>
              </a:tblPr>
              <a:tblGrid>
                <a:gridCol w="2388327">
                  <a:extLst>
                    <a:ext uri="{9D8B030D-6E8A-4147-A177-3AD203B41FA5}">
                      <a16:colId xmlns:a16="http://schemas.microsoft.com/office/drawing/2014/main" val="35749580"/>
                    </a:ext>
                  </a:extLst>
                </a:gridCol>
                <a:gridCol w="3021265">
                  <a:extLst>
                    <a:ext uri="{9D8B030D-6E8A-4147-A177-3AD203B41FA5}">
                      <a16:colId xmlns:a16="http://schemas.microsoft.com/office/drawing/2014/main" val="342463594"/>
                    </a:ext>
                  </a:extLst>
                </a:gridCol>
                <a:gridCol w="3519055">
                  <a:extLst>
                    <a:ext uri="{9D8B030D-6E8A-4147-A177-3AD203B41FA5}">
                      <a16:colId xmlns:a16="http://schemas.microsoft.com/office/drawing/2014/main" val="524786007"/>
                    </a:ext>
                  </a:extLst>
                </a:gridCol>
                <a:gridCol w="1857117">
                  <a:extLst>
                    <a:ext uri="{9D8B030D-6E8A-4147-A177-3AD203B41FA5}">
                      <a16:colId xmlns:a16="http://schemas.microsoft.com/office/drawing/2014/main" val="1895982355"/>
                    </a:ext>
                  </a:extLst>
                </a:gridCol>
              </a:tblGrid>
              <a:tr h="352423">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425615">
                <a:tc rowSpan="3">
                  <a:txBody>
                    <a:bodyPr/>
                    <a:lstStyle/>
                    <a:p>
                      <a:pPr marL="0" algn="l" defTabSz="914400" rtl="0" eaLnBrk="1" latinLnBrk="0" hangingPunct="1"/>
                      <a:r>
                        <a:rPr lang="en-US" sz="1800" kern="1200" dirty="0">
                          <a:solidFill>
                            <a:schemeClr val="dk1"/>
                          </a:solidFill>
                          <a:latin typeface="+mn-lt"/>
                          <a:ea typeface="+mn-ea"/>
                          <a:cs typeface="+mn-cs"/>
                        </a:rPr>
                        <a:t>Gladiator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 Basu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samrat.basu01@Infosys.com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445464">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DeepaR@infosys.com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445464">
                <a:tc vMerge="1">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Dheeraj Kumar Reddy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Dheerajkumar_K@infosys.com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657772"/>
                  </a:ext>
                </a:extLst>
              </a:tr>
              <a:tr h="3787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800" b="0" i="0" kern="1200" dirty="0">
                          <a:solidFill>
                            <a:schemeClr val="dk1"/>
                          </a:solidFill>
                          <a:effectLst/>
                          <a:latin typeface="+mn-lt"/>
                          <a:ea typeface="+mn-ea"/>
                          <a:cs typeface="+mn-cs"/>
                        </a:rPr>
                        <a:t>Work and performance related updates are captured on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system by majority of the employees only twice a year. How can we simplify the process of capturing inputs (work updates/ awards/ feedback/ task completion) by integrating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with other platforms (Outlook/ </a:t>
                      </a:r>
                      <a:r>
                        <a:rPr lang="en-US" sz="1800" b="0" i="0" kern="1200" dirty="0" err="1">
                          <a:solidFill>
                            <a:schemeClr val="dk1"/>
                          </a:solidFill>
                          <a:effectLst/>
                          <a:latin typeface="+mn-lt"/>
                          <a:ea typeface="+mn-ea"/>
                          <a:cs typeface="+mn-cs"/>
                        </a:rPr>
                        <a:t>InfyMe</a:t>
                      </a:r>
                      <a:r>
                        <a:rPr lang="en-US" sz="1800" b="0" i="0" kern="1200" dirty="0">
                          <a:solidFill>
                            <a:schemeClr val="dk1"/>
                          </a:solidFill>
                          <a:effectLst/>
                          <a:latin typeface="+mn-lt"/>
                          <a:ea typeface="+mn-ea"/>
                          <a:cs typeface="+mn-cs"/>
                        </a:rPr>
                        <a:t>/ Chat tools </a:t>
                      </a:r>
                      <a:r>
                        <a:rPr lang="en-US" sz="1800" b="0" i="0" kern="1200" dirty="0" err="1">
                          <a:solidFill>
                            <a:schemeClr val="dk1"/>
                          </a:solidFill>
                          <a:effectLst/>
                          <a:latin typeface="+mn-lt"/>
                          <a:ea typeface="+mn-ea"/>
                          <a:cs typeface="+mn-cs"/>
                        </a:rPr>
                        <a:t>etc</a:t>
                      </a:r>
                      <a:r>
                        <a:rPr lang="en-US" sz="1800" b="0" i="0" kern="1200" dirty="0">
                          <a:solidFill>
                            <a:schemeClr val="dk1"/>
                          </a:solidFill>
                          <a:effectLst/>
                          <a:latin typeface="+mn-lt"/>
                          <a:ea typeface="+mn-ea"/>
                          <a:cs typeface="+mn-cs"/>
                        </a:rPr>
                        <a:t>)</a:t>
                      </a:r>
                      <a:r>
                        <a:rPr lang="en-US" sz="1200" kern="1200" dirty="0">
                          <a:solidFill>
                            <a:schemeClr val="dk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401781"/>
          </a:xfrm>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512618"/>
            <a:ext cx="11664152" cy="5943601"/>
          </a:xfrm>
        </p:spPr>
        <p:txBody>
          <a:bodyPr>
            <a:normAutofit/>
          </a:bodyPr>
          <a:lstStyle/>
          <a:p>
            <a:pPr marL="587813" lvl="1" indent="0">
              <a:buNone/>
            </a:pPr>
            <a:r>
              <a:rPr lang="en-US" sz="1800" dirty="0">
                <a:solidFill>
                  <a:srgbClr val="002060"/>
                </a:solidFill>
              </a:rPr>
              <a:t>Leadership/Velocity dashboard is visible to the reviewers</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6661837B-3119-444F-A9CA-3197DD0C0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324" y="887726"/>
            <a:ext cx="10681167" cy="508254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67395429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rPr>
              <a:t>Notification-Prep</a:t>
            </a:r>
          </a:p>
          <a:p>
            <a:pPr marL="873563" lvl="1" indent="-285750">
              <a:buFontTx/>
              <a:buChar char="-"/>
            </a:pPr>
            <a:r>
              <a:rPr lang="en-US" sz="1800" dirty="0">
                <a:solidFill>
                  <a:srgbClr val="007DC3"/>
                </a:solidFill>
              </a:rPr>
              <a:t>Connects external system and get the list of employees and creates a list of people those are not using </a:t>
            </a:r>
            <a:r>
              <a:rPr lang="en-US" sz="1800" dirty="0" err="1">
                <a:solidFill>
                  <a:srgbClr val="007DC3"/>
                </a:solidFill>
              </a:rPr>
              <a:t>iCount</a:t>
            </a:r>
            <a:r>
              <a:rPr lang="en-US" sz="1800" dirty="0">
                <a:solidFill>
                  <a:srgbClr val="007DC3"/>
                </a:solidFill>
              </a:rPr>
              <a:t> capabilities after applying exclusion list (Example – Subcons/onsite employees) for </a:t>
            </a:r>
            <a:r>
              <a:rPr lang="en-US" sz="1800" dirty="0" err="1">
                <a:solidFill>
                  <a:srgbClr val="007DC3"/>
                </a:solidFill>
              </a:rPr>
              <a:t>specifc</a:t>
            </a:r>
            <a:r>
              <a:rPr lang="en-US" sz="1800" dirty="0">
                <a:solidFill>
                  <a:srgbClr val="007DC3"/>
                </a:solidFill>
              </a:rPr>
              <a:t> duration.</a:t>
            </a:r>
          </a:p>
          <a:p>
            <a:pPr marL="873563" lvl="1" indent="-285750">
              <a:buFontTx/>
              <a:buChar char="-"/>
            </a:pPr>
            <a:r>
              <a:rPr lang="en-US" sz="1800" dirty="0">
                <a:solidFill>
                  <a:srgbClr val="007DC3"/>
                </a:solidFill>
              </a:rPr>
              <a:t>Send/upload employee list in csv format to notification batch to notify employees.</a:t>
            </a:r>
            <a:endParaRPr lang="en-US" sz="1800" b="1" u="sng" dirty="0">
              <a:solidFill>
                <a:srgbClr val="007DC3"/>
              </a:solidFill>
              <a:latin typeface="+mn-lt"/>
            </a:endParaRPr>
          </a:p>
          <a:p>
            <a:pPr marL="587813" lvl="1" indent="0">
              <a:buNone/>
            </a:pPr>
            <a:r>
              <a:rPr lang="en-US" sz="1800" b="1" u="sng" dirty="0">
                <a:solidFill>
                  <a:srgbClr val="007DC3"/>
                </a:solidFill>
                <a:latin typeface="+mn-lt"/>
              </a:rPr>
              <a:t>Notification-Batch</a:t>
            </a:r>
            <a:r>
              <a:rPr lang="en-US" sz="1800" dirty="0">
                <a:solidFill>
                  <a:srgbClr val="007DC3"/>
                </a:solidFill>
                <a:latin typeface="+mn-lt"/>
              </a:rPr>
              <a:t> :</a:t>
            </a:r>
          </a:p>
          <a:p>
            <a:pPr marL="587813" lvl="1" indent="0">
              <a:buNone/>
            </a:pPr>
            <a:r>
              <a:rPr lang="en-US" sz="1800" dirty="0">
                <a:solidFill>
                  <a:srgbClr val="007DC3"/>
                </a:solidFill>
                <a:latin typeface="+mn-lt"/>
              </a:rPr>
              <a:t>-    </a:t>
            </a:r>
            <a:r>
              <a:rPr lang="en-US" sz="1800" dirty="0">
                <a:solidFill>
                  <a:srgbClr val="007DC3"/>
                </a:solidFill>
              </a:rPr>
              <a:t>Consist of </a:t>
            </a:r>
            <a:r>
              <a:rPr lang="en-US" sz="1800" b="1" dirty="0">
                <a:solidFill>
                  <a:srgbClr val="007DC3"/>
                </a:solidFill>
              </a:rPr>
              <a:t>Campaign Manager </a:t>
            </a:r>
            <a:r>
              <a:rPr lang="en-US" sz="1800" dirty="0">
                <a:solidFill>
                  <a:srgbClr val="007DC3"/>
                </a:solidFill>
              </a:rPr>
              <a:t>and </a:t>
            </a:r>
            <a:r>
              <a:rPr lang="en-US" sz="1800" b="1" dirty="0" err="1">
                <a:solidFill>
                  <a:srgbClr val="007DC3"/>
                </a:solidFill>
              </a:rPr>
              <a:t>ToDo</a:t>
            </a:r>
            <a:r>
              <a:rPr lang="en-US" sz="1800" b="1" dirty="0">
                <a:solidFill>
                  <a:srgbClr val="007DC3"/>
                </a:solidFill>
              </a:rPr>
              <a:t> Notification generator</a:t>
            </a:r>
            <a:r>
              <a:rPr lang="en-US" sz="1800" dirty="0">
                <a:solidFill>
                  <a:srgbClr val="007DC3"/>
                </a:solidFill>
              </a:rPr>
              <a:t>.</a:t>
            </a:r>
          </a:p>
          <a:p>
            <a:pPr marL="873563" lvl="1" indent="-285750">
              <a:buFontTx/>
              <a:buChar char="-"/>
            </a:pPr>
            <a:r>
              <a:rPr lang="en-US" sz="1800" dirty="0">
                <a:solidFill>
                  <a:srgbClr val="007DC3"/>
                </a:solidFill>
              </a:rPr>
              <a:t>Notify employees who are NOT using or actively using </a:t>
            </a:r>
            <a:r>
              <a:rPr lang="en-US" sz="1800" dirty="0" err="1">
                <a:solidFill>
                  <a:srgbClr val="007DC3"/>
                </a:solidFill>
              </a:rPr>
              <a:t>iCount</a:t>
            </a:r>
            <a:r>
              <a:rPr lang="en-US" sz="1800" dirty="0">
                <a:solidFill>
                  <a:srgbClr val="007DC3"/>
                </a:solidFill>
              </a:rPr>
              <a:t>.</a:t>
            </a:r>
          </a:p>
          <a:p>
            <a:pPr marL="873563" lvl="1" indent="-285750">
              <a:buFontTx/>
              <a:buChar char="-"/>
            </a:pPr>
            <a:r>
              <a:rPr lang="en-US" sz="1800" b="1" dirty="0">
                <a:solidFill>
                  <a:srgbClr val="007DC3"/>
                </a:solidFill>
              </a:rPr>
              <a:t>Campaign management </a:t>
            </a:r>
            <a:r>
              <a:rPr lang="en-US" sz="1800" dirty="0">
                <a:solidFill>
                  <a:srgbClr val="007DC3"/>
                </a:solidFill>
              </a:rPr>
              <a:t>can be configured in </a:t>
            </a:r>
            <a:r>
              <a:rPr lang="en-US" sz="1800" dirty="0" err="1">
                <a:solidFill>
                  <a:srgbClr val="007DC3"/>
                </a:solidFill>
              </a:rPr>
              <a:t>todo</a:t>
            </a:r>
            <a:r>
              <a:rPr lang="en-US" sz="1800" dirty="0">
                <a:solidFill>
                  <a:srgbClr val="007DC3"/>
                </a:solidFill>
              </a:rPr>
              <a:t>-notification batch.</a:t>
            </a:r>
          </a:p>
          <a:p>
            <a:pPr marL="587813" lvl="1" indent="0">
              <a:buNone/>
            </a:pPr>
            <a:r>
              <a:rPr lang="en-US" sz="1800" dirty="0">
                <a:solidFill>
                  <a:srgbClr val="007DC3"/>
                </a:solidFill>
              </a:rPr>
              <a:t>	1. Deals like early bird – can be announced through campaign management service. </a:t>
            </a:r>
          </a:p>
          <a:p>
            <a:pPr marL="873563" lvl="1" indent="-285750">
              <a:buFontTx/>
              <a:buChar char="-"/>
            </a:pPr>
            <a:r>
              <a:rPr lang="en-US" sz="1800" dirty="0">
                <a:solidFill>
                  <a:srgbClr val="007DC3"/>
                </a:solidFill>
              </a:rPr>
              <a:t>Frequency and rules of </a:t>
            </a:r>
            <a:r>
              <a:rPr lang="en-US" sz="1800" dirty="0" err="1">
                <a:solidFill>
                  <a:srgbClr val="007DC3"/>
                </a:solidFill>
              </a:rPr>
              <a:t>todo</a:t>
            </a:r>
            <a:r>
              <a:rPr lang="en-US" sz="1800" dirty="0">
                <a:solidFill>
                  <a:srgbClr val="007DC3"/>
                </a:solidFill>
              </a:rPr>
              <a:t>-notifications are configurable.</a:t>
            </a:r>
          </a:p>
          <a:p>
            <a:pPr marL="587813" lvl="1" indent="0">
              <a:buNone/>
            </a:pPr>
            <a:r>
              <a:rPr lang="en-US" sz="1800" dirty="0">
                <a:solidFill>
                  <a:srgbClr val="007DC3"/>
                </a:solidFill>
              </a:rPr>
              <a:t>      Example of rules :</a:t>
            </a:r>
          </a:p>
          <a:p>
            <a:pPr marL="587813" lvl="1" indent="0">
              <a:buNone/>
            </a:pPr>
            <a:r>
              <a:rPr lang="en-US" sz="1800" dirty="0">
                <a:solidFill>
                  <a:srgbClr val="007DC3"/>
                </a:solidFill>
              </a:rPr>
              <a:t>	1. Escalation rule for not being use </a:t>
            </a:r>
            <a:r>
              <a:rPr lang="en-US" sz="1800" dirty="0" err="1">
                <a:solidFill>
                  <a:srgbClr val="007DC3"/>
                </a:solidFill>
              </a:rPr>
              <a:t>iCount</a:t>
            </a:r>
            <a:r>
              <a:rPr lang="en-US" sz="1800" dirty="0">
                <a:solidFill>
                  <a:srgbClr val="007DC3"/>
                </a:solidFill>
              </a:rPr>
              <a:t> for specific duration.</a:t>
            </a:r>
          </a:p>
          <a:p>
            <a:pPr marL="587813" lvl="1" indent="0">
              <a:buNone/>
            </a:pPr>
            <a:r>
              <a:rPr lang="en-US" sz="1800" dirty="0">
                <a:solidFill>
                  <a:srgbClr val="007DC3"/>
                </a:solidFill>
              </a:rPr>
              <a:t>	2. lock/unlock other services such as outbox etc.</a:t>
            </a:r>
          </a:p>
          <a:p>
            <a:pPr marL="587813" lvl="1" indent="0">
              <a:buNone/>
            </a:pPr>
            <a:endParaRPr lang="en-US" sz="1800" dirty="0"/>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296978021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 Example - </a:t>
            </a:r>
            <a:r>
              <a:rPr lang="en-US" sz="2700" dirty="0" err="1">
                <a:latin typeface="+mn-lt"/>
                <a:sym typeface="Calibri"/>
              </a:rPr>
              <a:t>Todo</a:t>
            </a:r>
            <a:r>
              <a:rPr lang="en-US" sz="2700" dirty="0">
                <a:latin typeface="+mn-lt"/>
                <a:sym typeface="Calibri"/>
              </a:rPr>
              <a:t>-Notification…</a:t>
            </a:r>
            <a:br>
              <a:rPr lang="en-US" sz="2700" dirty="0">
                <a:latin typeface="+mn-lt"/>
                <a:sym typeface="Calibri"/>
              </a:rPr>
            </a:br>
            <a:endParaRPr lang="en-US" sz="2700" dirty="0">
              <a:latin typeface="+mn-lt"/>
              <a:sym typeface="Calibri"/>
            </a:endParaRP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F7F28B8E-BBDE-4825-893A-44942B955157}"/>
              </a:ext>
            </a:extLst>
          </p:cNvPr>
          <p:cNvPicPr>
            <a:picLocks noChangeAspect="1"/>
          </p:cNvPicPr>
          <p:nvPr/>
        </p:nvPicPr>
        <p:blipFill>
          <a:blip r:embed="rId3"/>
          <a:stretch>
            <a:fillRect/>
          </a:stretch>
        </p:blipFill>
        <p:spPr>
          <a:xfrm>
            <a:off x="367592" y="939600"/>
            <a:ext cx="11527065" cy="49788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1510343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
        <p:nvSpPr>
          <p:cNvPr id="4" name="Rectangle 3">
            <a:extLst>
              <a:ext uri="{FF2B5EF4-FFF2-40B4-BE49-F238E27FC236}">
                <a16:creationId xmlns:a16="http://schemas.microsoft.com/office/drawing/2014/main" id="{FFF0B0D0-AD67-4375-AC8F-8EC977F6D482}"/>
              </a:ext>
            </a:extLst>
          </p:cNvPr>
          <p:cNvSpPr/>
          <p:nvPr/>
        </p:nvSpPr>
        <p:spPr>
          <a:xfrm>
            <a:off x="424430" y="570377"/>
            <a:ext cx="11229262" cy="6186309"/>
          </a:xfrm>
          <a:prstGeom prst="rect">
            <a:avLst/>
          </a:prstGeom>
        </p:spPr>
        <p:txBody>
          <a:bodyPr wrap="square">
            <a:spAutoFit/>
          </a:bodyPr>
          <a:lstStyle/>
          <a:p>
            <a:pPr marL="587813" lvl="1" indent="0">
              <a:buNone/>
            </a:pPr>
            <a:r>
              <a:rPr lang="en-US" b="1" u="sng" dirty="0">
                <a:solidFill>
                  <a:srgbClr val="007DC3"/>
                </a:solidFill>
              </a:rPr>
              <a:t>Cron Job</a:t>
            </a:r>
            <a:r>
              <a:rPr lang="en-US" dirty="0">
                <a:solidFill>
                  <a:srgbClr val="007DC3"/>
                </a:solidFill>
              </a:rPr>
              <a:t> :</a:t>
            </a:r>
          </a:p>
          <a:p>
            <a:pPr marL="873563" lvl="1" indent="-285750">
              <a:buFontTx/>
              <a:buChar char="-"/>
            </a:pPr>
            <a:r>
              <a:rPr lang="en-US" dirty="0">
                <a:solidFill>
                  <a:srgbClr val="007DC3"/>
                </a:solidFill>
              </a:rPr>
              <a:t>Cron jobs is being used to set notification frequency.</a:t>
            </a:r>
          </a:p>
          <a:p>
            <a:pPr marL="873563" lvl="1" indent="-285750">
              <a:buFontTx/>
              <a:buChar char="-"/>
            </a:pPr>
            <a:r>
              <a:rPr lang="en-US" dirty="0">
                <a:solidFill>
                  <a:srgbClr val="007DC3"/>
                </a:solidFill>
              </a:rPr>
              <a:t>Interval can be configurable.</a:t>
            </a:r>
          </a:p>
          <a:p>
            <a:pPr marL="587813" lvl="1"/>
            <a:endParaRPr lang="en-US" dirty="0">
              <a:solidFill>
                <a:srgbClr val="007DC3"/>
              </a:solidFill>
            </a:endParaRPr>
          </a:p>
          <a:p>
            <a:pPr marL="587813" lvl="1"/>
            <a:r>
              <a:rPr lang="en-US" b="1" u="sng" dirty="0">
                <a:solidFill>
                  <a:srgbClr val="007DC3"/>
                </a:solidFill>
              </a:rPr>
              <a:t>Miscellaneous</a:t>
            </a:r>
            <a:r>
              <a:rPr lang="en-US" dirty="0">
                <a:solidFill>
                  <a:srgbClr val="007DC3"/>
                </a:solidFill>
              </a:rPr>
              <a:t> :</a:t>
            </a:r>
          </a:p>
          <a:p>
            <a:pPr marL="587813" lvl="1"/>
            <a:r>
              <a:rPr lang="en-US" dirty="0">
                <a:solidFill>
                  <a:srgbClr val="007DC3"/>
                </a:solidFill>
              </a:rPr>
              <a:t>There are 2 types of notifications</a:t>
            </a:r>
          </a:p>
          <a:p>
            <a:pPr marL="873563" lvl="1" indent="-285750">
              <a:buFontTx/>
              <a:buChar char="-"/>
            </a:pPr>
            <a:r>
              <a:rPr lang="en-US" b="1" dirty="0">
                <a:solidFill>
                  <a:srgbClr val="007DC3"/>
                </a:solidFill>
              </a:rPr>
              <a:t>To-Do Notifications </a:t>
            </a:r>
            <a:r>
              <a:rPr lang="en-US" dirty="0">
                <a:solidFill>
                  <a:srgbClr val="007DC3"/>
                </a:solidFill>
              </a:rPr>
              <a:t>to the employees who are not using </a:t>
            </a:r>
            <a:r>
              <a:rPr lang="en-US" dirty="0" err="1">
                <a:solidFill>
                  <a:srgbClr val="007DC3"/>
                </a:solidFill>
              </a:rPr>
              <a:t>iCount</a:t>
            </a:r>
            <a:r>
              <a:rPr lang="en-US" dirty="0">
                <a:solidFill>
                  <a:srgbClr val="007DC3"/>
                </a:solidFill>
              </a:rPr>
              <a:t> for certain duration.</a:t>
            </a:r>
          </a:p>
          <a:p>
            <a:pPr marL="873563" lvl="1" indent="-285750">
              <a:buFontTx/>
              <a:buChar char="-"/>
            </a:pPr>
            <a:r>
              <a:rPr lang="en-US" b="1" dirty="0">
                <a:solidFill>
                  <a:srgbClr val="007DC3"/>
                </a:solidFill>
              </a:rPr>
              <a:t>CDC-Notifications</a:t>
            </a:r>
            <a:r>
              <a:rPr lang="en-US" dirty="0">
                <a:solidFill>
                  <a:srgbClr val="007DC3"/>
                </a:solidFill>
              </a:rPr>
              <a:t> from the adapter service for appreciation, feedback, course/task completion etc. In short for any DB activity.</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dirty="0">
                <a:solidFill>
                  <a:srgbClr val="007DC3"/>
                </a:solidFill>
              </a:rPr>
              <a:t>Coins can be accumulated by giving or receiving feedback, appreciations etc. and redeemed using </a:t>
            </a:r>
            <a:r>
              <a:rPr lang="en-US" dirty="0" err="1">
                <a:solidFill>
                  <a:srgbClr val="007DC3"/>
                </a:solidFill>
              </a:rPr>
              <a:t>InfyGold</a:t>
            </a:r>
            <a:r>
              <a:rPr lang="en-US" dirty="0">
                <a:solidFill>
                  <a:srgbClr val="007DC3"/>
                </a:solidFill>
              </a:rPr>
              <a:t>+</a:t>
            </a:r>
          </a:p>
          <a:p>
            <a:pPr marL="873563" lvl="1" indent="-285750">
              <a:buFontTx/>
              <a:buChar char="-"/>
            </a:pPr>
            <a:r>
              <a:rPr lang="en-US" dirty="0">
                <a:solidFill>
                  <a:srgbClr val="007DC3"/>
                </a:solidFill>
              </a:rPr>
              <a:t>Deals can be announced  for more coins</a:t>
            </a:r>
          </a:p>
          <a:p>
            <a:pPr marL="873563" lvl="1" indent="-285750">
              <a:buFontTx/>
              <a:buChar char="-"/>
            </a:pPr>
            <a:r>
              <a:rPr lang="en-US" dirty="0">
                <a:solidFill>
                  <a:srgbClr val="007DC3"/>
                </a:solidFill>
              </a:rPr>
              <a:t>Default coins can be setup/configured in the application. </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b="1" dirty="0">
                <a:solidFill>
                  <a:srgbClr val="007DC3"/>
                </a:solidFill>
              </a:rPr>
              <a:t>Performance score-card </a:t>
            </a:r>
            <a:r>
              <a:rPr lang="en-US" dirty="0">
                <a:solidFill>
                  <a:srgbClr val="007DC3"/>
                </a:solidFill>
              </a:rPr>
              <a:t>allow </a:t>
            </a:r>
            <a:r>
              <a:rPr lang="en-US" b="1" dirty="0">
                <a:solidFill>
                  <a:srgbClr val="007DC3"/>
                </a:solidFill>
              </a:rPr>
              <a:t>management</a:t>
            </a:r>
            <a:r>
              <a:rPr lang="en-US" dirty="0">
                <a:solidFill>
                  <a:srgbClr val="007DC3"/>
                </a:solidFill>
              </a:rPr>
              <a:t> to collate, analyze and view the performance across the team. </a:t>
            </a:r>
          </a:p>
          <a:p>
            <a:pPr marL="587813" lvl="1"/>
            <a:r>
              <a:rPr lang="en-US" dirty="0">
                <a:solidFill>
                  <a:srgbClr val="007DC3"/>
                </a:solidFill>
              </a:rPr>
              <a:t>-    System calculated automated process.</a:t>
            </a:r>
          </a:p>
          <a:p>
            <a:pPr marL="873563" lvl="1" indent="-285750">
              <a:buFontTx/>
              <a:buChar char="-"/>
            </a:pPr>
            <a:r>
              <a:rPr lang="en-US" dirty="0">
                <a:solidFill>
                  <a:srgbClr val="007DC3"/>
                </a:solidFill>
              </a:rPr>
              <a:t>Velocity/Performance, Timeliness are attributes to measure.</a:t>
            </a:r>
          </a:p>
          <a:p>
            <a:pPr marL="587813" lvl="1"/>
            <a:r>
              <a:rPr lang="en-US" dirty="0">
                <a:solidFill>
                  <a:srgbClr val="007DC3"/>
                </a:solidFill>
              </a:rPr>
              <a:t>	1. Performance can be determined based on # of feedbacks, appreciations, tasks and course completion.</a:t>
            </a:r>
          </a:p>
          <a:p>
            <a:pPr marL="587813" lvl="1"/>
            <a:r>
              <a:rPr lang="en-US" dirty="0">
                <a:solidFill>
                  <a:srgbClr val="007DC3"/>
                </a:solidFill>
              </a:rPr>
              <a:t>	2. Timeliness is how much time it takes to close the appraisal for that team.</a:t>
            </a:r>
          </a:p>
          <a:p>
            <a:pPr marL="873563" lvl="1" indent="-285750">
              <a:buFontTx/>
              <a:buChar char="-"/>
            </a:pPr>
            <a:endParaRPr lang="en-US" dirty="0">
              <a:solidFill>
                <a:srgbClr val="007DC3"/>
              </a:solidFill>
            </a:endParaRPr>
          </a:p>
          <a:p>
            <a:pPr marL="587813" lvl="1"/>
            <a:endParaRPr lang="en-US" dirty="0">
              <a:solidFill>
                <a:srgbClr val="007DC3"/>
              </a:solidFill>
            </a:endParaRPr>
          </a:p>
          <a:p>
            <a:pPr marL="873563" lvl="1" indent="-285750">
              <a:buFont typeface="Arial" panose="020B0604020202020204" pitchFamily="34" charset="0"/>
              <a:buChar char="•"/>
            </a:pPr>
            <a:endParaRPr lang="en-US" dirty="0">
              <a:solidFill>
                <a:srgbClr val="007DC3"/>
              </a:solidFill>
            </a:endParaRPr>
          </a:p>
        </p:txBody>
      </p:sp>
    </p:spTree>
    <p:extLst>
      <p:ext uri="{BB962C8B-B14F-4D97-AF65-F5344CB8AC3E}">
        <p14:creationId xmlns:p14="http://schemas.microsoft.com/office/powerpoint/2010/main" val="114992800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r>
              <a:rPr lang="en-US" sz="1800" b="1" i="1" u="sng" dirty="0" err="1">
                <a:solidFill>
                  <a:srgbClr val="007DC3"/>
                </a:solidFill>
              </a:rPr>
              <a:t>Depoyment</a:t>
            </a:r>
            <a:endParaRPr lang="en-US" sz="1800" b="1" i="1" u="sng" dirty="0">
              <a:solidFill>
                <a:srgbClr val="007DC3"/>
              </a:solidFill>
            </a:endParaRPr>
          </a:p>
          <a:p>
            <a:pPr marL="587813" lvl="1" indent="0">
              <a:buNone/>
            </a:pPr>
            <a:r>
              <a:rPr lang="en-US" dirty="0">
                <a:solidFill>
                  <a:srgbClr val="007DC3"/>
                </a:solidFill>
              </a:rPr>
              <a:t>We want to deploy </a:t>
            </a:r>
            <a:r>
              <a:rPr lang="en-US" dirty="0" err="1">
                <a:solidFill>
                  <a:srgbClr val="007DC3"/>
                </a:solidFill>
              </a:rPr>
              <a:t>iCount</a:t>
            </a:r>
            <a:r>
              <a:rPr lang="en-US" dirty="0">
                <a:solidFill>
                  <a:srgbClr val="007DC3"/>
                </a:solidFill>
              </a:rPr>
              <a:t> Store to AWS cloud. This micro-service is running on port 8300, 8301 and 8302 and can be accessed through following </a:t>
            </a:r>
            <a:r>
              <a:rPr lang="en-US" dirty="0" err="1">
                <a:solidFill>
                  <a:srgbClr val="007DC3"/>
                </a:solidFill>
              </a:rPr>
              <a:t>urls</a:t>
            </a:r>
            <a:endParaRPr lang="en-US" dirty="0">
              <a:solidFill>
                <a:srgbClr val="007DC3"/>
              </a:solidFill>
            </a:endParaRPr>
          </a:p>
          <a:p>
            <a:pPr marL="587813" lvl="1" indent="0">
              <a:buNone/>
            </a:pPr>
            <a:r>
              <a:rPr lang="en-US" dirty="0">
                <a:hlinkClick r:id="rId3"/>
              </a:rPr>
              <a:t>http://13.59.15.42:8300/adapter/appreciation/upload</a:t>
            </a:r>
            <a:r>
              <a:rPr lang="en-US" dirty="0"/>
              <a:t> </a:t>
            </a:r>
            <a:r>
              <a:rPr lang="en-US" dirty="0">
                <a:hlinkClick r:id="rId4"/>
              </a:rPr>
              <a:t>http://13.59.15.42:8301/proxy/get/user/details?emailId=samrat.basu%40gmail.com</a:t>
            </a:r>
            <a:r>
              <a:rPr lang="en-US" dirty="0"/>
              <a:t> </a:t>
            </a:r>
          </a:p>
          <a:p>
            <a:pPr marL="587813" lvl="1" indent="0">
              <a:buNone/>
            </a:pPr>
            <a:r>
              <a:rPr lang="en-US" dirty="0">
                <a:hlinkClick r:id="rId5"/>
              </a:rPr>
              <a:t>http://13.59.15.42:8302/notification-service</a:t>
            </a: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770693" lvl="1" indent="-182880"/>
            <a:endParaRPr lang="en-US" b="1" i="1" u="sng" dirty="0">
              <a:solidFill>
                <a:srgbClr val="007DC3"/>
              </a:solidFill>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11419408-E2F1-4E7D-A6C0-07E10F3C46BB}"/>
              </a:ext>
            </a:extLst>
          </p:cNvPr>
          <p:cNvPicPr>
            <a:picLocks noChangeAspect="1"/>
          </p:cNvPicPr>
          <p:nvPr/>
        </p:nvPicPr>
        <p:blipFill>
          <a:blip r:embed="rId6"/>
          <a:stretch>
            <a:fillRect/>
          </a:stretch>
        </p:blipFill>
        <p:spPr>
          <a:xfrm>
            <a:off x="779273" y="2960370"/>
            <a:ext cx="9658350" cy="2400300"/>
          </a:xfrm>
          <a:prstGeom prst="rect">
            <a:avLst/>
          </a:prstGeom>
        </p:spPr>
      </p:pic>
    </p:spTree>
    <p:extLst>
      <p:ext uri="{BB962C8B-B14F-4D97-AF65-F5344CB8AC3E}">
        <p14:creationId xmlns:p14="http://schemas.microsoft.com/office/powerpoint/2010/main" val="387786056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Features</a:t>
            </a:r>
          </a:p>
        </p:txBody>
      </p:sp>
      <p:sp>
        <p:nvSpPr>
          <p:cNvPr id="4" name="Slide Number Placeholder 3"/>
          <p:cNvSpPr>
            <a:spLocks noGrp="1"/>
          </p:cNvSpPr>
          <p:nvPr>
            <p:ph type="sldNum" sz="quarter" idx="2"/>
          </p:nvPr>
        </p:nvSpPr>
        <p:spPr/>
        <p:txBody>
          <a:bodyPr/>
          <a:lstStyle/>
          <a:p>
            <a:fld id="{86CB4B4D-7CA3-9044-876B-883B54F8677D}" type="slidenum">
              <a:rPr lang="en-US" smtClean="0"/>
              <a:pPr/>
              <a:t>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4333089"/>
              </p:ext>
            </p:extLst>
          </p:nvPr>
        </p:nvGraphicFramePr>
        <p:xfrm>
          <a:off x="280633" y="860521"/>
          <a:ext cx="11630733" cy="4796179"/>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31693">
                <a:tc>
                  <a:txBody>
                    <a:bodyPr/>
                    <a:lstStyle/>
                    <a:p>
                      <a:r>
                        <a:rPr lang="en-US" sz="1600" dirty="0">
                          <a:latin typeface="Arial" panose="020B0604020202020204" pitchFamily="34" charset="0"/>
                          <a:cs typeface="Arial" panose="020B0604020202020204" pitchFamily="34" charset="0"/>
                        </a:rPr>
                        <a:t>New Features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548722">
                <a:tc>
                  <a:txBody>
                    <a:bodyPr/>
                    <a:lstStyle/>
                    <a:p>
                      <a:r>
                        <a:rPr lang="en-US" sz="1600" dirty="0">
                          <a:latin typeface="Arial" panose="020B0604020202020204" pitchFamily="34" charset="0"/>
                          <a:cs typeface="Arial" panose="020B0604020202020204" pitchFamily="34" charset="0"/>
                        </a:rPr>
                        <a:t>connectors and form UI</a:t>
                      </a:r>
                    </a:p>
                  </a:txBody>
                  <a:tcPr/>
                </a:tc>
                <a:tc>
                  <a:txBody>
                    <a:bodyPr/>
                    <a:lstStyle/>
                    <a:p>
                      <a:r>
                        <a:rPr lang="en-US" sz="1600" dirty="0">
                          <a:latin typeface="Arial" panose="020B0604020202020204" pitchFamily="34" charset="0"/>
                          <a:cs typeface="Arial" panose="020B0604020202020204" pitchFamily="34" charset="0"/>
                        </a:rPr>
                        <a:t>Employees can push feedback, appreciations etc. using connectors and form UI.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login is not required. Connectors are Add-ins to outlook and chat services.</a:t>
                      </a:r>
                    </a:p>
                  </a:txBody>
                  <a:tcPr/>
                </a:tc>
                <a:extLst>
                  <a:ext uri="{0D108BD9-81ED-4DB2-BD59-A6C34878D82A}">
                    <a16:rowId xmlns:a16="http://schemas.microsoft.com/office/drawing/2014/main" val="10001"/>
                  </a:ext>
                </a:extLst>
              </a:tr>
              <a:tr h="788247">
                <a:tc>
                  <a:txBody>
                    <a:bodyPr/>
                    <a:lstStyle/>
                    <a:p>
                      <a:r>
                        <a:rPr lang="en-US" sz="1600" dirty="0">
                          <a:latin typeface="Arial" panose="020B0604020202020204" pitchFamily="34" charset="0"/>
                          <a:cs typeface="Arial" panose="020B0604020202020204" pitchFamily="34" charset="0"/>
                        </a:rPr>
                        <a:t>adapter-</a:t>
                      </a:r>
                      <a:r>
                        <a:rPr lang="en-US" sz="1600" dirty="0" err="1">
                          <a:latin typeface="Arial" panose="020B0604020202020204" pitchFamily="34" charset="0"/>
                          <a:cs typeface="Arial" panose="020B0604020202020204" pitchFamily="34" charset="0"/>
                        </a:rPr>
                        <a:t>api</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APIs to integrate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with external services. Here are a few examples of external services - Trainings, Course, Lex, Outlook, Jira etc. adapter API can pull tasks from Jira. We will provide a basic API for this function.</a:t>
                      </a:r>
                    </a:p>
                    <a:p>
                      <a:endParaRPr lang="en-US" sz="16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Arial" panose="020B0604020202020204" pitchFamily="34" charset="0"/>
                          <a:ea typeface="+mn-ea"/>
                          <a:cs typeface="Arial" panose="020B0604020202020204" pitchFamily="34" charset="0"/>
                        </a:rPr>
                        <a:t>The </a:t>
                      </a:r>
                      <a:r>
                        <a:rPr lang="en-US" sz="1600" b="1" kern="1200" dirty="0">
                          <a:solidFill>
                            <a:schemeClr val="dk1"/>
                          </a:solidFill>
                          <a:latin typeface="Arial" panose="020B0604020202020204" pitchFamily="34" charset="0"/>
                          <a:ea typeface="+mn-ea"/>
                          <a:cs typeface="Arial" panose="020B0604020202020204" pitchFamily="34" charset="0"/>
                        </a:rPr>
                        <a:t>Jira REST API </a:t>
                      </a:r>
                      <a:r>
                        <a:rPr lang="en-US" sz="1600" kern="1200" dirty="0">
                          <a:solidFill>
                            <a:schemeClr val="dk1"/>
                          </a:solidFill>
                          <a:latin typeface="Arial" panose="020B0604020202020204" pitchFamily="34" charset="0"/>
                          <a:ea typeface="+mn-ea"/>
                          <a:cs typeface="Arial" panose="020B0604020202020204" pitchFamily="34" charset="0"/>
                        </a:rPr>
                        <a:t>can be invoked to push the data either sprint level or project level or task completion to iCount under specific goals or under additional documents in goals are not matching.</a:t>
                      </a:r>
                    </a:p>
                  </a:txBody>
                  <a:tcPr/>
                </a:tc>
                <a:extLst>
                  <a:ext uri="{0D108BD9-81ED-4DB2-BD59-A6C34878D82A}">
                    <a16:rowId xmlns:a16="http://schemas.microsoft.com/office/drawing/2014/main" val="10002"/>
                  </a:ext>
                </a:extLst>
              </a:tr>
              <a:tr h="548722">
                <a:tc>
                  <a:txBody>
                    <a:bodyPr/>
                    <a:lstStyle/>
                    <a:p>
                      <a:r>
                        <a:rPr lang="en-US" sz="1800" b="0" i="0" kern="1200" dirty="0">
                          <a:solidFill>
                            <a:schemeClr val="dk1"/>
                          </a:solidFill>
                          <a:effectLst/>
                          <a:latin typeface="+mn-lt"/>
                          <a:ea typeface="+mn-ea"/>
                          <a:cs typeface="+mn-cs"/>
                        </a:rPr>
                        <a:t>awards-based-system</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 acquire coins by providing feedback, completing course/trainings, uploading appreciations etc. Coins can be configurable and they can be redeemed using </a:t>
                      </a:r>
                      <a:r>
                        <a:rPr lang="en-US" sz="1600" dirty="0" err="1">
                          <a:latin typeface="Arial" panose="020B0604020202020204" pitchFamily="34" charset="0"/>
                          <a:cs typeface="Arial" panose="020B0604020202020204" pitchFamily="34" charset="0"/>
                        </a:rPr>
                        <a:t>InfyGold</a:t>
                      </a:r>
                      <a:r>
                        <a:rPr lang="en-US" sz="16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293306097"/>
                  </a:ext>
                </a:extLst>
              </a:tr>
              <a:tr h="788247">
                <a:tc>
                  <a:txBody>
                    <a:bodyPr/>
                    <a:lstStyle/>
                    <a:p>
                      <a:r>
                        <a:rPr lang="en-US" sz="1800" b="0" i="0" kern="1200" dirty="0">
                          <a:solidFill>
                            <a:schemeClr val="dk1"/>
                          </a:solidFill>
                          <a:effectLst/>
                          <a:latin typeface="+mn-lt"/>
                          <a:ea typeface="+mn-ea"/>
                          <a:cs typeface="+mn-cs"/>
                        </a:rPr>
                        <a:t>campaign manager </a:t>
                      </a:r>
                      <a:endParaRPr lang="en-US" sz="1600" dirty="0">
                        <a:latin typeface="Arial" panose="020B0604020202020204" pitchFamily="34" charset="0"/>
                        <a:cs typeface="Arial" panose="020B0604020202020204" pitchFamily="34" charset="0"/>
                      </a:endParaRPr>
                    </a:p>
                  </a:txBody>
                  <a:tcPr/>
                </a:tc>
                <a:tc>
                  <a:txBody>
                    <a:bodyPr/>
                    <a:lstStyle/>
                    <a:p>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deals can be announced through campaign manager and more coins can be accumulated by the employees for specific duration.</a:t>
                      </a:r>
                    </a:p>
                  </a:txBody>
                  <a:tcPr/>
                </a:tc>
                <a:extLst>
                  <a:ext uri="{0D108BD9-81ED-4DB2-BD59-A6C34878D82A}">
                    <a16:rowId xmlns:a16="http://schemas.microsoft.com/office/drawing/2014/main" val="2021179689"/>
                  </a:ext>
                </a:extLst>
              </a:tr>
              <a:tr h="350332">
                <a:tc>
                  <a:txBody>
                    <a:bodyPr/>
                    <a:lstStyle/>
                    <a:p>
                      <a:r>
                        <a:rPr lang="en-US" sz="1800" kern="1200" dirty="0">
                          <a:solidFill>
                            <a:schemeClr val="dk1"/>
                          </a:solidFill>
                          <a:latin typeface="+mn-lt"/>
                          <a:ea typeface="+mn-ea"/>
                          <a:cs typeface="+mn-cs"/>
                        </a:rPr>
                        <a:t>performance score-card </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Leadership dashboard to view and track the performance of individual project teams.</a:t>
                      </a:r>
                    </a:p>
                  </a:txBody>
                  <a:tcPr/>
                </a:tc>
                <a:extLst>
                  <a:ext uri="{0D108BD9-81ED-4DB2-BD59-A6C34878D82A}">
                    <a16:rowId xmlns:a16="http://schemas.microsoft.com/office/drawing/2014/main" val="1794765077"/>
                  </a:ext>
                </a:extLst>
              </a:tr>
              <a:tr h="350332">
                <a:tc>
                  <a:txBody>
                    <a:bodyPr/>
                    <a:lstStyle/>
                    <a:p>
                      <a:r>
                        <a:rPr lang="en-US" sz="1600" dirty="0" err="1">
                          <a:latin typeface="Arial" panose="020B0604020202020204" pitchFamily="34" charset="0"/>
                          <a:cs typeface="Arial" panose="020B0604020202020204" pitchFamily="34" charset="0"/>
                        </a:rPr>
                        <a:t>todo</a:t>
                      </a:r>
                      <a:r>
                        <a:rPr lang="en-US" sz="1600" dirty="0">
                          <a:latin typeface="Arial" panose="020B0604020202020204" pitchFamily="34" charset="0"/>
                          <a:cs typeface="Arial" panose="020B0604020202020204" pitchFamily="34" charset="0"/>
                        </a:rPr>
                        <a:t>-icount-notifications</a:t>
                      </a:r>
                    </a:p>
                  </a:txBody>
                  <a:tcPr/>
                </a:tc>
                <a:tc>
                  <a:txBody>
                    <a:bodyPr/>
                    <a:lstStyle/>
                    <a:p>
                      <a:r>
                        <a:rPr lang="en-US" sz="1600" dirty="0">
                          <a:latin typeface="Arial" panose="020B0604020202020204" pitchFamily="34" charset="0"/>
                          <a:cs typeface="Arial" panose="020B0604020202020204" pitchFamily="34" charset="0"/>
                        </a:rPr>
                        <a:t>Employee engagement tool to publish icount news, new features and how to use them. </a:t>
                      </a:r>
                    </a:p>
                  </a:txBody>
                  <a:tcPr/>
                </a:tc>
                <a:extLst>
                  <a:ext uri="{0D108BD9-81ED-4DB2-BD59-A6C34878D82A}">
                    <a16:rowId xmlns:a16="http://schemas.microsoft.com/office/drawing/2014/main" val="3939657572"/>
                  </a:ext>
                </a:extLst>
              </a:tr>
            </a:tbl>
          </a:graphicData>
        </a:graphic>
      </p:graphicFrame>
    </p:spTree>
    <p:extLst>
      <p:ext uri="{BB962C8B-B14F-4D97-AF65-F5344CB8AC3E}">
        <p14:creationId xmlns:p14="http://schemas.microsoft.com/office/powerpoint/2010/main" val="12815212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 Details</a:t>
            </a:r>
          </a:p>
        </p:txBody>
      </p:sp>
      <p:sp>
        <p:nvSpPr>
          <p:cNvPr id="4" name="Slide Number Placeholder 3"/>
          <p:cNvSpPr>
            <a:spLocks noGrp="1"/>
          </p:cNvSpPr>
          <p:nvPr>
            <p:ph type="sldNum" sz="quarter" idx="2"/>
          </p:nvPr>
        </p:nvSpPr>
        <p:spPr/>
        <p:txBody>
          <a:bodyPr/>
          <a:lstStyle/>
          <a:p>
            <a:fld id="{86CB4B4D-7CA3-9044-876B-883B54F8677D}" type="slidenum">
              <a:rPr lang="en-US" smtClean="0"/>
              <a:pPr/>
              <a:t>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76716329"/>
              </p:ext>
            </p:extLst>
          </p:nvPr>
        </p:nvGraphicFramePr>
        <p:xfrm>
          <a:off x="280633" y="860521"/>
          <a:ext cx="11772822" cy="581737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731056">
                  <a:extLst>
                    <a:ext uri="{9D8B030D-6E8A-4147-A177-3AD203B41FA5}">
                      <a16:colId xmlns:a16="http://schemas.microsoft.com/office/drawing/2014/main" val="20000"/>
                    </a:ext>
                  </a:extLst>
                </a:gridCol>
                <a:gridCol w="3940689">
                  <a:extLst>
                    <a:ext uri="{9D8B030D-6E8A-4147-A177-3AD203B41FA5}">
                      <a16:colId xmlns:a16="http://schemas.microsoft.com/office/drawing/2014/main" val="20001"/>
                    </a:ext>
                  </a:extLst>
                </a:gridCol>
                <a:gridCol w="2804761">
                  <a:extLst>
                    <a:ext uri="{9D8B030D-6E8A-4147-A177-3AD203B41FA5}">
                      <a16:colId xmlns:a16="http://schemas.microsoft.com/office/drawing/2014/main" val="3657013713"/>
                    </a:ext>
                  </a:extLst>
                </a:gridCol>
                <a:gridCol w="2296316">
                  <a:extLst>
                    <a:ext uri="{9D8B030D-6E8A-4147-A177-3AD203B41FA5}">
                      <a16:colId xmlns:a16="http://schemas.microsoft.com/office/drawing/2014/main" val="4170487981"/>
                    </a:ext>
                  </a:extLst>
                </a:gridCol>
              </a:tblGrid>
              <a:tr h="425452">
                <a:tc>
                  <a:txBody>
                    <a:bodyPr/>
                    <a:lstStyle/>
                    <a:p>
                      <a:r>
                        <a:rPr lang="en-US" sz="1600" dirty="0">
                          <a:latin typeface="Arial" panose="020B0604020202020204" pitchFamily="34" charset="0"/>
                          <a:cs typeface="Arial" panose="020B0604020202020204" pitchFamily="34" charset="0"/>
                        </a:rPr>
                        <a:t>Feature</a:t>
                      </a:r>
                    </a:p>
                  </a:txBody>
                  <a:tcPr/>
                </a:tc>
                <a:tc>
                  <a:txBody>
                    <a:bodyPr/>
                    <a:lstStyle/>
                    <a:p>
                      <a:r>
                        <a:rPr lang="en-US" sz="1600" dirty="0">
                          <a:latin typeface="Arial" panose="020B0604020202020204" pitchFamily="34" charset="0"/>
                          <a:cs typeface="Arial" panose="020B0604020202020204" pitchFamily="34" charset="0"/>
                        </a:rPr>
                        <a:t>Proposed View</a:t>
                      </a:r>
                    </a:p>
                  </a:txBody>
                  <a:tcPr/>
                </a:tc>
                <a:tc>
                  <a:txBody>
                    <a:bodyPr/>
                    <a:lstStyle/>
                    <a:p>
                      <a:r>
                        <a:rPr lang="en-US" sz="1600" dirty="0">
                          <a:latin typeface="Arial" panose="020B0604020202020204" pitchFamily="34" charset="0"/>
                          <a:cs typeface="Arial" panose="020B0604020202020204" pitchFamily="34" charset="0"/>
                        </a:rPr>
                        <a:t>Impacted Audience</a:t>
                      </a:r>
                    </a:p>
                  </a:txBody>
                  <a:tcPr/>
                </a:tc>
                <a:tc>
                  <a:txBody>
                    <a:bodyPr/>
                    <a:lstStyle/>
                    <a:p>
                      <a:r>
                        <a:rPr lang="en-US" sz="1600" dirty="0">
                          <a:latin typeface="Arial" panose="020B0604020202020204" pitchFamily="34" charset="0"/>
                          <a:cs typeface="Arial" panose="020B0604020202020204" pitchFamily="34" charset="0"/>
                        </a:rPr>
                        <a:t>Target Application/Person</a:t>
                      </a:r>
                    </a:p>
                  </a:txBody>
                  <a:tcPr/>
                </a:tc>
                <a:extLst>
                  <a:ext uri="{0D108BD9-81ED-4DB2-BD59-A6C34878D82A}">
                    <a16:rowId xmlns:a16="http://schemas.microsoft.com/office/drawing/2014/main" val="10000"/>
                  </a:ext>
                </a:extLst>
              </a:tr>
              <a:tr h="1928403">
                <a:tc>
                  <a:txBody>
                    <a:bodyPr/>
                    <a:lstStyle/>
                    <a:p>
                      <a:r>
                        <a:rPr lang="en-US" sz="1600" dirty="0">
                          <a:latin typeface="Arial" panose="020B0604020202020204" pitchFamily="34" charset="0"/>
                          <a:cs typeface="Arial" panose="020B0604020202020204" pitchFamily="34" charset="0"/>
                        </a:rPr>
                        <a:t>connectors and form UI</a:t>
                      </a: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a:t>
                      </a:r>
                    </a:p>
                  </a:txBody>
                  <a:tcPr/>
                </a:tc>
                <a:tc>
                  <a:txBody>
                    <a:bodyPr/>
                    <a:lstStyle/>
                    <a:p>
                      <a:r>
                        <a:rPr lang="en-US" sz="1600" dirty="0" err="1">
                          <a:latin typeface="Arial" panose="020B0604020202020204" pitchFamily="34" charset="0"/>
                          <a:cs typeface="Arial" panose="020B0604020202020204" pitchFamily="34" charset="0"/>
                        </a:rPr>
                        <a:t>iCount</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1562610">
                <a:tc>
                  <a:txBody>
                    <a:bodyPr/>
                    <a:lstStyle/>
                    <a:p>
                      <a:r>
                        <a:rPr lang="en-US" sz="1600" dirty="0">
                          <a:latin typeface="Arial" panose="020B0604020202020204" pitchFamily="34" charset="0"/>
                          <a:cs typeface="Arial" panose="020B0604020202020204" pitchFamily="34" charset="0"/>
                        </a:rPr>
                        <a:t>adapter-</a:t>
                      </a:r>
                      <a:r>
                        <a:rPr lang="en-US" sz="1600" dirty="0" err="1">
                          <a:latin typeface="Arial" panose="020B0604020202020204" pitchFamily="34" charset="0"/>
                          <a:cs typeface="Arial" panose="020B0604020202020204" pitchFamily="34" charset="0"/>
                        </a:rPr>
                        <a:t>api</a:t>
                      </a:r>
                      <a:endParaRPr lang="en-US" sz="160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a:t>
                      </a:r>
                    </a:p>
                  </a:txBody>
                  <a:tcPr/>
                </a:tc>
                <a:tc>
                  <a:txBody>
                    <a:bodyPr/>
                    <a:lstStyle/>
                    <a:p>
                      <a:r>
                        <a:rPr lang="en-US" sz="1600" dirty="0" err="1">
                          <a:latin typeface="Arial" panose="020B0604020202020204" pitchFamily="34" charset="0"/>
                          <a:cs typeface="Arial" panose="020B0604020202020204" pitchFamily="34" charset="0"/>
                        </a:rPr>
                        <a:t>iCount</a:t>
                      </a:r>
                      <a:r>
                        <a:rPr lang="en-US" sz="1600">
                          <a:latin typeface="Arial" panose="020B0604020202020204" pitchFamily="34" charset="0"/>
                          <a:cs typeface="Arial" panose="020B0604020202020204" pitchFamily="34" charset="0"/>
                        </a:rPr>
                        <a:t> consumes data </a:t>
                      </a:r>
                      <a:r>
                        <a:rPr lang="en-US" sz="1600" dirty="0">
                          <a:latin typeface="Arial" panose="020B0604020202020204" pitchFamily="34" charset="0"/>
                          <a:cs typeface="Arial" panose="020B0604020202020204" pitchFamily="34" charset="0"/>
                        </a:rPr>
                        <a:t>through proxy-</a:t>
                      </a:r>
                      <a:r>
                        <a:rPr lang="en-US" sz="1600" dirty="0" err="1">
                          <a:latin typeface="Arial" panose="020B0604020202020204" pitchFamily="34" charset="0"/>
                          <a:cs typeface="Arial" panose="020B0604020202020204" pitchFamily="34" charset="0"/>
                        </a:rPr>
                        <a:t>api</a:t>
                      </a:r>
                      <a:r>
                        <a:rPr lang="en-US" sz="1600" dirty="0">
                          <a:latin typeface="Arial" panose="020B0604020202020204" pitchFamily="34" charset="0"/>
                          <a:cs typeface="Arial" panose="020B0604020202020204" pitchFamily="34" charset="0"/>
                        </a:rPr>
                        <a:t> </a:t>
                      </a:r>
                    </a:p>
                  </a:txBody>
                  <a:tcPr/>
                </a:tc>
                <a:extLst>
                  <a:ext uri="{0D108BD9-81ED-4DB2-BD59-A6C34878D82A}">
                    <a16:rowId xmlns:a16="http://schemas.microsoft.com/office/drawing/2014/main" val="10002"/>
                  </a:ext>
                </a:extLst>
              </a:tr>
              <a:tr h="1747237">
                <a:tc>
                  <a:txBody>
                    <a:bodyPr/>
                    <a:lstStyle/>
                    <a:p>
                      <a:r>
                        <a:rPr lang="en-US" sz="1800" b="0" i="0" kern="1200" dirty="0">
                          <a:solidFill>
                            <a:schemeClr val="dk1"/>
                          </a:solidFill>
                          <a:effectLst/>
                          <a:latin typeface="+mn-lt"/>
                          <a:ea typeface="+mn-ea"/>
                          <a:cs typeface="+mn-cs"/>
                        </a:rPr>
                        <a:t>awards-based-system</a:t>
                      </a:r>
                      <a:endParaRPr lang="en-US" sz="1600" b="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Employees</a:t>
                      </a:r>
                    </a:p>
                    <a:p>
                      <a:endParaRPr lang="en-US" sz="1600" dirty="0">
                        <a:latin typeface="Arial" panose="020B0604020202020204" pitchFamily="34" charset="0"/>
                        <a:cs typeface="Arial" panose="020B0604020202020204" pitchFamily="34" charset="0"/>
                      </a:endParaRPr>
                    </a:p>
                  </a:txBody>
                  <a:tcPr/>
                </a:tc>
                <a:tc>
                  <a:txBody>
                    <a:bodyPr/>
                    <a:lstStyle/>
                    <a:p>
                      <a:r>
                        <a:rPr lang="en-US" sz="1600" dirty="0" err="1">
                          <a:latin typeface="Arial" panose="020B0604020202020204" pitchFamily="34" charset="0"/>
                          <a:cs typeface="Arial" panose="020B0604020202020204" pitchFamily="34" charset="0"/>
                        </a:rPr>
                        <a:t>iCount</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93306097"/>
                  </a:ext>
                </a:extLst>
              </a:tr>
            </a:tbl>
          </a:graphicData>
        </a:graphic>
      </p:graphicFrame>
      <p:pic>
        <p:nvPicPr>
          <p:cNvPr id="3" name="Picture 2">
            <a:extLst>
              <a:ext uri="{FF2B5EF4-FFF2-40B4-BE49-F238E27FC236}">
                <a16:creationId xmlns:a16="http://schemas.microsoft.com/office/drawing/2014/main" id="{39BAAA5F-FA4F-4946-A5F0-206E939C7AC7}"/>
              </a:ext>
            </a:extLst>
          </p:cNvPr>
          <p:cNvPicPr>
            <a:picLocks noChangeAspect="1"/>
          </p:cNvPicPr>
          <p:nvPr/>
        </p:nvPicPr>
        <p:blipFill>
          <a:blip r:embed="rId2"/>
          <a:stretch>
            <a:fillRect/>
          </a:stretch>
        </p:blipFill>
        <p:spPr>
          <a:xfrm>
            <a:off x="3103207" y="1592511"/>
            <a:ext cx="3754368" cy="1665608"/>
          </a:xfrm>
          <a:prstGeom prst="rect">
            <a:avLst/>
          </a:prstGeom>
        </p:spPr>
        <p:style>
          <a:lnRef idx="2">
            <a:schemeClr val="dk1"/>
          </a:lnRef>
          <a:fillRef idx="1">
            <a:schemeClr val="lt1"/>
          </a:fillRef>
          <a:effectRef idx="0">
            <a:schemeClr val="dk1"/>
          </a:effectRef>
          <a:fontRef idx="minor">
            <a:schemeClr val="dk1"/>
          </a:fontRef>
        </p:style>
      </p:pic>
      <p:pic>
        <p:nvPicPr>
          <p:cNvPr id="6" name="Picture 5">
            <a:extLst>
              <a:ext uri="{FF2B5EF4-FFF2-40B4-BE49-F238E27FC236}">
                <a16:creationId xmlns:a16="http://schemas.microsoft.com/office/drawing/2014/main" id="{82332DDA-EDB7-4ACE-8A6E-F4D3D803173B}"/>
              </a:ext>
            </a:extLst>
          </p:cNvPr>
          <p:cNvPicPr>
            <a:picLocks noChangeAspect="1"/>
          </p:cNvPicPr>
          <p:nvPr/>
        </p:nvPicPr>
        <p:blipFill>
          <a:blip r:embed="rId3"/>
          <a:stretch>
            <a:fillRect/>
          </a:stretch>
        </p:blipFill>
        <p:spPr>
          <a:xfrm>
            <a:off x="3117275" y="4978073"/>
            <a:ext cx="3768436" cy="1549336"/>
          </a:xfrm>
          <a:prstGeom prst="rect">
            <a:avLst/>
          </a:prstGeom>
        </p:spPr>
        <p:style>
          <a:lnRef idx="2">
            <a:schemeClr val="dk1"/>
          </a:lnRef>
          <a:fillRef idx="1">
            <a:schemeClr val="lt1"/>
          </a:fillRef>
          <a:effectRef idx="0">
            <a:schemeClr val="dk1"/>
          </a:effectRef>
          <a:fontRef idx="minor">
            <a:schemeClr val="dk1"/>
          </a:fontRef>
        </p:style>
      </p:pic>
      <p:pic>
        <p:nvPicPr>
          <p:cNvPr id="8" name="Picture 7">
            <a:extLst>
              <a:ext uri="{FF2B5EF4-FFF2-40B4-BE49-F238E27FC236}">
                <a16:creationId xmlns:a16="http://schemas.microsoft.com/office/drawing/2014/main" id="{0B655116-3D27-4F73-B22E-EA760638705B}"/>
              </a:ext>
            </a:extLst>
          </p:cNvPr>
          <p:cNvPicPr>
            <a:picLocks noChangeAspect="1"/>
          </p:cNvPicPr>
          <p:nvPr/>
        </p:nvPicPr>
        <p:blipFill>
          <a:blip r:embed="rId4"/>
          <a:stretch>
            <a:fillRect/>
          </a:stretch>
        </p:blipFill>
        <p:spPr>
          <a:xfrm>
            <a:off x="3103207" y="3429000"/>
            <a:ext cx="3768436" cy="1430325"/>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6CB92FCB-C050-4F7A-BCBC-F4482A95BDD7}"/>
              </a:ext>
            </a:extLst>
          </p:cNvPr>
          <p:cNvPicPr>
            <a:picLocks noChangeAspect="1"/>
          </p:cNvPicPr>
          <p:nvPr/>
        </p:nvPicPr>
        <p:blipFill>
          <a:blip r:embed="rId5"/>
          <a:stretch>
            <a:fillRect/>
          </a:stretch>
        </p:blipFill>
        <p:spPr>
          <a:xfrm>
            <a:off x="9822873" y="2000875"/>
            <a:ext cx="2088494" cy="1205345"/>
          </a:xfrm>
          <a:prstGeom prst="rect">
            <a:avLst/>
          </a:prstGeom>
        </p:spPr>
        <p:style>
          <a:lnRef idx="2">
            <a:schemeClr val="dk1"/>
          </a:lnRef>
          <a:fillRef idx="1">
            <a:schemeClr val="lt1"/>
          </a:fillRef>
          <a:effectRef idx="0">
            <a:schemeClr val="dk1"/>
          </a:effectRef>
          <a:fontRef idx="minor">
            <a:schemeClr val="dk1"/>
          </a:fontRef>
        </p:style>
      </p:pic>
      <p:pic>
        <p:nvPicPr>
          <p:cNvPr id="10" name="Picture 9">
            <a:extLst>
              <a:ext uri="{FF2B5EF4-FFF2-40B4-BE49-F238E27FC236}">
                <a16:creationId xmlns:a16="http://schemas.microsoft.com/office/drawing/2014/main" id="{BC427655-7B87-4CBC-A256-058A0FF1287C}"/>
              </a:ext>
            </a:extLst>
          </p:cNvPr>
          <p:cNvPicPr>
            <a:picLocks noChangeAspect="1"/>
          </p:cNvPicPr>
          <p:nvPr/>
        </p:nvPicPr>
        <p:blipFill>
          <a:blip r:embed="rId6"/>
          <a:stretch>
            <a:fillRect/>
          </a:stretch>
        </p:blipFill>
        <p:spPr>
          <a:xfrm>
            <a:off x="9822873" y="5225291"/>
            <a:ext cx="2088494" cy="1144722"/>
          </a:xfrm>
          <a:prstGeom prst="rect">
            <a:avLst/>
          </a:prstGeom>
        </p:spPr>
        <p:style>
          <a:lnRef idx="2">
            <a:schemeClr val="dk1"/>
          </a:lnRef>
          <a:fillRef idx="1">
            <a:schemeClr val="lt1"/>
          </a:fillRef>
          <a:effectRef idx="0">
            <a:schemeClr val="dk1"/>
          </a:effectRef>
          <a:fontRef idx="minor">
            <a:schemeClr val="dk1"/>
          </a:fontRef>
        </p:style>
      </p:pic>
      <p:pic>
        <p:nvPicPr>
          <p:cNvPr id="11" name="Picture 10">
            <a:extLst>
              <a:ext uri="{FF2B5EF4-FFF2-40B4-BE49-F238E27FC236}">
                <a16:creationId xmlns:a16="http://schemas.microsoft.com/office/drawing/2014/main" id="{8EECE2F5-E2D0-48C2-ACC9-83DD2AE6539B}"/>
              </a:ext>
            </a:extLst>
          </p:cNvPr>
          <p:cNvPicPr>
            <a:picLocks noChangeAspect="1"/>
          </p:cNvPicPr>
          <p:nvPr/>
        </p:nvPicPr>
        <p:blipFill>
          <a:blip r:embed="rId5"/>
          <a:stretch>
            <a:fillRect/>
          </a:stretch>
        </p:blipFill>
        <p:spPr>
          <a:xfrm>
            <a:off x="9806163" y="3960327"/>
            <a:ext cx="2088494" cy="95708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74605155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 Details</a:t>
            </a:r>
          </a:p>
        </p:txBody>
      </p:sp>
      <p:sp>
        <p:nvSpPr>
          <p:cNvPr id="4" name="Slide Number Placeholder 3"/>
          <p:cNvSpPr>
            <a:spLocks noGrp="1"/>
          </p:cNvSpPr>
          <p:nvPr>
            <p:ph type="sldNum" sz="quarter" idx="2"/>
          </p:nvPr>
        </p:nvSpPr>
        <p:spPr/>
        <p:txBody>
          <a:bodyPr/>
          <a:lstStyle/>
          <a:p>
            <a:fld id="{86CB4B4D-7CA3-9044-876B-883B54F8677D}" type="slidenum">
              <a:rPr lang="en-US" smtClean="0"/>
              <a:pPr/>
              <a:t>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25420067"/>
              </p:ext>
            </p:extLst>
          </p:nvPr>
        </p:nvGraphicFramePr>
        <p:xfrm>
          <a:off x="280633" y="860520"/>
          <a:ext cx="11772822" cy="589352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731056">
                  <a:extLst>
                    <a:ext uri="{9D8B030D-6E8A-4147-A177-3AD203B41FA5}">
                      <a16:colId xmlns:a16="http://schemas.microsoft.com/office/drawing/2014/main" val="20000"/>
                    </a:ext>
                  </a:extLst>
                </a:gridCol>
                <a:gridCol w="4247240">
                  <a:extLst>
                    <a:ext uri="{9D8B030D-6E8A-4147-A177-3AD203B41FA5}">
                      <a16:colId xmlns:a16="http://schemas.microsoft.com/office/drawing/2014/main" val="20001"/>
                    </a:ext>
                  </a:extLst>
                </a:gridCol>
                <a:gridCol w="2369980">
                  <a:extLst>
                    <a:ext uri="{9D8B030D-6E8A-4147-A177-3AD203B41FA5}">
                      <a16:colId xmlns:a16="http://schemas.microsoft.com/office/drawing/2014/main" val="3657013713"/>
                    </a:ext>
                  </a:extLst>
                </a:gridCol>
                <a:gridCol w="2424546">
                  <a:extLst>
                    <a:ext uri="{9D8B030D-6E8A-4147-A177-3AD203B41FA5}">
                      <a16:colId xmlns:a16="http://schemas.microsoft.com/office/drawing/2014/main" val="4170487981"/>
                    </a:ext>
                  </a:extLst>
                </a:gridCol>
              </a:tblGrid>
              <a:tr h="450957">
                <a:tc>
                  <a:txBody>
                    <a:bodyPr/>
                    <a:lstStyle/>
                    <a:p>
                      <a:r>
                        <a:rPr lang="en-US" sz="1600" dirty="0">
                          <a:latin typeface="Arial" panose="020B0604020202020204" pitchFamily="34" charset="0"/>
                          <a:cs typeface="Arial" panose="020B0604020202020204" pitchFamily="34" charset="0"/>
                        </a:rPr>
                        <a:t>Feature</a:t>
                      </a:r>
                    </a:p>
                  </a:txBody>
                  <a:tcPr/>
                </a:tc>
                <a:tc>
                  <a:txBody>
                    <a:bodyPr/>
                    <a:lstStyle/>
                    <a:p>
                      <a:r>
                        <a:rPr lang="en-US" sz="1600" dirty="0">
                          <a:latin typeface="Arial" panose="020B0604020202020204" pitchFamily="34" charset="0"/>
                          <a:cs typeface="Arial" panose="020B0604020202020204" pitchFamily="34" charset="0"/>
                        </a:rPr>
                        <a:t>Proposed View</a:t>
                      </a:r>
                    </a:p>
                  </a:txBody>
                  <a:tcPr/>
                </a:tc>
                <a:tc>
                  <a:txBody>
                    <a:bodyPr/>
                    <a:lstStyle/>
                    <a:p>
                      <a:r>
                        <a:rPr lang="en-US" sz="1600" dirty="0">
                          <a:latin typeface="Arial" panose="020B0604020202020204" pitchFamily="34" charset="0"/>
                          <a:cs typeface="Arial" panose="020B0604020202020204" pitchFamily="34" charset="0"/>
                        </a:rPr>
                        <a:t>Impacted Audience</a:t>
                      </a:r>
                    </a:p>
                  </a:txBody>
                  <a:tcPr/>
                </a:tc>
                <a:tc>
                  <a:txBody>
                    <a:bodyPr/>
                    <a:lstStyle/>
                    <a:p>
                      <a:r>
                        <a:rPr lang="en-US" sz="1600" dirty="0">
                          <a:latin typeface="Arial" panose="020B0604020202020204" pitchFamily="34" charset="0"/>
                          <a:cs typeface="Arial" panose="020B0604020202020204" pitchFamily="34" charset="0"/>
                        </a:rPr>
                        <a:t>Target Application/Person</a:t>
                      </a:r>
                    </a:p>
                  </a:txBody>
                  <a:tcPr/>
                </a:tc>
                <a:extLst>
                  <a:ext uri="{0D108BD9-81ED-4DB2-BD59-A6C34878D82A}">
                    <a16:rowId xmlns:a16="http://schemas.microsoft.com/office/drawing/2014/main" val="10000"/>
                  </a:ext>
                </a:extLst>
              </a:tr>
              <a:tr h="1558332">
                <a:tc>
                  <a:txBody>
                    <a:bodyPr/>
                    <a:lstStyle/>
                    <a:p>
                      <a:r>
                        <a:rPr lang="en-US" sz="1800" b="0" i="0" kern="1200" dirty="0">
                          <a:solidFill>
                            <a:schemeClr val="dk1"/>
                          </a:solidFill>
                          <a:effectLst/>
                          <a:latin typeface="+mn-lt"/>
                          <a:ea typeface="+mn-ea"/>
                          <a:cs typeface="+mn-cs"/>
                        </a:rPr>
                        <a:t>campaign manager </a:t>
                      </a:r>
                      <a:endParaRPr lang="en-US" sz="160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a:t>
                      </a:r>
                    </a:p>
                  </a:txBody>
                  <a:tcPr/>
                </a:tc>
                <a:tc>
                  <a:txBody>
                    <a:bodyPr/>
                    <a:lstStyle/>
                    <a:p>
                      <a:r>
                        <a:rPr lang="en-US" sz="1600" dirty="0">
                          <a:latin typeface="Arial" panose="020B0604020202020204" pitchFamily="34" charset="0"/>
                          <a:cs typeface="Arial" panose="020B0604020202020204" pitchFamily="34" charset="0"/>
                        </a:rPr>
                        <a:t>Employee receive Outlook Message/email</a:t>
                      </a:r>
                    </a:p>
                  </a:txBody>
                  <a:tcPr/>
                </a:tc>
                <a:extLst>
                  <a:ext uri="{0D108BD9-81ED-4DB2-BD59-A6C34878D82A}">
                    <a16:rowId xmlns:a16="http://schemas.microsoft.com/office/drawing/2014/main" val="2021179689"/>
                  </a:ext>
                </a:extLst>
              </a:tr>
              <a:tr h="1983545">
                <a:tc>
                  <a:txBody>
                    <a:bodyPr/>
                    <a:lstStyle/>
                    <a:p>
                      <a:r>
                        <a:rPr lang="en-US" sz="1800" kern="1200" dirty="0">
                          <a:solidFill>
                            <a:schemeClr val="dk1"/>
                          </a:solidFill>
                          <a:latin typeface="+mn-lt"/>
                          <a:ea typeface="+mn-ea"/>
                          <a:cs typeface="+mn-cs"/>
                        </a:rPr>
                        <a:t>performance score-card </a:t>
                      </a:r>
                      <a:endParaRPr lang="en-US" sz="160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a:latin typeface="Arial" panose="020B0604020202020204" pitchFamily="34" charset="0"/>
                          <a:cs typeface="Arial" panose="020B0604020202020204" pitchFamily="34" charset="0"/>
                        </a:rPr>
                        <a:t>Employee</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Only Reviewer Can see this dashboard</a:t>
                      </a:r>
                    </a:p>
                  </a:txBody>
                  <a:tcPr/>
                </a:tc>
                <a:extLst>
                  <a:ext uri="{0D108BD9-81ED-4DB2-BD59-A6C34878D82A}">
                    <a16:rowId xmlns:a16="http://schemas.microsoft.com/office/drawing/2014/main" val="1794765077"/>
                  </a:ext>
                </a:extLst>
              </a:tr>
              <a:tr h="1772529">
                <a:tc>
                  <a:txBody>
                    <a:bodyPr/>
                    <a:lstStyle/>
                    <a:p>
                      <a:r>
                        <a:rPr lang="en-US" sz="1600" dirty="0" err="1">
                          <a:latin typeface="Arial" panose="020B0604020202020204" pitchFamily="34" charset="0"/>
                          <a:cs typeface="Arial" panose="020B0604020202020204" pitchFamily="34" charset="0"/>
                        </a:rPr>
                        <a:t>todo</a:t>
                      </a:r>
                      <a:r>
                        <a:rPr lang="en-US" sz="1600" dirty="0">
                          <a:latin typeface="Arial" panose="020B0604020202020204" pitchFamily="34" charset="0"/>
                          <a:cs typeface="Arial" panose="020B0604020202020204" pitchFamily="34" charset="0"/>
                        </a:rPr>
                        <a:t>-icount-notifications</a:t>
                      </a: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a:t>
                      </a:r>
                    </a:p>
                  </a:txBody>
                  <a:tcPr/>
                </a:tc>
                <a:tc>
                  <a:txBody>
                    <a:bodyPr/>
                    <a:lstStyle/>
                    <a:p>
                      <a:r>
                        <a:rPr lang="en-US" sz="1600" dirty="0">
                          <a:latin typeface="Arial" panose="020B0604020202020204" pitchFamily="34" charset="0"/>
                          <a:cs typeface="Arial" panose="020B0604020202020204" pitchFamily="34" charset="0"/>
                        </a:rPr>
                        <a:t>Employee receive Outlook Message/email</a:t>
                      </a:r>
                    </a:p>
                  </a:txBody>
                  <a:tcPr/>
                </a:tc>
                <a:extLst>
                  <a:ext uri="{0D108BD9-81ED-4DB2-BD59-A6C34878D82A}">
                    <a16:rowId xmlns:a16="http://schemas.microsoft.com/office/drawing/2014/main" val="3939657572"/>
                  </a:ext>
                </a:extLst>
              </a:tr>
            </a:tbl>
          </a:graphicData>
        </a:graphic>
      </p:graphicFrame>
      <p:pic>
        <p:nvPicPr>
          <p:cNvPr id="8" name="Picture 7">
            <a:extLst>
              <a:ext uri="{FF2B5EF4-FFF2-40B4-BE49-F238E27FC236}">
                <a16:creationId xmlns:a16="http://schemas.microsoft.com/office/drawing/2014/main" id="{6BB74E2B-ED42-4C19-BB47-75288278BE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9975" y="3059587"/>
            <a:ext cx="3390313" cy="1623834"/>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30C88BD7-9097-4E42-A2E7-A9577E331C0B}"/>
              </a:ext>
            </a:extLst>
          </p:cNvPr>
          <p:cNvPicPr>
            <a:picLocks noChangeAspect="1"/>
          </p:cNvPicPr>
          <p:nvPr/>
        </p:nvPicPr>
        <p:blipFill>
          <a:blip r:embed="rId3"/>
          <a:stretch>
            <a:fillRect/>
          </a:stretch>
        </p:blipFill>
        <p:spPr>
          <a:xfrm>
            <a:off x="3319974" y="5100812"/>
            <a:ext cx="3390313" cy="1556836"/>
          </a:xfrm>
          <a:prstGeom prst="rect">
            <a:avLst/>
          </a:prstGeom>
        </p:spPr>
        <p:style>
          <a:lnRef idx="2">
            <a:schemeClr val="dk1"/>
          </a:lnRef>
          <a:fillRef idx="1">
            <a:schemeClr val="lt1"/>
          </a:fillRef>
          <a:effectRef idx="0">
            <a:schemeClr val="dk1"/>
          </a:effectRef>
          <a:fontRef idx="minor">
            <a:schemeClr val="dk1"/>
          </a:fontRef>
        </p:style>
      </p:pic>
      <p:pic>
        <p:nvPicPr>
          <p:cNvPr id="3" name="Picture 2">
            <a:extLst>
              <a:ext uri="{FF2B5EF4-FFF2-40B4-BE49-F238E27FC236}">
                <a16:creationId xmlns:a16="http://schemas.microsoft.com/office/drawing/2014/main" id="{95E310D7-C0CF-46A6-920E-F0FF8112027E}"/>
              </a:ext>
            </a:extLst>
          </p:cNvPr>
          <p:cNvPicPr>
            <a:picLocks noChangeAspect="1"/>
          </p:cNvPicPr>
          <p:nvPr/>
        </p:nvPicPr>
        <p:blipFill>
          <a:blip r:embed="rId4"/>
          <a:stretch>
            <a:fillRect/>
          </a:stretch>
        </p:blipFill>
        <p:spPr>
          <a:xfrm>
            <a:off x="3319975" y="1496291"/>
            <a:ext cx="3390313" cy="1360399"/>
          </a:xfrm>
          <a:prstGeom prst="rect">
            <a:avLst/>
          </a:prstGeom>
        </p:spPr>
        <p:style>
          <a:lnRef idx="2">
            <a:schemeClr val="dk1"/>
          </a:lnRef>
          <a:fillRef idx="1">
            <a:schemeClr val="lt1"/>
          </a:fillRef>
          <a:effectRef idx="0">
            <a:schemeClr val="dk1"/>
          </a:effectRef>
          <a:fontRef idx="minor">
            <a:schemeClr val="dk1"/>
          </a:fontRef>
        </p:style>
      </p:pic>
      <p:pic>
        <p:nvPicPr>
          <p:cNvPr id="6" name="Picture 5">
            <a:extLst>
              <a:ext uri="{FF2B5EF4-FFF2-40B4-BE49-F238E27FC236}">
                <a16:creationId xmlns:a16="http://schemas.microsoft.com/office/drawing/2014/main" id="{173EEB23-E11A-4C21-92B9-1DE96B627764}"/>
              </a:ext>
            </a:extLst>
          </p:cNvPr>
          <p:cNvPicPr>
            <a:picLocks noChangeAspect="1"/>
          </p:cNvPicPr>
          <p:nvPr/>
        </p:nvPicPr>
        <p:blipFill>
          <a:blip r:embed="rId5"/>
          <a:stretch>
            <a:fillRect/>
          </a:stretch>
        </p:blipFill>
        <p:spPr>
          <a:xfrm>
            <a:off x="9749630" y="3560618"/>
            <a:ext cx="2232767" cy="127461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81766838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3262859301"/>
              </p:ext>
            </p:extLst>
          </p:nvPr>
        </p:nvGraphicFramePr>
        <p:xfrm>
          <a:off x="263923" y="394383"/>
          <a:ext cx="11763953" cy="6466662"/>
        </p:xfrm>
        <a:graphic>
          <a:graphicData uri="http://schemas.openxmlformats.org/drawingml/2006/table">
            <a:tbl>
              <a:tblPr firstRow="1" bandRow="1">
                <a:tableStyleId>{073A0DAA-6AF3-43AB-8588-CEC1D06C72B9}</a:tableStyleId>
              </a:tblPr>
              <a:tblGrid>
                <a:gridCol w="2768881">
                  <a:extLst>
                    <a:ext uri="{9D8B030D-6E8A-4147-A177-3AD203B41FA5}">
                      <a16:colId xmlns:a16="http://schemas.microsoft.com/office/drawing/2014/main" val="573319858"/>
                    </a:ext>
                  </a:extLst>
                </a:gridCol>
                <a:gridCol w="8995072">
                  <a:extLst>
                    <a:ext uri="{9D8B030D-6E8A-4147-A177-3AD203B41FA5}">
                      <a16:colId xmlns:a16="http://schemas.microsoft.com/office/drawing/2014/main" val="2661637169"/>
                    </a:ext>
                  </a:extLst>
                </a:gridCol>
              </a:tblGrid>
              <a:tr h="345615">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604827">
                <a:tc rowSpan="3">
                  <a:txBody>
                    <a:bodyPr/>
                    <a:lstStyle/>
                    <a:p>
                      <a:r>
                        <a:rPr lang="en-US" dirty="0"/>
                        <a:t>Easy Accessibility</a:t>
                      </a:r>
                    </a:p>
                  </a:txBody>
                  <a:tcPr/>
                </a:tc>
                <a:tc>
                  <a:txBody>
                    <a:bodyPr/>
                    <a:lstStyle/>
                    <a:p>
                      <a:r>
                        <a:rPr lang="en-US" dirty="0"/>
                        <a:t>Collect, capture and store work updates, awards, feedback, task completion from different source system </a:t>
                      </a:r>
                      <a:r>
                        <a:rPr lang="en-US" b="1" dirty="0"/>
                        <a:t>through adapters</a:t>
                      </a:r>
                      <a:r>
                        <a:rPr lang="en-US" dirty="0"/>
                        <a:t>. </a:t>
                      </a:r>
                      <a:r>
                        <a:rPr lang="en-US" dirty="0" err="1"/>
                        <a:t>iCount</a:t>
                      </a:r>
                      <a:r>
                        <a:rPr lang="en-US" dirty="0"/>
                        <a:t> Login is not required</a:t>
                      </a:r>
                    </a:p>
                  </a:txBody>
                  <a:tcPr/>
                </a:tc>
                <a:extLst>
                  <a:ext uri="{0D108BD9-81ED-4DB2-BD59-A6C34878D82A}">
                    <a16:rowId xmlns:a16="http://schemas.microsoft.com/office/drawing/2014/main" val="890410419"/>
                  </a:ext>
                </a:extLst>
              </a:tr>
              <a:tr h="604827">
                <a:tc vMerge="1">
                  <a:txBody>
                    <a:bodyPr/>
                    <a:lstStyle/>
                    <a:p>
                      <a:endParaRPr lang="en-US" dirty="0"/>
                    </a:p>
                  </a:txBody>
                  <a:tcPr/>
                </a:tc>
                <a:tc>
                  <a:txBody>
                    <a:bodyPr/>
                    <a:lstStyle/>
                    <a:p>
                      <a:r>
                        <a:rPr lang="en-US" dirty="0"/>
                        <a:t>Employee can provide feedback and upload appreciation </a:t>
                      </a:r>
                      <a:r>
                        <a:rPr lang="en-US" b="1" dirty="0"/>
                        <a:t>using outlook plugins </a:t>
                      </a:r>
                      <a:r>
                        <a:rPr lang="en-US" dirty="0"/>
                        <a:t>and </a:t>
                      </a:r>
                      <a:r>
                        <a:rPr lang="en-US" b="1" dirty="0"/>
                        <a:t>outlook forms/UIs</a:t>
                      </a:r>
                      <a:r>
                        <a:rPr lang="en-US" dirty="0"/>
                        <a:t>. Infosys </a:t>
                      </a:r>
                      <a:r>
                        <a:rPr lang="en-US" dirty="0" err="1"/>
                        <a:t>iCount</a:t>
                      </a:r>
                      <a:r>
                        <a:rPr lang="en-US" dirty="0"/>
                        <a:t> login is not required</a:t>
                      </a:r>
                    </a:p>
                  </a:txBody>
                  <a:tcPr/>
                </a:tc>
                <a:extLst>
                  <a:ext uri="{0D108BD9-81ED-4DB2-BD59-A6C34878D82A}">
                    <a16:rowId xmlns:a16="http://schemas.microsoft.com/office/drawing/2014/main" val="671818838"/>
                  </a:ext>
                </a:extLst>
              </a:tr>
              <a:tr h="345615">
                <a:tc vMerge="1">
                  <a:txBody>
                    <a:bodyPr/>
                    <a:lstStyle/>
                    <a:p>
                      <a:endParaRPr lang="en-US" dirty="0"/>
                    </a:p>
                  </a:txBody>
                  <a:tcPr/>
                </a:tc>
                <a:tc>
                  <a:txBody>
                    <a:bodyPr/>
                    <a:lstStyle/>
                    <a:p>
                      <a:r>
                        <a:rPr lang="en-US" b="1" dirty="0"/>
                        <a:t>APIs are exposed </a:t>
                      </a:r>
                      <a:r>
                        <a:rPr lang="en-US" dirty="0"/>
                        <a:t>for course completion, task etc. so that </a:t>
                      </a:r>
                      <a:r>
                        <a:rPr lang="en-US" dirty="0" err="1"/>
                        <a:t>iCount</a:t>
                      </a:r>
                      <a:r>
                        <a:rPr lang="en-US" dirty="0"/>
                        <a:t> is updated automatically by other sys.</a:t>
                      </a:r>
                    </a:p>
                  </a:txBody>
                  <a:tcPr/>
                </a:tc>
                <a:extLst>
                  <a:ext uri="{0D108BD9-81ED-4DB2-BD59-A6C34878D82A}">
                    <a16:rowId xmlns:a16="http://schemas.microsoft.com/office/drawing/2014/main" val="766109463"/>
                  </a:ext>
                </a:extLst>
              </a:tr>
              <a:tr h="345615">
                <a:tc rowSpan="5">
                  <a:txBody>
                    <a:bodyPr/>
                    <a:lstStyle/>
                    <a:p>
                      <a:r>
                        <a:rPr lang="en-US" dirty="0"/>
                        <a:t>Employee Engagements</a:t>
                      </a:r>
                    </a:p>
                  </a:txBody>
                  <a:tcPr/>
                </a:tc>
                <a:tc>
                  <a:txBody>
                    <a:bodyPr/>
                    <a:lstStyle/>
                    <a:p>
                      <a:r>
                        <a:rPr lang="en-US" b="1" dirty="0"/>
                        <a:t>Automated notifications </a:t>
                      </a:r>
                      <a:r>
                        <a:rPr lang="en-US" dirty="0"/>
                        <a:t>can be sent to the employees </a:t>
                      </a:r>
                      <a:r>
                        <a:rPr lang="en-US" b="1" dirty="0"/>
                        <a:t>if </a:t>
                      </a:r>
                      <a:r>
                        <a:rPr lang="en-US" b="1" dirty="0" err="1"/>
                        <a:t>iCount</a:t>
                      </a:r>
                      <a:r>
                        <a:rPr lang="en-US" b="1" dirty="0"/>
                        <a:t> is not updated frequently</a:t>
                      </a:r>
                    </a:p>
                  </a:txBody>
                  <a:tcPr/>
                </a:tc>
                <a:extLst>
                  <a:ext uri="{0D108BD9-81ED-4DB2-BD59-A6C34878D82A}">
                    <a16:rowId xmlns:a16="http://schemas.microsoft.com/office/drawing/2014/main" val="3341128262"/>
                  </a:ext>
                </a:extLst>
              </a:tr>
              <a:tr h="345615">
                <a:tc vMerge="1">
                  <a:txBody>
                    <a:bodyPr/>
                    <a:lstStyle/>
                    <a:p>
                      <a:endParaRPr lang="en-US" dirty="0"/>
                    </a:p>
                  </a:txBody>
                  <a:tcPr/>
                </a:tc>
                <a:tc>
                  <a:txBody>
                    <a:bodyPr/>
                    <a:lstStyle/>
                    <a:p>
                      <a:r>
                        <a:rPr lang="en-US" b="1" dirty="0"/>
                        <a:t>Notification frequency </a:t>
                      </a:r>
                      <a:r>
                        <a:rPr lang="en-US" dirty="0"/>
                        <a:t>can be configured.</a:t>
                      </a:r>
                    </a:p>
                  </a:txBody>
                  <a:tcPr/>
                </a:tc>
                <a:extLst>
                  <a:ext uri="{0D108BD9-81ED-4DB2-BD59-A6C34878D82A}">
                    <a16:rowId xmlns:a16="http://schemas.microsoft.com/office/drawing/2014/main" val="3330325873"/>
                  </a:ext>
                </a:extLst>
              </a:tr>
              <a:tr h="705942">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Notification send to employees  in </a:t>
                      </a:r>
                      <a:r>
                        <a:rPr lang="en-US" b="1" dirty="0"/>
                        <a:t>real-time on feedback, appreciation, task/course completion and awards updates</a:t>
                      </a:r>
                      <a:r>
                        <a:rPr lang="en-US" dirty="0"/>
                        <a:t>. Acknowledgement will be issued at the same time</a:t>
                      </a:r>
                    </a:p>
                  </a:txBody>
                  <a:tcPr/>
                </a:tc>
                <a:extLst>
                  <a:ext uri="{0D108BD9-81ED-4DB2-BD59-A6C34878D82A}">
                    <a16:rowId xmlns:a16="http://schemas.microsoft.com/office/drawing/2014/main" val="1281325563"/>
                  </a:ext>
                </a:extLst>
              </a:tr>
              <a:tr h="345615">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Deals can be announced </a:t>
                      </a:r>
                      <a:r>
                        <a:rPr lang="en-US" b="0" dirty="0"/>
                        <a:t>through </a:t>
                      </a:r>
                      <a:r>
                        <a:rPr lang="en-US" b="1" dirty="0"/>
                        <a:t>campaign management</a:t>
                      </a:r>
                      <a:r>
                        <a:rPr lang="en-US" b="0" dirty="0"/>
                        <a:t> </a:t>
                      </a:r>
                      <a:r>
                        <a:rPr lang="en-US" dirty="0"/>
                        <a:t>and more </a:t>
                      </a:r>
                      <a:r>
                        <a:rPr lang="en-US" b="1" dirty="0"/>
                        <a:t>coins</a:t>
                      </a:r>
                      <a:r>
                        <a:rPr lang="en-US" dirty="0"/>
                        <a:t> can be accumulated by the employees for specific duration.</a:t>
                      </a:r>
                    </a:p>
                  </a:txBody>
                  <a:tcPr/>
                </a:tc>
                <a:extLst>
                  <a:ext uri="{0D108BD9-81ED-4DB2-BD59-A6C34878D82A}">
                    <a16:rowId xmlns:a16="http://schemas.microsoft.com/office/drawing/2014/main" val="4160955253"/>
                  </a:ext>
                </a:extLst>
              </a:tr>
              <a:tr h="345615">
                <a:tc vMerge="1">
                  <a:txBody>
                    <a:bodyPr/>
                    <a:lstStyle/>
                    <a:p>
                      <a:endParaRPr lang="en-US" dirty="0"/>
                    </a:p>
                  </a:txBody>
                  <a:tcPr/>
                </a:tc>
                <a:tc>
                  <a:txBody>
                    <a:bodyPr/>
                    <a:lstStyle/>
                    <a:p>
                      <a:r>
                        <a:rPr lang="en-US" b="1" dirty="0"/>
                        <a:t>Outbox will be blocked </a:t>
                      </a:r>
                      <a:r>
                        <a:rPr lang="en-US" dirty="0"/>
                        <a:t>if employee do </a:t>
                      </a:r>
                      <a:r>
                        <a:rPr lang="en-US" b="1" dirty="0"/>
                        <a:t>NOT</a:t>
                      </a:r>
                      <a:r>
                        <a:rPr lang="en-US" dirty="0"/>
                        <a:t> use </a:t>
                      </a:r>
                      <a:r>
                        <a:rPr lang="en-US" dirty="0" err="1"/>
                        <a:t>iCount</a:t>
                      </a:r>
                      <a:r>
                        <a:rPr lang="en-US" dirty="0"/>
                        <a:t> capabilities for certain duration.</a:t>
                      </a:r>
                    </a:p>
                  </a:txBody>
                  <a:tcPr/>
                </a:tc>
                <a:extLst>
                  <a:ext uri="{0D108BD9-81ED-4DB2-BD59-A6C34878D82A}">
                    <a16:rowId xmlns:a16="http://schemas.microsoft.com/office/drawing/2014/main" val="516795821"/>
                  </a:ext>
                </a:extLst>
              </a:tr>
              <a:tr h="439650">
                <a:tc rowSpan="2">
                  <a:txBody>
                    <a:bodyPr/>
                    <a:lstStyle/>
                    <a:p>
                      <a:r>
                        <a:rPr lang="en-US" dirty="0"/>
                        <a:t>Award-Based system</a:t>
                      </a:r>
                    </a:p>
                  </a:txBody>
                  <a:tcPr/>
                </a:tc>
                <a:tc>
                  <a:txBody>
                    <a:bodyPr/>
                    <a:lstStyle/>
                    <a:p>
                      <a:r>
                        <a:rPr lang="en-US" b="1" dirty="0"/>
                        <a:t>Employees acquire coins </a:t>
                      </a:r>
                      <a:r>
                        <a:rPr lang="en-US" dirty="0"/>
                        <a:t>by providing feedback/completing course-trainings/uploading appreciations etc.</a:t>
                      </a:r>
                    </a:p>
                  </a:txBody>
                  <a:tcPr/>
                </a:tc>
                <a:extLst>
                  <a:ext uri="{0D108BD9-81ED-4DB2-BD59-A6C34878D82A}">
                    <a16:rowId xmlns:a16="http://schemas.microsoft.com/office/drawing/2014/main" val="460025123"/>
                  </a:ext>
                </a:extLst>
              </a:tr>
              <a:tr h="345615">
                <a:tc vMerge="1">
                  <a:txBody>
                    <a:bodyPr/>
                    <a:lstStyle/>
                    <a:p>
                      <a:endParaRPr lang="en-US" dirty="0"/>
                    </a:p>
                  </a:txBody>
                  <a:tcPr/>
                </a:tc>
                <a:tc>
                  <a:txBody>
                    <a:bodyPr/>
                    <a:lstStyle/>
                    <a:p>
                      <a:r>
                        <a:rPr lang="en-US" b="1" dirty="0"/>
                        <a:t>Coins</a:t>
                      </a:r>
                      <a:r>
                        <a:rPr lang="en-US" dirty="0"/>
                        <a:t> can be </a:t>
                      </a:r>
                      <a:r>
                        <a:rPr lang="en-US" b="1" dirty="0"/>
                        <a:t>redeemed</a:t>
                      </a:r>
                      <a:r>
                        <a:rPr lang="en-US" dirty="0"/>
                        <a:t> using </a:t>
                      </a:r>
                      <a:r>
                        <a:rPr lang="en-US" dirty="0" err="1"/>
                        <a:t>InfyGold</a:t>
                      </a:r>
                      <a:endParaRPr lang="en-US" dirty="0"/>
                    </a:p>
                  </a:txBody>
                  <a:tcPr/>
                </a:tc>
                <a:extLst>
                  <a:ext uri="{0D108BD9-81ED-4DB2-BD59-A6C34878D82A}">
                    <a16:rowId xmlns:a16="http://schemas.microsoft.com/office/drawing/2014/main" val="2358198715"/>
                  </a:ext>
                </a:extLst>
              </a:tr>
              <a:tr h="345615">
                <a:tc rowSpan="2">
                  <a:txBody>
                    <a:bodyPr/>
                    <a:lstStyle/>
                    <a:p>
                      <a:r>
                        <a:rPr lang="en-US" sz="1800" kern="1200" dirty="0">
                          <a:solidFill>
                            <a:schemeClr val="dk1"/>
                          </a:solidFill>
                          <a:latin typeface="+mn-lt"/>
                          <a:ea typeface="+mn-ea"/>
                          <a:cs typeface="+mn-cs"/>
                        </a:rPr>
                        <a:t>NFR (Non Functional Req)</a:t>
                      </a:r>
                    </a:p>
                  </a:txBody>
                  <a:tcPr/>
                </a:tc>
                <a:tc>
                  <a:txBody>
                    <a:bodyPr/>
                    <a:lstStyle/>
                    <a:p>
                      <a:r>
                        <a:rPr lang="en-US" dirty="0"/>
                        <a:t>Enabled 2nd level JPA cache for icount consumptions for better performance</a:t>
                      </a:r>
                    </a:p>
                  </a:txBody>
                  <a:tcPr/>
                </a:tc>
                <a:extLst>
                  <a:ext uri="{0D108BD9-81ED-4DB2-BD59-A6C34878D82A}">
                    <a16:rowId xmlns:a16="http://schemas.microsoft.com/office/drawing/2014/main" val="2716643390"/>
                  </a:ext>
                </a:extLst>
              </a:tr>
              <a:tr h="345615">
                <a:tc vMerge="1">
                  <a:txBody>
                    <a:bodyPr/>
                    <a:lstStyle/>
                    <a:p>
                      <a:endParaRPr lang="en-US" sz="1800" kern="1200" dirty="0">
                        <a:solidFill>
                          <a:schemeClr val="dk1"/>
                        </a:solidFill>
                        <a:latin typeface="+mn-lt"/>
                        <a:ea typeface="+mn-ea"/>
                        <a:cs typeface="+mn-cs"/>
                      </a:endParaRPr>
                    </a:p>
                  </a:txBody>
                  <a:tcPr/>
                </a:tc>
                <a:tc>
                  <a:txBody>
                    <a:bodyPr/>
                    <a:lstStyle/>
                    <a:p>
                      <a:r>
                        <a:rPr lang="en-US" dirty="0"/>
                        <a:t>Security and compliance will be checked before stream data to </a:t>
                      </a:r>
                      <a:r>
                        <a:rPr lang="en-US" dirty="0" err="1"/>
                        <a:t>iCount</a:t>
                      </a:r>
                      <a:r>
                        <a:rPr lang="en-US" dirty="0"/>
                        <a:t> </a:t>
                      </a:r>
                    </a:p>
                  </a:txBody>
                  <a:tcPr/>
                </a:tc>
                <a:extLst>
                  <a:ext uri="{0D108BD9-81ED-4DB2-BD59-A6C34878D82A}">
                    <a16:rowId xmlns:a16="http://schemas.microsoft.com/office/drawing/2014/main" val="3325397387"/>
                  </a:ext>
                </a:extLst>
              </a:tr>
            </a:tbl>
          </a:graphicData>
        </a:graphic>
      </p:graphicFrame>
    </p:spTree>
    <p:extLst>
      <p:ext uri="{BB962C8B-B14F-4D97-AF65-F5344CB8AC3E}">
        <p14:creationId xmlns:p14="http://schemas.microsoft.com/office/powerpoint/2010/main" val="5902640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 Continued…</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4214075293"/>
              </p:ext>
            </p:extLst>
          </p:nvPr>
        </p:nvGraphicFramePr>
        <p:xfrm>
          <a:off x="315550" y="589872"/>
          <a:ext cx="11496667" cy="3535503"/>
        </p:xfrm>
        <a:graphic>
          <a:graphicData uri="http://schemas.openxmlformats.org/drawingml/2006/table">
            <a:tbl>
              <a:tblPr firstRow="1" bandRow="1">
                <a:tableStyleId>{073A0DAA-6AF3-43AB-8588-CEC1D06C72B9}</a:tableStyleId>
              </a:tblPr>
              <a:tblGrid>
                <a:gridCol w="2578499">
                  <a:extLst>
                    <a:ext uri="{9D8B030D-6E8A-4147-A177-3AD203B41FA5}">
                      <a16:colId xmlns:a16="http://schemas.microsoft.com/office/drawing/2014/main" val="573319858"/>
                    </a:ext>
                  </a:extLst>
                </a:gridCol>
                <a:gridCol w="8918168">
                  <a:extLst>
                    <a:ext uri="{9D8B030D-6E8A-4147-A177-3AD203B41FA5}">
                      <a16:colId xmlns:a16="http://schemas.microsoft.com/office/drawing/2014/main" val="2661637169"/>
                    </a:ext>
                  </a:extLst>
                </a:gridCol>
              </a:tblGrid>
              <a:tr h="327007">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422031">
                <a:tc rowSpan="4">
                  <a:txBody>
                    <a:bodyPr/>
                    <a:lstStyle/>
                    <a:p>
                      <a:r>
                        <a:rPr lang="en-US" dirty="0"/>
                        <a:t>Transparency</a:t>
                      </a:r>
                    </a:p>
                  </a:txBody>
                  <a:tcPr/>
                </a:tc>
                <a:tc>
                  <a:txBody>
                    <a:bodyPr/>
                    <a:lstStyle/>
                    <a:p>
                      <a:r>
                        <a:rPr lang="en-US" dirty="0"/>
                        <a:t>Employees send or receive </a:t>
                      </a:r>
                      <a:r>
                        <a:rPr lang="en-US" b="1" dirty="0"/>
                        <a:t>feedback and appreciations in real-time</a:t>
                      </a:r>
                    </a:p>
                  </a:txBody>
                  <a:tcPr/>
                </a:tc>
                <a:extLst>
                  <a:ext uri="{0D108BD9-81ED-4DB2-BD59-A6C34878D82A}">
                    <a16:rowId xmlns:a16="http://schemas.microsoft.com/office/drawing/2014/main" val="890410419"/>
                  </a:ext>
                </a:extLst>
              </a:tr>
              <a:tr h="370272">
                <a:tc vMerge="1">
                  <a:txBody>
                    <a:bodyPr/>
                    <a:lstStyle/>
                    <a:p>
                      <a:endParaRPr lang="en-US" dirty="0"/>
                    </a:p>
                  </a:txBody>
                  <a:tcPr/>
                </a:tc>
                <a:tc>
                  <a:txBody>
                    <a:bodyPr/>
                    <a:lstStyle/>
                    <a:p>
                      <a:r>
                        <a:rPr lang="en-US" dirty="0"/>
                        <a:t>Employees can restrict </a:t>
                      </a:r>
                      <a:r>
                        <a:rPr lang="en-US" b="1" dirty="0"/>
                        <a:t>feedback</a:t>
                      </a:r>
                      <a:r>
                        <a:rPr lang="en-US" dirty="0"/>
                        <a:t> and </a:t>
                      </a:r>
                      <a:r>
                        <a:rPr lang="en-US" b="1" dirty="0"/>
                        <a:t>achievements </a:t>
                      </a:r>
                      <a:r>
                        <a:rPr lang="en-US" b="0" dirty="0"/>
                        <a:t>visibility</a:t>
                      </a:r>
                      <a:r>
                        <a:rPr lang="en-US" b="1" dirty="0"/>
                        <a:t> public/private</a:t>
                      </a:r>
                    </a:p>
                  </a:txBody>
                  <a:tcPr/>
                </a:tc>
                <a:extLst>
                  <a:ext uri="{0D108BD9-81ED-4DB2-BD59-A6C34878D82A}">
                    <a16:rowId xmlns:a16="http://schemas.microsoft.com/office/drawing/2014/main" val="671818838"/>
                  </a:ext>
                </a:extLst>
              </a:tr>
              <a:tr h="327007">
                <a:tc vMerge="1">
                  <a:txBody>
                    <a:bodyPr/>
                    <a:lstStyle/>
                    <a:p>
                      <a:endParaRPr lang="en-US" dirty="0"/>
                    </a:p>
                  </a:txBody>
                  <a:tcPr/>
                </a:tc>
                <a:tc>
                  <a:txBody>
                    <a:bodyPr/>
                    <a:lstStyle/>
                    <a:p>
                      <a:r>
                        <a:rPr lang="en-US" dirty="0"/>
                        <a:t>Course/task completion status will be updated in real-time</a:t>
                      </a:r>
                    </a:p>
                  </a:txBody>
                  <a:tcPr/>
                </a:tc>
                <a:extLst>
                  <a:ext uri="{0D108BD9-81ED-4DB2-BD59-A6C34878D82A}">
                    <a16:rowId xmlns:a16="http://schemas.microsoft.com/office/drawing/2014/main" val="766109463"/>
                  </a:ext>
                </a:extLst>
              </a:tr>
              <a:tr h="327007">
                <a:tc vMerge="1">
                  <a:txBody>
                    <a:bodyPr/>
                    <a:lstStyle/>
                    <a:p>
                      <a:endParaRPr lang="en-US" dirty="0"/>
                    </a:p>
                  </a:txBody>
                  <a:tcPr/>
                </a:tc>
                <a:tc>
                  <a:txBody>
                    <a:bodyPr/>
                    <a:lstStyle/>
                    <a:p>
                      <a:r>
                        <a:rPr lang="en-US" dirty="0"/>
                        <a:t>Employees can receive </a:t>
                      </a:r>
                      <a:r>
                        <a:rPr lang="en-US" b="1" dirty="0"/>
                        <a:t>continuous feedback from team peers or other employees</a:t>
                      </a:r>
                      <a:r>
                        <a:rPr lang="en-US" dirty="0"/>
                        <a:t>.</a:t>
                      </a:r>
                    </a:p>
                  </a:txBody>
                  <a:tcPr/>
                </a:tc>
                <a:extLst>
                  <a:ext uri="{0D108BD9-81ED-4DB2-BD59-A6C34878D82A}">
                    <a16:rowId xmlns:a16="http://schemas.microsoft.com/office/drawing/2014/main" val="3365258011"/>
                  </a:ext>
                </a:extLst>
              </a:tr>
              <a:tr h="327007">
                <a:tc rowSpan="3">
                  <a:txBody>
                    <a:bodyPr/>
                    <a:lstStyle/>
                    <a:p>
                      <a:r>
                        <a:rPr lang="en-US" dirty="0"/>
                        <a:t>Management</a:t>
                      </a:r>
                    </a:p>
                  </a:txBody>
                  <a:tcPr/>
                </a:tc>
                <a:tc>
                  <a:txBody>
                    <a:bodyPr/>
                    <a:lstStyle/>
                    <a:p>
                      <a:r>
                        <a:rPr lang="en-US" dirty="0"/>
                        <a:t>Single repo for various data stream and pipelines. Hence easy to maintain</a:t>
                      </a:r>
                    </a:p>
                  </a:txBody>
                  <a:tcPr/>
                </a:tc>
                <a:extLst>
                  <a:ext uri="{0D108BD9-81ED-4DB2-BD59-A6C34878D82A}">
                    <a16:rowId xmlns:a16="http://schemas.microsoft.com/office/drawing/2014/main" val="2028033327"/>
                  </a:ext>
                </a:extLst>
              </a:tr>
              <a:tr h="327007">
                <a:tc vMerge="1">
                  <a:txBody>
                    <a:bodyPr/>
                    <a:lstStyle/>
                    <a:p>
                      <a:endParaRPr lang="en-US" dirty="0"/>
                    </a:p>
                  </a:txBody>
                  <a:tcPr/>
                </a:tc>
                <a:tc>
                  <a:txBody>
                    <a:bodyPr/>
                    <a:lstStyle/>
                    <a:p>
                      <a:r>
                        <a:rPr lang="en-US" b="1" dirty="0"/>
                        <a:t>Exclusion</a:t>
                      </a:r>
                      <a:r>
                        <a:rPr lang="en-US" dirty="0"/>
                        <a:t> can be processed based on approvals. Example Subcons exclusion/onsite exclusion etc.</a:t>
                      </a:r>
                    </a:p>
                  </a:txBody>
                  <a:tcPr/>
                </a:tc>
                <a:extLst>
                  <a:ext uri="{0D108BD9-81ED-4DB2-BD59-A6C34878D82A}">
                    <a16:rowId xmlns:a16="http://schemas.microsoft.com/office/drawing/2014/main" val="560340546"/>
                  </a:ext>
                </a:extLst>
              </a:tr>
              <a:tr h="327007">
                <a:tc vMerge="1">
                  <a:txBody>
                    <a:bodyPr/>
                    <a:lstStyle/>
                    <a:p>
                      <a:endParaRPr lang="en-US" dirty="0"/>
                    </a:p>
                  </a:txBody>
                  <a:tcPr/>
                </a:tc>
                <a:tc>
                  <a:txBody>
                    <a:bodyPr/>
                    <a:lstStyle/>
                    <a:p>
                      <a:r>
                        <a:rPr lang="en-US" b="1" dirty="0"/>
                        <a:t>Performance score-card </a:t>
                      </a:r>
                      <a:r>
                        <a:rPr lang="en-US" dirty="0"/>
                        <a:t>allow management to view, collate and analyze the performance across the team.</a:t>
                      </a:r>
                    </a:p>
                  </a:txBody>
                  <a:tcPr/>
                </a:tc>
                <a:extLst>
                  <a:ext uri="{0D108BD9-81ED-4DB2-BD59-A6C34878D82A}">
                    <a16:rowId xmlns:a16="http://schemas.microsoft.com/office/drawing/2014/main" val="627218900"/>
                  </a:ext>
                </a:extLst>
              </a:tr>
            </a:tbl>
          </a:graphicData>
        </a:graphic>
      </p:graphicFrame>
      <p:sp>
        <p:nvSpPr>
          <p:cNvPr id="2" name="TextBox 1">
            <a:extLst>
              <a:ext uri="{FF2B5EF4-FFF2-40B4-BE49-F238E27FC236}">
                <a16:creationId xmlns:a16="http://schemas.microsoft.com/office/drawing/2014/main" id="{E7C9586B-A96F-4A6B-A182-AE8CF6E4001A}"/>
              </a:ext>
            </a:extLst>
          </p:cNvPr>
          <p:cNvSpPr txBox="1"/>
          <p:nvPr/>
        </p:nvSpPr>
        <p:spPr>
          <a:xfrm>
            <a:off x="315550" y="4473526"/>
            <a:ext cx="11630732" cy="923330"/>
          </a:xfrm>
          <a:prstGeom prst="rect">
            <a:avLst/>
          </a:prstGeom>
          <a:noFill/>
        </p:spPr>
        <p:txBody>
          <a:bodyPr wrap="square" rtlCol="0">
            <a:spAutoFit/>
          </a:bodyPr>
          <a:lstStyle/>
          <a:p>
            <a:r>
              <a:rPr lang="en-US" dirty="0">
                <a:highlight>
                  <a:srgbClr val="FFFF00"/>
                </a:highlight>
              </a:rPr>
              <a:t>Please note that this application to targeted to all the employees of the company. An option is also provided to exempt the employees to whom it is not applicable ( Ex: Subcons, Consultants etc...)</a:t>
            </a:r>
          </a:p>
          <a:p>
            <a:endParaRPr lang="en-US" dirty="0"/>
          </a:p>
        </p:txBody>
      </p:sp>
    </p:spTree>
    <p:extLst>
      <p:ext uri="{BB962C8B-B14F-4D97-AF65-F5344CB8AC3E}">
        <p14:creationId xmlns:p14="http://schemas.microsoft.com/office/powerpoint/2010/main" val="414740004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Technologies, Libraries, packages etc.  used in the solution</a:t>
            </a:r>
          </a:p>
        </p:txBody>
      </p:sp>
      <p:sp>
        <p:nvSpPr>
          <p:cNvPr id="4" name="Slide Number Placeholder 3"/>
          <p:cNvSpPr>
            <a:spLocks noGrp="1"/>
          </p:cNvSpPr>
          <p:nvPr>
            <p:ph type="sldNum" sz="quarter" idx="2"/>
          </p:nvPr>
        </p:nvSpPr>
        <p:spPr/>
        <p:txBody>
          <a:bodyPr/>
          <a:lstStyle/>
          <a:p>
            <a:fld id="{86CB4B4D-7CA3-9044-876B-883B54F8677D}" type="slidenum">
              <a:rPr lang="en-US" smtClean="0"/>
              <a:pPr/>
              <a:t>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04582415"/>
              </p:ext>
            </p:extLst>
          </p:nvPr>
        </p:nvGraphicFramePr>
        <p:xfrm>
          <a:off x="308518" y="646776"/>
          <a:ext cx="11630733" cy="601087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50068">
                <a:tc>
                  <a:txBody>
                    <a:bodyPr/>
                    <a:lstStyle/>
                    <a:p>
                      <a:r>
                        <a:rPr lang="en-US" sz="1600" dirty="0">
                          <a:latin typeface="Arial" panose="020B0604020202020204" pitchFamily="34" charset="0"/>
                          <a:cs typeface="Arial" panose="020B0604020202020204" pitchFamily="34" charset="0"/>
                        </a:rPr>
                        <a:t>Technology/Libraries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 Reason for using</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50068">
                <a:tc>
                  <a:txBody>
                    <a:bodyPr/>
                    <a:lstStyle/>
                    <a:p>
                      <a:r>
                        <a:rPr lang="en-US" sz="1600" dirty="0" err="1">
                          <a:latin typeface="Arial" panose="020B0604020202020204" pitchFamily="34" charset="0"/>
                          <a:cs typeface="Arial" panose="020B0604020202020204" pitchFamily="34" charset="0"/>
                        </a:rPr>
                        <a:t>SpringBoot</a:t>
                      </a:r>
                      <a:r>
                        <a:rPr lang="en-US" sz="1600" dirty="0">
                          <a:latin typeface="Arial" panose="020B0604020202020204" pitchFamily="34" charset="0"/>
                          <a:cs typeface="Arial" panose="020B0604020202020204" pitchFamily="34" charset="0"/>
                        </a:rPr>
                        <a:t> 2.2.x</a:t>
                      </a:r>
                    </a:p>
                  </a:txBody>
                  <a:tcPr/>
                </a:tc>
                <a:tc>
                  <a:txBody>
                    <a:bodyPr/>
                    <a:lstStyle/>
                    <a:p>
                      <a:r>
                        <a:rPr lang="en-US" sz="1600" dirty="0">
                          <a:latin typeface="Arial" panose="020B0604020202020204" pitchFamily="34" charset="0"/>
                          <a:cs typeface="Arial" panose="020B0604020202020204" pitchFamily="34" charset="0"/>
                        </a:rPr>
                        <a:t>Spring Boot is an efficient framework for creating </a:t>
                      </a:r>
                      <a:r>
                        <a:rPr lang="en-US" sz="1600" dirty="0" err="1">
                          <a:latin typeface="Arial" panose="020B0604020202020204" pitchFamily="34" charset="0"/>
                          <a:cs typeface="Arial" panose="020B0604020202020204" pitchFamily="34" charset="0"/>
                        </a:rPr>
                        <a:t>RESTFul</a:t>
                      </a:r>
                      <a:r>
                        <a:rPr lang="en-US" sz="1600" baseline="0" dirty="0">
                          <a:latin typeface="Arial" panose="020B0604020202020204" pitchFamily="34" charset="0"/>
                          <a:cs typeface="Arial" panose="020B0604020202020204" pitchFamily="34" charset="0"/>
                        </a:rPr>
                        <a:t> Micro Service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831913">
                <a:tc>
                  <a:txBody>
                    <a:bodyPr/>
                    <a:lstStyle/>
                    <a:p>
                      <a:r>
                        <a:rPr lang="en-US" sz="1600" dirty="0">
                          <a:latin typeface="Arial" panose="020B0604020202020204" pitchFamily="34" charset="0"/>
                          <a:cs typeface="Arial" panose="020B0604020202020204" pitchFamily="34" charset="0"/>
                        </a:rPr>
                        <a:t>C# </a:t>
                      </a:r>
                      <a:r>
                        <a:rPr lang="en-US" sz="1600" dirty="0" err="1">
                          <a:latin typeface="Arial" panose="020B0604020202020204" pitchFamily="34" charset="0"/>
                          <a:cs typeface="Arial" panose="020B0604020202020204" pitchFamily="34" charset="0"/>
                        </a:rPr>
                        <a:t>.Net</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 is a general-purpose, multi-paradigm programming language encompassing strong typing, lexically scoped, imperative, declarative, functional, generic, object-oriented, and component-oriented programming disciplines</a:t>
                      </a:r>
                    </a:p>
                  </a:txBody>
                  <a:tcPr/>
                </a:tc>
                <a:extLst>
                  <a:ext uri="{0D108BD9-81ED-4DB2-BD59-A6C34878D82A}">
                    <a16:rowId xmlns:a16="http://schemas.microsoft.com/office/drawing/2014/main" val="10002"/>
                  </a:ext>
                </a:extLst>
              </a:tr>
              <a:tr h="585420">
                <a:tc>
                  <a:txBody>
                    <a:bodyPr/>
                    <a:lstStyle/>
                    <a:p>
                      <a:r>
                        <a:rPr lang="en-US" sz="1800" b="0" i="0" kern="1200" dirty="0">
                          <a:solidFill>
                            <a:schemeClr val="dk1"/>
                          </a:solidFill>
                          <a:effectLst/>
                          <a:latin typeface="+mn-lt"/>
                          <a:ea typeface="+mn-ea"/>
                          <a:cs typeface="+mn-cs"/>
                        </a:rPr>
                        <a:t>VSTO Add-ins</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Visual Studio Tools for Office (VSTO) is a set of development tools available in the form of a Visual Studio add-in (project templates)</a:t>
                      </a:r>
                    </a:p>
                  </a:txBody>
                  <a:tcPr/>
                </a:tc>
                <a:extLst>
                  <a:ext uri="{0D108BD9-81ED-4DB2-BD59-A6C34878D82A}">
                    <a16:rowId xmlns:a16="http://schemas.microsoft.com/office/drawing/2014/main" val="3293306097"/>
                  </a:ext>
                </a:extLst>
              </a:tr>
              <a:tr h="831913">
                <a:tc>
                  <a:txBody>
                    <a:bodyPr/>
                    <a:lstStyle/>
                    <a:p>
                      <a:r>
                        <a:rPr lang="en-US" sz="1800" b="0" i="0" kern="1200" dirty="0" err="1">
                          <a:solidFill>
                            <a:schemeClr val="dk1"/>
                          </a:solidFill>
                          <a:effectLst/>
                          <a:latin typeface="+mn-lt"/>
                          <a:ea typeface="+mn-ea"/>
                          <a:cs typeface="+mn-cs"/>
                        </a:rPr>
                        <a:t>apache.poi</a:t>
                      </a:r>
                      <a:r>
                        <a:rPr lang="en-US" sz="1800" b="0" i="0" kern="1200" dirty="0">
                          <a:solidFill>
                            <a:schemeClr val="dk1"/>
                          </a:solidFill>
                          <a:effectLst/>
                          <a:latin typeface="+mn-lt"/>
                          <a:ea typeface="+mn-ea"/>
                          <a:cs typeface="+mn-cs"/>
                        </a:rPr>
                        <a:t> 4.1.0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Apache POI, a project run by the Apache Software Foundation, and previously a sub-project of the Jakarta Project, provides pure Java libraries for reading and writing files in Microsoft Office formats</a:t>
                      </a:r>
                    </a:p>
                  </a:txBody>
                  <a:tcPr/>
                </a:tc>
                <a:extLst>
                  <a:ext uri="{0D108BD9-81ED-4DB2-BD59-A6C34878D82A}">
                    <a16:rowId xmlns:a16="http://schemas.microsoft.com/office/drawing/2014/main" val="2021179689"/>
                  </a:ext>
                </a:extLst>
              </a:tr>
              <a:tr h="369739">
                <a:tc>
                  <a:txBody>
                    <a:bodyPr/>
                    <a:lstStyle/>
                    <a:p>
                      <a:r>
                        <a:rPr lang="en-US" sz="1800" kern="1200" dirty="0">
                          <a:solidFill>
                            <a:schemeClr val="dk1"/>
                          </a:solidFill>
                          <a:latin typeface="+mn-lt"/>
                          <a:ea typeface="+mn-ea"/>
                          <a:cs typeface="+mn-cs"/>
                        </a:rPr>
                        <a:t>Log4j 1.2.17</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Log4j is a fast, flexible and reliable logging framework</a:t>
                      </a:r>
                    </a:p>
                  </a:txBody>
                  <a:tcPr/>
                </a:tc>
                <a:extLst>
                  <a:ext uri="{0D108BD9-81ED-4DB2-BD59-A6C34878D82A}">
                    <a16:rowId xmlns:a16="http://schemas.microsoft.com/office/drawing/2014/main" val="1794765077"/>
                  </a:ext>
                </a:extLst>
              </a:tr>
              <a:tr h="369739">
                <a:tc>
                  <a:txBody>
                    <a:bodyPr/>
                    <a:lstStyle/>
                    <a:p>
                      <a:r>
                        <a:rPr lang="en-US" sz="1800" kern="1200" dirty="0">
                          <a:solidFill>
                            <a:schemeClr val="dk1"/>
                          </a:solidFill>
                          <a:latin typeface="+mn-lt"/>
                          <a:ea typeface="+mn-ea"/>
                          <a:cs typeface="+mn-cs"/>
                        </a:rPr>
                        <a:t>Swagger</a:t>
                      </a:r>
                      <a:r>
                        <a:rPr lang="en-US" sz="1800" kern="1200" baseline="0" dirty="0">
                          <a:solidFill>
                            <a:schemeClr val="dk1"/>
                          </a:solidFill>
                          <a:latin typeface="+mn-lt"/>
                          <a:ea typeface="+mn-ea"/>
                          <a:cs typeface="+mn-cs"/>
                        </a:rPr>
                        <a:t> 2.4.0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Used to generate</a:t>
                      </a:r>
                      <a:r>
                        <a:rPr lang="en-US" sz="1600" baseline="0" dirty="0">
                          <a:latin typeface="Arial" panose="020B0604020202020204" pitchFamily="34" charset="0"/>
                          <a:cs typeface="Arial" panose="020B0604020202020204" pitchFamily="34" charset="0"/>
                        </a:rPr>
                        <a:t> online API specification and automate documentation.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5466781"/>
                  </a:ext>
                </a:extLst>
              </a:tr>
              <a:tr h="369739">
                <a:tc>
                  <a:txBody>
                    <a:bodyPr/>
                    <a:lstStyle/>
                    <a:p>
                      <a:r>
                        <a:rPr lang="en-US" sz="1800" b="0" i="0" kern="1200" dirty="0">
                          <a:solidFill>
                            <a:schemeClr val="dk1"/>
                          </a:solidFill>
                          <a:effectLst/>
                          <a:latin typeface="+mn-lt"/>
                          <a:ea typeface="+mn-ea"/>
                          <a:cs typeface="+mn-cs"/>
                        </a:rPr>
                        <a:t>Cron Jobs</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Cron allows Linux and Unix users to run commands or scripts at a given date and time</a:t>
                      </a:r>
                    </a:p>
                  </a:txBody>
                  <a:tcPr/>
                </a:tc>
                <a:extLst>
                  <a:ext uri="{0D108BD9-81ED-4DB2-BD59-A6C34878D82A}">
                    <a16:rowId xmlns:a16="http://schemas.microsoft.com/office/drawing/2014/main" val="2407759303"/>
                  </a:ext>
                </a:extLst>
              </a:tr>
              <a:tr h="350068">
                <a:tc>
                  <a:txBody>
                    <a:bodyPr/>
                    <a:lstStyle/>
                    <a:p>
                      <a:r>
                        <a:rPr lang="en-US" sz="1600" dirty="0">
                          <a:latin typeface="Arial" panose="020B0604020202020204" pitchFamily="34" charset="0"/>
                          <a:cs typeface="Arial" panose="020B0604020202020204" pitchFamily="34" charset="0"/>
                        </a:rPr>
                        <a:t>Hibernate 4.x</a:t>
                      </a:r>
                    </a:p>
                  </a:txBody>
                  <a:tcPr/>
                </a:tc>
                <a:tc>
                  <a:txBody>
                    <a:bodyPr/>
                    <a:lstStyle/>
                    <a:p>
                      <a:r>
                        <a:rPr lang="en-US" sz="1600" dirty="0">
                          <a:latin typeface="Arial" panose="020B0604020202020204" pitchFamily="34" charset="0"/>
                          <a:cs typeface="Arial" panose="020B0604020202020204" pitchFamily="34" charset="0"/>
                        </a:rPr>
                        <a:t>Used to generate target entity</a:t>
                      </a:r>
                      <a:r>
                        <a:rPr lang="en-US" sz="1600" baseline="0" dirty="0">
                          <a:latin typeface="Arial" panose="020B0604020202020204" pitchFamily="34" charset="0"/>
                          <a:cs typeface="Arial" panose="020B0604020202020204" pitchFamily="34" charset="0"/>
                        </a:rPr>
                        <a:t> class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4870092"/>
                  </a:ext>
                </a:extLst>
              </a:tr>
              <a:tr h="585420">
                <a:tc>
                  <a:txBody>
                    <a:bodyPr/>
                    <a:lstStyle/>
                    <a:p>
                      <a:r>
                        <a:rPr lang="en-US" sz="1800" kern="1200" dirty="0">
                          <a:solidFill>
                            <a:schemeClr val="dk1"/>
                          </a:solidFill>
                          <a:latin typeface="+mn-lt"/>
                          <a:ea typeface="+mn-ea"/>
                          <a:cs typeface="+mn-cs"/>
                        </a:rPr>
                        <a:t>jackson-2.7.5</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Jackson is a very popular and efficient java based library to serialize or map java objects to JSON and vice versa. We</a:t>
                      </a:r>
                      <a:r>
                        <a:rPr lang="en-US" sz="1600" baseline="0" dirty="0">
                          <a:latin typeface="Arial" panose="020B0604020202020204" pitchFamily="34" charset="0"/>
                          <a:cs typeface="Arial" panose="020B0604020202020204" pitchFamily="34" charset="0"/>
                        </a:rPr>
                        <a:t> u</a:t>
                      </a:r>
                      <a:r>
                        <a:rPr lang="en-US" sz="1600" dirty="0">
                          <a:latin typeface="Arial" panose="020B0604020202020204" pitchFamily="34" charset="0"/>
                          <a:cs typeface="Arial" panose="020B0604020202020204" pitchFamily="34" charset="0"/>
                        </a:rPr>
                        <a:t>sed this framework to generate target dependency.</a:t>
                      </a:r>
                    </a:p>
                  </a:txBody>
                  <a:tcPr/>
                </a:tc>
                <a:extLst>
                  <a:ext uri="{0D108BD9-81ED-4DB2-BD59-A6C34878D82A}">
                    <a16:rowId xmlns:a16="http://schemas.microsoft.com/office/drawing/2014/main" val="1179278342"/>
                  </a:ext>
                </a:extLst>
              </a:tr>
              <a:tr h="369739">
                <a:tc>
                  <a:txBody>
                    <a:bodyPr/>
                    <a:lstStyle/>
                    <a:p>
                      <a:r>
                        <a:rPr lang="en-US" sz="1600" dirty="0" err="1">
                          <a:latin typeface="Arial" panose="020B0604020202020204" pitchFamily="34" charset="0"/>
                          <a:cs typeface="Arial" panose="020B0604020202020204" pitchFamily="34" charset="0"/>
                        </a:rPr>
                        <a:t>SpringBatch</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Spring Batch is an open source framework for batch processing.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8177420"/>
                  </a:ext>
                </a:extLst>
              </a:tr>
              <a:tr h="647044">
                <a:tc>
                  <a:txBody>
                    <a:bodyPr/>
                    <a:lstStyle/>
                    <a:p>
                      <a:r>
                        <a:rPr lang="en-US" sz="1600" dirty="0" err="1">
                          <a:latin typeface="Arial" panose="020B0604020202020204" pitchFamily="34" charset="0"/>
                          <a:cs typeface="Arial" panose="020B0604020202020204" pitchFamily="34" charset="0"/>
                        </a:rPr>
                        <a:t>kafka</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Apache Kafka is an open-source stream-processing software platform developed by LinkedIn and donated to the Apache Software Foundation, written in Scala and Java.</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07671110"/>
                  </a:ext>
                </a:extLst>
              </a:tr>
            </a:tbl>
          </a:graphicData>
        </a:graphic>
      </p:graphicFrame>
    </p:spTree>
    <p:extLst>
      <p:ext uri="{BB962C8B-B14F-4D97-AF65-F5344CB8AC3E}">
        <p14:creationId xmlns:p14="http://schemas.microsoft.com/office/powerpoint/2010/main" val="408359436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200353"/>
            <a:ext cx="11630733" cy="409248"/>
          </a:xfrm>
        </p:spPr>
        <p:txBody>
          <a:bodyPr/>
          <a:lstStyle/>
          <a:p>
            <a:r>
              <a:rPr lang="en-US" sz="2700" dirty="0">
                <a:latin typeface="+mn-lt"/>
                <a:sym typeface="Calibri"/>
              </a:rPr>
              <a:t>iSolve – </a:t>
            </a:r>
            <a:r>
              <a:rPr lang="en-US" sz="2700" dirty="0" err="1">
                <a:latin typeface="+mn-lt"/>
                <a:sym typeface="Calibri"/>
              </a:rPr>
              <a:t>iCount</a:t>
            </a:r>
            <a:r>
              <a:rPr lang="en-US" sz="2700" dirty="0">
                <a:latin typeface="+mn-lt"/>
                <a:sym typeface="Calibri"/>
              </a:rPr>
              <a:t> Pipeline : Problem Statement 1</a:t>
            </a:r>
          </a:p>
        </p:txBody>
      </p:sp>
      <p:sp>
        <p:nvSpPr>
          <p:cNvPr id="2" name="Text Placeholder 1"/>
          <p:cNvSpPr>
            <a:spLocks noGrp="1"/>
          </p:cNvSpPr>
          <p:nvPr>
            <p:ph type="body" sz="quarter" idx="10"/>
          </p:nvPr>
        </p:nvSpPr>
        <p:spPr>
          <a:xfrm>
            <a:off x="183464" y="200352"/>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A44205DA-E63A-4FB2-B04D-C49173C3E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03" y="609601"/>
            <a:ext cx="11020425" cy="532447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84603260"/>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1811</TotalTime>
  <Words>1952</Words>
  <Application>Microsoft Office PowerPoint</Application>
  <PresentationFormat>Widescreen</PresentationFormat>
  <Paragraphs>579</Paragraphs>
  <Slides>25</Slides>
  <Notes>18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Calibri</vt:lpstr>
      <vt:lpstr>Calibri Light</vt:lpstr>
      <vt:lpstr>Wingdings</vt:lpstr>
      <vt:lpstr>Office Theme</vt:lpstr>
      <vt:lpstr>1_Office Theme</vt:lpstr>
      <vt:lpstr>PowerPoint Presentation</vt:lpstr>
      <vt:lpstr>Team and Use Case</vt:lpstr>
      <vt:lpstr>iCount New Features</vt:lpstr>
      <vt:lpstr>iCount New Feature Details</vt:lpstr>
      <vt:lpstr>iCount New Feature Details</vt:lpstr>
      <vt:lpstr>Functionalities</vt:lpstr>
      <vt:lpstr>Functionalities Continued…</vt:lpstr>
      <vt:lpstr>Technologies, Libraries, packages etc.  used in the solution</vt:lpstr>
      <vt:lpstr>iSolve – iCount Pipeline : Problem Statement 1</vt:lpstr>
      <vt:lpstr>Architecture Diagram of iSolve – iCount : Problem Statement 1</vt:lpstr>
      <vt:lpstr>Technical Details of individual components</vt:lpstr>
      <vt:lpstr>Technical Solution</vt:lpstr>
      <vt:lpstr>Technical Solution – Contd..</vt:lpstr>
      <vt:lpstr>Technical Solution Continued…</vt:lpstr>
      <vt:lpstr>Technical Solution Continued …</vt:lpstr>
      <vt:lpstr>Technical Solution Continued…</vt:lpstr>
      <vt:lpstr>Technical Solution Continued…</vt:lpstr>
      <vt:lpstr>Technical Solution Continued…</vt:lpstr>
      <vt:lpstr>Technical Solution Continued…</vt:lpstr>
      <vt:lpstr>Technical Solution Continued…</vt:lpstr>
      <vt:lpstr>Technical Solution Continued…</vt:lpstr>
      <vt:lpstr>Technical Solution Continued : Example - Todo-Notification… </vt:lpstr>
      <vt:lpstr>Technical Solution Continued …</vt:lpstr>
      <vt:lpstr>Technical Solution</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ashish_agarwal06@infosys.com</dc:creator>
  <cp:lastModifiedBy>Samrat Basu</cp:lastModifiedBy>
  <cp:revision>573</cp:revision>
  <dcterms:created xsi:type="dcterms:W3CDTF">2018-07-31T07:02:55Z</dcterms:created>
  <dcterms:modified xsi:type="dcterms:W3CDTF">2020-06-03T03:55:44Z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