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266" r:id="rId3"/>
    <p:sldId id="264" r:id="rId4"/>
    <p:sldId id="285" r:id="rId5"/>
    <p:sldId id="258" r:id="rId6"/>
    <p:sldId id="279" r:id="rId7"/>
    <p:sldId id="269" r:id="rId8"/>
    <p:sldId id="274" r:id="rId9"/>
    <p:sldId id="259" r:id="rId10"/>
    <p:sldId id="270" r:id="rId11"/>
    <p:sldId id="278" r:id="rId12"/>
    <p:sldId id="267" r:id="rId13"/>
    <p:sldId id="276" r:id="rId14"/>
    <p:sldId id="277" r:id="rId15"/>
    <p:sldId id="284" r:id="rId16"/>
    <p:sldId id="283" r:id="rId17"/>
    <p:sldId id="282" r:id="rId18"/>
    <p:sldId id="280" r:id="rId19"/>
    <p:sldId id="281" r:id="rId20"/>
    <p:sldId id="268"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etc.</a:t>
            </a:r>
          </a:p>
          <a:p>
            <a:pPr marL="587813" lvl="1" indent="0">
              <a:buNone/>
            </a:pPr>
            <a:r>
              <a:rPr lang="en-US" dirty="0">
                <a:solidFill>
                  <a:srgbClr val="007DC3"/>
                </a:solidFill>
                <a:latin typeface="+mn-lt"/>
              </a:rPr>
              <a:t>- 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data consumption.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1094509" y="1211154"/>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Features</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16555240"/>
              </p:ext>
            </p:extLst>
          </p:nvPr>
        </p:nvGraphicFramePr>
        <p:xfrm>
          <a:off x="280633" y="860521"/>
          <a:ext cx="11630733" cy="343577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31693">
                <a:tc>
                  <a:txBody>
                    <a:bodyPr/>
                    <a:lstStyle/>
                    <a:p>
                      <a:r>
                        <a:rPr lang="en-US" sz="1600" dirty="0">
                          <a:latin typeface="Arial" panose="020B0604020202020204" pitchFamily="34" charset="0"/>
                          <a:cs typeface="Arial" panose="020B0604020202020204" pitchFamily="34" charset="0"/>
                        </a:rPr>
                        <a:t>New Features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48722">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r>
                        <a:rPr lang="en-US" sz="1600" dirty="0">
                          <a:latin typeface="Arial" panose="020B0604020202020204" pitchFamily="34" charset="0"/>
                          <a:cs typeface="Arial" panose="020B0604020202020204" pitchFamily="34" charset="0"/>
                        </a:rPr>
                        <a:t>Employees can push feedback, appreciations etc. using connectors and form UI.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login is not required. Connectors are Add-ins for outlook and chat services.</a:t>
                      </a:r>
                    </a:p>
                  </a:txBody>
                  <a:tcPr/>
                </a:tc>
                <a:extLst>
                  <a:ext uri="{0D108BD9-81ED-4DB2-BD59-A6C34878D82A}">
                    <a16:rowId xmlns:a16="http://schemas.microsoft.com/office/drawing/2014/main" val="10001"/>
                  </a:ext>
                </a:extLst>
              </a:tr>
              <a:tr h="788247">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APIs to integrate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with external services. Here are a few examples of external services - Trainings, Course, Lex etc.</a:t>
                      </a:r>
                    </a:p>
                  </a:txBody>
                  <a:tcPr/>
                </a:tc>
                <a:extLst>
                  <a:ext uri="{0D108BD9-81ED-4DB2-BD59-A6C34878D82A}">
                    <a16:rowId xmlns:a16="http://schemas.microsoft.com/office/drawing/2014/main" val="10002"/>
                  </a:ext>
                </a:extLst>
              </a:tr>
              <a:tr h="548722">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 acquire coins by providing feedback, completing course/trainings, uploading appreciations etc. Coins can be configurable and they can be redeemed using </a:t>
                      </a:r>
                      <a:r>
                        <a:rPr lang="en-US" sz="1600" dirty="0" err="1">
                          <a:latin typeface="Arial" panose="020B0604020202020204" pitchFamily="34" charset="0"/>
                          <a:cs typeface="Arial" panose="020B0604020202020204" pitchFamily="34" charset="0"/>
                        </a:rPr>
                        <a:t>InfyGold</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93306097"/>
                  </a:ext>
                </a:extLst>
              </a:tr>
              <a:tr h="788247">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deals can be announced through campaign manager and more coins can be accumulated by the employees for specific duration.</a:t>
                      </a:r>
                    </a:p>
                  </a:txBody>
                  <a:tcPr/>
                </a:tc>
                <a:extLst>
                  <a:ext uri="{0D108BD9-81ED-4DB2-BD59-A6C34878D82A}">
                    <a16:rowId xmlns:a16="http://schemas.microsoft.com/office/drawing/2014/main" val="2021179689"/>
                  </a:ext>
                </a:extLst>
              </a:tr>
              <a:tr h="350332">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Leadership dashboard to view and track the performance of individual project teams.</a:t>
                      </a:r>
                    </a:p>
                  </a:txBody>
                  <a:tcPr/>
                </a:tc>
                <a:extLst>
                  <a:ext uri="{0D108BD9-81ED-4DB2-BD59-A6C34878D82A}">
                    <a16:rowId xmlns:a16="http://schemas.microsoft.com/office/drawing/2014/main" val="1794765077"/>
                  </a:ext>
                </a:extLst>
              </a:tr>
            </a:tbl>
          </a:graphicData>
        </a:graphic>
      </p:graphicFrame>
    </p:spTree>
    <p:extLst>
      <p:ext uri="{BB962C8B-B14F-4D97-AF65-F5344CB8AC3E}">
        <p14:creationId xmlns:p14="http://schemas.microsoft.com/office/powerpoint/2010/main" val="1281521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1931033423"/>
              </p:ext>
            </p:extLst>
          </p:nvPr>
        </p:nvGraphicFramePr>
        <p:xfrm>
          <a:off x="330956" y="809449"/>
          <a:ext cx="11496667" cy="3535503"/>
        </p:xfrm>
        <a:graphic>
          <a:graphicData uri="http://schemas.openxmlformats.org/drawingml/2006/table">
            <a:tbl>
              <a:tblPr firstRow="1" bandRow="1">
                <a:tableStyleId>{073A0DAA-6AF3-43AB-8588-CEC1D06C72B9}</a:tableStyleId>
              </a:tblPr>
              <a:tblGrid>
                <a:gridCol w="2578499">
                  <a:extLst>
                    <a:ext uri="{9D8B030D-6E8A-4147-A177-3AD203B41FA5}">
                      <a16:colId xmlns:a16="http://schemas.microsoft.com/office/drawing/2014/main" val="573319858"/>
                    </a:ext>
                  </a:extLst>
                </a:gridCol>
                <a:gridCol w="8918168">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view, collate and analyze the performance across the team.</a:t>
                      </a:r>
                    </a:p>
                  </a:txBody>
                  <a:tcPr/>
                </a:tc>
                <a:extLst>
                  <a:ext uri="{0D108BD9-81ED-4DB2-BD59-A6C34878D82A}">
                    <a16:rowId xmlns:a16="http://schemas.microsoft.com/office/drawing/2014/main" val="627218900"/>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9</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1725</TotalTime>
  <Words>1563</Words>
  <Application>Microsoft Office PowerPoint</Application>
  <PresentationFormat>Widescreen</PresentationFormat>
  <Paragraphs>447</Paragraphs>
  <Slides>20</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Wingdings</vt:lpstr>
      <vt:lpstr>Office Theme</vt:lpstr>
      <vt:lpstr>1_Office Theme</vt:lpstr>
      <vt:lpstr>PowerPoint Presentation</vt:lpstr>
      <vt:lpstr>Team and Use Case</vt:lpstr>
      <vt:lpstr>iCount New Features</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515</cp:revision>
  <dcterms:created xsi:type="dcterms:W3CDTF">2018-07-31T07:02:55Z</dcterms:created>
  <dcterms:modified xsi:type="dcterms:W3CDTF">2020-06-01T09:15:01Z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