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8"/>
  </p:notesMasterIdLst>
  <p:sldIdLst>
    <p:sldId id="266" r:id="rId3"/>
    <p:sldId id="264" r:id="rId4"/>
    <p:sldId id="285" r:id="rId5"/>
    <p:sldId id="288" r:id="rId6"/>
    <p:sldId id="289" r:id="rId7"/>
    <p:sldId id="258" r:id="rId8"/>
    <p:sldId id="279" r:id="rId9"/>
    <p:sldId id="269" r:id="rId10"/>
    <p:sldId id="274" r:id="rId11"/>
    <p:sldId id="259" r:id="rId12"/>
    <p:sldId id="270" r:id="rId13"/>
    <p:sldId id="278" r:id="rId14"/>
    <p:sldId id="290" r:id="rId15"/>
    <p:sldId id="267" r:id="rId16"/>
    <p:sldId id="276" r:id="rId17"/>
    <p:sldId id="277" r:id="rId18"/>
    <p:sldId id="284" r:id="rId19"/>
    <p:sldId id="283" r:id="rId20"/>
    <p:sldId id="286" r:id="rId21"/>
    <p:sldId id="287" r:id="rId22"/>
    <p:sldId id="282" r:id="rId23"/>
    <p:sldId id="280" r:id="rId24"/>
    <p:sldId id="281" r:id="rId25"/>
    <p:sldId id="268" r:id="rId26"/>
    <p:sldId id="26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634F6A-6287-4B36-9A95-0F17B3383A7B}" type="datetimeFigureOut">
              <a:rPr lang="en-US" smtClean="0"/>
              <a:t>6/18/2020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540504-B766-4F25-A31C-5848501400E7}" type="slidenum">
              <a:rPr lang="en-US" smtClean="0"/>
              <a:t>‹#›</a:t>
            </a:fld>
            <a:endParaRPr lang="en-US" dirty="0"/>
          </a:p>
        </p:txBody>
      </p:sp>
    </p:spTree>
    <p:extLst>
      <p:ext uri="{BB962C8B-B14F-4D97-AF65-F5344CB8AC3E}">
        <p14:creationId xmlns:p14="http://schemas.microsoft.com/office/powerpoint/2010/main" val="3323206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lang="en-US" sz="1200" dirty="0">
              <a:effectLst/>
              <a:latin typeface="+mn-lt"/>
              <a:ea typeface="+mn-ea"/>
              <a:cs typeface="+mn-cs"/>
              <a:sym typeface="Calibri"/>
            </a:endParaRPr>
          </a:p>
        </p:txBody>
      </p:sp>
    </p:spTree>
    <p:extLst>
      <p:ext uri="{BB962C8B-B14F-4D97-AF65-F5344CB8AC3E}">
        <p14:creationId xmlns:p14="http://schemas.microsoft.com/office/powerpoint/2010/main" val="595591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96318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367908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634132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199056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494701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3735173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1330526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5972643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032157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229805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561269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84480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88770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787354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823529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191341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503305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417404F-2166-4BB4-87AF-2DF1DBD94F21}" type="datetimeFigureOut">
              <a:rPr lang="en-US" smtClean="0"/>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265751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099789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99918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2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DC3"/>
          </a:solidFill>
        </p:spPr>
        <p:txBody>
          <a:bodyPr wrap="square" lIns="0" tIns="0" rIns="0" bIns="0" rtlCol="0"/>
          <a:lstStyle/>
          <a:p>
            <a:endParaRPr sz="2400" dirty="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DC3"/>
          </a:solidFill>
        </p:spPr>
        <p:txBody>
          <a:bodyPr wrap="square" lIns="0" tIns="0" rIns="0" bIns="0" rtlCol="0"/>
          <a:lstStyle/>
          <a:p>
            <a:endParaRPr sz="2400" dirty="0"/>
          </a:p>
        </p:txBody>
      </p:sp>
      <p:pic>
        <p:nvPicPr>
          <p:cNvPr id="9" name="Picture 8"/>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88922303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dirty="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192440942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9A628B-A5BE-42DB-8D82-5ACECE545EE2}" type="datetimeFigureOut">
              <a:rPr lang="en-US" smtClean="0"/>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111953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987852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9A628B-A5BE-42DB-8D82-5ACECE545EE2}" type="datetimeFigureOut">
              <a:rPr lang="en-US" smtClean="0"/>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062573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9A628B-A5BE-42DB-8D82-5ACECE545EE2}" type="datetimeFigureOut">
              <a:rPr lang="en-US" smtClean="0"/>
              <a:t>6/18/2020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429388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9A628B-A5BE-42DB-8D82-5ACECE545EE2}" type="datetimeFigureOut">
              <a:rPr lang="en-US" smtClean="0"/>
              <a:t>6/18/2020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41801563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9A628B-A5BE-42DB-8D82-5ACECE545EE2}" type="datetimeFigureOut">
              <a:rPr lang="en-US" smtClean="0"/>
              <a:t>6/18/2020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970555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42384487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A628B-A5BE-42DB-8D82-5ACECE545EE2}" type="datetimeFigureOut">
              <a:rPr lang="en-US" smtClean="0"/>
              <a:t>6/18/2020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2287568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6/18/2020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866165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6/18/2020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7127985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7443347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519673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98962" y="4055766"/>
            <a:ext cx="4993037" cy="2808584"/>
          </a:xfrm>
          <a:prstGeom prst="rect">
            <a:avLst/>
          </a:prstGeom>
        </p:spPr>
      </p:pic>
      <p:sp>
        <p:nvSpPr>
          <p:cNvPr id="4" name="Title 1"/>
          <p:cNvSpPr>
            <a:spLocks noGrp="1"/>
          </p:cNvSpPr>
          <p:nvPr>
            <p:ph type="title" hasCustomPrompt="1"/>
          </p:nvPr>
        </p:nvSpPr>
        <p:spPr>
          <a:xfrm>
            <a:off x="0" y="422603"/>
            <a:ext cx="5589607" cy="523220"/>
          </a:xfrm>
          <a:solidFill>
            <a:srgbClr val="00416E"/>
          </a:solidFill>
          <a:ln w="34925">
            <a:solidFill>
              <a:srgbClr val="00416E"/>
            </a:solidFill>
          </a:ln>
        </p:spPr>
        <p:txBody>
          <a:bodyPr wrap="none" lIns="1371600">
            <a:spAutoFit/>
          </a:bodyPr>
          <a:lstStyle>
            <a:lvl1pPr marL="266700" indent="0">
              <a:lnSpc>
                <a:spcPct val="100000"/>
              </a:lnSpc>
              <a:tabLst>
                <a:tab pos="266700" algn="l"/>
              </a:tabLst>
              <a:defRPr sz="2800" b="1" baseline="0">
                <a:solidFill>
                  <a:schemeClr val="bg1"/>
                </a:solidFill>
              </a:defRPr>
            </a:lvl1pPr>
          </a:lstStyle>
          <a:p>
            <a:r>
              <a:rPr lang="en-IN" dirty="0"/>
              <a:t>TABLE OF CONTENTS</a:t>
            </a:r>
          </a:p>
        </p:txBody>
      </p:sp>
      <p:sp>
        <p:nvSpPr>
          <p:cNvPr id="5" name="Text Placeholder 10"/>
          <p:cNvSpPr>
            <a:spLocks noGrp="1"/>
          </p:cNvSpPr>
          <p:nvPr>
            <p:ph type="body" sz="quarter" idx="10" hasCustomPrompt="1"/>
          </p:nvPr>
        </p:nvSpPr>
        <p:spPr>
          <a:xfrm>
            <a:off x="1644651" y="1393826"/>
            <a:ext cx="7442562" cy="3902074"/>
          </a:xfrm>
        </p:spPr>
        <p:txBody>
          <a:bodyPr>
            <a:normAutofit/>
          </a:bodyPr>
          <a:lstStyle>
            <a:lvl1pPr marL="285750" indent="-285750">
              <a:buClr>
                <a:srgbClr val="F9A31A"/>
              </a:buClr>
              <a:buSzPct val="100000"/>
              <a:buFont typeface="Wingdings" panose="05000000000000000000" pitchFamily="2" charset="2"/>
              <a:buChar char="§"/>
              <a:defRPr sz="2000">
                <a:solidFill>
                  <a:srgbClr val="00416E"/>
                </a:solidFill>
              </a:defRPr>
            </a:lvl1pPr>
          </a:lstStyle>
          <a:p>
            <a:pPr lvl="0"/>
            <a:r>
              <a:rPr lang="en-US" dirty="0"/>
              <a:t>Insert Text</a:t>
            </a:r>
            <a:endParaRPr lang="en-IN" dirty="0"/>
          </a:p>
        </p:txBody>
      </p:sp>
      <p:sp>
        <p:nvSpPr>
          <p:cNvPr id="6" name="Text Placeholder 14"/>
          <p:cNvSpPr>
            <a:spLocks noGrp="1"/>
          </p:cNvSpPr>
          <p:nvPr>
            <p:ph type="body" sz="quarter" idx="12" hasCustomPrompt="1"/>
          </p:nvPr>
        </p:nvSpPr>
        <p:spPr>
          <a:xfrm>
            <a:off x="358775" y="6344992"/>
            <a:ext cx="1747456" cy="348045"/>
          </a:xfrm>
        </p:spPr>
        <p:txBody>
          <a:bodyPr>
            <a:normAutofit/>
          </a:bodyPr>
          <a:lstStyle>
            <a:lvl1pPr marL="0" indent="0" algn="l" defTabSz="914400" rtl="0" eaLnBrk="1" latinLnBrk="0" hangingPunct="1">
              <a:lnSpc>
                <a:spcPct val="100000"/>
              </a:lnSpc>
              <a:spcBef>
                <a:spcPts val="1000"/>
              </a:spcBef>
              <a:buFont typeface="Arial" panose="020B0604020202020204" pitchFamily="34" charset="0"/>
              <a:buNone/>
              <a:defRPr lang="en-IN" sz="1800" kern="1200" baseline="0" dirty="0">
                <a:solidFill>
                  <a:srgbClr val="00416E"/>
                </a:solidFill>
                <a:latin typeface="Arial" panose="020B0604020202020204" pitchFamily="34" charset="0"/>
                <a:ea typeface="+mn-ea"/>
                <a:cs typeface="Arial" panose="020B0604020202020204" pitchFamily="34" charset="0"/>
              </a:defRPr>
            </a:lvl1pPr>
          </a:lstStyle>
          <a:p>
            <a:pPr lvl="0"/>
            <a:r>
              <a:rPr lang="en-US" dirty="0"/>
              <a:t>CLIENT LOGO</a:t>
            </a:r>
            <a:endParaRPr lang="en-IN" dirty="0"/>
          </a:p>
        </p:txBody>
      </p:sp>
      <p:grpSp>
        <p:nvGrpSpPr>
          <p:cNvPr id="7" name="Group 4"/>
          <p:cNvGrpSpPr>
            <a:grpSpLocks noChangeAspect="1"/>
          </p:cNvGrpSpPr>
          <p:nvPr userDrawn="1"/>
        </p:nvGrpSpPr>
        <p:grpSpPr bwMode="auto">
          <a:xfrm>
            <a:off x="11151747" y="6363168"/>
            <a:ext cx="834108" cy="311693"/>
            <a:chOff x="3751" y="-313"/>
            <a:chExt cx="760" cy="284"/>
          </a:xfrm>
        </p:grpSpPr>
        <p:sp>
          <p:nvSpPr>
            <p:cNvPr id="8" name="Freeform 5"/>
            <p:cNvSpPr>
              <a:spLocks noEditPoints="1"/>
            </p:cNvSpPr>
            <p:nvPr userDrawn="1"/>
          </p:nvSpPr>
          <p:spPr bwMode="auto">
            <a:xfrm>
              <a:off x="4463" y="-313"/>
              <a:ext cx="48" cy="46"/>
            </a:xfrm>
            <a:custGeom>
              <a:avLst/>
              <a:gdLst>
                <a:gd name="T0" fmla="*/ 10 w 20"/>
                <a:gd name="T1" fmla="*/ 19 h 19"/>
                <a:gd name="T2" fmla="*/ 20 w 20"/>
                <a:gd name="T3" fmla="*/ 9 h 19"/>
                <a:gd name="T4" fmla="*/ 10 w 20"/>
                <a:gd name="T5" fmla="*/ 0 h 19"/>
                <a:gd name="T6" fmla="*/ 0 w 20"/>
                <a:gd name="T7" fmla="*/ 9 h 19"/>
                <a:gd name="T8" fmla="*/ 10 w 20"/>
                <a:gd name="T9" fmla="*/ 19 h 19"/>
                <a:gd name="T10" fmla="*/ 2 w 20"/>
                <a:gd name="T11" fmla="*/ 9 h 19"/>
                <a:gd name="T12" fmla="*/ 10 w 20"/>
                <a:gd name="T13" fmla="*/ 1 h 19"/>
                <a:gd name="T14" fmla="*/ 18 w 20"/>
                <a:gd name="T15" fmla="*/ 9 h 19"/>
                <a:gd name="T16" fmla="*/ 10 w 20"/>
                <a:gd name="T17" fmla="*/ 18 h 19"/>
                <a:gd name="T18" fmla="*/ 2 w 20"/>
                <a:gd name="T19" fmla="*/ 9 h 19"/>
                <a:gd name="T20" fmla="*/ 6 w 20"/>
                <a:gd name="T21" fmla="*/ 14 h 19"/>
                <a:gd name="T22" fmla="*/ 8 w 20"/>
                <a:gd name="T23" fmla="*/ 14 h 19"/>
                <a:gd name="T24" fmla="*/ 8 w 20"/>
                <a:gd name="T25" fmla="*/ 10 h 19"/>
                <a:gd name="T26" fmla="*/ 10 w 20"/>
                <a:gd name="T27" fmla="*/ 10 h 19"/>
                <a:gd name="T28" fmla="*/ 12 w 20"/>
                <a:gd name="T29" fmla="*/ 14 h 19"/>
                <a:gd name="T30" fmla="*/ 14 w 20"/>
                <a:gd name="T31" fmla="*/ 14 h 19"/>
                <a:gd name="T32" fmla="*/ 12 w 20"/>
                <a:gd name="T33" fmla="*/ 10 h 19"/>
                <a:gd name="T34" fmla="*/ 14 w 20"/>
                <a:gd name="T35" fmla="*/ 7 h 19"/>
                <a:gd name="T36" fmla="*/ 10 w 20"/>
                <a:gd name="T37" fmla="*/ 4 h 19"/>
                <a:gd name="T38" fmla="*/ 6 w 20"/>
                <a:gd name="T39" fmla="*/ 4 h 19"/>
                <a:gd name="T40" fmla="*/ 6 w 20"/>
                <a:gd name="T41" fmla="*/ 14 h 19"/>
                <a:gd name="T42" fmla="*/ 8 w 20"/>
                <a:gd name="T43" fmla="*/ 6 h 19"/>
                <a:gd name="T44" fmla="*/ 10 w 20"/>
                <a:gd name="T45" fmla="*/ 6 h 19"/>
                <a:gd name="T46" fmla="*/ 12 w 20"/>
                <a:gd name="T47" fmla="*/ 7 h 19"/>
                <a:gd name="T48" fmla="*/ 10 w 20"/>
                <a:gd name="T49" fmla="*/ 9 h 19"/>
                <a:gd name="T50" fmla="*/ 8 w 20"/>
                <a:gd name="T51" fmla="*/ 9 h 19"/>
                <a:gd name="T52" fmla="*/ 8 w 20"/>
                <a:gd name="T53"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19">
                  <a:moveTo>
                    <a:pt x="10" y="19"/>
                  </a:moveTo>
                  <a:cubicBezTo>
                    <a:pt x="15" y="19"/>
                    <a:pt x="20" y="15"/>
                    <a:pt x="20" y="9"/>
                  </a:cubicBezTo>
                  <a:cubicBezTo>
                    <a:pt x="20" y="4"/>
                    <a:pt x="15" y="0"/>
                    <a:pt x="10" y="0"/>
                  </a:cubicBezTo>
                  <a:cubicBezTo>
                    <a:pt x="5" y="0"/>
                    <a:pt x="0" y="4"/>
                    <a:pt x="0" y="9"/>
                  </a:cubicBezTo>
                  <a:cubicBezTo>
                    <a:pt x="0" y="15"/>
                    <a:pt x="5" y="19"/>
                    <a:pt x="10" y="19"/>
                  </a:cubicBezTo>
                  <a:close/>
                  <a:moveTo>
                    <a:pt x="2" y="9"/>
                  </a:moveTo>
                  <a:cubicBezTo>
                    <a:pt x="2" y="5"/>
                    <a:pt x="6" y="1"/>
                    <a:pt x="10" y="1"/>
                  </a:cubicBezTo>
                  <a:cubicBezTo>
                    <a:pt x="15" y="1"/>
                    <a:pt x="18" y="5"/>
                    <a:pt x="18" y="9"/>
                  </a:cubicBezTo>
                  <a:cubicBezTo>
                    <a:pt x="18" y="14"/>
                    <a:pt x="15" y="18"/>
                    <a:pt x="10" y="18"/>
                  </a:cubicBezTo>
                  <a:cubicBezTo>
                    <a:pt x="6" y="18"/>
                    <a:pt x="2" y="14"/>
                    <a:pt x="2" y="9"/>
                  </a:cubicBezTo>
                  <a:close/>
                  <a:moveTo>
                    <a:pt x="6" y="14"/>
                  </a:moveTo>
                  <a:cubicBezTo>
                    <a:pt x="8" y="14"/>
                    <a:pt x="8" y="14"/>
                    <a:pt x="8" y="14"/>
                  </a:cubicBezTo>
                  <a:cubicBezTo>
                    <a:pt x="8" y="10"/>
                    <a:pt x="8" y="10"/>
                    <a:pt x="8" y="10"/>
                  </a:cubicBezTo>
                  <a:cubicBezTo>
                    <a:pt x="10" y="10"/>
                    <a:pt x="10" y="10"/>
                    <a:pt x="10" y="10"/>
                  </a:cubicBezTo>
                  <a:cubicBezTo>
                    <a:pt x="12" y="14"/>
                    <a:pt x="12" y="14"/>
                    <a:pt x="12" y="14"/>
                  </a:cubicBezTo>
                  <a:cubicBezTo>
                    <a:pt x="14" y="14"/>
                    <a:pt x="14" y="14"/>
                    <a:pt x="14" y="14"/>
                  </a:cubicBezTo>
                  <a:cubicBezTo>
                    <a:pt x="12" y="10"/>
                    <a:pt x="12" y="10"/>
                    <a:pt x="12" y="10"/>
                  </a:cubicBezTo>
                  <a:cubicBezTo>
                    <a:pt x="13" y="10"/>
                    <a:pt x="14" y="9"/>
                    <a:pt x="14" y="7"/>
                  </a:cubicBezTo>
                  <a:cubicBezTo>
                    <a:pt x="14" y="4"/>
                    <a:pt x="12" y="4"/>
                    <a:pt x="10" y="4"/>
                  </a:cubicBezTo>
                  <a:cubicBezTo>
                    <a:pt x="6" y="4"/>
                    <a:pt x="6" y="4"/>
                    <a:pt x="6" y="4"/>
                  </a:cubicBezTo>
                  <a:cubicBezTo>
                    <a:pt x="6" y="14"/>
                    <a:pt x="6" y="14"/>
                    <a:pt x="6" y="14"/>
                  </a:cubicBezTo>
                  <a:close/>
                  <a:moveTo>
                    <a:pt x="8" y="6"/>
                  </a:moveTo>
                  <a:cubicBezTo>
                    <a:pt x="10" y="6"/>
                    <a:pt x="10" y="6"/>
                    <a:pt x="10" y="6"/>
                  </a:cubicBezTo>
                  <a:cubicBezTo>
                    <a:pt x="11" y="6"/>
                    <a:pt x="12" y="6"/>
                    <a:pt x="12" y="7"/>
                  </a:cubicBezTo>
                  <a:cubicBezTo>
                    <a:pt x="12" y="8"/>
                    <a:pt x="11" y="9"/>
                    <a:pt x="10" y="9"/>
                  </a:cubicBezTo>
                  <a:cubicBezTo>
                    <a:pt x="8" y="9"/>
                    <a:pt x="8" y="9"/>
                    <a:pt x="8" y="9"/>
                  </a:cubicBezTo>
                  <a:cubicBezTo>
                    <a:pt x="8" y="6"/>
                    <a:pt x="8" y="6"/>
                    <a:pt x="8" y="6"/>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 name="Freeform 6"/>
            <p:cNvSpPr>
              <a:spLocks/>
            </p:cNvSpPr>
            <p:nvPr userDrawn="1"/>
          </p:nvSpPr>
          <p:spPr bwMode="auto">
            <a:xfrm>
              <a:off x="3751" y="-308"/>
              <a:ext cx="26" cy="231"/>
            </a:xfrm>
            <a:custGeom>
              <a:avLst/>
              <a:gdLst>
                <a:gd name="T0" fmla="*/ 0 w 26"/>
                <a:gd name="T1" fmla="*/ 29 h 231"/>
                <a:gd name="T2" fmla="*/ 0 w 26"/>
                <a:gd name="T3" fmla="*/ 29 h 231"/>
                <a:gd name="T4" fmla="*/ 0 w 26"/>
                <a:gd name="T5" fmla="*/ 0 h 231"/>
                <a:gd name="T6" fmla="*/ 26 w 26"/>
                <a:gd name="T7" fmla="*/ 0 h 231"/>
                <a:gd name="T8" fmla="*/ 26 w 26"/>
                <a:gd name="T9" fmla="*/ 29 h 231"/>
                <a:gd name="T10" fmla="*/ 26 w 26"/>
                <a:gd name="T11" fmla="*/ 29 h 231"/>
                <a:gd name="T12" fmla="*/ 26 w 26"/>
                <a:gd name="T13" fmla="*/ 204 h 231"/>
                <a:gd name="T14" fmla="*/ 26 w 26"/>
                <a:gd name="T15" fmla="*/ 204 h 231"/>
                <a:gd name="T16" fmla="*/ 26 w 26"/>
                <a:gd name="T17" fmla="*/ 231 h 231"/>
                <a:gd name="T18" fmla="*/ 0 w 26"/>
                <a:gd name="T19" fmla="*/ 231 h 231"/>
                <a:gd name="T20" fmla="*/ 0 w 26"/>
                <a:gd name="T21" fmla="*/ 204 h 231"/>
                <a:gd name="T22" fmla="*/ 0 w 26"/>
                <a:gd name="T23" fmla="*/ 204 h 231"/>
                <a:gd name="T24" fmla="*/ 0 w 26"/>
                <a:gd name="T25" fmla="*/ 29 h 231"/>
                <a:gd name="T26" fmla="*/ 0 w 26"/>
                <a:gd name="T27" fmla="*/ 29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231">
                  <a:moveTo>
                    <a:pt x="0" y="29"/>
                  </a:moveTo>
                  <a:lnTo>
                    <a:pt x="0" y="29"/>
                  </a:lnTo>
                  <a:lnTo>
                    <a:pt x="0" y="0"/>
                  </a:lnTo>
                  <a:lnTo>
                    <a:pt x="26" y="0"/>
                  </a:lnTo>
                  <a:lnTo>
                    <a:pt x="26" y="29"/>
                  </a:lnTo>
                  <a:lnTo>
                    <a:pt x="26" y="29"/>
                  </a:lnTo>
                  <a:lnTo>
                    <a:pt x="26" y="204"/>
                  </a:lnTo>
                  <a:lnTo>
                    <a:pt x="26" y="204"/>
                  </a:lnTo>
                  <a:lnTo>
                    <a:pt x="26" y="231"/>
                  </a:lnTo>
                  <a:lnTo>
                    <a:pt x="0" y="231"/>
                  </a:lnTo>
                  <a:lnTo>
                    <a:pt x="0" y="204"/>
                  </a:lnTo>
                  <a:lnTo>
                    <a:pt x="0" y="204"/>
                  </a:lnTo>
                  <a:lnTo>
                    <a:pt x="0" y="29"/>
                  </a:lnTo>
                  <a:lnTo>
                    <a:pt x="0" y="29"/>
                  </a:ln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 name="Freeform 7"/>
            <p:cNvSpPr>
              <a:spLocks noEditPoints="1"/>
            </p:cNvSpPr>
            <p:nvPr userDrawn="1"/>
          </p:nvSpPr>
          <p:spPr bwMode="auto">
            <a:xfrm>
              <a:off x="3934" y="-308"/>
              <a:ext cx="525" cy="279"/>
            </a:xfrm>
            <a:custGeom>
              <a:avLst/>
              <a:gdLst>
                <a:gd name="T0" fmla="*/ 63 w 220"/>
                <a:gd name="T1" fmla="*/ 91 h 115"/>
                <a:gd name="T2" fmla="*/ 62 w 220"/>
                <a:gd name="T3" fmla="*/ 29 h 115"/>
                <a:gd name="T4" fmla="*/ 133 w 220"/>
                <a:gd name="T5" fmla="*/ 40 h 115"/>
                <a:gd name="T6" fmla="*/ 133 w 220"/>
                <a:gd name="T7" fmla="*/ 40 h 115"/>
                <a:gd name="T8" fmla="*/ 143 w 220"/>
                <a:gd name="T9" fmla="*/ 107 h 115"/>
                <a:gd name="T10" fmla="*/ 142 w 220"/>
                <a:gd name="T11" fmla="*/ 34 h 115"/>
                <a:gd name="T12" fmla="*/ 146 w 220"/>
                <a:gd name="T13" fmla="*/ 44 h 115"/>
                <a:gd name="T14" fmla="*/ 94 w 220"/>
                <a:gd name="T15" fmla="*/ 81 h 115"/>
                <a:gd name="T16" fmla="*/ 131 w 220"/>
                <a:gd name="T17" fmla="*/ 79 h 115"/>
                <a:gd name="T18" fmla="*/ 96 w 220"/>
                <a:gd name="T19" fmla="*/ 52 h 115"/>
                <a:gd name="T20" fmla="*/ 63 w 220"/>
                <a:gd name="T21" fmla="*/ 98 h 115"/>
                <a:gd name="T22" fmla="*/ 43 w 220"/>
                <a:gd name="T23" fmla="*/ 29 h 115"/>
                <a:gd name="T24" fmla="*/ 19 w 220"/>
                <a:gd name="T25" fmla="*/ 84 h 115"/>
                <a:gd name="T26" fmla="*/ 19 w 220"/>
                <a:gd name="T27" fmla="*/ 95 h 115"/>
                <a:gd name="T28" fmla="*/ 9 w 220"/>
                <a:gd name="T29" fmla="*/ 84 h 115"/>
                <a:gd name="T30" fmla="*/ 9 w 220"/>
                <a:gd name="T31" fmla="*/ 29 h 115"/>
                <a:gd name="T32" fmla="*/ 0 w 220"/>
                <a:gd name="T33" fmla="*/ 22 h 115"/>
                <a:gd name="T34" fmla="*/ 31 w 220"/>
                <a:gd name="T35" fmla="*/ 0 h 115"/>
                <a:gd name="T36" fmla="*/ 46 w 220"/>
                <a:gd name="T37" fmla="*/ 11 h 115"/>
                <a:gd name="T38" fmla="*/ 45 w 220"/>
                <a:gd name="T39" fmla="*/ 12 h 115"/>
                <a:gd name="T40" fmla="*/ 19 w 220"/>
                <a:gd name="T41" fmla="*/ 22 h 115"/>
                <a:gd name="T42" fmla="*/ 63 w 220"/>
                <a:gd name="T43" fmla="*/ 21 h 115"/>
                <a:gd name="T44" fmla="*/ 94 w 220"/>
                <a:gd name="T45" fmla="*/ 41 h 115"/>
                <a:gd name="T46" fmla="*/ 122 w 220"/>
                <a:gd name="T47" fmla="*/ 22 h 115"/>
                <a:gd name="T48" fmla="*/ 142 w 220"/>
                <a:gd name="T49" fmla="*/ 34 h 115"/>
                <a:gd name="T50" fmla="*/ 158 w 220"/>
                <a:gd name="T51" fmla="*/ 73 h 115"/>
                <a:gd name="T52" fmla="*/ 161 w 220"/>
                <a:gd name="T53" fmla="*/ 73 h 115"/>
                <a:gd name="T54" fmla="*/ 200 w 220"/>
                <a:gd name="T55" fmla="*/ 22 h 115"/>
                <a:gd name="T56" fmla="*/ 216 w 220"/>
                <a:gd name="T57" fmla="*/ 36 h 115"/>
                <a:gd name="T58" fmla="*/ 184 w 220"/>
                <a:gd name="T59" fmla="*/ 40 h 115"/>
                <a:gd name="T60" fmla="*/ 220 w 220"/>
                <a:gd name="T61" fmla="*/ 76 h 115"/>
                <a:gd name="T62" fmla="*/ 172 w 220"/>
                <a:gd name="T63" fmla="*/ 92 h 115"/>
                <a:gd name="T64" fmla="*/ 173 w 220"/>
                <a:gd name="T65" fmla="*/ 81 h 115"/>
                <a:gd name="T66" fmla="*/ 211 w 220"/>
                <a:gd name="T67" fmla="*/ 79 h 115"/>
                <a:gd name="T68" fmla="*/ 176 w 220"/>
                <a:gd name="T69" fmla="*/ 50 h 115"/>
                <a:gd name="T70" fmla="*/ 139 w 220"/>
                <a:gd name="T71" fmla="*/ 115 h 115"/>
                <a:gd name="T72" fmla="*/ 143 w 220"/>
                <a:gd name="T73" fmla="*/ 107 h 115"/>
                <a:gd name="T74" fmla="*/ 153 w 220"/>
                <a:gd name="T75" fmla="*/ 87 h 115"/>
                <a:gd name="T76" fmla="*/ 132 w 220"/>
                <a:gd name="T77" fmla="*/ 37 h 115"/>
                <a:gd name="T78" fmla="*/ 118 w 220"/>
                <a:gd name="T79" fmla="*/ 28 h 115"/>
                <a:gd name="T80" fmla="*/ 120 w 220"/>
                <a:gd name="T81" fmla="*/ 55 h 115"/>
                <a:gd name="T82" fmla="*/ 112 w 220"/>
                <a:gd name="T83" fmla="*/ 98 h 115"/>
                <a:gd name="T84" fmla="*/ 94 w 220"/>
                <a:gd name="T85" fmla="*/ 8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0" h="115">
                  <a:moveTo>
                    <a:pt x="39" y="61"/>
                  </a:moveTo>
                  <a:cubicBezTo>
                    <a:pt x="39" y="78"/>
                    <a:pt x="50" y="92"/>
                    <a:pt x="63" y="91"/>
                  </a:cubicBezTo>
                  <a:cubicBezTo>
                    <a:pt x="76" y="91"/>
                    <a:pt x="86" y="77"/>
                    <a:pt x="86" y="60"/>
                  </a:cubicBezTo>
                  <a:cubicBezTo>
                    <a:pt x="85" y="42"/>
                    <a:pt x="75" y="29"/>
                    <a:pt x="62" y="29"/>
                  </a:cubicBezTo>
                  <a:cubicBezTo>
                    <a:pt x="49" y="29"/>
                    <a:pt x="39" y="43"/>
                    <a:pt x="39" y="61"/>
                  </a:cubicBezTo>
                  <a:close/>
                  <a:moveTo>
                    <a:pt x="133" y="40"/>
                  </a:moveTo>
                  <a:cubicBezTo>
                    <a:pt x="134" y="40"/>
                    <a:pt x="133" y="39"/>
                    <a:pt x="133" y="39"/>
                  </a:cubicBezTo>
                  <a:cubicBezTo>
                    <a:pt x="133" y="40"/>
                    <a:pt x="133" y="40"/>
                    <a:pt x="133" y="40"/>
                  </a:cubicBezTo>
                  <a:close/>
                  <a:moveTo>
                    <a:pt x="141" y="111"/>
                  </a:moveTo>
                  <a:cubicBezTo>
                    <a:pt x="142" y="110"/>
                    <a:pt x="142" y="109"/>
                    <a:pt x="143" y="107"/>
                  </a:cubicBezTo>
                  <a:cubicBezTo>
                    <a:pt x="141" y="111"/>
                    <a:pt x="141" y="111"/>
                    <a:pt x="141" y="111"/>
                  </a:cubicBezTo>
                  <a:close/>
                  <a:moveTo>
                    <a:pt x="142" y="34"/>
                  </a:moveTo>
                  <a:cubicBezTo>
                    <a:pt x="142" y="34"/>
                    <a:pt x="142" y="35"/>
                    <a:pt x="142" y="35"/>
                  </a:cubicBezTo>
                  <a:cubicBezTo>
                    <a:pt x="146" y="44"/>
                    <a:pt x="146" y="44"/>
                    <a:pt x="146" y="44"/>
                  </a:cubicBezTo>
                  <a:cubicBezTo>
                    <a:pt x="142" y="34"/>
                    <a:pt x="142" y="34"/>
                    <a:pt x="142" y="34"/>
                  </a:cubicBezTo>
                  <a:close/>
                  <a:moveTo>
                    <a:pt x="94" y="81"/>
                  </a:moveTo>
                  <a:cubicBezTo>
                    <a:pt x="101" y="87"/>
                    <a:pt x="107" y="91"/>
                    <a:pt x="116" y="91"/>
                  </a:cubicBezTo>
                  <a:cubicBezTo>
                    <a:pt x="124" y="91"/>
                    <a:pt x="131" y="87"/>
                    <a:pt x="131" y="79"/>
                  </a:cubicBezTo>
                  <a:cubicBezTo>
                    <a:pt x="131" y="72"/>
                    <a:pt x="125" y="69"/>
                    <a:pt x="115" y="64"/>
                  </a:cubicBezTo>
                  <a:cubicBezTo>
                    <a:pt x="106" y="60"/>
                    <a:pt x="100" y="58"/>
                    <a:pt x="96" y="52"/>
                  </a:cubicBezTo>
                  <a:cubicBezTo>
                    <a:pt x="97" y="55"/>
                    <a:pt x="97" y="57"/>
                    <a:pt x="97" y="60"/>
                  </a:cubicBezTo>
                  <a:cubicBezTo>
                    <a:pt x="97" y="81"/>
                    <a:pt x="82" y="98"/>
                    <a:pt x="63" y="98"/>
                  </a:cubicBezTo>
                  <a:cubicBezTo>
                    <a:pt x="44" y="98"/>
                    <a:pt x="28" y="81"/>
                    <a:pt x="28" y="60"/>
                  </a:cubicBezTo>
                  <a:cubicBezTo>
                    <a:pt x="28" y="47"/>
                    <a:pt x="34" y="36"/>
                    <a:pt x="43" y="29"/>
                  </a:cubicBezTo>
                  <a:cubicBezTo>
                    <a:pt x="19" y="29"/>
                    <a:pt x="19" y="29"/>
                    <a:pt x="19" y="29"/>
                  </a:cubicBezTo>
                  <a:cubicBezTo>
                    <a:pt x="19" y="84"/>
                    <a:pt x="19" y="84"/>
                    <a:pt x="19" y="84"/>
                  </a:cubicBezTo>
                  <a:cubicBezTo>
                    <a:pt x="19" y="84"/>
                    <a:pt x="19" y="84"/>
                    <a:pt x="19" y="84"/>
                  </a:cubicBezTo>
                  <a:cubicBezTo>
                    <a:pt x="19" y="95"/>
                    <a:pt x="19" y="95"/>
                    <a:pt x="19" y="95"/>
                  </a:cubicBezTo>
                  <a:cubicBezTo>
                    <a:pt x="9" y="95"/>
                    <a:pt x="9" y="95"/>
                    <a:pt x="9" y="95"/>
                  </a:cubicBezTo>
                  <a:cubicBezTo>
                    <a:pt x="9" y="84"/>
                    <a:pt x="9" y="84"/>
                    <a:pt x="9" y="84"/>
                  </a:cubicBezTo>
                  <a:cubicBezTo>
                    <a:pt x="9" y="84"/>
                    <a:pt x="9" y="84"/>
                    <a:pt x="9" y="84"/>
                  </a:cubicBezTo>
                  <a:cubicBezTo>
                    <a:pt x="9" y="29"/>
                    <a:pt x="9" y="29"/>
                    <a:pt x="9" y="29"/>
                  </a:cubicBezTo>
                  <a:cubicBezTo>
                    <a:pt x="0" y="29"/>
                    <a:pt x="0" y="29"/>
                    <a:pt x="0" y="29"/>
                  </a:cubicBezTo>
                  <a:cubicBezTo>
                    <a:pt x="0" y="22"/>
                    <a:pt x="0" y="22"/>
                    <a:pt x="0" y="22"/>
                  </a:cubicBezTo>
                  <a:cubicBezTo>
                    <a:pt x="9" y="22"/>
                    <a:pt x="9" y="22"/>
                    <a:pt x="9" y="22"/>
                  </a:cubicBezTo>
                  <a:cubicBezTo>
                    <a:pt x="10" y="8"/>
                    <a:pt x="19" y="0"/>
                    <a:pt x="31" y="0"/>
                  </a:cubicBezTo>
                  <a:cubicBezTo>
                    <a:pt x="39" y="0"/>
                    <a:pt x="43" y="1"/>
                    <a:pt x="46" y="2"/>
                  </a:cubicBezTo>
                  <a:cubicBezTo>
                    <a:pt x="46" y="11"/>
                    <a:pt x="46" y="11"/>
                    <a:pt x="46" y="11"/>
                  </a:cubicBezTo>
                  <a:cubicBezTo>
                    <a:pt x="45" y="12"/>
                    <a:pt x="45" y="12"/>
                    <a:pt x="45" y="12"/>
                  </a:cubicBezTo>
                  <a:cubicBezTo>
                    <a:pt x="45" y="12"/>
                    <a:pt x="45" y="12"/>
                    <a:pt x="45" y="12"/>
                  </a:cubicBezTo>
                  <a:cubicBezTo>
                    <a:pt x="41" y="9"/>
                    <a:pt x="38" y="6"/>
                    <a:pt x="29" y="6"/>
                  </a:cubicBezTo>
                  <a:cubicBezTo>
                    <a:pt x="22" y="6"/>
                    <a:pt x="18" y="12"/>
                    <a:pt x="19" y="22"/>
                  </a:cubicBezTo>
                  <a:cubicBezTo>
                    <a:pt x="58" y="22"/>
                    <a:pt x="58" y="22"/>
                    <a:pt x="58" y="22"/>
                  </a:cubicBezTo>
                  <a:cubicBezTo>
                    <a:pt x="59" y="22"/>
                    <a:pt x="61" y="21"/>
                    <a:pt x="63" y="21"/>
                  </a:cubicBezTo>
                  <a:cubicBezTo>
                    <a:pt x="76" y="21"/>
                    <a:pt x="88" y="30"/>
                    <a:pt x="94" y="43"/>
                  </a:cubicBezTo>
                  <a:cubicBezTo>
                    <a:pt x="94" y="43"/>
                    <a:pt x="94" y="42"/>
                    <a:pt x="94" y="41"/>
                  </a:cubicBezTo>
                  <a:cubicBezTo>
                    <a:pt x="94" y="28"/>
                    <a:pt x="107" y="22"/>
                    <a:pt x="121" y="22"/>
                  </a:cubicBezTo>
                  <a:cubicBezTo>
                    <a:pt x="121" y="22"/>
                    <a:pt x="122" y="22"/>
                    <a:pt x="122" y="22"/>
                  </a:cubicBezTo>
                  <a:cubicBezTo>
                    <a:pt x="127" y="22"/>
                    <a:pt x="134" y="23"/>
                    <a:pt x="138" y="24"/>
                  </a:cubicBezTo>
                  <a:cubicBezTo>
                    <a:pt x="142" y="34"/>
                    <a:pt x="142" y="34"/>
                    <a:pt x="142" y="34"/>
                  </a:cubicBezTo>
                  <a:cubicBezTo>
                    <a:pt x="146" y="44"/>
                    <a:pt x="146" y="44"/>
                    <a:pt x="146" y="44"/>
                  </a:cubicBezTo>
                  <a:cubicBezTo>
                    <a:pt x="158" y="73"/>
                    <a:pt x="158" y="73"/>
                    <a:pt x="158" y="73"/>
                  </a:cubicBezTo>
                  <a:cubicBezTo>
                    <a:pt x="159" y="77"/>
                    <a:pt x="159" y="77"/>
                    <a:pt x="159" y="77"/>
                  </a:cubicBezTo>
                  <a:cubicBezTo>
                    <a:pt x="161" y="73"/>
                    <a:pt x="161" y="73"/>
                    <a:pt x="161" y="73"/>
                  </a:cubicBezTo>
                  <a:cubicBezTo>
                    <a:pt x="175" y="36"/>
                    <a:pt x="175" y="36"/>
                    <a:pt x="175" y="36"/>
                  </a:cubicBezTo>
                  <a:cubicBezTo>
                    <a:pt x="178" y="26"/>
                    <a:pt x="189" y="22"/>
                    <a:pt x="200" y="22"/>
                  </a:cubicBezTo>
                  <a:cubicBezTo>
                    <a:pt x="206" y="22"/>
                    <a:pt x="211" y="23"/>
                    <a:pt x="216" y="25"/>
                  </a:cubicBezTo>
                  <a:cubicBezTo>
                    <a:pt x="216" y="36"/>
                    <a:pt x="216" y="36"/>
                    <a:pt x="216" y="36"/>
                  </a:cubicBezTo>
                  <a:cubicBezTo>
                    <a:pt x="210" y="31"/>
                    <a:pt x="205" y="28"/>
                    <a:pt x="198" y="28"/>
                  </a:cubicBezTo>
                  <a:cubicBezTo>
                    <a:pt x="191" y="28"/>
                    <a:pt x="184" y="31"/>
                    <a:pt x="184" y="40"/>
                  </a:cubicBezTo>
                  <a:cubicBezTo>
                    <a:pt x="183" y="47"/>
                    <a:pt x="188" y="49"/>
                    <a:pt x="200" y="55"/>
                  </a:cubicBezTo>
                  <a:cubicBezTo>
                    <a:pt x="210" y="59"/>
                    <a:pt x="220" y="64"/>
                    <a:pt x="220" y="76"/>
                  </a:cubicBezTo>
                  <a:cubicBezTo>
                    <a:pt x="220" y="95"/>
                    <a:pt x="201" y="98"/>
                    <a:pt x="192" y="98"/>
                  </a:cubicBezTo>
                  <a:cubicBezTo>
                    <a:pt x="184" y="98"/>
                    <a:pt x="177" y="96"/>
                    <a:pt x="172" y="92"/>
                  </a:cubicBezTo>
                  <a:cubicBezTo>
                    <a:pt x="172" y="80"/>
                    <a:pt x="172" y="80"/>
                    <a:pt x="172" y="80"/>
                  </a:cubicBezTo>
                  <a:cubicBezTo>
                    <a:pt x="173" y="81"/>
                    <a:pt x="173" y="81"/>
                    <a:pt x="173" y="81"/>
                  </a:cubicBezTo>
                  <a:cubicBezTo>
                    <a:pt x="180" y="87"/>
                    <a:pt x="187" y="91"/>
                    <a:pt x="195" y="91"/>
                  </a:cubicBezTo>
                  <a:cubicBezTo>
                    <a:pt x="204" y="91"/>
                    <a:pt x="211" y="87"/>
                    <a:pt x="211" y="79"/>
                  </a:cubicBezTo>
                  <a:cubicBezTo>
                    <a:pt x="211" y="73"/>
                    <a:pt x="205" y="69"/>
                    <a:pt x="195" y="64"/>
                  </a:cubicBezTo>
                  <a:cubicBezTo>
                    <a:pt x="185" y="60"/>
                    <a:pt x="179" y="57"/>
                    <a:pt x="176" y="50"/>
                  </a:cubicBezTo>
                  <a:cubicBezTo>
                    <a:pt x="172" y="60"/>
                    <a:pt x="153" y="106"/>
                    <a:pt x="149" y="115"/>
                  </a:cubicBezTo>
                  <a:cubicBezTo>
                    <a:pt x="139" y="115"/>
                    <a:pt x="139" y="115"/>
                    <a:pt x="139" y="115"/>
                  </a:cubicBezTo>
                  <a:cubicBezTo>
                    <a:pt x="141" y="111"/>
                    <a:pt x="141" y="111"/>
                    <a:pt x="141" y="111"/>
                  </a:cubicBezTo>
                  <a:cubicBezTo>
                    <a:pt x="143" y="107"/>
                    <a:pt x="143" y="107"/>
                    <a:pt x="143" y="107"/>
                  </a:cubicBezTo>
                  <a:cubicBezTo>
                    <a:pt x="143" y="107"/>
                    <a:pt x="143" y="107"/>
                    <a:pt x="143" y="107"/>
                  </a:cubicBezTo>
                  <a:cubicBezTo>
                    <a:pt x="146" y="102"/>
                    <a:pt x="150" y="94"/>
                    <a:pt x="153" y="87"/>
                  </a:cubicBezTo>
                  <a:cubicBezTo>
                    <a:pt x="133" y="40"/>
                    <a:pt x="133" y="40"/>
                    <a:pt x="133" y="40"/>
                  </a:cubicBezTo>
                  <a:cubicBezTo>
                    <a:pt x="133" y="39"/>
                    <a:pt x="133" y="39"/>
                    <a:pt x="132" y="37"/>
                  </a:cubicBezTo>
                  <a:cubicBezTo>
                    <a:pt x="131" y="34"/>
                    <a:pt x="129" y="31"/>
                    <a:pt x="125" y="29"/>
                  </a:cubicBezTo>
                  <a:cubicBezTo>
                    <a:pt x="123" y="28"/>
                    <a:pt x="121" y="28"/>
                    <a:pt x="118" y="28"/>
                  </a:cubicBezTo>
                  <a:cubicBezTo>
                    <a:pt x="111" y="28"/>
                    <a:pt x="103" y="31"/>
                    <a:pt x="103" y="40"/>
                  </a:cubicBezTo>
                  <a:cubicBezTo>
                    <a:pt x="103" y="47"/>
                    <a:pt x="108" y="49"/>
                    <a:pt x="120" y="55"/>
                  </a:cubicBezTo>
                  <a:cubicBezTo>
                    <a:pt x="130" y="59"/>
                    <a:pt x="140" y="64"/>
                    <a:pt x="140" y="75"/>
                  </a:cubicBezTo>
                  <a:cubicBezTo>
                    <a:pt x="140" y="94"/>
                    <a:pt x="121" y="98"/>
                    <a:pt x="112" y="98"/>
                  </a:cubicBezTo>
                  <a:cubicBezTo>
                    <a:pt x="105" y="98"/>
                    <a:pt x="98" y="96"/>
                    <a:pt x="94" y="93"/>
                  </a:cubicBezTo>
                  <a:cubicBezTo>
                    <a:pt x="94" y="81"/>
                    <a:pt x="94" y="81"/>
                    <a:pt x="94" y="81"/>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 name="Freeform 8"/>
            <p:cNvSpPr>
              <a:spLocks/>
            </p:cNvSpPr>
            <p:nvPr userDrawn="1"/>
          </p:nvSpPr>
          <p:spPr bwMode="auto">
            <a:xfrm>
              <a:off x="3806" y="-255"/>
              <a:ext cx="126" cy="178"/>
            </a:xfrm>
            <a:custGeom>
              <a:avLst/>
              <a:gdLst>
                <a:gd name="T0" fmla="*/ 10 w 53"/>
                <a:gd name="T1" fmla="*/ 0 h 73"/>
                <a:gd name="T2" fmla="*/ 10 w 53"/>
                <a:gd name="T3" fmla="*/ 9 h 73"/>
                <a:gd name="T4" fmla="*/ 10 w 53"/>
                <a:gd name="T5" fmla="*/ 9 h 73"/>
                <a:gd name="T6" fmla="*/ 10 w 53"/>
                <a:gd name="T7" fmla="*/ 9 h 73"/>
                <a:gd name="T8" fmla="*/ 10 w 53"/>
                <a:gd name="T9" fmla="*/ 8 h 73"/>
                <a:gd name="T10" fmla="*/ 32 w 53"/>
                <a:gd name="T11" fmla="*/ 0 h 73"/>
                <a:gd name="T12" fmla="*/ 52 w 53"/>
                <a:gd name="T13" fmla="*/ 16 h 73"/>
                <a:gd name="T14" fmla="*/ 53 w 53"/>
                <a:gd name="T15" fmla="*/ 62 h 73"/>
                <a:gd name="T16" fmla="*/ 53 w 53"/>
                <a:gd name="T17" fmla="*/ 62 h 73"/>
                <a:gd name="T18" fmla="*/ 53 w 53"/>
                <a:gd name="T19" fmla="*/ 73 h 73"/>
                <a:gd name="T20" fmla="*/ 42 w 53"/>
                <a:gd name="T21" fmla="*/ 73 h 73"/>
                <a:gd name="T22" fmla="*/ 42 w 53"/>
                <a:gd name="T23" fmla="*/ 60 h 73"/>
                <a:gd name="T24" fmla="*/ 42 w 53"/>
                <a:gd name="T25" fmla="*/ 21 h 73"/>
                <a:gd name="T26" fmla="*/ 27 w 53"/>
                <a:gd name="T27" fmla="*/ 7 h 73"/>
                <a:gd name="T28" fmla="*/ 10 w 53"/>
                <a:gd name="T29" fmla="*/ 20 h 73"/>
                <a:gd name="T30" fmla="*/ 10 w 53"/>
                <a:gd name="T31" fmla="*/ 62 h 73"/>
                <a:gd name="T32" fmla="*/ 10 w 53"/>
                <a:gd name="T33" fmla="*/ 62 h 73"/>
                <a:gd name="T34" fmla="*/ 10 w 53"/>
                <a:gd name="T35" fmla="*/ 73 h 73"/>
                <a:gd name="T36" fmla="*/ 0 w 53"/>
                <a:gd name="T37" fmla="*/ 73 h 73"/>
                <a:gd name="T38" fmla="*/ 0 w 53"/>
                <a:gd name="T39" fmla="*/ 62 h 73"/>
                <a:gd name="T40" fmla="*/ 0 w 53"/>
                <a:gd name="T41" fmla="*/ 10 h 73"/>
                <a:gd name="T42" fmla="*/ 0 w 53"/>
                <a:gd name="T43" fmla="*/ 0 h 73"/>
                <a:gd name="T44" fmla="*/ 2 w 53"/>
                <a:gd name="T45" fmla="*/ 0 h 73"/>
                <a:gd name="T46" fmla="*/ 7 w 53"/>
                <a:gd name="T47" fmla="*/ 0 h 73"/>
                <a:gd name="T48" fmla="*/ 10 w 53"/>
                <a:gd name="T4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 h="73">
                  <a:moveTo>
                    <a:pt x="10" y="0"/>
                  </a:moveTo>
                  <a:cubicBezTo>
                    <a:pt x="10" y="9"/>
                    <a:pt x="10" y="9"/>
                    <a:pt x="10" y="9"/>
                  </a:cubicBezTo>
                  <a:cubicBezTo>
                    <a:pt x="10" y="9"/>
                    <a:pt x="10" y="9"/>
                    <a:pt x="10" y="9"/>
                  </a:cubicBezTo>
                  <a:cubicBezTo>
                    <a:pt x="10" y="9"/>
                    <a:pt x="10" y="9"/>
                    <a:pt x="10" y="9"/>
                  </a:cubicBezTo>
                  <a:cubicBezTo>
                    <a:pt x="10" y="9"/>
                    <a:pt x="10" y="9"/>
                    <a:pt x="10" y="8"/>
                  </a:cubicBezTo>
                  <a:cubicBezTo>
                    <a:pt x="15" y="4"/>
                    <a:pt x="20" y="0"/>
                    <a:pt x="32" y="0"/>
                  </a:cubicBezTo>
                  <a:cubicBezTo>
                    <a:pt x="44" y="0"/>
                    <a:pt x="52" y="10"/>
                    <a:pt x="52" y="16"/>
                  </a:cubicBezTo>
                  <a:cubicBezTo>
                    <a:pt x="53" y="62"/>
                    <a:pt x="53" y="62"/>
                    <a:pt x="53" y="62"/>
                  </a:cubicBezTo>
                  <a:cubicBezTo>
                    <a:pt x="53" y="62"/>
                    <a:pt x="53" y="62"/>
                    <a:pt x="53" y="62"/>
                  </a:cubicBezTo>
                  <a:cubicBezTo>
                    <a:pt x="53" y="73"/>
                    <a:pt x="53" y="73"/>
                    <a:pt x="53" y="73"/>
                  </a:cubicBezTo>
                  <a:cubicBezTo>
                    <a:pt x="42" y="73"/>
                    <a:pt x="42" y="73"/>
                    <a:pt x="42" y="73"/>
                  </a:cubicBezTo>
                  <a:cubicBezTo>
                    <a:pt x="42" y="60"/>
                    <a:pt x="42" y="60"/>
                    <a:pt x="42" y="60"/>
                  </a:cubicBezTo>
                  <a:cubicBezTo>
                    <a:pt x="42" y="21"/>
                    <a:pt x="42" y="21"/>
                    <a:pt x="42" y="21"/>
                  </a:cubicBezTo>
                  <a:cubicBezTo>
                    <a:pt x="42" y="13"/>
                    <a:pt x="35" y="7"/>
                    <a:pt x="27" y="7"/>
                  </a:cubicBezTo>
                  <a:cubicBezTo>
                    <a:pt x="19" y="7"/>
                    <a:pt x="10" y="13"/>
                    <a:pt x="10" y="20"/>
                  </a:cubicBezTo>
                  <a:cubicBezTo>
                    <a:pt x="10" y="62"/>
                    <a:pt x="10" y="62"/>
                    <a:pt x="10" y="62"/>
                  </a:cubicBezTo>
                  <a:cubicBezTo>
                    <a:pt x="10" y="62"/>
                    <a:pt x="10" y="62"/>
                    <a:pt x="10" y="62"/>
                  </a:cubicBezTo>
                  <a:cubicBezTo>
                    <a:pt x="10" y="73"/>
                    <a:pt x="10" y="73"/>
                    <a:pt x="10" y="73"/>
                  </a:cubicBezTo>
                  <a:cubicBezTo>
                    <a:pt x="0" y="73"/>
                    <a:pt x="0" y="73"/>
                    <a:pt x="0" y="73"/>
                  </a:cubicBezTo>
                  <a:cubicBezTo>
                    <a:pt x="0" y="62"/>
                    <a:pt x="0" y="62"/>
                    <a:pt x="0" y="62"/>
                  </a:cubicBezTo>
                  <a:cubicBezTo>
                    <a:pt x="0" y="10"/>
                    <a:pt x="0" y="10"/>
                    <a:pt x="0" y="10"/>
                  </a:cubicBezTo>
                  <a:cubicBezTo>
                    <a:pt x="0" y="0"/>
                    <a:pt x="0" y="0"/>
                    <a:pt x="0" y="0"/>
                  </a:cubicBezTo>
                  <a:cubicBezTo>
                    <a:pt x="2" y="0"/>
                    <a:pt x="2" y="0"/>
                    <a:pt x="2" y="0"/>
                  </a:cubicBezTo>
                  <a:cubicBezTo>
                    <a:pt x="7" y="0"/>
                    <a:pt x="7" y="0"/>
                    <a:pt x="7" y="0"/>
                  </a:cubicBezTo>
                  <a:cubicBezTo>
                    <a:pt x="10" y="0"/>
                    <a:pt x="10" y="0"/>
                    <a:pt x="10" y="0"/>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12979064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7292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grpSp>
        <p:nvGrpSpPr>
          <p:cNvPr id="2" name="Group 1"/>
          <p:cNvGrpSpPr/>
          <p:nvPr userDrawn="1"/>
        </p:nvGrpSpPr>
        <p:grpSpPr>
          <a:xfrm>
            <a:off x="-11894" y="2872208"/>
            <a:ext cx="12215771" cy="1153909"/>
            <a:chOff x="-8920" y="2154156"/>
            <a:chExt cx="9161828" cy="865432"/>
          </a:xfrm>
          <a:solidFill>
            <a:srgbClr val="007DC3"/>
          </a:solidFill>
        </p:grpSpPr>
        <p:sp>
          <p:nvSpPr>
            <p:cNvPr id="5" name="object 3"/>
            <p:cNvSpPr/>
            <p:nvPr/>
          </p:nvSpPr>
          <p:spPr>
            <a:xfrm>
              <a:off x="3114541"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6" name="object 4"/>
            <p:cNvSpPr/>
            <p:nvPr/>
          </p:nvSpPr>
          <p:spPr>
            <a:xfrm>
              <a:off x="259395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7" name="object 5"/>
            <p:cNvSpPr/>
            <p:nvPr/>
          </p:nvSpPr>
          <p:spPr>
            <a:xfrm>
              <a:off x="2073387"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8" name="object 6"/>
            <p:cNvSpPr/>
            <p:nvPr/>
          </p:nvSpPr>
          <p:spPr>
            <a:xfrm>
              <a:off x="155281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9" name="object 7"/>
            <p:cNvSpPr/>
            <p:nvPr/>
          </p:nvSpPr>
          <p:spPr>
            <a:xfrm>
              <a:off x="103224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0" name="object 8"/>
            <p:cNvSpPr/>
            <p:nvPr/>
          </p:nvSpPr>
          <p:spPr>
            <a:xfrm>
              <a:off x="51166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1" name="object 9"/>
            <p:cNvSpPr/>
            <p:nvPr/>
          </p:nvSpPr>
          <p:spPr>
            <a:xfrm>
              <a:off x="-8920" y="2154156"/>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2" name="object 20"/>
            <p:cNvSpPr/>
            <p:nvPr/>
          </p:nvSpPr>
          <p:spPr>
            <a:xfrm>
              <a:off x="904870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1"/>
            <p:cNvSpPr/>
            <p:nvPr/>
          </p:nvSpPr>
          <p:spPr>
            <a:xfrm>
              <a:off x="852813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2"/>
            <p:cNvSpPr/>
            <p:nvPr/>
          </p:nvSpPr>
          <p:spPr>
            <a:xfrm>
              <a:off x="8007566"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5" name="object 23"/>
            <p:cNvSpPr/>
            <p:nvPr/>
          </p:nvSpPr>
          <p:spPr>
            <a:xfrm>
              <a:off x="748699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p:nvSpPr>
          <p:spPr>
            <a:xfrm>
              <a:off x="6966413"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p:nvSpPr>
          <p:spPr>
            <a:xfrm>
              <a:off x="644584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p:nvSpPr>
          <p:spPr>
            <a:xfrm>
              <a:off x="592527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p:nvSpPr>
          <p:spPr>
            <a:xfrm>
              <a:off x="540467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0" name="object 28"/>
            <p:cNvSpPr/>
            <p:nvPr/>
          </p:nvSpPr>
          <p:spPr>
            <a:xfrm>
              <a:off x="363512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sp>
        <p:nvSpPr>
          <p:cNvPr id="22" name="Title 21"/>
          <p:cNvSpPr>
            <a:spLocks noGrp="1"/>
          </p:cNvSpPr>
          <p:nvPr>
            <p:ph type="title" hasCustomPrompt="1"/>
          </p:nvPr>
        </p:nvSpPr>
        <p:spPr>
          <a:xfrm>
            <a:off x="509273" y="4345490"/>
            <a:ext cx="4957031" cy="1562941"/>
          </a:xfrm>
          <a:prstGeom prst="rect">
            <a:avLst/>
          </a:prstGeom>
        </p:spPr>
        <p:txBody>
          <a:bodyPr vert="horz"/>
          <a:lstStyle>
            <a:lvl1pPr algn="l">
              <a:defRPr>
                <a:solidFill>
                  <a:srgbClr val="007DC3"/>
                </a:solidFill>
              </a:defRPr>
            </a:lvl1pPr>
          </a:lstStyle>
          <a:p>
            <a:r>
              <a:rPr lang="en-US" dirty="0"/>
              <a:t>CLICK TO EDIT MASTER TITLE STYLE</a:t>
            </a:r>
          </a:p>
        </p:txBody>
      </p:sp>
      <p:pic>
        <p:nvPicPr>
          <p:cNvPr id="21" name="Picture 20"/>
          <p:cNvPicPr>
            <a:picLocks noChangeAspect="1"/>
          </p:cNvPicPr>
          <p:nvPr userDrawn="1"/>
        </p:nvPicPr>
        <p:blipFill>
          <a:blip r:embed="rId2"/>
          <a:stretch>
            <a:fillRect/>
          </a:stretch>
        </p:blipFill>
        <p:spPr>
          <a:xfrm>
            <a:off x="10713113" y="6015481"/>
            <a:ext cx="1212887" cy="620353"/>
          </a:xfrm>
          <a:prstGeom prst="rect">
            <a:avLst/>
          </a:prstGeom>
        </p:spPr>
      </p:pic>
      <p:grpSp>
        <p:nvGrpSpPr>
          <p:cNvPr id="27" name="Group 26"/>
          <p:cNvGrpSpPr/>
          <p:nvPr userDrawn="1"/>
        </p:nvGrpSpPr>
        <p:grpSpPr>
          <a:xfrm>
            <a:off x="4338317" y="389892"/>
            <a:ext cx="3505808" cy="5365547"/>
            <a:chOff x="3253738" y="292419"/>
            <a:chExt cx="2629356" cy="4024160"/>
          </a:xfrm>
        </p:grpSpPr>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3738" y="292419"/>
              <a:ext cx="2629356" cy="344239"/>
            </a:xfrm>
            <a:prstGeom prst="rect">
              <a:avLst/>
            </a:prstGeom>
          </p:spPr>
        </p:pic>
        <p:grpSp>
          <p:nvGrpSpPr>
            <p:cNvPr id="25" name="Group 24"/>
            <p:cNvGrpSpPr/>
            <p:nvPr userDrawn="1"/>
          </p:nvGrpSpPr>
          <p:grpSpPr>
            <a:xfrm>
              <a:off x="4152174" y="856717"/>
              <a:ext cx="836532" cy="3459862"/>
              <a:chOff x="4152174" y="856717"/>
              <a:chExt cx="836532" cy="3459862"/>
            </a:xfrm>
          </p:grpSpPr>
          <p:sp>
            <p:nvSpPr>
              <p:cNvPr id="4" name="object 2"/>
              <p:cNvSpPr/>
              <p:nvPr/>
            </p:nvSpPr>
            <p:spPr>
              <a:xfrm>
                <a:off x="4155718" y="856717"/>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007DC3"/>
              </a:solidFill>
            </p:spPr>
            <p:txBody>
              <a:bodyPr wrap="square" lIns="0" tIns="0" rIns="0" bIns="0" rtlCol="0"/>
              <a:lstStyle/>
              <a:p>
                <a:endParaRPr sz="2400" dirty="0"/>
              </a:p>
            </p:txBody>
          </p:sp>
          <p:pic>
            <p:nvPicPr>
              <p:cNvPr id="24" name="Picture 2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52174" y="856717"/>
                <a:ext cx="832484" cy="3459862"/>
              </a:xfrm>
              <a:prstGeom prst="rect">
                <a:avLst/>
              </a:prstGeom>
            </p:spPr>
          </p:pic>
        </p:grpSp>
      </p:grpSp>
    </p:spTree>
    <p:extLst>
      <p:ext uri="{BB962C8B-B14F-4D97-AF65-F5344CB8AC3E}">
        <p14:creationId xmlns:p14="http://schemas.microsoft.com/office/powerpoint/2010/main" val="479349947"/>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dirty="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dirty="0"/>
          </a:p>
        </p:txBody>
      </p:sp>
      <p:pic>
        <p:nvPicPr>
          <p:cNvPr id="10" name="Picture 9"/>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2395403852"/>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9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596918" y="1533779"/>
            <a:ext cx="9369820" cy="633687"/>
          </a:xfrm>
          <a:prstGeom prst="rect">
            <a:avLst/>
          </a:prstGeom>
        </p:spPr>
        <p:txBody>
          <a:bodyPr anchor="t">
            <a:noAutofit/>
          </a:bodyPr>
          <a:lstStyle>
            <a:lvl1pPr>
              <a:defRPr sz="2667" b="0">
                <a:solidFill>
                  <a:schemeClr val="tx1"/>
                </a:solidFill>
              </a:defRPr>
            </a:lvl1pPr>
          </a:lstStyle>
          <a:p>
            <a:r>
              <a:rPr lang="en-US" dirty="0"/>
              <a:t>Title text</a:t>
            </a:r>
          </a:p>
        </p:txBody>
      </p:sp>
      <p:sp>
        <p:nvSpPr>
          <p:cNvPr id="19"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698510"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dirty="0"/>
          </a:p>
        </p:txBody>
      </p:sp>
      <p:sp>
        <p:nvSpPr>
          <p:cNvPr id="22"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3"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4" name="object 21"/>
          <p:cNvSpPr/>
          <p:nvPr userDrawn="1"/>
        </p:nvSpPr>
        <p:spPr>
          <a:xfrm>
            <a:off x="11354550"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5" name="object 3"/>
          <p:cNvSpPr/>
          <p:nvPr userDrawn="1"/>
        </p:nvSpPr>
        <p:spPr>
          <a:xfrm>
            <a:off x="425052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6" name="object 4"/>
          <p:cNvSpPr/>
          <p:nvPr userDrawn="1"/>
        </p:nvSpPr>
        <p:spPr>
          <a:xfrm>
            <a:off x="3540121"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7" name="object 5"/>
          <p:cNvSpPr/>
          <p:nvPr userDrawn="1"/>
        </p:nvSpPr>
        <p:spPr>
          <a:xfrm>
            <a:off x="2829718"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8" name="object 6"/>
          <p:cNvSpPr/>
          <p:nvPr userDrawn="1"/>
        </p:nvSpPr>
        <p:spPr>
          <a:xfrm>
            <a:off x="211931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9" name="object 7"/>
          <p:cNvSpPr/>
          <p:nvPr userDrawn="1"/>
        </p:nvSpPr>
        <p:spPr>
          <a:xfrm>
            <a:off x="140891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0" name="object 22"/>
          <p:cNvSpPr/>
          <p:nvPr userDrawn="1"/>
        </p:nvSpPr>
        <p:spPr>
          <a:xfrm>
            <a:off x="10644147"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31" name="object 23"/>
          <p:cNvSpPr/>
          <p:nvPr userDrawn="1"/>
        </p:nvSpPr>
        <p:spPr>
          <a:xfrm>
            <a:off x="993374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2" name="object 24"/>
          <p:cNvSpPr/>
          <p:nvPr userDrawn="1"/>
        </p:nvSpPr>
        <p:spPr>
          <a:xfrm>
            <a:off x="9223342"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33" name="object 25"/>
          <p:cNvSpPr/>
          <p:nvPr userDrawn="1"/>
        </p:nvSpPr>
        <p:spPr>
          <a:xfrm>
            <a:off x="851293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4" name="object 26"/>
          <p:cNvSpPr/>
          <p:nvPr userDrawn="1"/>
        </p:nvSpPr>
        <p:spPr>
          <a:xfrm>
            <a:off x="7802537"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6" name="object 28"/>
          <p:cNvSpPr/>
          <p:nvPr userDrawn="1"/>
        </p:nvSpPr>
        <p:spPr>
          <a:xfrm>
            <a:off x="4960926"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1" name="object 28"/>
          <p:cNvSpPr/>
          <p:nvPr userDrawn="1"/>
        </p:nvSpPr>
        <p:spPr>
          <a:xfrm>
            <a:off x="7092134"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2" name="object 3"/>
          <p:cNvSpPr/>
          <p:nvPr userDrawn="1"/>
        </p:nvSpPr>
        <p:spPr>
          <a:xfrm>
            <a:off x="567132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3" name="object 28"/>
          <p:cNvSpPr/>
          <p:nvPr userDrawn="1"/>
        </p:nvSpPr>
        <p:spPr>
          <a:xfrm>
            <a:off x="6381731"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pic>
        <p:nvPicPr>
          <p:cNvPr id="37" name="Picture 36"/>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30856730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17404F-2166-4BB4-87AF-2DF1DBD94F21}" type="datetimeFigureOut">
              <a:rPr lang="en-US" smtClean="0"/>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1957862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dirty="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52185919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17404F-2166-4BB4-87AF-2DF1DBD94F21}" type="datetimeFigureOut">
              <a:rPr lang="en-US" smtClean="0"/>
              <a:t>6/18/2020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13238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17404F-2166-4BB4-87AF-2DF1DBD94F21}" type="datetimeFigureOut">
              <a:rPr lang="en-US" smtClean="0"/>
              <a:t>6/18/2020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646283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17404F-2166-4BB4-87AF-2DF1DBD94F21}" type="datetimeFigureOut">
              <a:rPr lang="en-US" smtClean="0"/>
              <a:t>6/18/2020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699122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7404F-2166-4BB4-87AF-2DF1DBD94F21}" type="datetimeFigureOut">
              <a:rPr lang="en-US" smtClean="0"/>
              <a:t>6/18/2020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255284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t>6/18/2020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01070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t>6/18/2020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27521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17404F-2166-4BB4-87AF-2DF1DBD94F21}" type="datetimeFigureOut">
              <a:rPr lang="en-US" smtClean="0"/>
              <a:t>6/18/2020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724383-3E42-428D-8C6D-A19136BFB428}" type="slidenum">
              <a:rPr lang="en-US" smtClean="0"/>
              <a:t>‹#›</a:t>
            </a:fld>
            <a:endParaRPr lang="en-US" dirty="0"/>
          </a:p>
        </p:txBody>
      </p:sp>
    </p:spTree>
    <p:extLst>
      <p:ext uri="{BB962C8B-B14F-4D97-AF65-F5344CB8AC3E}">
        <p14:creationId xmlns:p14="http://schemas.microsoft.com/office/powerpoint/2010/main" val="3101969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9A628B-A5BE-42DB-8D82-5ACECE545EE2}" type="datetimeFigureOut">
              <a:rPr lang="en-US" smtClean="0"/>
              <a:t>6/18/2020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B8752E-BB85-4C1B-8DF4-DA1E793B446E}" type="slidenum">
              <a:rPr lang="en-US" smtClean="0"/>
              <a:t>‹#›</a:t>
            </a:fld>
            <a:endParaRPr lang="en-US" dirty="0"/>
          </a:p>
        </p:txBody>
      </p:sp>
    </p:spTree>
    <p:extLst>
      <p:ext uri="{BB962C8B-B14F-4D97-AF65-F5344CB8AC3E}">
        <p14:creationId xmlns:p14="http://schemas.microsoft.com/office/powerpoint/2010/main" val="269519461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13.59.15.42:8300/adapter/appreciation/upload"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0.png"/><Relationship Id="rId2" Type="http://schemas.openxmlformats.org/officeDocument/2006/relationships/slideLayout" Target="../slideLayouts/slideLayout12.xml"/><Relationship Id="rId1" Type="http://schemas.openxmlformats.org/officeDocument/2006/relationships/themeOverride" Target="../theme/themeOverride1.xml"/><Relationship Id="rId6" Type="http://schemas.openxmlformats.org/officeDocument/2006/relationships/hyperlink" Target="http://13.59.15.42:8300/adapter/feedback/upload" TargetMode="External"/><Relationship Id="rId5" Type="http://schemas.openxmlformats.org/officeDocument/2006/relationships/hyperlink" Target="http://13.59.15.42:8300/adapter/task/upload" TargetMode="External"/><Relationship Id="rId4" Type="http://schemas.openxmlformats.org/officeDocument/2006/relationships/hyperlink" Target="http://13.59.15.42:8300/adapter/awards/upload"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hyperlink" Target="http://13.59.15.42:8300/adapter/appreciation/upload"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hyperlink" Target="http://13.59.15.42:8302/notification-service" TargetMode="External"/><Relationship Id="rId4" Type="http://schemas.openxmlformats.org/officeDocument/2006/relationships/hyperlink" Target="http://13.59.15.42:8301/proxy/get/user/details?emailId=samrat.basu%40gmail.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97793" y="6018411"/>
            <a:ext cx="1191945" cy="612960"/>
          </a:xfrm>
          <a:prstGeom prst="rect">
            <a:avLst/>
          </a:prstGeom>
        </p:spPr>
      </p:pic>
      <p:sp>
        <p:nvSpPr>
          <p:cNvPr id="6" name="Title 4"/>
          <p:cNvSpPr txBox="1">
            <a:spLocks/>
          </p:cNvSpPr>
          <p:nvPr/>
        </p:nvSpPr>
        <p:spPr>
          <a:xfrm>
            <a:off x="65316" y="4455470"/>
            <a:ext cx="4911633" cy="156294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007DC3"/>
                </a:solidFill>
                <a:latin typeface="+mj-lt"/>
                <a:ea typeface="+mj-ea"/>
                <a:cs typeface="+mj-cs"/>
              </a:defRPr>
            </a:lvl1pPr>
          </a:lstStyle>
          <a:p>
            <a:pPr algn="l"/>
            <a:r>
              <a:rPr lang="en-US" sz="4000" dirty="0">
                <a:latin typeface="+mn-lt"/>
                <a:cs typeface="Arial" panose="020B0604020202020204" pitchFamily="34" charset="0"/>
              </a:rPr>
              <a:t>Hackathon</a:t>
            </a:r>
          </a:p>
        </p:txBody>
      </p:sp>
    </p:spTree>
    <p:extLst>
      <p:ext uri="{BB962C8B-B14F-4D97-AF65-F5344CB8AC3E}">
        <p14:creationId xmlns:p14="http://schemas.microsoft.com/office/powerpoint/2010/main" val="152038225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489327" y="33279"/>
            <a:ext cx="11630733" cy="202248"/>
          </a:xfrm>
        </p:spPr>
        <p:txBody>
          <a:bodyPr/>
          <a:lstStyle/>
          <a:p>
            <a:r>
              <a:rPr lang="en-US" sz="2700" dirty="0">
                <a:latin typeface="+mn-lt"/>
                <a:sym typeface="Calibri"/>
              </a:rPr>
              <a:t>Architecture Diagram of iSolve – </a:t>
            </a:r>
            <a:r>
              <a:rPr lang="en-US" sz="2700" dirty="0" err="1">
                <a:latin typeface="+mn-lt"/>
                <a:sym typeface="Calibri"/>
              </a:rPr>
              <a:t>iCount</a:t>
            </a:r>
            <a:r>
              <a:rPr lang="en-US" sz="2700" dirty="0">
                <a:latin typeface="+mn-lt"/>
                <a:sym typeface="Calibri"/>
              </a:rPr>
              <a:t> : Problem Statement 1</a:t>
            </a:r>
          </a:p>
        </p:txBody>
      </p:sp>
      <p:sp>
        <p:nvSpPr>
          <p:cNvPr id="2" name="Text Placeholder 1"/>
          <p:cNvSpPr>
            <a:spLocks noGrp="1"/>
          </p:cNvSpPr>
          <p:nvPr>
            <p:ph type="body" sz="quarter" idx="10"/>
          </p:nvPr>
        </p:nvSpPr>
        <p:spPr>
          <a:xfrm>
            <a:off x="263924" y="33279"/>
            <a:ext cx="11856136" cy="6322379"/>
          </a:xfrm>
        </p:spPr>
        <p:txBody>
          <a:bodyPr>
            <a:normAutofit/>
          </a:bodyPr>
          <a:lstStyle/>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7" name="Picture 6">
            <a:extLst>
              <a:ext uri="{FF2B5EF4-FFF2-40B4-BE49-F238E27FC236}">
                <a16:creationId xmlns:a16="http://schemas.microsoft.com/office/drawing/2014/main" id="{56C30ABE-25DA-43CF-8FE4-95C7866618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635" y="502342"/>
            <a:ext cx="11630732" cy="622201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20761323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Arial" panose="020B0604020202020204" pitchFamily="34" charset="0"/>
                <a:cs typeface="Arial" panose="020B0604020202020204" pitchFamily="34" charset="0"/>
              </a:rPr>
              <a:t>Technical Details of individual components</a:t>
            </a:r>
          </a:p>
        </p:txBody>
      </p:sp>
      <p:sp>
        <p:nvSpPr>
          <p:cNvPr id="3" name="Text Placeholder 2"/>
          <p:cNvSpPr>
            <a:spLocks noGrp="1"/>
          </p:cNvSpPr>
          <p:nvPr>
            <p:ph type="body" sz="quarter" idx="10"/>
          </p:nvPr>
        </p:nvSpPr>
        <p:spPr/>
        <p:txBody>
          <a:bodyPr/>
          <a:lstStyle/>
          <a:p>
            <a:pPr marL="0" indent="0">
              <a:buNone/>
            </a:pPr>
            <a:r>
              <a:rPr lang="en-US" dirty="0">
                <a:solidFill>
                  <a:srgbClr val="0070C0"/>
                </a:solidFill>
              </a:rPr>
              <a:t>This is a Hybrid application and we have used following Technologies for each of these components. </a:t>
            </a:r>
          </a:p>
          <a:p>
            <a:r>
              <a:rPr lang="en-US" b="1" dirty="0">
                <a:solidFill>
                  <a:srgbClr val="0070C0"/>
                </a:solidFill>
              </a:rPr>
              <a:t> App specific connectors </a:t>
            </a:r>
            <a:r>
              <a:rPr lang="en-US" dirty="0">
                <a:solidFill>
                  <a:srgbClr val="0070C0"/>
                </a:solidFill>
              </a:rPr>
              <a:t>– Used to create connectors. Developed using VSTO Add-ins in </a:t>
            </a:r>
            <a:r>
              <a:rPr lang="en-US" dirty="0" err="1">
                <a:solidFill>
                  <a:srgbClr val="0070C0"/>
                </a:solidFill>
              </a:rPr>
              <a:t>C#.Net</a:t>
            </a:r>
            <a:r>
              <a:rPr lang="en-US" dirty="0">
                <a:solidFill>
                  <a:srgbClr val="0070C0"/>
                </a:solidFill>
              </a:rPr>
              <a:t>. </a:t>
            </a:r>
          </a:p>
          <a:p>
            <a:r>
              <a:rPr lang="en-US" b="1" dirty="0">
                <a:solidFill>
                  <a:srgbClr val="0070C0"/>
                </a:solidFill>
              </a:rPr>
              <a:t> Adapter-Service (AS) </a:t>
            </a:r>
            <a:r>
              <a:rPr lang="en-US" dirty="0">
                <a:solidFill>
                  <a:srgbClr val="0070C0"/>
                </a:solidFill>
              </a:rPr>
              <a:t>– Entry point to the pipeline. Developed using </a:t>
            </a:r>
            <a:r>
              <a:rPr lang="en-US" dirty="0" err="1">
                <a:solidFill>
                  <a:srgbClr val="0070C0"/>
                </a:solidFill>
              </a:rPr>
              <a:t>Springboot</a:t>
            </a:r>
            <a:r>
              <a:rPr lang="en-US" dirty="0">
                <a:solidFill>
                  <a:srgbClr val="0070C0"/>
                </a:solidFill>
              </a:rPr>
              <a:t> and integrated with Swagger UI. </a:t>
            </a:r>
          </a:p>
          <a:p>
            <a:r>
              <a:rPr lang="en-US" b="1" dirty="0">
                <a:solidFill>
                  <a:srgbClr val="0070C0"/>
                </a:solidFill>
              </a:rPr>
              <a:t> Proxy-Service (PS) </a:t>
            </a:r>
            <a:r>
              <a:rPr lang="en-US" dirty="0">
                <a:solidFill>
                  <a:srgbClr val="0070C0"/>
                </a:solidFill>
              </a:rPr>
              <a:t>–</a:t>
            </a:r>
            <a:r>
              <a:rPr lang="en-US" b="1" dirty="0">
                <a:solidFill>
                  <a:srgbClr val="0070C0"/>
                </a:solidFill>
              </a:rPr>
              <a:t> </a:t>
            </a:r>
            <a:r>
              <a:rPr lang="en-US" dirty="0">
                <a:solidFill>
                  <a:srgbClr val="0070C0"/>
                </a:solidFill>
              </a:rPr>
              <a:t>End points for </a:t>
            </a:r>
            <a:r>
              <a:rPr lang="en-US" dirty="0" err="1">
                <a:solidFill>
                  <a:srgbClr val="0070C0"/>
                </a:solidFill>
              </a:rPr>
              <a:t>iCount</a:t>
            </a:r>
            <a:r>
              <a:rPr lang="en-US" dirty="0">
                <a:solidFill>
                  <a:srgbClr val="0070C0"/>
                </a:solidFill>
              </a:rPr>
              <a:t> consumption. Developed using </a:t>
            </a:r>
            <a:r>
              <a:rPr lang="en-US" dirty="0" err="1">
                <a:solidFill>
                  <a:srgbClr val="0070C0"/>
                </a:solidFill>
              </a:rPr>
              <a:t>springboot</a:t>
            </a:r>
            <a:r>
              <a:rPr lang="en-US" dirty="0">
                <a:solidFill>
                  <a:srgbClr val="0070C0"/>
                </a:solidFill>
              </a:rPr>
              <a:t>, apache poi and integrated with Swagger UI. </a:t>
            </a:r>
          </a:p>
          <a:p>
            <a:r>
              <a:rPr lang="en-US" b="1" dirty="0">
                <a:solidFill>
                  <a:srgbClr val="0070C0"/>
                </a:solidFill>
              </a:rPr>
              <a:t>Notification-Service (NS)</a:t>
            </a:r>
            <a:r>
              <a:rPr lang="en-US" dirty="0">
                <a:solidFill>
                  <a:srgbClr val="0070C0"/>
                </a:solidFill>
              </a:rPr>
              <a:t> – Developed using Spring-batch. Used to send notifications to the </a:t>
            </a:r>
            <a:r>
              <a:rPr lang="en-US" dirty="0" err="1">
                <a:solidFill>
                  <a:srgbClr val="0070C0"/>
                </a:solidFill>
              </a:rPr>
              <a:t>empoloyees</a:t>
            </a:r>
            <a:r>
              <a:rPr lang="en-US" dirty="0">
                <a:solidFill>
                  <a:srgbClr val="0070C0"/>
                </a:solidFill>
              </a:rPr>
              <a:t> who is not using </a:t>
            </a:r>
            <a:r>
              <a:rPr lang="en-US" dirty="0" err="1">
                <a:solidFill>
                  <a:srgbClr val="0070C0"/>
                </a:solidFill>
              </a:rPr>
              <a:t>iStore</a:t>
            </a:r>
            <a:r>
              <a:rPr lang="en-US" dirty="0">
                <a:solidFill>
                  <a:srgbClr val="0070C0"/>
                </a:solidFill>
              </a:rPr>
              <a:t> functionalities</a:t>
            </a:r>
          </a:p>
          <a:p>
            <a:r>
              <a:rPr lang="en-US" b="1" dirty="0">
                <a:solidFill>
                  <a:srgbClr val="0070C0"/>
                </a:solidFill>
              </a:rPr>
              <a:t>Cron Job </a:t>
            </a:r>
            <a:r>
              <a:rPr lang="en-US" dirty="0">
                <a:solidFill>
                  <a:srgbClr val="0070C0"/>
                </a:solidFill>
              </a:rPr>
              <a:t>– Unix Cron Scheduler for notification batch</a:t>
            </a:r>
          </a:p>
          <a:p>
            <a:r>
              <a:rPr lang="en-US" b="1" dirty="0">
                <a:solidFill>
                  <a:srgbClr val="0070C0"/>
                </a:solidFill>
              </a:rPr>
              <a:t>Kafka</a:t>
            </a:r>
            <a:r>
              <a:rPr lang="en-US" dirty="0">
                <a:solidFill>
                  <a:srgbClr val="0070C0"/>
                </a:solidFill>
              </a:rPr>
              <a:t> –Streams data and send notifications in real-time to the employees who seek feedback, upload appreciation, complete task/course etc.</a:t>
            </a:r>
          </a:p>
          <a:p>
            <a:r>
              <a:rPr lang="en-US" b="1" dirty="0">
                <a:solidFill>
                  <a:srgbClr val="0070C0"/>
                </a:solidFill>
              </a:rPr>
              <a:t>Redis-Service</a:t>
            </a:r>
            <a:r>
              <a:rPr lang="en-US" dirty="0">
                <a:solidFill>
                  <a:srgbClr val="0070C0"/>
                </a:solidFill>
              </a:rPr>
              <a:t> – Stores coins configurations. Developed using </a:t>
            </a:r>
            <a:r>
              <a:rPr lang="en-US" dirty="0" err="1">
                <a:solidFill>
                  <a:srgbClr val="0070C0"/>
                </a:solidFill>
              </a:rPr>
              <a:t>springboot</a:t>
            </a:r>
            <a:r>
              <a:rPr lang="en-US" dirty="0">
                <a:solidFill>
                  <a:srgbClr val="0070C0"/>
                </a:solidFill>
              </a:rPr>
              <a:t>.</a:t>
            </a:r>
          </a:p>
          <a:p>
            <a:r>
              <a:rPr lang="en-US" b="1" dirty="0">
                <a:solidFill>
                  <a:srgbClr val="0070C0"/>
                </a:solidFill>
              </a:rPr>
              <a:t>Batch-notification-manager (BNM) – </a:t>
            </a:r>
            <a:r>
              <a:rPr lang="en-US" dirty="0">
                <a:solidFill>
                  <a:srgbClr val="0070C0"/>
                </a:solidFill>
              </a:rPr>
              <a:t>Updates notification template build using apache velocity and </a:t>
            </a:r>
            <a:r>
              <a:rPr lang="en-US" dirty="0" err="1">
                <a:solidFill>
                  <a:srgbClr val="0070C0"/>
                </a:solidFill>
              </a:rPr>
              <a:t>freemarker</a:t>
            </a:r>
            <a:r>
              <a:rPr lang="en-US" dirty="0">
                <a:solidFill>
                  <a:srgbClr val="0070C0"/>
                </a:solidFill>
              </a:rPr>
              <a:t> frameworks</a:t>
            </a:r>
            <a:endParaRPr lang="en-US" b="1" dirty="0">
              <a:solidFill>
                <a:srgbClr val="0070C0"/>
              </a:solidFill>
            </a:endParaRPr>
          </a:p>
        </p:txBody>
      </p:sp>
      <p:sp>
        <p:nvSpPr>
          <p:cNvPr id="4" name="Slide Number Placeholder 3"/>
          <p:cNvSpPr>
            <a:spLocks noGrp="1"/>
          </p:cNvSpPr>
          <p:nvPr>
            <p:ph type="sldNum" sz="quarter" idx="2"/>
          </p:nvPr>
        </p:nvSpPr>
        <p:spPr/>
        <p:txBody>
          <a:bodyPr/>
          <a:lstStyle/>
          <a:p>
            <a:fld id="{86CB4B4D-7CA3-9044-876B-883B54F8677D}" type="slidenum">
              <a:rPr lang="en-US" smtClean="0"/>
              <a:pPr/>
              <a:t>11</a:t>
            </a:fld>
            <a:endParaRPr lang="en-US" dirty="0"/>
          </a:p>
        </p:txBody>
      </p:sp>
    </p:spTree>
    <p:extLst>
      <p:ext uri="{BB962C8B-B14F-4D97-AF65-F5344CB8AC3E}">
        <p14:creationId xmlns:p14="http://schemas.microsoft.com/office/powerpoint/2010/main" val="201391677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a:t>
            </a:r>
          </a:p>
        </p:txBody>
      </p:sp>
      <p:sp>
        <p:nvSpPr>
          <p:cNvPr id="2" name="Text Placeholder 1"/>
          <p:cNvSpPr>
            <a:spLocks noGrp="1"/>
          </p:cNvSpPr>
          <p:nvPr>
            <p:ph type="body" sz="quarter" idx="10"/>
          </p:nvPr>
        </p:nvSpPr>
        <p:spPr>
          <a:xfrm>
            <a:off x="183464" y="804333"/>
            <a:ext cx="11744612" cy="5853315"/>
          </a:xfrm>
        </p:spPr>
        <p:txBody>
          <a:bodyPr>
            <a:normAutofit fontScale="92500" lnSpcReduction="20000"/>
          </a:bodyPr>
          <a:lstStyle/>
          <a:p>
            <a:pPr marL="587813" lvl="1" indent="0">
              <a:buNone/>
            </a:pPr>
            <a:r>
              <a:rPr lang="en-US" b="1" u="sng" dirty="0">
                <a:solidFill>
                  <a:srgbClr val="007DC3"/>
                </a:solidFill>
                <a:latin typeface="+mn-lt"/>
              </a:rPr>
              <a:t>Connector</a:t>
            </a:r>
            <a:r>
              <a:rPr lang="en-US" dirty="0">
                <a:solidFill>
                  <a:srgbClr val="007DC3"/>
                </a:solidFill>
                <a:latin typeface="+mn-lt"/>
              </a:rPr>
              <a:t> : Connectors push data to adapter and it is application specific. User use connectors to Push MS Outlook / Messenger data to pipeline.</a:t>
            </a:r>
          </a:p>
          <a:p>
            <a:pPr marL="873563" lvl="1" indent="-285750">
              <a:buFontTx/>
              <a:buChar char="-"/>
            </a:pPr>
            <a:r>
              <a:rPr lang="en-US" dirty="0">
                <a:solidFill>
                  <a:srgbClr val="007DC3"/>
                </a:solidFill>
                <a:latin typeface="+mn-lt"/>
              </a:rPr>
              <a:t>It parse the message and attachments and check for its compliance.</a:t>
            </a:r>
          </a:p>
          <a:p>
            <a:pPr marL="873563" lvl="1" indent="-285750">
              <a:buFontTx/>
              <a:buChar char="-"/>
            </a:pPr>
            <a:r>
              <a:rPr lang="en-US" dirty="0">
                <a:solidFill>
                  <a:srgbClr val="007DC3"/>
                </a:solidFill>
                <a:latin typeface="+mn-lt"/>
              </a:rPr>
              <a:t>If the message is compliant then user can push such text to the pipeline on cloud for </a:t>
            </a:r>
            <a:r>
              <a:rPr lang="en-US" dirty="0" err="1">
                <a:solidFill>
                  <a:srgbClr val="007DC3"/>
                </a:solidFill>
                <a:latin typeface="+mn-lt"/>
              </a:rPr>
              <a:t>iCount</a:t>
            </a:r>
            <a:r>
              <a:rPr lang="en-US" dirty="0">
                <a:solidFill>
                  <a:srgbClr val="007DC3"/>
                </a:solidFill>
                <a:latin typeface="+mn-lt"/>
              </a:rPr>
              <a:t> consumption. Here is one example </a:t>
            </a:r>
            <a:r>
              <a:rPr lang="en-US" b="1" dirty="0">
                <a:solidFill>
                  <a:srgbClr val="007DC3"/>
                </a:solidFill>
                <a:latin typeface="+mn-lt"/>
              </a:rPr>
              <a:t>outlook-connector</a:t>
            </a:r>
          </a:p>
          <a:p>
            <a:pPr marL="873563" lvl="1" indent="-285750">
              <a:buFontTx/>
              <a:buChar char="-"/>
            </a:pPr>
            <a:endParaRPr lang="en-US" b="1" dirty="0">
              <a:solidFill>
                <a:srgbClr val="007DC3"/>
              </a:solidFill>
              <a:latin typeface="+mn-lt"/>
            </a:endParaRPr>
          </a:p>
          <a:p>
            <a:pPr marL="587813" lvl="1" indent="0">
              <a:buNone/>
            </a:pPr>
            <a:r>
              <a:rPr lang="en-US" dirty="0">
                <a:solidFill>
                  <a:srgbClr val="007DC3"/>
                </a:solidFill>
                <a:highlight>
                  <a:srgbClr val="FFFF00"/>
                </a:highlight>
                <a:latin typeface="+mn-lt"/>
              </a:rPr>
              <a:t>In the below screenshot we are searching for keyword which is parameterized (Certification/Award/Appreciation etc.. and moving that mails to icount application under relevant goal category, if the category is not part of goals then under additional documents section the mails would be uploaded.</a:t>
            </a:r>
          </a:p>
          <a:p>
            <a:pPr marL="587813" lvl="1" indent="0">
              <a:buNone/>
            </a:pPr>
            <a:endParaRPr lang="en-US" b="1" dirty="0">
              <a:solidFill>
                <a:srgbClr val="007DC3"/>
              </a:solidFill>
              <a:latin typeface="+mn-lt"/>
            </a:endParaRPr>
          </a:p>
          <a:p>
            <a:pPr marL="873563" lvl="1" indent="-285750">
              <a:buFontTx/>
              <a:buChar char="-"/>
            </a:pPr>
            <a:endParaRPr lang="en-US" b="1" dirty="0">
              <a:solidFill>
                <a:srgbClr val="007DC3"/>
              </a:solidFill>
              <a:latin typeface="+mn-lt"/>
            </a:endParaRPr>
          </a:p>
          <a:p>
            <a:pPr marL="873563" lvl="1" indent="-285750">
              <a:buFontTx/>
              <a:buChar char="-"/>
            </a:pPr>
            <a:endParaRPr lang="en-US" b="1" dirty="0">
              <a:solidFill>
                <a:srgbClr val="007DC3"/>
              </a:solidFill>
              <a:latin typeface="+mn-lt"/>
            </a:endParaRPr>
          </a:p>
          <a:p>
            <a:pPr marL="873563" lvl="1" indent="-285750">
              <a:buFontTx/>
              <a:buChar char="-"/>
            </a:pPr>
            <a:endParaRPr lang="en-US" b="1" dirty="0">
              <a:solidFill>
                <a:srgbClr val="007DC3"/>
              </a:solidFill>
              <a:latin typeface="+mn-lt"/>
            </a:endParaRPr>
          </a:p>
          <a:p>
            <a:pPr marL="873563" lvl="1" indent="-285750">
              <a:buFontTx/>
              <a:buChar char="-"/>
            </a:pPr>
            <a:endParaRPr lang="en-US" b="1" dirty="0">
              <a:solidFill>
                <a:srgbClr val="007DC3"/>
              </a:solidFill>
              <a:latin typeface="+mn-lt"/>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587813" lvl="1" indent="0">
              <a:buNone/>
            </a:pPr>
            <a:r>
              <a:rPr lang="en-US" dirty="0">
                <a:solidFill>
                  <a:srgbClr val="007DC3"/>
                </a:solidFill>
                <a:latin typeface="+mn-lt"/>
              </a:rPr>
              <a:t>- Appreciation and Feedback can be captured using UI as well. The links will be shared via </a:t>
            </a:r>
            <a:r>
              <a:rPr lang="en-US" dirty="0" err="1">
                <a:solidFill>
                  <a:srgbClr val="007DC3"/>
                </a:solidFill>
                <a:latin typeface="+mn-lt"/>
              </a:rPr>
              <a:t>todo</a:t>
            </a:r>
            <a:r>
              <a:rPr lang="en-US" dirty="0">
                <a:solidFill>
                  <a:srgbClr val="007DC3"/>
                </a:solidFill>
                <a:latin typeface="+mn-lt"/>
              </a:rPr>
              <a:t>-notification emails.</a:t>
            </a: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7284AD6B-065D-4C6F-ABF2-47C1666A4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084" y="2843924"/>
            <a:ext cx="10595372" cy="331112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66958356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 Contd..</a:t>
            </a:r>
          </a:p>
        </p:txBody>
      </p:sp>
      <p:sp>
        <p:nvSpPr>
          <p:cNvPr id="2" name="Text Placeholder 1"/>
          <p:cNvSpPr>
            <a:spLocks noGrp="1"/>
          </p:cNvSpPr>
          <p:nvPr>
            <p:ph type="body" sz="quarter" idx="10"/>
          </p:nvPr>
        </p:nvSpPr>
        <p:spPr>
          <a:xfrm>
            <a:off x="183464" y="956603"/>
            <a:ext cx="11744612" cy="5499615"/>
          </a:xfrm>
        </p:spPr>
        <p:txBody>
          <a:bodyPr>
            <a:normAutofit/>
          </a:bodyPr>
          <a:lstStyle/>
          <a:p>
            <a:pPr marL="587813" lvl="1" indent="0">
              <a:buNone/>
            </a:pPr>
            <a:r>
              <a:rPr lang="en-US" b="1" dirty="0">
                <a:solidFill>
                  <a:srgbClr val="007DC3"/>
                </a:solidFill>
                <a:highlight>
                  <a:srgbClr val="FFFF00"/>
                </a:highlight>
              </a:rPr>
              <a:t>In the below screenshot we are searching for keyword which is parameterized (Certification/Award/Appreciation etc.. and moving that mails to icount application under relevant goal category, if the category is not part of goals then under additional documents section the mails would be uploaded.</a:t>
            </a:r>
          </a:p>
          <a:p>
            <a:pPr marL="587813" lvl="1" indent="0">
              <a:buNone/>
            </a:pPr>
            <a:endParaRPr lang="en-US" dirty="0">
              <a:solidFill>
                <a:srgbClr val="007DC3"/>
              </a:solidFill>
              <a:latin typeface="+mn-lt"/>
            </a:endParaRPr>
          </a:p>
          <a:p>
            <a:pPr marL="587813" lvl="1" indent="0">
              <a:buNone/>
            </a:pPr>
            <a:r>
              <a:rPr lang="en-US" dirty="0">
                <a:solidFill>
                  <a:srgbClr val="007DC3"/>
                </a:solidFill>
                <a:latin typeface="+mn-lt"/>
              </a:rPr>
              <a:t>In the screenshot below we are moving mails with Certification keyword.</a:t>
            </a: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587813" lvl="1" indent="0">
              <a:buNone/>
            </a:pPr>
            <a:r>
              <a:rPr lang="en-US" dirty="0">
                <a:solidFill>
                  <a:srgbClr val="007DC3"/>
                </a:solidFill>
                <a:latin typeface="+mn-lt"/>
              </a:rPr>
              <a:t>- Appreciation and Feedback can be captured using UI as well. The links will be shared via </a:t>
            </a:r>
            <a:r>
              <a:rPr lang="en-US" dirty="0" err="1">
                <a:solidFill>
                  <a:srgbClr val="007DC3"/>
                </a:solidFill>
                <a:latin typeface="+mn-lt"/>
              </a:rPr>
              <a:t>todo</a:t>
            </a:r>
            <a:r>
              <a:rPr lang="en-US" dirty="0">
                <a:solidFill>
                  <a:srgbClr val="007DC3"/>
                </a:solidFill>
                <a:latin typeface="+mn-lt"/>
              </a:rPr>
              <a:t>-notification emails.</a:t>
            </a: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3" name="Picture 2">
            <a:extLst>
              <a:ext uri="{FF2B5EF4-FFF2-40B4-BE49-F238E27FC236}">
                <a16:creationId xmlns:a16="http://schemas.microsoft.com/office/drawing/2014/main" id="{5084AF2D-8EC8-4F96-A0E9-B9F8F6605366}"/>
              </a:ext>
            </a:extLst>
          </p:cNvPr>
          <p:cNvPicPr>
            <a:picLocks noChangeAspect="1"/>
          </p:cNvPicPr>
          <p:nvPr/>
        </p:nvPicPr>
        <p:blipFill>
          <a:blip r:embed="rId3"/>
          <a:stretch>
            <a:fillRect/>
          </a:stretch>
        </p:blipFill>
        <p:spPr>
          <a:xfrm>
            <a:off x="869853" y="2299116"/>
            <a:ext cx="10890738" cy="4309372"/>
          </a:xfrm>
          <a:prstGeom prst="rect">
            <a:avLst/>
          </a:prstGeom>
        </p:spPr>
      </p:pic>
    </p:spTree>
    <p:extLst>
      <p:ext uri="{BB962C8B-B14F-4D97-AF65-F5344CB8AC3E}">
        <p14:creationId xmlns:p14="http://schemas.microsoft.com/office/powerpoint/2010/main" val="322296464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183464" y="637309"/>
            <a:ext cx="11744612" cy="5818909"/>
          </a:xfrm>
        </p:spPr>
        <p:txBody>
          <a:bodyPr>
            <a:normAutofit fontScale="92500" lnSpcReduction="10000"/>
          </a:bodyPr>
          <a:lstStyle/>
          <a:p>
            <a:pPr marL="587813" lvl="1" indent="0">
              <a:buNone/>
            </a:pPr>
            <a:r>
              <a:rPr lang="en-US" b="1" u="sng" dirty="0">
                <a:solidFill>
                  <a:srgbClr val="007DC3"/>
                </a:solidFill>
                <a:latin typeface="+mn-lt"/>
              </a:rPr>
              <a:t>Adapter-Service (AS)</a:t>
            </a:r>
            <a:r>
              <a:rPr lang="en-US" dirty="0">
                <a:solidFill>
                  <a:srgbClr val="007DC3"/>
                </a:solidFill>
                <a:latin typeface="+mn-lt"/>
              </a:rPr>
              <a:t>: Adapter is an entry point of external messages in the pipeline like work updates, awards, feedback, task completion, award management etc.</a:t>
            </a:r>
          </a:p>
          <a:p>
            <a:pPr marL="873563" lvl="1" indent="-285750">
              <a:buFontTx/>
              <a:buChar char="-"/>
            </a:pPr>
            <a:r>
              <a:rPr lang="en-US" dirty="0">
                <a:solidFill>
                  <a:srgbClr val="007DC3"/>
                </a:solidFill>
                <a:latin typeface="+mn-lt"/>
              </a:rPr>
              <a:t>Through Adapter APIs user can </a:t>
            </a:r>
            <a:r>
              <a:rPr lang="en-US" b="1" u="sng" dirty="0">
                <a:solidFill>
                  <a:srgbClr val="007DC3"/>
                </a:solidFill>
                <a:latin typeface="+mn-lt"/>
              </a:rPr>
              <a:t> </a:t>
            </a:r>
            <a:r>
              <a:rPr lang="en-US" dirty="0">
                <a:solidFill>
                  <a:srgbClr val="007DC3"/>
                </a:solidFill>
                <a:latin typeface="+mn-lt"/>
              </a:rPr>
              <a:t>push following message categories - appreciation, feedback, task, course completion etc. Data will be stored in Mongo db. We can store files to GCP bucket, but as part of template creation we store them in Unix box.</a:t>
            </a:r>
          </a:p>
          <a:p>
            <a:pPr marL="587813" lvl="1" indent="0">
              <a:buNone/>
            </a:pPr>
            <a:r>
              <a:rPr lang="en-US">
                <a:solidFill>
                  <a:srgbClr val="007DC3"/>
                </a:solidFill>
                <a:latin typeface="+mn-lt"/>
              </a:rPr>
              <a:t>-     It </a:t>
            </a:r>
            <a:r>
              <a:rPr lang="en-US" dirty="0">
                <a:solidFill>
                  <a:srgbClr val="007DC3"/>
                </a:solidFill>
                <a:latin typeface="+mn-lt"/>
              </a:rPr>
              <a:t>can pull Tasks  and status from Jira, we will provide a basic API around </a:t>
            </a:r>
            <a:r>
              <a:rPr lang="en-US">
                <a:solidFill>
                  <a:srgbClr val="007DC3"/>
                </a:solidFill>
                <a:latin typeface="+mn-lt"/>
              </a:rPr>
              <a:t>this service</a:t>
            </a:r>
            <a:endParaRPr lang="en-US" dirty="0">
              <a:solidFill>
                <a:srgbClr val="007DC3"/>
              </a:solidFill>
              <a:latin typeface="+mn-lt"/>
            </a:endParaRPr>
          </a:p>
          <a:p>
            <a:pPr marL="873563" lvl="1" indent="-285750">
              <a:buFontTx/>
              <a:buChar char="-"/>
            </a:pPr>
            <a:r>
              <a:rPr lang="en-US" dirty="0">
                <a:solidFill>
                  <a:srgbClr val="007DC3"/>
                </a:solidFill>
                <a:latin typeface="+mn-lt"/>
              </a:rPr>
              <a:t>Here is one Payload example for Appreciation</a:t>
            </a:r>
          </a:p>
          <a:p>
            <a:pPr marL="587813" lvl="1" indent="0">
              <a:buNone/>
            </a:pPr>
            <a:r>
              <a:rPr lang="en-US" dirty="0">
                <a:hlinkClick r:id="rId3"/>
              </a:rPr>
              <a:t>http://13.59.15.42:8300/adapter/appreciation/upload</a:t>
            </a:r>
            <a:r>
              <a:rPr lang="en-US" dirty="0"/>
              <a:t> </a:t>
            </a:r>
            <a:endParaRPr lang="en-US" dirty="0">
              <a:solidFill>
                <a:srgbClr val="007DC3"/>
              </a:solidFill>
              <a:latin typeface="+mn-lt"/>
            </a:endParaRPr>
          </a:p>
          <a:p>
            <a:pPr marL="587813" lvl="1" indent="0">
              <a:buNone/>
            </a:pPr>
            <a:r>
              <a:rPr lang="en-US" dirty="0">
                <a:solidFill>
                  <a:srgbClr val="007DC3"/>
                </a:solidFill>
                <a:latin typeface="+mn-lt"/>
              </a:rPr>
              <a:t>{</a:t>
            </a:r>
          </a:p>
          <a:p>
            <a:pPr marL="587813" lvl="1" indent="0">
              <a:buNone/>
            </a:pPr>
            <a:endParaRPr lang="en-US" dirty="0">
              <a:solidFill>
                <a:srgbClr val="007DC3"/>
              </a:solidFill>
              <a:latin typeface="+mn-lt"/>
            </a:endParaRPr>
          </a:p>
          <a:p>
            <a:pPr marL="587813" lvl="1" indent="0">
              <a:buNone/>
            </a:pPr>
            <a:r>
              <a:rPr lang="en-US" dirty="0">
                <a:solidFill>
                  <a:srgbClr val="007DC3"/>
                </a:solidFill>
                <a:latin typeface="+mn-lt"/>
              </a:rPr>
              <a:t>	"</a:t>
            </a:r>
            <a:r>
              <a:rPr lang="en-US" dirty="0" err="1">
                <a:solidFill>
                  <a:srgbClr val="007DC3"/>
                </a:solidFill>
                <a:latin typeface="+mn-lt"/>
              </a:rPr>
              <a:t>employeeId</a:t>
            </a:r>
            <a:r>
              <a:rPr lang="en-US" dirty="0">
                <a:solidFill>
                  <a:srgbClr val="007DC3"/>
                </a:solidFill>
                <a:latin typeface="+mn-lt"/>
              </a:rPr>
              <a:t>": "1047617",</a:t>
            </a:r>
          </a:p>
          <a:p>
            <a:pPr marL="587813" lvl="1" indent="0">
              <a:buNone/>
            </a:pPr>
            <a:r>
              <a:rPr lang="en-US" dirty="0">
                <a:solidFill>
                  <a:srgbClr val="007DC3"/>
                </a:solidFill>
                <a:latin typeface="+mn-lt"/>
              </a:rPr>
              <a:t>	"name": "</a:t>
            </a:r>
            <a:r>
              <a:rPr lang="en-US" dirty="0" err="1">
                <a:solidFill>
                  <a:srgbClr val="007DC3"/>
                </a:solidFill>
                <a:latin typeface="+mn-lt"/>
              </a:rPr>
              <a:t>krishna</a:t>
            </a:r>
            <a:r>
              <a:rPr lang="en-US" dirty="0">
                <a:solidFill>
                  <a:srgbClr val="007DC3"/>
                </a:solidFill>
                <a:latin typeface="+mn-lt"/>
              </a:rPr>
              <a:t> Basu",</a:t>
            </a:r>
          </a:p>
          <a:p>
            <a:pPr marL="587813" lvl="1" indent="0">
              <a:buNone/>
            </a:pPr>
            <a:r>
              <a:rPr lang="en-US" dirty="0">
                <a:solidFill>
                  <a:srgbClr val="007DC3"/>
                </a:solidFill>
                <a:latin typeface="+mn-lt"/>
              </a:rPr>
              <a:t>	"email": "krishna@gmail.com",</a:t>
            </a:r>
          </a:p>
          <a:p>
            <a:pPr marL="587813" lvl="1" indent="0">
              <a:buNone/>
            </a:pPr>
            <a:r>
              <a:rPr lang="en-US" dirty="0">
                <a:solidFill>
                  <a:srgbClr val="007DC3"/>
                </a:solidFill>
                <a:latin typeface="+mn-lt"/>
              </a:rPr>
              <a:t>	"date": 1242353553,</a:t>
            </a:r>
          </a:p>
          <a:p>
            <a:pPr marL="587813" lvl="1" indent="0">
              <a:buNone/>
            </a:pPr>
            <a:r>
              <a:rPr lang="en-US" dirty="0">
                <a:solidFill>
                  <a:srgbClr val="007DC3"/>
                </a:solidFill>
                <a:latin typeface="+mn-lt"/>
              </a:rPr>
              <a:t>	"appreciation": [{</a:t>
            </a:r>
          </a:p>
          <a:p>
            <a:pPr marL="587813" lvl="1" indent="0">
              <a:buNone/>
            </a:pPr>
            <a:r>
              <a:rPr lang="en-US" dirty="0">
                <a:solidFill>
                  <a:srgbClr val="007DC3"/>
                </a:solidFill>
                <a:latin typeface="+mn-lt"/>
              </a:rPr>
              <a:t>		"</a:t>
            </a:r>
            <a:r>
              <a:rPr lang="en-US" dirty="0" err="1">
                <a:solidFill>
                  <a:srgbClr val="007DC3"/>
                </a:solidFill>
                <a:latin typeface="+mn-lt"/>
              </a:rPr>
              <a:t>appreciatorName</a:t>
            </a:r>
            <a:r>
              <a:rPr lang="en-US" dirty="0">
                <a:solidFill>
                  <a:srgbClr val="007DC3"/>
                </a:solidFill>
                <a:latin typeface="+mn-lt"/>
              </a:rPr>
              <a:t>": "Sekhar3",</a:t>
            </a:r>
          </a:p>
          <a:p>
            <a:pPr marL="587813" lvl="1" indent="0">
              <a:buNone/>
            </a:pPr>
            <a:r>
              <a:rPr lang="en-US" dirty="0">
                <a:solidFill>
                  <a:srgbClr val="007DC3"/>
                </a:solidFill>
                <a:latin typeface="+mn-lt"/>
              </a:rPr>
              <a:t>		"</a:t>
            </a:r>
            <a:r>
              <a:rPr lang="en-US" dirty="0" err="1">
                <a:solidFill>
                  <a:srgbClr val="007DC3"/>
                </a:solidFill>
                <a:latin typeface="+mn-lt"/>
              </a:rPr>
              <a:t>appreciatorEmail</a:t>
            </a:r>
            <a:r>
              <a:rPr lang="en-US" dirty="0">
                <a:solidFill>
                  <a:srgbClr val="007DC3"/>
                </a:solidFill>
                <a:latin typeface="+mn-lt"/>
              </a:rPr>
              <a:t>": "Krishna1@gmail.com",</a:t>
            </a:r>
          </a:p>
          <a:p>
            <a:pPr marL="587813" lvl="1" indent="0">
              <a:buNone/>
            </a:pPr>
            <a:r>
              <a:rPr lang="en-US" dirty="0">
                <a:solidFill>
                  <a:srgbClr val="007DC3"/>
                </a:solidFill>
                <a:latin typeface="+mn-lt"/>
              </a:rPr>
              <a:t>		"</a:t>
            </a:r>
            <a:r>
              <a:rPr lang="en-US" dirty="0" err="1">
                <a:solidFill>
                  <a:srgbClr val="007DC3"/>
                </a:solidFill>
                <a:latin typeface="+mn-lt"/>
              </a:rPr>
              <a:t>appreciationSub</a:t>
            </a:r>
            <a:r>
              <a:rPr lang="en-US" dirty="0">
                <a:solidFill>
                  <a:srgbClr val="007DC3"/>
                </a:solidFill>
                <a:latin typeface="+mn-lt"/>
              </a:rPr>
              <a:t>": "Well </a:t>
            </a:r>
            <a:r>
              <a:rPr lang="en-US" dirty="0" err="1">
                <a:solidFill>
                  <a:srgbClr val="007DC3"/>
                </a:solidFill>
                <a:latin typeface="+mn-lt"/>
              </a:rPr>
              <a:t>cdone</a:t>
            </a:r>
            <a:r>
              <a:rPr lang="en-US" dirty="0">
                <a:solidFill>
                  <a:srgbClr val="007DC3"/>
                </a:solidFill>
                <a:latin typeface="+mn-lt"/>
              </a:rPr>
              <a:t>",</a:t>
            </a:r>
          </a:p>
          <a:p>
            <a:pPr marL="587813" lvl="1" indent="0">
              <a:buNone/>
            </a:pPr>
            <a:r>
              <a:rPr lang="en-US" dirty="0">
                <a:solidFill>
                  <a:srgbClr val="007DC3"/>
                </a:solidFill>
                <a:latin typeface="+mn-lt"/>
              </a:rPr>
              <a:t>		"description": "Hi ",</a:t>
            </a:r>
          </a:p>
          <a:p>
            <a:pPr marL="587813" lvl="1" indent="0">
              <a:buNone/>
            </a:pPr>
            <a:r>
              <a:rPr lang="en-US" dirty="0">
                <a:solidFill>
                  <a:srgbClr val="007DC3"/>
                </a:solidFill>
                <a:latin typeface="+mn-lt"/>
              </a:rPr>
              <a:t>		"</a:t>
            </a:r>
            <a:r>
              <a:rPr lang="en-US" dirty="0" err="1">
                <a:solidFill>
                  <a:srgbClr val="007DC3"/>
                </a:solidFill>
                <a:latin typeface="+mn-lt"/>
              </a:rPr>
              <a:t>appreciationDate</a:t>
            </a:r>
            <a:r>
              <a:rPr lang="en-US" dirty="0">
                <a:solidFill>
                  <a:srgbClr val="007DC3"/>
                </a:solidFill>
                <a:latin typeface="+mn-lt"/>
              </a:rPr>
              <a:t>": 3525346346,</a:t>
            </a:r>
          </a:p>
          <a:p>
            <a:pPr marL="587813" lvl="1" indent="0">
              <a:buNone/>
            </a:pPr>
            <a:r>
              <a:rPr lang="en-US" dirty="0">
                <a:solidFill>
                  <a:srgbClr val="007DC3"/>
                </a:solidFill>
                <a:latin typeface="+mn-lt"/>
              </a:rPr>
              <a:t>		"</a:t>
            </a:r>
            <a:r>
              <a:rPr lang="en-US" dirty="0" err="1">
                <a:solidFill>
                  <a:srgbClr val="007DC3"/>
                </a:solidFill>
                <a:latin typeface="+mn-lt"/>
              </a:rPr>
              <a:t>fileInfo</a:t>
            </a:r>
            <a:r>
              <a:rPr lang="en-US" dirty="0">
                <a:solidFill>
                  <a:srgbClr val="007DC3"/>
                </a:solidFill>
                <a:latin typeface="+mn-lt"/>
              </a:rPr>
              <a:t>": null</a:t>
            </a:r>
          </a:p>
          <a:p>
            <a:pPr marL="587813" lvl="1" indent="0">
              <a:buNone/>
            </a:pPr>
            <a:endParaRPr lang="en-US" dirty="0">
              <a:solidFill>
                <a:srgbClr val="007DC3"/>
              </a:solidFill>
              <a:latin typeface="+mn-lt"/>
            </a:endParaRPr>
          </a:p>
          <a:p>
            <a:pPr marL="587813" lvl="1" indent="0">
              <a:buNone/>
            </a:pPr>
            <a:r>
              <a:rPr lang="en-US" dirty="0">
                <a:solidFill>
                  <a:srgbClr val="007DC3"/>
                </a:solidFill>
                <a:latin typeface="+mn-lt"/>
              </a:rPr>
              <a:t>	}]</a:t>
            </a:r>
          </a:p>
          <a:p>
            <a:pPr marL="587813" lvl="1" indent="0">
              <a:buNone/>
            </a:pPr>
            <a:r>
              <a:rPr lang="en-US" dirty="0">
                <a:solidFill>
                  <a:srgbClr val="007DC3"/>
                </a:solidFill>
                <a:latin typeface="+mn-lt"/>
              </a:rPr>
              <a:t>}</a:t>
            </a: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Tree>
    <p:extLst>
      <p:ext uri="{BB962C8B-B14F-4D97-AF65-F5344CB8AC3E}">
        <p14:creationId xmlns:p14="http://schemas.microsoft.com/office/powerpoint/2010/main" val="140261471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3" name="Picture 2">
            <a:extLst>
              <a:ext uri="{FF2B5EF4-FFF2-40B4-BE49-F238E27FC236}">
                <a16:creationId xmlns:a16="http://schemas.microsoft.com/office/drawing/2014/main" id="{5CCC563B-DCB0-4749-B292-1ABBBF5F665E}"/>
              </a:ext>
            </a:extLst>
          </p:cNvPr>
          <p:cNvPicPr>
            <a:picLocks noChangeAspect="1"/>
          </p:cNvPicPr>
          <p:nvPr/>
        </p:nvPicPr>
        <p:blipFill>
          <a:blip r:embed="rId3"/>
          <a:stretch>
            <a:fillRect/>
          </a:stretch>
        </p:blipFill>
        <p:spPr>
          <a:xfrm>
            <a:off x="721169" y="804333"/>
            <a:ext cx="10716242" cy="5031531"/>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408949869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587813" lvl="1" indent="0">
              <a:buNone/>
            </a:pPr>
            <a:r>
              <a:rPr lang="en-US" sz="1800" dirty="0">
                <a:solidFill>
                  <a:srgbClr val="007DC3"/>
                </a:solidFill>
                <a:latin typeface="+mn-lt"/>
              </a:rPr>
              <a:t>Similarly we have following REST endpoints for adapter</a:t>
            </a:r>
          </a:p>
          <a:p>
            <a:pPr marL="587813" lvl="1" indent="0">
              <a:buNone/>
            </a:pPr>
            <a:r>
              <a:rPr lang="en-US" sz="1800" dirty="0">
                <a:hlinkClick r:id="rId4"/>
              </a:rPr>
              <a:t>http://13.59.15.42:8300/adapter/awards/upload</a:t>
            </a:r>
            <a:endParaRPr lang="en-US" sz="1800" dirty="0"/>
          </a:p>
          <a:p>
            <a:pPr marL="587813" lvl="1" indent="0">
              <a:buNone/>
            </a:pPr>
            <a:r>
              <a:rPr lang="en-US" sz="1800" dirty="0">
                <a:hlinkClick r:id="rId5"/>
              </a:rPr>
              <a:t>http://13.59.15.42:8300/adapter/task/upload</a:t>
            </a:r>
            <a:endParaRPr lang="en-US" sz="1800" dirty="0"/>
          </a:p>
          <a:p>
            <a:pPr marL="587813" lvl="1" indent="0">
              <a:buNone/>
            </a:pPr>
            <a:r>
              <a:rPr lang="en-US" sz="1800" dirty="0">
                <a:hlinkClick r:id="rId6"/>
              </a:rPr>
              <a:t>http://13.59.15.42:8300/adapter/feedback/upload</a:t>
            </a:r>
            <a:r>
              <a:rPr lang="en-US" sz="1800" dirty="0"/>
              <a:t> </a:t>
            </a:r>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3977C349-8052-4068-BD3C-6FEF872F9531}"/>
              </a:ext>
            </a:extLst>
          </p:cNvPr>
          <p:cNvPicPr>
            <a:picLocks noChangeAspect="1"/>
          </p:cNvPicPr>
          <p:nvPr/>
        </p:nvPicPr>
        <p:blipFill>
          <a:blip r:embed="rId7"/>
          <a:stretch>
            <a:fillRect/>
          </a:stretch>
        </p:blipFill>
        <p:spPr>
          <a:xfrm>
            <a:off x="787791" y="2255707"/>
            <a:ext cx="10145368" cy="3680859"/>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708021160"/>
      </p:ext>
    </p:extLst>
  </p:cSld>
  <p:clrMapOvr>
    <a:overrideClrMapping bg1="lt1" tx1="dk1" bg2="lt2" tx2="dk2" accent1="accent1" accent2="accent2" accent3="accent3" accent4="accent4" accent5="accent5" accent6="accent6" hlink="hlink" folHlink="folHlink"/>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873563" lvl="1" indent="-285750"/>
            <a:r>
              <a:rPr lang="en-US" sz="1800" dirty="0">
                <a:solidFill>
                  <a:srgbClr val="007DC3"/>
                </a:solidFill>
                <a:latin typeface="+mn-lt"/>
              </a:rPr>
              <a:t>Employee can acquire </a:t>
            </a:r>
            <a:r>
              <a:rPr lang="en-US" sz="1800">
                <a:solidFill>
                  <a:srgbClr val="007DC3"/>
                </a:solidFill>
                <a:latin typeface="+mn-lt"/>
              </a:rPr>
              <a:t>coins by </a:t>
            </a:r>
            <a:r>
              <a:rPr lang="en-US" sz="1800" dirty="0">
                <a:solidFill>
                  <a:srgbClr val="007DC3"/>
                </a:solidFill>
                <a:latin typeface="+mn-lt"/>
              </a:rPr>
              <a:t>providing and receiving feedback, appreciation, completing course etc. Accumulated coins of a specific duration can be redeemed in </a:t>
            </a:r>
            <a:r>
              <a:rPr lang="en-US" sz="1800" dirty="0" err="1">
                <a:solidFill>
                  <a:srgbClr val="007DC3"/>
                </a:solidFill>
                <a:latin typeface="+mn-lt"/>
              </a:rPr>
              <a:t>InfyGold</a:t>
            </a:r>
            <a:r>
              <a:rPr lang="en-US" sz="1800" dirty="0">
                <a:solidFill>
                  <a:srgbClr val="007DC3"/>
                </a:solidFill>
                <a:latin typeface="+mn-lt"/>
              </a:rPr>
              <a:t>+</a:t>
            </a:r>
          </a:p>
          <a:p>
            <a:pPr marL="873563" lvl="1" indent="-285750"/>
            <a:r>
              <a:rPr lang="en-US" sz="1800" dirty="0">
                <a:solidFill>
                  <a:srgbClr val="007DC3"/>
                </a:solidFill>
                <a:latin typeface="+mn-lt"/>
              </a:rPr>
              <a:t>Adapter calls </a:t>
            </a:r>
            <a:r>
              <a:rPr lang="en-US" sz="1800" dirty="0" err="1">
                <a:solidFill>
                  <a:srgbClr val="007DC3"/>
                </a:solidFill>
                <a:latin typeface="+mn-lt"/>
              </a:rPr>
              <a:t>kafka</a:t>
            </a:r>
            <a:r>
              <a:rPr lang="en-US" sz="1800" dirty="0">
                <a:solidFill>
                  <a:srgbClr val="007DC3"/>
                </a:solidFill>
                <a:latin typeface="+mn-lt"/>
              </a:rPr>
              <a:t> producers and consumers for real-time </a:t>
            </a:r>
            <a:r>
              <a:rPr lang="en-US" sz="1800" dirty="0" err="1">
                <a:solidFill>
                  <a:srgbClr val="007DC3"/>
                </a:solidFill>
                <a:latin typeface="+mn-lt"/>
              </a:rPr>
              <a:t>cdc</a:t>
            </a:r>
            <a:r>
              <a:rPr lang="en-US" sz="1800" dirty="0">
                <a:solidFill>
                  <a:srgbClr val="007DC3"/>
                </a:solidFill>
                <a:latin typeface="+mn-lt"/>
              </a:rPr>
              <a:t>-notifications to the employees who receive/give feedback, upload appreciations, complete tasks/course etc. Here is an example of feedback shared.</a:t>
            </a:r>
          </a:p>
          <a:p>
            <a:pPr marL="587813" lvl="1" indent="0">
              <a:buNone/>
            </a:pPr>
            <a:endParaRPr lang="en-US" sz="1800" dirty="0">
              <a:solidFill>
                <a:srgbClr val="007DC3"/>
              </a:solidFill>
              <a:latin typeface="+mn-lt"/>
            </a:endParaRPr>
          </a:p>
          <a:p>
            <a:pPr marL="587813" lvl="1" indent="0">
              <a:buNone/>
            </a:pPr>
            <a:endParaRPr lang="en-US" sz="1800" dirty="0"/>
          </a:p>
          <a:p>
            <a:pPr marL="587813" lvl="1" indent="0">
              <a:buNone/>
            </a:pPr>
            <a:endParaRPr lang="en-US" sz="1800" dirty="0"/>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3" name="Picture 2">
            <a:extLst>
              <a:ext uri="{FF2B5EF4-FFF2-40B4-BE49-F238E27FC236}">
                <a16:creationId xmlns:a16="http://schemas.microsoft.com/office/drawing/2014/main" id="{0CD82FCD-36C8-41C2-B9D3-AEF158939A29}"/>
              </a:ext>
            </a:extLst>
          </p:cNvPr>
          <p:cNvPicPr>
            <a:picLocks noChangeAspect="1"/>
          </p:cNvPicPr>
          <p:nvPr/>
        </p:nvPicPr>
        <p:blipFill>
          <a:blip r:embed="rId3"/>
          <a:stretch>
            <a:fillRect/>
          </a:stretch>
        </p:blipFill>
        <p:spPr>
          <a:xfrm>
            <a:off x="1150909" y="2246174"/>
            <a:ext cx="9265920" cy="322530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01577605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618979"/>
            <a:ext cx="11664152" cy="5837240"/>
          </a:xfrm>
        </p:spPr>
        <p:txBody>
          <a:bodyPr>
            <a:normAutofit/>
          </a:bodyPr>
          <a:lstStyle/>
          <a:p>
            <a:pPr marL="587813" lvl="1" indent="0">
              <a:buNone/>
            </a:pPr>
            <a:r>
              <a:rPr lang="en-US" sz="1800" b="1" u="sng" dirty="0">
                <a:solidFill>
                  <a:srgbClr val="007DC3"/>
                </a:solidFill>
                <a:latin typeface="+mn-lt"/>
              </a:rPr>
              <a:t>Proxy-Service</a:t>
            </a:r>
            <a:r>
              <a:rPr lang="en-US" sz="1800" dirty="0">
                <a:solidFill>
                  <a:srgbClr val="007DC3"/>
                </a:solidFill>
                <a:latin typeface="+mn-lt"/>
              </a:rPr>
              <a:t> :  It exposes REST end points for </a:t>
            </a:r>
            <a:r>
              <a:rPr lang="en-US" sz="1800" dirty="0" err="1">
                <a:solidFill>
                  <a:srgbClr val="007DC3"/>
                </a:solidFill>
                <a:latin typeface="+mn-lt"/>
              </a:rPr>
              <a:t>iCount</a:t>
            </a:r>
            <a:r>
              <a:rPr lang="en-US" sz="1800" dirty="0">
                <a:solidFill>
                  <a:srgbClr val="007DC3"/>
                </a:solidFill>
                <a:latin typeface="+mn-lt"/>
              </a:rPr>
              <a:t> &amp; Leadership data consumption. </a:t>
            </a:r>
            <a:r>
              <a:rPr lang="en-US" sz="1800" b="1" dirty="0">
                <a:solidFill>
                  <a:srgbClr val="007DC3"/>
                </a:solidFill>
                <a:latin typeface="+mn-lt"/>
              </a:rPr>
              <a:t>Leadership dashboard </a:t>
            </a:r>
            <a:r>
              <a:rPr lang="en-US" sz="1800" dirty="0">
                <a:solidFill>
                  <a:srgbClr val="007DC3"/>
                </a:solidFill>
                <a:latin typeface="+mn-lt"/>
              </a:rPr>
              <a:t>and </a:t>
            </a:r>
            <a:r>
              <a:rPr lang="en-US" sz="1800" b="1" dirty="0">
                <a:solidFill>
                  <a:srgbClr val="007DC3"/>
                </a:solidFill>
                <a:latin typeface="+mn-lt"/>
              </a:rPr>
              <a:t>award management </a:t>
            </a:r>
            <a:r>
              <a:rPr lang="en-US" sz="1800" dirty="0">
                <a:solidFill>
                  <a:srgbClr val="007DC3"/>
                </a:solidFill>
                <a:latin typeface="+mn-lt"/>
              </a:rPr>
              <a:t>are part of this component. Here are a few example endpoints :</a:t>
            </a:r>
          </a:p>
          <a:p>
            <a:pPr marL="587813" lvl="1" indent="0">
              <a:buNone/>
            </a:pPr>
            <a:endParaRPr lang="en-US" sz="1800" dirty="0"/>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D20C9236-406E-4754-9E9F-998EAF3D618A}"/>
              </a:ext>
            </a:extLst>
          </p:cNvPr>
          <p:cNvPicPr>
            <a:picLocks noChangeAspect="1"/>
          </p:cNvPicPr>
          <p:nvPr/>
        </p:nvPicPr>
        <p:blipFill>
          <a:blip r:embed="rId3"/>
          <a:stretch>
            <a:fillRect/>
          </a:stretch>
        </p:blipFill>
        <p:spPr>
          <a:xfrm>
            <a:off x="432736" y="1260975"/>
            <a:ext cx="10206866" cy="4738602"/>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42461065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618979"/>
            <a:ext cx="11664152" cy="5837240"/>
          </a:xfrm>
        </p:spPr>
        <p:txBody>
          <a:bodyPr>
            <a:normAutofit/>
          </a:bodyPr>
          <a:lstStyle/>
          <a:p>
            <a:pPr marL="587813" lvl="1" indent="0">
              <a:buNone/>
            </a:pPr>
            <a:r>
              <a:rPr lang="en-US" sz="1800" dirty="0">
                <a:solidFill>
                  <a:srgbClr val="002060"/>
                </a:solidFill>
              </a:rPr>
              <a:t>Example of award dashboard</a:t>
            </a:r>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5" name="Picture 4">
            <a:extLst>
              <a:ext uri="{FF2B5EF4-FFF2-40B4-BE49-F238E27FC236}">
                <a16:creationId xmlns:a16="http://schemas.microsoft.com/office/drawing/2014/main" id="{6E90FBEE-7416-48EC-A79A-F8BF14CD16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309" y="1117171"/>
            <a:ext cx="10329093" cy="4623658"/>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68330677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700" dirty="0">
                <a:latin typeface="+mn-lt"/>
              </a:rPr>
              <a:t>Team and Use Case</a:t>
            </a:r>
          </a:p>
        </p:txBody>
      </p:sp>
      <p:graphicFrame>
        <p:nvGraphicFramePr>
          <p:cNvPr id="2" name="Table 1"/>
          <p:cNvGraphicFramePr>
            <a:graphicFrameLocks noGrp="1"/>
          </p:cNvGraphicFramePr>
          <p:nvPr>
            <p:extLst>
              <p:ext uri="{D42A27DB-BD31-4B8C-83A1-F6EECF244321}">
                <p14:modId xmlns:p14="http://schemas.microsoft.com/office/powerpoint/2010/main" val="4149647828"/>
              </p:ext>
            </p:extLst>
          </p:nvPr>
        </p:nvGraphicFramePr>
        <p:xfrm>
          <a:off x="686408" y="1015333"/>
          <a:ext cx="10785764" cy="5456858"/>
        </p:xfrm>
        <a:graphic>
          <a:graphicData uri="http://schemas.openxmlformats.org/drawingml/2006/table">
            <a:tbl>
              <a:tblPr bandRow="1">
                <a:tableStyleId>{5C22544A-7EE6-4342-B048-85BDC9FD1C3A}</a:tableStyleId>
              </a:tblPr>
              <a:tblGrid>
                <a:gridCol w="2388327">
                  <a:extLst>
                    <a:ext uri="{9D8B030D-6E8A-4147-A177-3AD203B41FA5}">
                      <a16:colId xmlns:a16="http://schemas.microsoft.com/office/drawing/2014/main" val="35749580"/>
                    </a:ext>
                  </a:extLst>
                </a:gridCol>
                <a:gridCol w="3021265">
                  <a:extLst>
                    <a:ext uri="{9D8B030D-6E8A-4147-A177-3AD203B41FA5}">
                      <a16:colId xmlns:a16="http://schemas.microsoft.com/office/drawing/2014/main" val="342463594"/>
                    </a:ext>
                  </a:extLst>
                </a:gridCol>
                <a:gridCol w="3519055">
                  <a:extLst>
                    <a:ext uri="{9D8B030D-6E8A-4147-A177-3AD203B41FA5}">
                      <a16:colId xmlns:a16="http://schemas.microsoft.com/office/drawing/2014/main" val="524786007"/>
                    </a:ext>
                  </a:extLst>
                </a:gridCol>
                <a:gridCol w="1857117">
                  <a:extLst>
                    <a:ext uri="{9D8B030D-6E8A-4147-A177-3AD203B41FA5}">
                      <a16:colId xmlns:a16="http://schemas.microsoft.com/office/drawing/2014/main" val="1895982355"/>
                    </a:ext>
                  </a:extLst>
                </a:gridCol>
              </a:tblGrid>
              <a:tr h="352423">
                <a:tc>
                  <a:txBody>
                    <a:bodyPr/>
                    <a:lstStyle/>
                    <a:p>
                      <a:pPr marL="0" algn="l" defTabSz="914400" rtl="0" eaLnBrk="1" latinLnBrk="0" hangingPunct="1"/>
                      <a:r>
                        <a:rPr lang="en-US" sz="1600" i="1" kern="1200" dirty="0">
                          <a:solidFill>
                            <a:srgbClr val="007DC3"/>
                          </a:solidFill>
                          <a:latin typeface="+mn-lt"/>
                          <a:ea typeface="+mn-ea"/>
                          <a:cs typeface="Arial" panose="020B0604020202020204" pitchFamily="34" charset="0"/>
                        </a:rPr>
                        <a:t>Team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Team Member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Mail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8647123"/>
                  </a:ext>
                </a:extLst>
              </a:tr>
              <a:tr h="425615">
                <a:tc rowSpan="3">
                  <a:txBody>
                    <a:bodyPr/>
                    <a:lstStyle/>
                    <a:p>
                      <a:pPr marL="0" algn="l" defTabSz="914400" rtl="0" eaLnBrk="1" latinLnBrk="0" hangingPunct="1"/>
                      <a:r>
                        <a:rPr lang="en-US" sz="1800" kern="1200" dirty="0">
                          <a:solidFill>
                            <a:schemeClr val="dk1"/>
                          </a:solidFill>
                          <a:latin typeface="+mn-lt"/>
                          <a:ea typeface="+mn-ea"/>
                          <a:cs typeface="+mn-cs"/>
                        </a:rPr>
                        <a:t>Gladiator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Samrat Basu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samrat.basu01@Infosys.com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7316120"/>
                  </a:ext>
                </a:extLst>
              </a:tr>
              <a:tr h="445464">
                <a:tc vMerge="1">
                  <a:txBody>
                    <a:bodyPr/>
                    <a:lstStyle/>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Deepa 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DeepaR@infosys.com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6641921"/>
                  </a:ext>
                </a:extLst>
              </a:tr>
              <a:tr h="445464">
                <a:tc vMerge="1">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Dheeraj Kumar Reddy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Dheerajkumar_K@infosys.com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7657772"/>
                  </a:ext>
                </a:extLst>
              </a:tr>
              <a:tr h="37878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Use Case description</a:t>
                      </a:r>
                    </a:p>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r>
                        <a:rPr lang="en-US" sz="1800" b="0" i="0" kern="1200" dirty="0">
                          <a:solidFill>
                            <a:schemeClr val="dk1"/>
                          </a:solidFill>
                          <a:effectLst/>
                          <a:latin typeface="+mn-lt"/>
                          <a:ea typeface="+mn-ea"/>
                          <a:cs typeface="+mn-cs"/>
                        </a:rPr>
                        <a:t>Work and performance related updates are captured on </a:t>
                      </a:r>
                      <a:r>
                        <a:rPr lang="en-US" sz="1800" b="0" i="0" kern="1200" dirty="0" err="1">
                          <a:solidFill>
                            <a:schemeClr val="dk1"/>
                          </a:solidFill>
                          <a:effectLst/>
                          <a:latin typeface="+mn-lt"/>
                          <a:ea typeface="+mn-ea"/>
                          <a:cs typeface="+mn-cs"/>
                        </a:rPr>
                        <a:t>iCount</a:t>
                      </a:r>
                      <a:r>
                        <a:rPr lang="en-US" sz="1800" b="0" i="0" kern="1200" dirty="0">
                          <a:solidFill>
                            <a:schemeClr val="dk1"/>
                          </a:solidFill>
                          <a:effectLst/>
                          <a:latin typeface="+mn-lt"/>
                          <a:ea typeface="+mn-ea"/>
                          <a:cs typeface="+mn-cs"/>
                        </a:rPr>
                        <a:t> system by majority of the employees only twice a year. How can we simplify the process of capturing inputs (work updates/ awards/ feedback/ task completion) by integrating </a:t>
                      </a:r>
                      <a:r>
                        <a:rPr lang="en-US" sz="1800" b="0" i="0" kern="1200" dirty="0" err="1">
                          <a:solidFill>
                            <a:schemeClr val="dk1"/>
                          </a:solidFill>
                          <a:effectLst/>
                          <a:latin typeface="+mn-lt"/>
                          <a:ea typeface="+mn-ea"/>
                          <a:cs typeface="+mn-cs"/>
                        </a:rPr>
                        <a:t>iCount</a:t>
                      </a:r>
                      <a:r>
                        <a:rPr lang="en-US" sz="1800" b="0" i="0" kern="1200" dirty="0">
                          <a:solidFill>
                            <a:schemeClr val="dk1"/>
                          </a:solidFill>
                          <a:effectLst/>
                          <a:latin typeface="+mn-lt"/>
                          <a:ea typeface="+mn-ea"/>
                          <a:cs typeface="+mn-cs"/>
                        </a:rPr>
                        <a:t> with other platforms (Outlook/ </a:t>
                      </a:r>
                      <a:r>
                        <a:rPr lang="en-US" sz="1800" b="0" i="0" kern="1200" dirty="0" err="1">
                          <a:solidFill>
                            <a:schemeClr val="dk1"/>
                          </a:solidFill>
                          <a:effectLst/>
                          <a:latin typeface="+mn-lt"/>
                          <a:ea typeface="+mn-ea"/>
                          <a:cs typeface="+mn-cs"/>
                        </a:rPr>
                        <a:t>InfyMe</a:t>
                      </a:r>
                      <a:r>
                        <a:rPr lang="en-US" sz="1800" b="0" i="0" kern="1200" dirty="0">
                          <a:solidFill>
                            <a:schemeClr val="dk1"/>
                          </a:solidFill>
                          <a:effectLst/>
                          <a:latin typeface="+mn-lt"/>
                          <a:ea typeface="+mn-ea"/>
                          <a:cs typeface="+mn-cs"/>
                        </a:rPr>
                        <a:t>/ Chat tools </a:t>
                      </a:r>
                      <a:r>
                        <a:rPr lang="en-US" sz="1800" b="0" i="0" kern="1200" dirty="0" err="1">
                          <a:solidFill>
                            <a:schemeClr val="dk1"/>
                          </a:solidFill>
                          <a:effectLst/>
                          <a:latin typeface="+mn-lt"/>
                          <a:ea typeface="+mn-ea"/>
                          <a:cs typeface="+mn-cs"/>
                        </a:rPr>
                        <a:t>etc</a:t>
                      </a:r>
                      <a:r>
                        <a:rPr lang="en-US" sz="1800" b="0" i="0" kern="1200" dirty="0">
                          <a:solidFill>
                            <a:schemeClr val="dk1"/>
                          </a:solidFill>
                          <a:effectLst/>
                          <a:latin typeface="+mn-lt"/>
                          <a:ea typeface="+mn-ea"/>
                          <a:cs typeface="+mn-cs"/>
                        </a:rPr>
                        <a:t>)</a:t>
                      </a:r>
                      <a:r>
                        <a:rPr lang="en-US" sz="1200" kern="1200" dirty="0">
                          <a:solidFill>
                            <a:schemeClr val="dk1"/>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1788627"/>
                  </a:ext>
                </a:extLst>
              </a:tr>
            </a:tbl>
          </a:graphicData>
        </a:graphic>
      </p:graphicFrame>
    </p:spTree>
    <p:extLst>
      <p:ext uri="{BB962C8B-B14F-4D97-AF65-F5344CB8AC3E}">
        <p14:creationId xmlns:p14="http://schemas.microsoft.com/office/powerpoint/2010/main" val="101884825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0"/>
            <a:ext cx="11630733" cy="401781"/>
          </a:xfrm>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512618"/>
            <a:ext cx="11664152" cy="5943601"/>
          </a:xfrm>
        </p:spPr>
        <p:txBody>
          <a:bodyPr>
            <a:normAutofit/>
          </a:bodyPr>
          <a:lstStyle/>
          <a:p>
            <a:pPr marL="587813" lvl="1" indent="0">
              <a:buNone/>
            </a:pPr>
            <a:r>
              <a:rPr lang="en-US" sz="1800" dirty="0">
                <a:solidFill>
                  <a:srgbClr val="002060"/>
                </a:solidFill>
              </a:rPr>
              <a:t>Leadership/Velocity dashboard is visible to the reviewers</a:t>
            </a:r>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6661837B-3119-444F-A9CA-3197DD0C0D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324" y="887726"/>
            <a:ext cx="10681167" cy="5082547"/>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67395429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587813" lvl="1" indent="0">
              <a:buNone/>
            </a:pPr>
            <a:r>
              <a:rPr lang="en-US" sz="1800" b="1" u="sng" dirty="0">
                <a:solidFill>
                  <a:srgbClr val="007DC3"/>
                </a:solidFill>
              </a:rPr>
              <a:t>Notification-Prep</a:t>
            </a:r>
          </a:p>
          <a:p>
            <a:pPr marL="873563" lvl="1" indent="-285750">
              <a:buFontTx/>
              <a:buChar char="-"/>
            </a:pPr>
            <a:r>
              <a:rPr lang="en-US" sz="1800" dirty="0">
                <a:solidFill>
                  <a:srgbClr val="007DC3"/>
                </a:solidFill>
              </a:rPr>
              <a:t>Connects external system and get the list of employees and creates a list of people those are not using </a:t>
            </a:r>
            <a:r>
              <a:rPr lang="en-US" sz="1800" dirty="0" err="1">
                <a:solidFill>
                  <a:srgbClr val="007DC3"/>
                </a:solidFill>
              </a:rPr>
              <a:t>iCount</a:t>
            </a:r>
            <a:r>
              <a:rPr lang="en-US" sz="1800" dirty="0">
                <a:solidFill>
                  <a:srgbClr val="007DC3"/>
                </a:solidFill>
              </a:rPr>
              <a:t> capabilities after applying exclusion list (Example – Subcons/onsite employees) for </a:t>
            </a:r>
            <a:r>
              <a:rPr lang="en-US" sz="1800" dirty="0" err="1">
                <a:solidFill>
                  <a:srgbClr val="007DC3"/>
                </a:solidFill>
              </a:rPr>
              <a:t>specifc</a:t>
            </a:r>
            <a:r>
              <a:rPr lang="en-US" sz="1800" dirty="0">
                <a:solidFill>
                  <a:srgbClr val="007DC3"/>
                </a:solidFill>
              </a:rPr>
              <a:t> duration.</a:t>
            </a:r>
          </a:p>
          <a:p>
            <a:pPr marL="873563" lvl="1" indent="-285750">
              <a:buFontTx/>
              <a:buChar char="-"/>
            </a:pPr>
            <a:r>
              <a:rPr lang="en-US" sz="1800" dirty="0">
                <a:solidFill>
                  <a:srgbClr val="007DC3"/>
                </a:solidFill>
              </a:rPr>
              <a:t>Send/upload employee list in csv format to notification batch to notify employees.</a:t>
            </a:r>
            <a:endParaRPr lang="en-US" sz="1800" b="1" u="sng" dirty="0">
              <a:solidFill>
                <a:srgbClr val="007DC3"/>
              </a:solidFill>
              <a:latin typeface="+mn-lt"/>
            </a:endParaRPr>
          </a:p>
          <a:p>
            <a:pPr marL="587813" lvl="1" indent="0">
              <a:buNone/>
            </a:pPr>
            <a:r>
              <a:rPr lang="en-US" sz="1800" b="1" u="sng" dirty="0">
                <a:solidFill>
                  <a:srgbClr val="007DC3"/>
                </a:solidFill>
                <a:latin typeface="+mn-lt"/>
              </a:rPr>
              <a:t>Notification-Batch</a:t>
            </a:r>
            <a:r>
              <a:rPr lang="en-US" sz="1800" dirty="0">
                <a:solidFill>
                  <a:srgbClr val="007DC3"/>
                </a:solidFill>
                <a:latin typeface="+mn-lt"/>
              </a:rPr>
              <a:t> :</a:t>
            </a:r>
          </a:p>
          <a:p>
            <a:pPr marL="587813" lvl="1" indent="0">
              <a:buNone/>
            </a:pPr>
            <a:r>
              <a:rPr lang="en-US" sz="1800" dirty="0">
                <a:solidFill>
                  <a:srgbClr val="007DC3"/>
                </a:solidFill>
                <a:latin typeface="+mn-lt"/>
              </a:rPr>
              <a:t>-    </a:t>
            </a:r>
            <a:r>
              <a:rPr lang="en-US" sz="1800" dirty="0">
                <a:solidFill>
                  <a:srgbClr val="007DC3"/>
                </a:solidFill>
              </a:rPr>
              <a:t>Consist of </a:t>
            </a:r>
            <a:r>
              <a:rPr lang="en-US" sz="1800" b="1" dirty="0">
                <a:solidFill>
                  <a:srgbClr val="007DC3"/>
                </a:solidFill>
              </a:rPr>
              <a:t>Campaign Manager </a:t>
            </a:r>
            <a:r>
              <a:rPr lang="en-US" sz="1800" dirty="0">
                <a:solidFill>
                  <a:srgbClr val="007DC3"/>
                </a:solidFill>
              </a:rPr>
              <a:t>and </a:t>
            </a:r>
            <a:r>
              <a:rPr lang="en-US" sz="1800" b="1" dirty="0" err="1">
                <a:solidFill>
                  <a:srgbClr val="007DC3"/>
                </a:solidFill>
              </a:rPr>
              <a:t>ToDo</a:t>
            </a:r>
            <a:r>
              <a:rPr lang="en-US" sz="1800" b="1" dirty="0">
                <a:solidFill>
                  <a:srgbClr val="007DC3"/>
                </a:solidFill>
              </a:rPr>
              <a:t> Notification generator</a:t>
            </a:r>
            <a:r>
              <a:rPr lang="en-US" sz="1800" dirty="0">
                <a:solidFill>
                  <a:srgbClr val="007DC3"/>
                </a:solidFill>
              </a:rPr>
              <a:t>.</a:t>
            </a:r>
          </a:p>
          <a:p>
            <a:pPr marL="873563" lvl="1" indent="-285750">
              <a:buFontTx/>
              <a:buChar char="-"/>
            </a:pPr>
            <a:r>
              <a:rPr lang="en-US" sz="1800" dirty="0">
                <a:solidFill>
                  <a:srgbClr val="007DC3"/>
                </a:solidFill>
              </a:rPr>
              <a:t>Notify employees who are NOT using or actively using </a:t>
            </a:r>
            <a:r>
              <a:rPr lang="en-US" sz="1800" dirty="0" err="1">
                <a:solidFill>
                  <a:srgbClr val="007DC3"/>
                </a:solidFill>
              </a:rPr>
              <a:t>iCount</a:t>
            </a:r>
            <a:r>
              <a:rPr lang="en-US" sz="1800" dirty="0">
                <a:solidFill>
                  <a:srgbClr val="007DC3"/>
                </a:solidFill>
              </a:rPr>
              <a:t>.</a:t>
            </a:r>
          </a:p>
          <a:p>
            <a:pPr marL="873563" lvl="1" indent="-285750">
              <a:buFontTx/>
              <a:buChar char="-"/>
            </a:pPr>
            <a:r>
              <a:rPr lang="en-US" sz="1800" b="1" dirty="0">
                <a:solidFill>
                  <a:srgbClr val="007DC3"/>
                </a:solidFill>
              </a:rPr>
              <a:t>Campaign management </a:t>
            </a:r>
            <a:r>
              <a:rPr lang="en-US" sz="1800" dirty="0">
                <a:solidFill>
                  <a:srgbClr val="007DC3"/>
                </a:solidFill>
              </a:rPr>
              <a:t>can be configured in </a:t>
            </a:r>
            <a:r>
              <a:rPr lang="en-US" sz="1800" dirty="0" err="1">
                <a:solidFill>
                  <a:srgbClr val="007DC3"/>
                </a:solidFill>
              </a:rPr>
              <a:t>todo</a:t>
            </a:r>
            <a:r>
              <a:rPr lang="en-US" sz="1800" dirty="0">
                <a:solidFill>
                  <a:srgbClr val="007DC3"/>
                </a:solidFill>
              </a:rPr>
              <a:t>-notification batch.</a:t>
            </a:r>
          </a:p>
          <a:p>
            <a:pPr marL="587813" lvl="1" indent="0">
              <a:buNone/>
            </a:pPr>
            <a:r>
              <a:rPr lang="en-US" sz="1800" dirty="0">
                <a:solidFill>
                  <a:srgbClr val="007DC3"/>
                </a:solidFill>
              </a:rPr>
              <a:t>	1. Deals like early bird – can be announced through campaign management service. </a:t>
            </a:r>
          </a:p>
          <a:p>
            <a:pPr marL="873563" lvl="1" indent="-285750">
              <a:buFontTx/>
              <a:buChar char="-"/>
            </a:pPr>
            <a:r>
              <a:rPr lang="en-US" sz="1800" dirty="0">
                <a:solidFill>
                  <a:srgbClr val="007DC3"/>
                </a:solidFill>
              </a:rPr>
              <a:t>Frequency and rules of </a:t>
            </a:r>
            <a:r>
              <a:rPr lang="en-US" sz="1800" dirty="0" err="1">
                <a:solidFill>
                  <a:srgbClr val="007DC3"/>
                </a:solidFill>
              </a:rPr>
              <a:t>todo</a:t>
            </a:r>
            <a:r>
              <a:rPr lang="en-US" sz="1800" dirty="0">
                <a:solidFill>
                  <a:srgbClr val="007DC3"/>
                </a:solidFill>
              </a:rPr>
              <a:t>-notifications are configurable.</a:t>
            </a:r>
          </a:p>
          <a:p>
            <a:pPr marL="587813" lvl="1" indent="0">
              <a:buNone/>
            </a:pPr>
            <a:r>
              <a:rPr lang="en-US" sz="1800" dirty="0">
                <a:solidFill>
                  <a:srgbClr val="007DC3"/>
                </a:solidFill>
              </a:rPr>
              <a:t>      Example of rules :</a:t>
            </a:r>
          </a:p>
          <a:p>
            <a:pPr marL="587813" lvl="1" indent="0">
              <a:buNone/>
            </a:pPr>
            <a:r>
              <a:rPr lang="en-US" sz="1800" dirty="0">
                <a:solidFill>
                  <a:srgbClr val="007DC3"/>
                </a:solidFill>
              </a:rPr>
              <a:t>	1. Escalation rule for not being use </a:t>
            </a:r>
            <a:r>
              <a:rPr lang="en-US" sz="1800" dirty="0" err="1">
                <a:solidFill>
                  <a:srgbClr val="007DC3"/>
                </a:solidFill>
              </a:rPr>
              <a:t>iCount</a:t>
            </a:r>
            <a:r>
              <a:rPr lang="en-US" sz="1800" dirty="0">
                <a:solidFill>
                  <a:srgbClr val="007DC3"/>
                </a:solidFill>
              </a:rPr>
              <a:t> for specific duration.</a:t>
            </a:r>
          </a:p>
          <a:p>
            <a:pPr marL="587813" lvl="1" indent="0">
              <a:buNone/>
            </a:pPr>
            <a:r>
              <a:rPr lang="en-US" sz="1800" dirty="0">
                <a:solidFill>
                  <a:srgbClr val="007DC3"/>
                </a:solidFill>
              </a:rPr>
              <a:t>	2. lock/unlock other services such as outbox etc.</a:t>
            </a:r>
          </a:p>
          <a:p>
            <a:pPr marL="587813" lvl="1" indent="0">
              <a:buNone/>
            </a:pPr>
            <a:endParaRPr lang="en-US" sz="1800" dirty="0"/>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Tree>
    <p:extLst>
      <p:ext uri="{BB962C8B-B14F-4D97-AF65-F5344CB8AC3E}">
        <p14:creationId xmlns:p14="http://schemas.microsoft.com/office/powerpoint/2010/main" val="296978021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 Example - </a:t>
            </a:r>
            <a:r>
              <a:rPr lang="en-US" sz="2700" dirty="0" err="1">
                <a:latin typeface="+mn-lt"/>
                <a:sym typeface="Calibri"/>
              </a:rPr>
              <a:t>Todo</a:t>
            </a:r>
            <a:r>
              <a:rPr lang="en-US" sz="2700" dirty="0">
                <a:latin typeface="+mn-lt"/>
                <a:sym typeface="Calibri"/>
              </a:rPr>
              <a:t>-Notification…</a:t>
            </a:r>
            <a:br>
              <a:rPr lang="en-US" sz="2700" dirty="0">
                <a:latin typeface="+mn-lt"/>
                <a:sym typeface="Calibri"/>
              </a:rPr>
            </a:br>
            <a:endParaRPr lang="en-US" sz="2700" dirty="0">
              <a:latin typeface="+mn-lt"/>
              <a:sym typeface="Calibri"/>
            </a:endParaRP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F7F28B8E-BBDE-4825-893A-44942B955157}"/>
              </a:ext>
            </a:extLst>
          </p:cNvPr>
          <p:cNvPicPr>
            <a:picLocks noChangeAspect="1"/>
          </p:cNvPicPr>
          <p:nvPr/>
        </p:nvPicPr>
        <p:blipFill>
          <a:blip r:embed="rId3"/>
          <a:stretch>
            <a:fillRect/>
          </a:stretch>
        </p:blipFill>
        <p:spPr>
          <a:xfrm>
            <a:off x="367592" y="939600"/>
            <a:ext cx="11527065" cy="497880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91510343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
        <p:nvSpPr>
          <p:cNvPr id="4" name="Rectangle 3">
            <a:extLst>
              <a:ext uri="{FF2B5EF4-FFF2-40B4-BE49-F238E27FC236}">
                <a16:creationId xmlns:a16="http://schemas.microsoft.com/office/drawing/2014/main" id="{FFF0B0D0-AD67-4375-AC8F-8EC977F6D482}"/>
              </a:ext>
            </a:extLst>
          </p:cNvPr>
          <p:cNvSpPr/>
          <p:nvPr/>
        </p:nvSpPr>
        <p:spPr>
          <a:xfrm>
            <a:off x="424430" y="570377"/>
            <a:ext cx="11229262" cy="6186309"/>
          </a:xfrm>
          <a:prstGeom prst="rect">
            <a:avLst/>
          </a:prstGeom>
        </p:spPr>
        <p:txBody>
          <a:bodyPr wrap="square">
            <a:spAutoFit/>
          </a:bodyPr>
          <a:lstStyle/>
          <a:p>
            <a:pPr marL="587813" lvl="1" indent="0">
              <a:buNone/>
            </a:pPr>
            <a:r>
              <a:rPr lang="en-US" b="1" u="sng" dirty="0">
                <a:solidFill>
                  <a:srgbClr val="007DC3"/>
                </a:solidFill>
              </a:rPr>
              <a:t>Cron Job</a:t>
            </a:r>
            <a:r>
              <a:rPr lang="en-US" dirty="0">
                <a:solidFill>
                  <a:srgbClr val="007DC3"/>
                </a:solidFill>
              </a:rPr>
              <a:t> :</a:t>
            </a:r>
          </a:p>
          <a:p>
            <a:pPr marL="873563" lvl="1" indent="-285750">
              <a:buFontTx/>
              <a:buChar char="-"/>
            </a:pPr>
            <a:r>
              <a:rPr lang="en-US" dirty="0">
                <a:solidFill>
                  <a:srgbClr val="007DC3"/>
                </a:solidFill>
              </a:rPr>
              <a:t>Cron jobs is being used to set notification frequency.</a:t>
            </a:r>
          </a:p>
          <a:p>
            <a:pPr marL="873563" lvl="1" indent="-285750">
              <a:buFontTx/>
              <a:buChar char="-"/>
            </a:pPr>
            <a:r>
              <a:rPr lang="en-US" dirty="0">
                <a:solidFill>
                  <a:srgbClr val="007DC3"/>
                </a:solidFill>
              </a:rPr>
              <a:t>Interval can be configurable.</a:t>
            </a:r>
          </a:p>
          <a:p>
            <a:pPr marL="587813" lvl="1"/>
            <a:endParaRPr lang="en-US" dirty="0">
              <a:solidFill>
                <a:srgbClr val="007DC3"/>
              </a:solidFill>
            </a:endParaRPr>
          </a:p>
          <a:p>
            <a:pPr marL="587813" lvl="1"/>
            <a:r>
              <a:rPr lang="en-US" b="1" u="sng" dirty="0">
                <a:solidFill>
                  <a:srgbClr val="007DC3"/>
                </a:solidFill>
              </a:rPr>
              <a:t>Miscellaneous</a:t>
            </a:r>
            <a:r>
              <a:rPr lang="en-US" dirty="0">
                <a:solidFill>
                  <a:srgbClr val="007DC3"/>
                </a:solidFill>
              </a:rPr>
              <a:t> :</a:t>
            </a:r>
          </a:p>
          <a:p>
            <a:pPr marL="587813" lvl="1"/>
            <a:r>
              <a:rPr lang="en-US" dirty="0">
                <a:solidFill>
                  <a:srgbClr val="007DC3"/>
                </a:solidFill>
              </a:rPr>
              <a:t>There are 2 types of notifications</a:t>
            </a:r>
          </a:p>
          <a:p>
            <a:pPr marL="873563" lvl="1" indent="-285750">
              <a:buFontTx/>
              <a:buChar char="-"/>
            </a:pPr>
            <a:r>
              <a:rPr lang="en-US" b="1" dirty="0">
                <a:solidFill>
                  <a:srgbClr val="007DC3"/>
                </a:solidFill>
              </a:rPr>
              <a:t>To-Do Notifications </a:t>
            </a:r>
            <a:r>
              <a:rPr lang="en-US" dirty="0">
                <a:solidFill>
                  <a:srgbClr val="007DC3"/>
                </a:solidFill>
              </a:rPr>
              <a:t>to the employees who are not using </a:t>
            </a:r>
            <a:r>
              <a:rPr lang="en-US" dirty="0" err="1">
                <a:solidFill>
                  <a:srgbClr val="007DC3"/>
                </a:solidFill>
              </a:rPr>
              <a:t>iCount</a:t>
            </a:r>
            <a:r>
              <a:rPr lang="en-US" dirty="0">
                <a:solidFill>
                  <a:srgbClr val="007DC3"/>
                </a:solidFill>
              </a:rPr>
              <a:t> for certain duration.</a:t>
            </a:r>
          </a:p>
          <a:p>
            <a:pPr marL="873563" lvl="1" indent="-285750">
              <a:buFontTx/>
              <a:buChar char="-"/>
            </a:pPr>
            <a:r>
              <a:rPr lang="en-US" b="1" dirty="0">
                <a:solidFill>
                  <a:srgbClr val="007DC3"/>
                </a:solidFill>
              </a:rPr>
              <a:t>CDC-Notifications</a:t>
            </a:r>
            <a:r>
              <a:rPr lang="en-US" dirty="0">
                <a:solidFill>
                  <a:srgbClr val="007DC3"/>
                </a:solidFill>
              </a:rPr>
              <a:t> from the adapter service for appreciation, feedback, course/task completion etc. In short for any DB activity.</a:t>
            </a:r>
          </a:p>
          <a:p>
            <a:pPr marL="873563" lvl="1" indent="-285750">
              <a:buFontTx/>
              <a:buChar char="-"/>
            </a:pPr>
            <a:endParaRPr lang="en-US" dirty="0">
              <a:solidFill>
                <a:srgbClr val="007DC3"/>
              </a:solidFill>
            </a:endParaRPr>
          </a:p>
          <a:p>
            <a:pPr marL="873563" lvl="1" indent="-285750">
              <a:buFont typeface="Arial" panose="020B0604020202020204" pitchFamily="34" charset="0"/>
              <a:buChar char="•"/>
            </a:pPr>
            <a:r>
              <a:rPr lang="en-US" dirty="0">
                <a:solidFill>
                  <a:srgbClr val="007DC3"/>
                </a:solidFill>
              </a:rPr>
              <a:t>Coins can be accumulated by giving or receiving feedback, appreciations etc. and redeemed using </a:t>
            </a:r>
            <a:r>
              <a:rPr lang="en-US" dirty="0" err="1">
                <a:solidFill>
                  <a:srgbClr val="007DC3"/>
                </a:solidFill>
              </a:rPr>
              <a:t>InfyGold</a:t>
            </a:r>
            <a:r>
              <a:rPr lang="en-US" dirty="0">
                <a:solidFill>
                  <a:srgbClr val="007DC3"/>
                </a:solidFill>
              </a:rPr>
              <a:t>+</a:t>
            </a:r>
          </a:p>
          <a:p>
            <a:pPr marL="873563" lvl="1" indent="-285750">
              <a:buFontTx/>
              <a:buChar char="-"/>
            </a:pPr>
            <a:r>
              <a:rPr lang="en-US" dirty="0">
                <a:solidFill>
                  <a:srgbClr val="007DC3"/>
                </a:solidFill>
              </a:rPr>
              <a:t>Deals can be announced  for more coins</a:t>
            </a:r>
          </a:p>
          <a:p>
            <a:pPr marL="873563" lvl="1" indent="-285750">
              <a:buFontTx/>
              <a:buChar char="-"/>
            </a:pPr>
            <a:r>
              <a:rPr lang="en-US" dirty="0">
                <a:solidFill>
                  <a:srgbClr val="007DC3"/>
                </a:solidFill>
              </a:rPr>
              <a:t>Default coins can be setup/configured in the application. </a:t>
            </a:r>
          </a:p>
          <a:p>
            <a:pPr marL="873563" lvl="1" indent="-285750">
              <a:buFontTx/>
              <a:buChar char="-"/>
            </a:pPr>
            <a:endParaRPr lang="en-US" dirty="0">
              <a:solidFill>
                <a:srgbClr val="007DC3"/>
              </a:solidFill>
            </a:endParaRPr>
          </a:p>
          <a:p>
            <a:pPr marL="873563" lvl="1" indent="-285750">
              <a:buFont typeface="Arial" panose="020B0604020202020204" pitchFamily="34" charset="0"/>
              <a:buChar char="•"/>
            </a:pPr>
            <a:r>
              <a:rPr lang="en-US" b="1" dirty="0">
                <a:solidFill>
                  <a:srgbClr val="007DC3"/>
                </a:solidFill>
              </a:rPr>
              <a:t>Performance score-card </a:t>
            </a:r>
            <a:r>
              <a:rPr lang="en-US" dirty="0">
                <a:solidFill>
                  <a:srgbClr val="007DC3"/>
                </a:solidFill>
              </a:rPr>
              <a:t>allow </a:t>
            </a:r>
            <a:r>
              <a:rPr lang="en-US" b="1" dirty="0">
                <a:solidFill>
                  <a:srgbClr val="007DC3"/>
                </a:solidFill>
              </a:rPr>
              <a:t>management</a:t>
            </a:r>
            <a:r>
              <a:rPr lang="en-US" dirty="0">
                <a:solidFill>
                  <a:srgbClr val="007DC3"/>
                </a:solidFill>
              </a:rPr>
              <a:t> to collate, analyze and view the performance across the team. </a:t>
            </a:r>
          </a:p>
          <a:p>
            <a:pPr marL="587813" lvl="1"/>
            <a:r>
              <a:rPr lang="en-US" dirty="0">
                <a:solidFill>
                  <a:srgbClr val="007DC3"/>
                </a:solidFill>
              </a:rPr>
              <a:t>-    System calculated automated process.</a:t>
            </a:r>
          </a:p>
          <a:p>
            <a:pPr marL="873563" lvl="1" indent="-285750">
              <a:buFontTx/>
              <a:buChar char="-"/>
            </a:pPr>
            <a:r>
              <a:rPr lang="en-US" dirty="0">
                <a:solidFill>
                  <a:srgbClr val="007DC3"/>
                </a:solidFill>
              </a:rPr>
              <a:t>Velocity/Performance, Timeliness are attributes to measure.</a:t>
            </a:r>
          </a:p>
          <a:p>
            <a:pPr marL="587813" lvl="1"/>
            <a:r>
              <a:rPr lang="en-US" dirty="0">
                <a:solidFill>
                  <a:srgbClr val="007DC3"/>
                </a:solidFill>
              </a:rPr>
              <a:t>	1. Performance can be determined based on # of feedbacks, appreciations, tasks and course completion.</a:t>
            </a:r>
          </a:p>
          <a:p>
            <a:pPr marL="587813" lvl="1"/>
            <a:r>
              <a:rPr lang="en-US" dirty="0">
                <a:solidFill>
                  <a:srgbClr val="007DC3"/>
                </a:solidFill>
              </a:rPr>
              <a:t>	2. Timeliness is how much time it takes to close the appraisal for that team.</a:t>
            </a:r>
          </a:p>
          <a:p>
            <a:pPr marL="873563" lvl="1" indent="-285750">
              <a:buFontTx/>
              <a:buChar char="-"/>
            </a:pPr>
            <a:endParaRPr lang="en-US" dirty="0">
              <a:solidFill>
                <a:srgbClr val="007DC3"/>
              </a:solidFill>
            </a:endParaRPr>
          </a:p>
          <a:p>
            <a:pPr marL="587813" lvl="1"/>
            <a:endParaRPr lang="en-US" dirty="0">
              <a:solidFill>
                <a:srgbClr val="007DC3"/>
              </a:solidFill>
            </a:endParaRPr>
          </a:p>
          <a:p>
            <a:pPr marL="873563" lvl="1" indent="-285750">
              <a:buFont typeface="Arial" panose="020B0604020202020204" pitchFamily="34" charset="0"/>
              <a:buChar char="•"/>
            </a:pPr>
            <a:endParaRPr lang="en-US" dirty="0">
              <a:solidFill>
                <a:srgbClr val="007DC3"/>
              </a:solidFill>
            </a:endParaRPr>
          </a:p>
        </p:txBody>
      </p:sp>
    </p:spTree>
    <p:extLst>
      <p:ext uri="{BB962C8B-B14F-4D97-AF65-F5344CB8AC3E}">
        <p14:creationId xmlns:p14="http://schemas.microsoft.com/office/powerpoint/2010/main" val="1149928008"/>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r>
              <a:rPr lang="en-US" sz="1800" b="1" i="1" u="sng" dirty="0" err="1">
                <a:solidFill>
                  <a:srgbClr val="007DC3"/>
                </a:solidFill>
              </a:rPr>
              <a:t>Depoyment</a:t>
            </a:r>
            <a:endParaRPr lang="en-US" sz="1800" b="1" i="1" u="sng" dirty="0">
              <a:solidFill>
                <a:srgbClr val="007DC3"/>
              </a:solidFill>
            </a:endParaRPr>
          </a:p>
          <a:p>
            <a:pPr marL="587813" lvl="1" indent="0">
              <a:buNone/>
            </a:pPr>
            <a:r>
              <a:rPr lang="en-US" dirty="0">
                <a:solidFill>
                  <a:srgbClr val="007DC3"/>
                </a:solidFill>
              </a:rPr>
              <a:t>We want to deploy </a:t>
            </a:r>
            <a:r>
              <a:rPr lang="en-US" dirty="0" err="1">
                <a:solidFill>
                  <a:srgbClr val="007DC3"/>
                </a:solidFill>
              </a:rPr>
              <a:t>iCount</a:t>
            </a:r>
            <a:r>
              <a:rPr lang="en-US" dirty="0">
                <a:solidFill>
                  <a:srgbClr val="007DC3"/>
                </a:solidFill>
              </a:rPr>
              <a:t> Store to AWS cloud. This micro-service is running on port 8300, 8301 and 8302 and can be accessed through following </a:t>
            </a:r>
            <a:r>
              <a:rPr lang="en-US" dirty="0" err="1">
                <a:solidFill>
                  <a:srgbClr val="007DC3"/>
                </a:solidFill>
              </a:rPr>
              <a:t>urls</a:t>
            </a:r>
            <a:endParaRPr lang="en-US" dirty="0">
              <a:solidFill>
                <a:srgbClr val="007DC3"/>
              </a:solidFill>
            </a:endParaRPr>
          </a:p>
          <a:p>
            <a:pPr marL="587813" lvl="1" indent="0">
              <a:buNone/>
            </a:pPr>
            <a:r>
              <a:rPr lang="en-US" dirty="0">
                <a:hlinkClick r:id="rId3"/>
              </a:rPr>
              <a:t>http://13.59.15.42:8300/adapter/appreciation/upload</a:t>
            </a:r>
            <a:r>
              <a:rPr lang="en-US" dirty="0"/>
              <a:t> </a:t>
            </a:r>
            <a:r>
              <a:rPr lang="en-US" dirty="0">
                <a:hlinkClick r:id="rId4"/>
              </a:rPr>
              <a:t>http://13.59.15.42:8301/proxy/get/user/details?emailId=samrat.basu%40gmail.com</a:t>
            </a:r>
            <a:r>
              <a:rPr lang="en-US" dirty="0"/>
              <a:t> </a:t>
            </a:r>
          </a:p>
          <a:p>
            <a:pPr marL="587813" lvl="1" indent="0">
              <a:buNone/>
            </a:pPr>
            <a:r>
              <a:rPr lang="en-US" dirty="0">
                <a:hlinkClick r:id="rId5"/>
              </a:rPr>
              <a:t>http://13.59.15.42:8302/notification-service</a:t>
            </a: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770693" lvl="1" indent="-182880"/>
            <a:endParaRPr lang="en-US" b="1" i="1" u="sng" dirty="0">
              <a:solidFill>
                <a:srgbClr val="007DC3"/>
              </a:solidFill>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11419408-E2F1-4E7D-A6C0-07E10F3C46BB}"/>
              </a:ext>
            </a:extLst>
          </p:cNvPr>
          <p:cNvPicPr>
            <a:picLocks noChangeAspect="1"/>
          </p:cNvPicPr>
          <p:nvPr/>
        </p:nvPicPr>
        <p:blipFill>
          <a:blip r:embed="rId6"/>
          <a:stretch>
            <a:fillRect/>
          </a:stretch>
        </p:blipFill>
        <p:spPr>
          <a:xfrm>
            <a:off x="779273" y="2960370"/>
            <a:ext cx="9658350" cy="2400300"/>
          </a:xfrm>
          <a:prstGeom prst="rect">
            <a:avLst/>
          </a:prstGeom>
        </p:spPr>
      </p:pic>
    </p:spTree>
    <p:extLst>
      <p:ext uri="{BB962C8B-B14F-4D97-AF65-F5344CB8AC3E}">
        <p14:creationId xmlns:p14="http://schemas.microsoft.com/office/powerpoint/2010/main" val="3877860565"/>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solidFill>
                  <a:srgbClr val="007DC3"/>
                </a:solidFill>
                <a:latin typeface="+mn-lt"/>
                <a:cs typeface="Arial" panose="020B0604020202020204" pitchFamily="34" charset="0"/>
              </a:rPr>
              <a:t>Thank You</a:t>
            </a:r>
          </a:p>
        </p:txBody>
      </p:sp>
    </p:spTree>
    <p:extLst>
      <p:ext uri="{BB962C8B-B14F-4D97-AF65-F5344CB8AC3E}">
        <p14:creationId xmlns:p14="http://schemas.microsoft.com/office/powerpoint/2010/main" val="302178198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latin typeface="Arial" panose="020B0604020202020204" pitchFamily="34" charset="0"/>
                <a:cs typeface="Arial" panose="020B0604020202020204" pitchFamily="34" charset="0"/>
              </a:rPr>
              <a:t>iCount</a:t>
            </a:r>
            <a:r>
              <a:rPr lang="en-US" sz="2800" dirty="0">
                <a:latin typeface="Arial" panose="020B0604020202020204" pitchFamily="34" charset="0"/>
                <a:cs typeface="Arial" panose="020B0604020202020204" pitchFamily="34" charset="0"/>
              </a:rPr>
              <a:t> New Features</a:t>
            </a:r>
          </a:p>
        </p:txBody>
      </p:sp>
      <p:sp>
        <p:nvSpPr>
          <p:cNvPr id="4" name="Slide Number Placeholder 3"/>
          <p:cNvSpPr>
            <a:spLocks noGrp="1"/>
          </p:cNvSpPr>
          <p:nvPr>
            <p:ph type="sldNum" sz="quarter" idx="2"/>
          </p:nvPr>
        </p:nvSpPr>
        <p:spPr/>
        <p:txBody>
          <a:bodyPr/>
          <a:lstStyle/>
          <a:p>
            <a:fld id="{86CB4B4D-7CA3-9044-876B-883B54F8677D}" type="slidenum">
              <a:rPr lang="en-US" smtClean="0"/>
              <a:pPr/>
              <a:t>3</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74333089"/>
              </p:ext>
            </p:extLst>
          </p:nvPr>
        </p:nvGraphicFramePr>
        <p:xfrm>
          <a:off x="280633" y="860521"/>
          <a:ext cx="11630733" cy="4796179"/>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2985543">
                  <a:extLst>
                    <a:ext uri="{9D8B030D-6E8A-4147-A177-3AD203B41FA5}">
                      <a16:colId xmlns:a16="http://schemas.microsoft.com/office/drawing/2014/main" val="20000"/>
                    </a:ext>
                  </a:extLst>
                </a:gridCol>
                <a:gridCol w="8645190">
                  <a:extLst>
                    <a:ext uri="{9D8B030D-6E8A-4147-A177-3AD203B41FA5}">
                      <a16:colId xmlns:a16="http://schemas.microsoft.com/office/drawing/2014/main" val="20001"/>
                    </a:ext>
                  </a:extLst>
                </a:gridCol>
              </a:tblGrid>
              <a:tr h="331693">
                <a:tc>
                  <a:txBody>
                    <a:bodyPr/>
                    <a:lstStyle/>
                    <a:p>
                      <a:r>
                        <a:rPr lang="en-US" sz="1600" dirty="0">
                          <a:latin typeface="Arial" panose="020B0604020202020204" pitchFamily="34" charset="0"/>
                          <a:cs typeface="Arial" panose="020B0604020202020204" pitchFamily="34" charset="0"/>
                        </a:rPr>
                        <a:t>New Features</a:t>
                      </a:r>
                    </a:p>
                  </a:txBody>
                  <a:tcPr/>
                </a:tc>
                <a:tc>
                  <a:txBody>
                    <a:bodyPr/>
                    <a:lstStyle/>
                    <a:p>
                      <a:r>
                        <a:rPr lang="en-US" sz="1600" dirty="0">
                          <a:latin typeface="Arial" panose="020B0604020202020204" pitchFamily="34" charset="0"/>
                          <a:cs typeface="Arial" panose="020B0604020202020204" pitchFamily="34" charset="0"/>
                        </a:rPr>
                        <a:t>Description</a:t>
                      </a:r>
                      <a:r>
                        <a:rPr lang="en-US" sz="1600" baseline="0" dirty="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548722">
                <a:tc>
                  <a:txBody>
                    <a:bodyPr/>
                    <a:lstStyle/>
                    <a:p>
                      <a:r>
                        <a:rPr lang="en-US" sz="1600" dirty="0">
                          <a:latin typeface="Arial" panose="020B0604020202020204" pitchFamily="34" charset="0"/>
                          <a:cs typeface="Arial" panose="020B0604020202020204" pitchFamily="34" charset="0"/>
                        </a:rPr>
                        <a:t>connectors and form UI</a:t>
                      </a:r>
                    </a:p>
                  </a:txBody>
                  <a:tcPr/>
                </a:tc>
                <a:tc>
                  <a:txBody>
                    <a:bodyPr/>
                    <a:lstStyle/>
                    <a:p>
                      <a:r>
                        <a:rPr lang="en-US" sz="1600" dirty="0">
                          <a:latin typeface="Arial" panose="020B0604020202020204" pitchFamily="34" charset="0"/>
                          <a:cs typeface="Arial" panose="020B0604020202020204" pitchFamily="34" charset="0"/>
                        </a:rPr>
                        <a:t>Employees can push feedback, appreciations etc. using connectors and form UI. </a:t>
                      </a:r>
                      <a:r>
                        <a:rPr lang="en-US" sz="1600" dirty="0" err="1">
                          <a:latin typeface="Arial" panose="020B0604020202020204" pitchFamily="34" charset="0"/>
                          <a:cs typeface="Arial" panose="020B0604020202020204" pitchFamily="34" charset="0"/>
                        </a:rPr>
                        <a:t>iCount</a:t>
                      </a:r>
                      <a:r>
                        <a:rPr lang="en-US" sz="1600" dirty="0">
                          <a:latin typeface="Arial" panose="020B0604020202020204" pitchFamily="34" charset="0"/>
                          <a:cs typeface="Arial" panose="020B0604020202020204" pitchFamily="34" charset="0"/>
                        </a:rPr>
                        <a:t> login is not required. Connectors are Add-ins to outlook and chat services.</a:t>
                      </a:r>
                    </a:p>
                  </a:txBody>
                  <a:tcPr/>
                </a:tc>
                <a:extLst>
                  <a:ext uri="{0D108BD9-81ED-4DB2-BD59-A6C34878D82A}">
                    <a16:rowId xmlns:a16="http://schemas.microsoft.com/office/drawing/2014/main" val="10001"/>
                  </a:ext>
                </a:extLst>
              </a:tr>
              <a:tr h="788247">
                <a:tc>
                  <a:txBody>
                    <a:bodyPr/>
                    <a:lstStyle/>
                    <a:p>
                      <a:r>
                        <a:rPr lang="en-US" sz="1600" dirty="0">
                          <a:latin typeface="Arial" panose="020B0604020202020204" pitchFamily="34" charset="0"/>
                          <a:cs typeface="Arial" panose="020B0604020202020204" pitchFamily="34" charset="0"/>
                        </a:rPr>
                        <a:t>adapter-</a:t>
                      </a:r>
                      <a:r>
                        <a:rPr lang="en-US" sz="1600" dirty="0" err="1">
                          <a:latin typeface="Arial" panose="020B0604020202020204" pitchFamily="34" charset="0"/>
                          <a:cs typeface="Arial" panose="020B0604020202020204" pitchFamily="34" charset="0"/>
                        </a:rPr>
                        <a:t>api</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APIs to integrate </a:t>
                      </a:r>
                      <a:r>
                        <a:rPr lang="en-US" sz="1600" dirty="0" err="1">
                          <a:latin typeface="Arial" panose="020B0604020202020204" pitchFamily="34" charset="0"/>
                          <a:cs typeface="Arial" panose="020B0604020202020204" pitchFamily="34" charset="0"/>
                        </a:rPr>
                        <a:t>iCount</a:t>
                      </a:r>
                      <a:r>
                        <a:rPr lang="en-US" sz="1600" dirty="0">
                          <a:latin typeface="Arial" panose="020B0604020202020204" pitchFamily="34" charset="0"/>
                          <a:cs typeface="Arial" panose="020B0604020202020204" pitchFamily="34" charset="0"/>
                        </a:rPr>
                        <a:t> with external services. Here are a few examples of external services - Trainings, Course, Lex, Outlook, Jira etc. adapter API can pull tasks from Jira. We will provide a basic API for this function.</a:t>
                      </a:r>
                    </a:p>
                    <a:p>
                      <a:endParaRPr lang="en-US" sz="16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Arial" panose="020B0604020202020204" pitchFamily="34" charset="0"/>
                          <a:ea typeface="+mn-ea"/>
                          <a:cs typeface="Arial" panose="020B0604020202020204" pitchFamily="34" charset="0"/>
                        </a:rPr>
                        <a:t>The </a:t>
                      </a:r>
                      <a:r>
                        <a:rPr lang="en-US" sz="1600" b="1" kern="1200" dirty="0">
                          <a:solidFill>
                            <a:schemeClr val="dk1"/>
                          </a:solidFill>
                          <a:latin typeface="Arial" panose="020B0604020202020204" pitchFamily="34" charset="0"/>
                          <a:ea typeface="+mn-ea"/>
                          <a:cs typeface="Arial" panose="020B0604020202020204" pitchFamily="34" charset="0"/>
                        </a:rPr>
                        <a:t>Jira REST API </a:t>
                      </a:r>
                      <a:r>
                        <a:rPr lang="en-US" sz="1600" kern="1200" dirty="0">
                          <a:solidFill>
                            <a:schemeClr val="dk1"/>
                          </a:solidFill>
                          <a:latin typeface="Arial" panose="020B0604020202020204" pitchFamily="34" charset="0"/>
                          <a:ea typeface="+mn-ea"/>
                          <a:cs typeface="Arial" panose="020B0604020202020204" pitchFamily="34" charset="0"/>
                        </a:rPr>
                        <a:t>can be invoked to push the data either sprint level or project level or task completion to iCount under specific goals or under additional documents in goals are not matching.</a:t>
                      </a:r>
                    </a:p>
                  </a:txBody>
                  <a:tcPr/>
                </a:tc>
                <a:extLst>
                  <a:ext uri="{0D108BD9-81ED-4DB2-BD59-A6C34878D82A}">
                    <a16:rowId xmlns:a16="http://schemas.microsoft.com/office/drawing/2014/main" val="10002"/>
                  </a:ext>
                </a:extLst>
              </a:tr>
              <a:tr h="548722">
                <a:tc>
                  <a:txBody>
                    <a:bodyPr/>
                    <a:lstStyle/>
                    <a:p>
                      <a:r>
                        <a:rPr lang="en-US" sz="1800" b="0" i="0" kern="1200" dirty="0">
                          <a:solidFill>
                            <a:schemeClr val="dk1"/>
                          </a:solidFill>
                          <a:effectLst/>
                          <a:latin typeface="+mn-lt"/>
                          <a:ea typeface="+mn-ea"/>
                          <a:cs typeface="+mn-cs"/>
                        </a:rPr>
                        <a:t>awards-based-system</a:t>
                      </a:r>
                      <a:endParaRPr lang="en-US" sz="1600" b="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Employees acquire coins by providing feedback, completing course/trainings, uploading appreciations etc. Coins can be configurable and they can be redeemed using </a:t>
                      </a:r>
                      <a:r>
                        <a:rPr lang="en-US" sz="1600" dirty="0" err="1">
                          <a:latin typeface="Arial" panose="020B0604020202020204" pitchFamily="34" charset="0"/>
                          <a:cs typeface="Arial" panose="020B0604020202020204" pitchFamily="34" charset="0"/>
                        </a:rPr>
                        <a:t>InfyGold</a:t>
                      </a:r>
                      <a:r>
                        <a:rPr lang="en-US" sz="16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3293306097"/>
                  </a:ext>
                </a:extLst>
              </a:tr>
              <a:tr h="788247">
                <a:tc>
                  <a:txBody>
                    <a:bodyPr/>
                    <a:lstStyle/>
                    <a:p>
                      <a:r>
                        <a:rPr lang="en-US" sz="1800" b="0" i="0" kern="1200" dirty="0">
                          <a:solidFill>
                            <a:schemeClr val="dk1"/>
                          </a:solidFill>
                          <a:effectLst/>
                          <a:latin typeface="+mn-lt"/>
                          <a:ea typeface="+mn-ea"/>
                          <a:cs typeface="+mn-cs"/>
                        </a:rPr>
                        <a:t>campaign manager </a:t>
                      </a:r>
                      <a:endParaRPr lang="en-US" sz="1600" dirty="0">
                        <a:latin typeface="Arial" panose="020B0604020202020204" pitchFamily="34" charset="0"/>
                        <a:cs typeface="Arial" panose="020B0604020202020204" pitchFamily="34" charset="0"/>
                      </a:endParaRPr>
                    </a:p>
                  </a:txBody>
                  <a:tcPr/>
                </a:tc>
                <a:tc>
                  <a:txBody>
                    <a:bodyPr/>
                    <a:lstStyle/>
                    <a:p>
                      <a:r>
                        <a:rPr lang="en-US" sz="1600" dirty="0" err="1">
                          <a:latin typeface="Arial" panose="020B0604020202020204" pitchFamily="34" charset="0"/>
                          <a:cs typeface="Arial" panose="020B0604020202020204" pitchFamily="34" charset="0"/>
                        </a:rPr>
                        <a:t>iCount</a:t>
                      </a:r>
                      <a:r>
                        <a:rPr lang="en-US" sz="1600" dirty="0">
                          <a:latin typeface="Arial" panose="020B0604020202020204" pitchFamily="34" charset="0"/>
                          <a:cs typeface="Arial" panose="020B0604020202020204" pitchFamily="34" charset="0"/>
                        </a:rPr>
                        <a:t> deals can be announced through campaign manager and more coins can be accumulated by the employees for specific duration.</a:t>
                      </a:r>
                    </a:p>
                  </a:txBody>
                  <a:tcPr/>
                </a:tc>
                <a:extLst>
                  <a:ext uri="{0D108BD9-81ED-4DB2-BD59-A6C34878D82A}">
                    <a16:rowId xmlns:a16="http://schemas.microsoft.com/office/drawing/2014/main" val="2021179689"/>
                  </a:ext>
                </a:extLst>
              </a:tr>
              <a:tr h="350332">
                <a:tc>
                  <a:txBody>
                    <a:bodyPr/>
                    <a:lstStyle/>
                    <a:p>
                      <a:r>
                        <a:rPr lang="en-US" sz="1800" kern="1200" dirty="0">
                          <a:solidFill>
                            <a:schemeClr val="dk1"/>
                          </a:solidFill>
                          <a:latin typeface="+mn-lt"/>
                          <a:ea typeface="+mn-ea"/>
                          <a:cs typeface="+mn-cs"/>
                        </a:rPr>
                        <a:t>performance score-card </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Leadership dashboard to view and track the performance of individual project teams.</a:t>
                      </a:r>
                    </a:p>
                  </a:txBody>
                  <a:tcPr/>
                </a:tc>
                <a:extLst>
                  <a:ext uri="{0D108BD9-81ED-4DB2-BD59-A6C34878D82A}">
                    <a16:rowId xmlns:a16="http://schemas.microsoft.com/office/drawing/2014/main" val="1794765077"/>
                  </a:ext>
                </a:extLst>
              </a:tr>
              <a:tr h="350332">
                <a:tc>
                  <a:txBody>
                    <a:bodyPr/>
                    <a:lstStyle/>
                    <a:p>
                      <a:r>
                        <a:rPr lang="en-US" sz="1600" dirty="0" err="1">
                          <a:latin typeface="Arial" panose="020B0604020202020204" pitchFamily="34" charset="0"/>
                          <a:cs typeface="Arial" panose="020B0604020202020204" pitchFamily="34" charset="0"/>
                        </a:rPr>
                        <a:t>todo</a:t>
                      </a:r>
                      <a:r>
                        <a:rPr lang="en-US" sz="1600" dirty="0">
                          <a:latin typeface="Arial" panose="020B0604020202020204" pitchFamily="34" charset="0"/>
                          <a:cs typeface="Arial" panose="020B0604020202020204" pitchFamily="34" charset="0"/>
                        </a:rPr>
                        <a:t>-icount-notifications</a:t>
                      </a:r>
                    </a:p>
                  </a:txBody>
                  <a:tcPr/>
                </a:tc>
                <a:tc>
                  <a:txBody>
                    <a:bodyPr/>
                    <a:lstStyle/>
                    <a:p>
                      <a:r>
                        <a:rPr lang="en-US" sz="1600" dirty="0">
                          <a:latin typeface="Arial" panose="020B0604020202020204" pitchFamily="34" charset="0"/>
                          <a:cs typeface="Arial" panose="020B0604020202020204" pitchFamily="34" charset="0"/>
                        </a:rPr>
                        <a:t>Employee engagement tool to publish icount news, new features and how to use them. </a:t>
                      </a:r>
                    </a:p>
                  </a:txBody>
                  <a:tcPr/>
                </a:tc>
                <a:extLst>
                  <a:ext uri="{0D108BD9-81ED-4DB2-BD59-A6C34878D82A}">
                    <a16:rowId xmlns:a16="http://schemas.microsoft.com/office/drawing/2014/main" val="3939657572"/>
                  </a:ext>
                </a:extLst>
              </a:tr>
            </a:tbl>
          </a:graphicData>
        </a:graphic>
      </p:graphicFrame>
    </p:spTree>
    <p:extLst>
      <p:ext uri="{BB962C8B-B14F-4D97-AF65-F5344CB8AC3E}">
        <p14:creationId xmlns:p14="http://schemas.microsoft.com/office/powerpoint/2010/main" val="128152120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latin typeface="Arial" panose="020B0604020202020204" pitchFamily="34" charset="0"/>
                <a:cs typeface="Arial" panose="020B0604020202020204" pitchFamily="34" charset="0"/>
              </a:rPr>
              <a:t>iCount</a:t>
            </a:r>
            <a:r>
              <a:rPr lang="en-US" sz="2800" dirty="0">
                <a:latin typeface="Arial" panose="020B0604020202020204" pitchFamily="34" charset="0"/>
                <a:cs typeface="Arial" panose="020B0604020202020204" pitchFamily="34" charset="0"/>
              </a:rPr>
              <a:t> New Feature Details</a:t>
            </a:r>
          </a:p>
        </p:txBody>
      </p:sp>
      <p:sp>
        <p:nvSpPr>
          <p:cNvPr id="4" name="Slide Number Placeholder 3"/>
          <p:cNvSpPr>
            <a:spLocks noGrp="1"/>
          </p:cNvSpPr>
          <p:nvPr>
            <p:ph type="sldNum" sz="quarter" idx="2"/>
          </p:nvPr>
        </p:nvSpPr>
        <p:spPr/>
        <p:txBody>
          <a:bodyPr/>
          <a:lstStyle/>
          <a:p>
            <a:fld id="{86CB4B4D-7CA3-9044-876B-883B54F8677D}" type="slidenum">
              <a:rPr lang="en-US" smtClean="0"/>
              <a:pPr/>
              <a:t>4</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876716329"/>
              </p:ext>
            </p:extLst>
          </p:nvPr>
        </p:nvGraphicFramePr>
        <p:xfrm>
          <a:off x="280633" y="860521"/>
          <a:ext cx="11772822" cy="581737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2731056">
                  <a:extLst>
                    <a:ext uri="{9D8B030D-6E8A-4147-A177-3AD203B41FA5}">
                      <a16:colId xmlns:a16="http://schemas.microsoft.com/office/drawing/2014/main" val="20000"/>
                    </a:ext>
                  </a:extLst>
                </a:gridCol>
                <a:gridCol w="3940689">
                  <a:extLst>
                    <a:ext uri="{9D8B030D-6E8A-4147-A177-3AD203B41FA5}">
                      <a16:colId xmlns:a16="http://schemas.microsoft.com/office/drawing/2014/main" val="20001"/>
                    </a:ext>
                  </a:extLst>
                </a:gridCol>
                <a:gridCol w="2804761">
                  <a:extLst>
                    <a:ext uri="{9D8B030D-6E8A-4147-A177-3AD203B41FA5}">
                      <a16:colId xmlns:a16="http://schemas.microsoft.com/office/drawing/2014/main" val="3657013713"/>
                    </a:ext>
                  </a:extLst>
                </a:gridCol>
                <a:gridCol w="2296316">
                  <a:extLst>
                    <a:ext uri="{9D8B030D-6E8A-4147-A177-3AD203B41FA5}">
                      <a16:colId xmlns:a16="http://schemas.microsoft.com/office/drawing/2014/main" val="4170487981"/>
                    </a:ext>
                  </a:extLst>
                </a:gridCol>
              </a:tblGrid>
              <a:tr h="425452">
                <a:tc>
                  <a:txBody>
                    <a:bodyPr/>
                    <a:lstStyle/>
                    <a:p>
                      <a:r>
                        <a:rPr lang="en-US" sz="1600" dirty="0">
                          <a:latin typeface="Arial" panose="020B0604020202020204" pitchFamily="34" charset="0"/>
                          <a:cs typeface="Arial" panose="020B0604020202020204" pitchFamily="34" charset="0"/>
                        </a:rPr>
                        <a:t>Feature</a:t>
                      </a:r>
                    </a:p>
                  </a:txBody>
                  <a:tcPr/>
                </a:tc>
                <a:tc>
                  <a:txBody>
                    <a:bodyPr/>
                    <a:lstStyle/>
                    <a:p>
                      <a:r>
                        <a:rPr lang="en-US" sz="1600" dirty="0">
                          <a:latin typeface="Arial" panose="020B0604020202020204" pitchFamily="34" charset="0"/>
                          <a:cs typeface="Arial" panose="020B0604020202020204" pitchFamily="34" charset="0"/>
                        </a:rPr>
                        <a:t>Proposed View</a:t>
                      </a:r>
                    </a:p>
                  </a:txBody>
                  <a:tcPr/>
                </a:tc>
                <a:tc>
                  <a:txBody>
                    <a:bodyPr/>
                    <a:lstStyle/>
                    <a:p>
                      <a:r>
                        <a:rPr lang="en-US" sz="1600" dirty="0">
                          <a:latin typeface="Arial" panose="020B0604020202020204" pitchFamily="34" charset="0"/>
                          <a:cs typeface="Arial" panose="020B0604020202020204" pitchFamily="34" charset="0"/>
                        </a:rPr>
                        <a:t>Impacted Audience</a:t>
                      </a:r>
                    </a:p>
                  </a:txBody>
                  <a:tcPr/>
                </a:tc>
                <a:tc>
                  <a:txBody>
                    <a:bodyPr/>
                    <a:lstStyle/>
                    <a:p>
                      <a:r>
                        <a:rPr lang="en-US" sz="1600" dirty="0">
                          <a:latin typeface="Arial" panose="020B0604020202020204" pitchFamily="34" charset="0"/>
                          <a:cs typeface="Arial" panose="020B0604020202020204" pitchFamily="34" charset="0"/>
                        </a:rPr>
                        <a:t>Target Application/Person</a:t>
                      </a:r>
                    </a:p>
                  </a:txBody>
                  <a:tcPr/>
                </a:tc>
                <a:extLst>
                  <a:ext uri="{0D108BD9-81ED-4DB2-BD59-A6C34878D82A}">
                    <a16:rowId xmlns:a16="http://schemas.microsoft.com/office/drawing/2014/main" val="10000"/>
                  </a:ext>
                </a:extLst>
              </a:tr>
              <a:tr h="1928403">
                <a:tc>
                  <a:txBody>
                    <a:bodyPr/>
                    <a:lstStyle/>
                    <a:p>
                      <a:r>
                        <a:rPr lang="en-US" sz="1600" dirty="0">
                          <a:latin typeface="Arial" panose="020B0604020202020204" pitchFamily="34" charset="0"/>
                          <a:cs typeface="Arial" panose="020B0604020202020204" pitchFamily="34" charset="0"/>
                        </a:rPr>
                        <a:t>connectors and form UI</a:t>
                      </a:r>
                    </a:p>
                  </a:txBody>
                  <a:tcPr/>
                </a:tc>
                <a:tc>
                  <a:txBody>
                    <a:bodyPr/>
                    <a:lstStyle/>
                    <a:p>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Employees</a:t>
                      </a:r>
                    </a:p>
                  </a:txBody>
                  <a:tcPr/>
                </a:tc>
                <a:tc>
                  <a:txBody>
                    <a:bodyPr/>
                    <a:lstStyle/>
                    <a:p>
                      <a:r>
                        <a:rPr lang="en-US" sz="1600" dirty="0" err="1">
                          <a:latin typeface="Arial" panose="020B0604020202020204" pitchFamily="34" charset="0"/>
                          <a:cs typeface="Arial" panose="020B0604020202020204" pitchFamily="34" charset="0"/>
                        </a:rPr>
                        <a:t>iCount</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1562610">
                <a:tc>
                  <a:txBody>
                    <a:bodyPr/>
                    <a:lstStyle/>
                    <a:p>
                      <a:r>
                        <a:rPr lang="en-US" sz="1600" dirty="0">
                          <a:latin typeface="Arial" panose="020B0604020202020204" pitchFamily="34" charset="0"/>
                          <a:cs typeface="Arial" panose="020B0604020202020204" pitchFamily="34" charset="0"/>
                        </a:rPr>
                        <a:t>adapter-</a:t>
                      </a:r>
                      <a:r>
                        <a:rPr lang="en-US" sz="1600" dirty="0" err="1">
                          <a:latin typeface="Arial" panose="020B0604020202020204" pitchFamily="34" charset="0"/>
                          <a:cs typeface="Arial" panose="020B0604020202020204" pitchFamily="34" charset="0"/>
                        </a:rPr>
                        <a:t>api</a:t>
                      </a:r>
                      <a:endParaRPr lang="en-US" sz="1600" dirty="0">
                        <a:latin typeface="Arial" panose="020B0604020202020204" pitchFamily="34" charset="0"/>
                        <a:cs typeface="Arial" panose="020B0604020202020204" pitchFamily="34" charset="0"/>
                      </a:endParaRPr>
                    </a:p>
                  </a:txBody>
                  <a:tcPr/>
                </a:tc>
                <a:tc>
                  <a:txBody>
                    <a:bodyPr/>
                    <a:lstStyle/>
                    <a:p>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Employees</a:t>
                      </a:r>
                    </a:p>
                  </a:txBody>
                  <a:tcPr/>
                </a:tc>
                <a:tc>
                  <a:txBody>
                    <a:bodyPr/>
                    <a:lstStyle/>
                    <a:p>
                      <a:r>
                        <a:rPr lang="en-US" sz="1600" dirty="0" err="1">
                          <a:latin typeface="Arial" panose="020B0604020202020204" pitchFamily="34" charset="0"/>
                          <a:cs typeface="Arial" panose="020B0604020202020204" pitchFamily="34" charset="0"/>
                        </a:rPr>
                        <a:t>iCount</a:t>
                      </a:r>
                      <a:r>
                        <a:rPr lang="en-US" sz="1600">
                          <a:latin typeface="Arial" panose="020B0604020202020204" pitchFamily="34" charset="0"/>
                          <a:cs typeface="Arial" panose="020B0604020202020204" pitchFamily="34" charset="0"/>
                        </a:rPr>
                        <a:t> consumes data </a:t>
                      </a:r>
                      <a:r>
                        <a:rPr lang="en-US" sz="1600" dirty="0">
                          <a:latin typeface="Arial" panose="020B0604020202020204" pitchFamily="34" charset="0"/>
                          <a:cs typeface="Arial" panose="020B0604020202020204" pitchFamily="34" charset="0"/>
                        </a:rPr>
                        <a:t>through proxy-</a:t>
                      </a:r>
                      <a:r>
                        <a:rPr lang="en-US" sz="1600" dirty="0" err="1">
                          <a:latin typeface="Arial" panose="020B0604020202020204" pitchFamily="34" charset="0"/>
                          <a:cs typeface="Arial" panose="020B0604020202020204" pitchFamily="34" charset="0"/>
                        </a:rPr>
                        <a:t>api</a:t>
                      </a:r>
                      <a:r>
                        <a:rPr lang="en-US" sz="1600" dirty="0">
                          <a:latin typeface="Arial" panose="020B0604020202020204" pitchFamily="34" charset="0"/>
                          <a:cs typeface="Arial" panose="020B0604020202020204" pitchFamily="34" charset="0"/>
                        </a:rPr>
                        <a:t> </a:t>
                      </a:r>
                    </a:p>
                  </a:txBody>
                  <a:tcPr/>
                </a:tc>
                <a:extLst>
                  <a:ext uri="{0D108BD9-81ED-4DB2-BD59-A6C34878D82A}">
                    <a16:rowId xmlns:a16="http://schemas.microsoft.com/office/drawing/2014/main" val="10002"/>
                  </a:ext>
                </a:extLst>
              </a:tr>
              <a:tr h="1747237">
                <a:tc>
                  <a:txBody>
                    <a:bodyPr/>
                    <a:lstStyle/>
                    <a:p>
                      <a:r>
                        <a:rPr lang="en-US" sz="1800" b="0" i="0" kern="1200" dirty="0">
                          <a:solidFill>
                            <a:schemeClr val="dk1"/>
                          </a:solidFill>
                          <a:effectLst/>
                          <a:latin typeface="+mn-lt"/>
                          <a:ea typeface="+mn-ea"/>
                          <a:cs typeface="+mn-cs"/>
                        </a:rPr>
                        <a:t>awards-based-system</a:t>
                      </a:r>
                      <a:endParaRPr lang="en-US" sz="1600" b="0" dirty="0">
                        <a:latin typeface="Arial" panose="020B0604020202020204" pitchFamily="34" charset="0"/>
                        <a:cs typeface="Arial" panose="020B0604020202020204" pitchFamily="34" charset="0"/>
                      </a:endParaRPr>
                    </a:p>
                  </a:txBody>
                  <a:tcPr/>
                </a:tc>
                <a:tc>
                  <a:txBody>
                    <a:bodyPr/>
                    <a:lstStyle/>
                    <a:p>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Employees</a:t>
                      </a:r>
                    </a:p>
                    <a:p>
                      <a:endParaRPr lang="en-US" sz="1600" dirty="0">
                        <a:latin typeface="Arial" panose="020B0604020202020204" pitchFamily="34" charset="0"/>
                        <a:cs typeface="Arial" panose="020B0604020202020204" pitchFamily="34" charset="0"/>
                      </a:endParaRPr>
                    </a:p>
                  </a:txBody>
                  <a:tcPr/>
                </a:tc>
                <a:tc>
                  <a:txBody>
                    <a:bodyPr/>
                    <a:lstStyle/>
                    <a:p>
                      <a:r>
                        <a:rPr lang="en-US" sz="1600" dirty="0" err="1">
                          <a:latin typeface="Arial" panose="020B0604020202020204" pitchFamily="34" charset="0"/>
                          <a:cs typeface="Arial" panose="020B0604020202020204" pitchFamily="34" charset="0"/>
                        </a:rPr>
                        <a:t>iCount</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93306097"/>
                  </a:ext>
                </a:extLst>
              </a:tr>
            </a:tbl>
          </a:graphicData>
        </a:graphic>
      </p:graphicFrame>
      <p:pic>
        <p:nvPicPr>
          <p:cNvPr id="3" name="Picture 2">
            <a:extLst>
              <a:ext uri="{FF2B5EF4-FFF2-40B4-BE49-F238E27FC236}">
                <a16:creationId xmlns:a16="http://schemas.microsoft.com/office/drawing/2014/main" id="{39BAAA5F-FA4F-4946-A5F0-206E939C7AC7}"/>
              </a:ext>
            </a:extLst>
          </p:cNvPr>
          <p:cNvPicPr>
            <a:picLocks noChangeAspect="1"/>
          </p:cNvPicPr>
          <p:nvPr/>
        </p:nvPicPr>
        <p:blipFill>
          <a:blip r:embed="rId2"/>
          <a:stretch>
            <a:fillRect/>
          </a:stretch>
        </p:blipFill>
        <p:spPr>
          <a:xfrm>
            <a:off x="3103207" y="1592511"/>
            <a:ext cx="3754368" cy="1665608"/>
          </a:xfrm>
          <a:prstGeom prst="rect">
            <a:avLst/>
          </a:prstGeom>
        </p:spPr>
        <p:style>
          <a:lnRef idx="2">
            <a:schemeClr val="dk1"/>
          </a:lnRef>
          <a:fillRef idx="1">
            <a:schemeClr val="lt1"/>
          </a:fillRef>
          <a:effectRef idx="0">
            <a:schemeClr val="dk1"/>
          </a:effectRef>
          <a:fontRef idx="minor">
            <a:schemeClr val="dk1"/>
          </a:fontRef>
        </p:style>
      </p:pic>
      <p:pic>
        <p:nvPicPr>
          <p:cNvPr id="6" name="Picture 5">
            <a:extLst>
              <a:ext uri="{FF2B5EF4-FFF2-40B4-BE49-F238E27FC236}">
                <a16:creationId xmlns:a16="http://schemas.microsoft.com/office/drawing/2014/main" id="{82332DDA-EDB7-4ACE-8A6E-F4D3D803173B}"/>
              </a:ext>
            </a:extLst>
          </p:cNvPr>
          <p:cNvPicPr>
            <a:picLocks noChangeAspect="1"/>
          </p:cNvPicPr>
          <p:nvPr/>
        </p:nvPicPr>
        <p:blipFill>
          <a:blip r:embed="rId3"/>
          <a:stretch>
            <a:fillRect/>
          </a:stretch>
        </p:blipFill>
        <p:spPr>
          <a:xfrm>
            <a:off x="3117275" y="4978073"/>
            <a:ext cx="3768436" cy="1549336"/>
          </a:xfrm>
          <a:prstGeom prst="rect">
            <a:avLst/>
          </a:prstGeom>
        </p:spPr>
        <p:style>
          <a:lnRef idx="2">
            <a:schemeClr val="dk1"/>
          </a:lnRef>
          <a:fillRef idx="1">
            <a:schemeClr val="lt1"/>
          </a:fillRef>
          <a:effectRef idx="0">
            <a:schemeClr val="dk1"/>
          </a:effectRef>
          <a:fontRef idx="minor">
            <a:schemeClr val="dk1"/>
          </a:fontRef>
        </p:style>
      </p:pic>
      <p:pic>
        <p:nvPicPr>
          <p:cNvPr id="8" name="Picture 7">
            <a:extLst>
              <a:ext uri="{FF2B5EF4-FFF2-40B4-BE49-F238E27FC236}">
                <a16:creationId xmlns:a16="http://schemas.microsoft.com/office/drawing/2014/main" id="{0B655116-3D27-4F73-B22E-EA760638705B}"/>
              </a:ext>
            </a:extLst>
          </p:cNvPr>
          <p:cNvPicPr>
            <a:picLocks noChangeAspect="1"/>
          </p:cNvPicPr>
          <p:nvPr/>
        </p:nvPicPr>
        <p:blipFill>
          <a:blip r:embed="rId4"/>
          <a:stretch>
            <a:fillRect/>
          </a:stretch>
        </p:blipFill>
        <p:spPr>
          <a:xfrm>
            <a:off x="3103207" y="3429000"/>
            <a:ext cx="3768436" cy="1430325"/>
          </a:xfrm>
          <a:prstGeom prst="rect">
            <a:avLst/>
          </a:prstGeom>
        </p:spPr>
        <p:style>
          <a:lnRef idx="2">
            <a:schemeClr val="dk1"/>
          </a:lnRef>
          <a:fillRef idx="1">
            <a:schemeClr val="lt1"/>
          </a:fillRef>
          <a:effectRef idx="0">
            <a:schemeClr val="dk1"/>
          </a:effectRef>
          <a:fontRef idx="minor">
            <a:schemeClr val="dk1"/>
          </a:fontRef>
        </p:style>
      </p:pic>
      <p:pic>
        <p:nvPicPr>
          <p:cNvPr id="9" name="Picture 8">
            <a:extLst>
              <a:ext uri="{FF2B5EF4-FFF2-40B4-BE49-F238E27FC236}">
                <a16:creationId xmlns:a16="http://schemas.microsoft.com/office/drawing/2014/main" id="{6CB92FCB-C050-4F7A-BCBC-F4482A95BDD7}"/>
              </a:ext>
            </a:extLst>
          </p:cNvPr>
          <p:cNvPicPr>
            <a:picLocks noChangeAspect="1"/>
          </p:cNvPicPr>
          <p:nvPr/>
        </p:nvPicPr>
        <p:blipFill>
          <a:blip r:embed="rId5"/>
          <a:stretch>
            <a:fillRect/>
          </a:stretch>
        </p:blipFill>
        <p:spPr>
          <a:xfrm>
            <a:off x="9822873" y="2000875"/>
            <a:ext cx="2088494" cy="1205345"/>
          </a:xfrm>
          <a:prstGeom prst="rect">
            <a:avLst/>
          </a:prstGeom>
        </p:spPr>
        <p:style>
          <a:lnRef idx="2">
            <a:schemeClr val="dk1"/>
          </a:lnRef>
          <a:fillRef idx="1">
            <a:schemeClr val="lt1"/>
          </a:fillRef>
          <a:effectRef idx="0">
            <a:schemeClr val="dk1"/>
          </a:effectRef>
          <a:fontRef idx="minor">
            <a:schemeClr val="dk1"/>
          </a:fontRef>
        </p:style>
      </p:pic>
      <p:pic>
        <p:nvPicPr>
          <p:cNvPr id="10" name="Picture 9">
            <a:extLst>
              <a:ext uri="{FF2B5EF4-FFF2-40B4-BE49-F238E27FC236}">
                <a16:creationId xmlns:a16="http://schemas.microsoft.com/office/drawing/2014/main" id="{BC427655-7B87-4CBC-A256-058A0FF1287C}"/>
              </a:ext>
            </a:extLst>
          </p:cNvPr>
          <p:cNvPicPr>
            <a:picLocks noChangeAspect="1"/>
          </p:cNvPicPr>
          <p:nvPr/>
        </p:nvPicPr>
        <p:blipFill>
          <a:blip r:embed="rId6"/>
          <a:stretch>
            <a:fillRect/>
          </a:stretch>
        </p:blipFill>
        <p:spPr>
          <a:xfrm>
            <a:off x="9822873" y="5225291"/>
            <a:ext cx="2088494" cy="1144722"/>
          </a:xfrm>
          <a:prstGeom prst="rect">
            <a:avLst/>
          </a:prstGeom>
        </p:spPr>
        <p:style>
          <a:lnRef idx="2">
            <a:schemeClr val="dk1"/>
          </a:lnRef>
          <a:fillRef idx="1">
            <a:schemeClr val="lt1"/>
          </a:fillRef>
          <a:effectRef idx="0">
            <a:schemeClr val="dk1"/>
          </a:effectRef>
          <a:fontRef idx="minor">
            <a:schemeClr val="dk1"/>
          </a:fontRef>
        </p:style>
      </p:pic>
      <p:pic>
        <p:nvPicPr>
          <p:cNvPr id="11" name="Picture 10">
            <a:extLst>
              <a:ext uri="{FF2B5EF4-FFF2-40B4-BE49-F238E27FC236}">
                <a16:creationId xmlns:a16="http://schemas.microsoft.com/office/drawing/2014/main" id="{8EECE2F5-E2D0-48C2-ACC9-83DD2AE6539B}"/>
              </a:ext>
            </a:extLst>
          </p:cNvPr>
          <p:cNvPicPr>
            <a:picLocks noChangeAspect="1"/>
          </p:cNvPicPr>
          <p:nvPr/>
        </p:nvPicPr>
        <p:blipFill>
          <a:blip r:embed="rId5"/>
          <a:stretch>
            <a:fillRect/>
          </a:stretch>
        </p:blipFill>
        <p:spPr>
          <a:xfrm>
            <a:off x="9806163" y="3960327"/>
            <a:ext cx="2088494" cy="957087"/>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74605155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latin typeface="Arial" panose="020B0604020202020204" pitchFamily="34" charset="0"/>
                <a:cs typeface="Arial" panose="020B0604020202020204" pitchFamily="34" charset="0"/>
              </a:rPr>
              <a:t>iCount</a:t>
            </a:r>
            <a:r>
              <a:rPr lang="en-US" sz="2800" dirty="0">
                <a:latin typeface="Arial" panose="020B0604020202020204" pitchFamily="34" charset="0"/>
                <a:cs typeface="Arial" panose="020B0604020202020204" pitchFamily="34" charset="0"/>
              </a:rPr>
              <a:t> New Feature Details</a:t>
            </a:r>
          </a:p>
        </p:txBody>
      </p:sp>
      <p:sp>
        <p:nvSpPr>
          <p:cNvPr id="4" name="Slide Number Placeholder 3"/>
          <p:cNvSpPr>
            <a:spLocks noGrp="1"/>
          </p:cNvSpPr>
          <p:nvPr>
            <p:ph type="sldNum" sz="quarter" idx="2"/>
          </p:nvPr>
        </p:nvSpPr>
        <p:spPr/>
        <p:txBody>
          <a:bodyPr/>
          <a:lstStyle/>
          <a:p>
            <a:fld id="{86CB4B4D-7CA3-9044-876B-883B54F8677D}" type="slidenum">
              <a:rPr lang="en-US" smtClean="0"/>
              <a:pPr/>
              <a:t>5</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25420067"/>
              </p:ext>
            </p:extLst>
          </p:nvPr>
        </p:nvGraphicFramePr>
        <p:xfrm>
          <a:off x="280633" y="860520"/>
          <a:ext cx="11772822" cy="5893526"/>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2731056">
                  <a:extLst>
                    <a:ext uri="{9D8B030D-6E8A-4147-A177-3AD203B41FA5}">
                      <a16:colId xmlns:a16="http://schemas.microsoft.com/office/drawing/2014/main" val="20000"/>
                    </a:ext>
                  </a:extLst>
                </a:gridCol>
                <a:gridCol w="4247240">
                  <a:extLst>
                    <a:ext uri="{9D8B030D-6E8A-4147-A177-3AD203B41FA5}">
                      <a16:colId xmlns:a16="http://schemas.microsoft.com/office/drawing/2014/main" val="20001"/>
                    </a:ext>
                  </a:extLst>
                </a:gridCol>
                <a:gridCol w="2369980">
                  <a:extLst>
                    <a:ext uri="{9D8B030D-6E8A-4147-A177-3AD203B41FA5}">
                      <a16:colId xmlns:a16="http://schemas.microsoft.com/office/drawing/2014/main" val="3657013713"/>
                    </a:ext>
                  </a:extLst>
                </a:gridCol>
                <a:gridCol w="2424546">
                  <a:extLst>
                    <a:ext uri="{9D8B030D-6E8A-4147-A177-3AD203B41FA5}">
                      <a16:colId xmlns:a16="http://schemas.microsoft.com/office/drawing/2014/main" val="4170487981"/>
                    </a:ext>
                  </a:extLst>
                </a:gridCol>
              </a:tblGrid>
              <a:tr h="450957">
                <a:tc>
                  <a:txBody>
                    <a:bodyPr/>
                    <a:lstStyle/>
                    <a:p>
                      <a:r>
                        <a:rPr lang="en-US" sz="1600" dirty="0">
                          <a:latin typeface="Arial" panose="020B0604020202020204" pitchFamily="34" charset="0"/>
                          <a:cs typeface="Arial" panose="020B0604020202020204" pitchFamily="34" charset="0"/>
                        </a:rPr>
                        <a:t>Feature</a:t>
                      </a:r>
                    </a:p>
                  </a:txBody>
                  <a:tcPr/>
                </a:tc>
                <a:tc>
                  <a:txBody>
                    <a:bodyPr/>
                    <a:lstStyle/>
                    <a:p>
                      <a:r>
                        <a:rPr lang="en-US" sz="1600" dirty="0">
                          <a:latin typeface="Arial" panose="020B0604020202020204" pitchFamily="34" charset="0"/>
                          <a:cs typeface="Arial" panose="020B0604020202020204" pitchFamily="34" charset="0"/>
                        </a:rPr>
                        <a:t>Proposed View</a:t>
                      </a:r>
                    </a:p>
                  </a:txBody>
                  <a:tcPr/>
                </a:tc>
                <a:tc>
                  <a:txBody>
                    <a:bodyPr/>
                    <a:lstStyle/>
                    <a:p>
                      <a:r>
                        <a:rPr lang="en-US" sz="1600" dirty="0">
                          <a:latin typeface="Arial" panose="020B0604020202020204" pitchFamily="34" charset="0"/>
                          <a:cs typeface="Arial" panose="020B0604020202020204" pitchFamily="34" charset="0"/>
                        </a:rPr>
                        <a:t>Impacted Audience</a:t>
                      </a:r>
                    </a:p>
                  </a:txBody>
                  <a:tcPr/>
                </a:tc>
                <a:tc>
                  <a:txBody>
                    <a:bodyPr/>
                    <a:lstStyle/>
                    <a:p>
                      <a:r>
                        <a:rPr lang="en-US" sz="1600" dirty="0">
                          <a:latin typeface="Arial" panose="020B0604020202020204" pitchFamily="34" charset="0"/>
                          <a:cs typeface="Arial" panose="020B0604020202020204" pitchFamily="34" charset="0"/>
                        </a:rPr>
                        <a:t>Target Application/Person</a:t>
                      </a:r>
                    </a:p>
                  </a:txBody>
                  <a:tcPr/>
                </a:tc>
                <a:extLst>
                  <a:ext uri="{0D108BD9-81ED-4DB2-BD59-A6C34878D82A}">
                    <a16:rowId xmlns:a16="http://schemas.microsoft.com/office/drawing/2014/main" val="10000"/>
                  </a:ext>
                </a:extLst>
              </a:tr>
              <a:tr h="1558332">
                <a:tc>
                  <a:txBody>
                    <a:bodyPr/>
                    <a:lstStyle/>
                    <a:p>
                      <a:r>
                        <a:rPr lang="en-US" sz="1800" b="0" i="0" kern="1200" dirty="0">
                          <a:solidFill>
                            <a:schemeClr val="dk1"/>
                          </a:solidFill>
                          <a:effectLst/>
                          <a:latin typeface="+mn-lt"/>
                          <a:ea typeface="+mn-ea"/>
                          <a:cs typeface="+mn-cs"/>
                        </a:rPr>
                        <a:t>campaign manager </a:t>
                      </a:r>
                      <a:endParaRPr lang="en-US" sz="1600" dirty="0">
                        <a:latin typeface="Arial" panose="020B0604020202020204" pitchFamily="34" charset="0"/>
                        <a:cs typeface="Arial" panose="020B0604020202020204" pitchFamily="34" charset="0"/>
                      </a:endParaRPr>
                    </a:p>
                  </a:txBody>
                  <a:tcPr/>
                </a:tc>
                <a:tc>
                  <a:txBody>
                    <a:bodyPr/>
                    <a:lstStyle/>
                    <a:p>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Employee</a:t>
                      </a:r>
                    </a:p>
                  </a:txBody>
                  <a:tcPr/>
                </a:tc>
                <a:tc>
                  <a:txBody>
                    <a:bodyPr/>
                    <a:lstStyle/>
                    <a:p>
                      <a:r>
                        <a:rPr lang="en-US" sz="1600" dirty="0">
                          <a:latin typeface="Arial" panose="020B0604020202020204" pitchFamily="34" charset="0"/>
                          <a:cs typeface="Arial" panose="020B0604020202020204" pitchFamily="34" charset="0"/>
                        </a:rPr>
                        <a:t>Employee receive Outlook Message/email</a:t>
                      </a:r>
                    </a:p>
                  </a:txBody>
                  <a:tcPr/>
                </a:tc>
                <a:extLst>
                  <a:ext uri="{0D108BD9-81ED-4DB2-BD59-A6C34878D82A}">
                    <a16:rowId xmlns:a16="http://schemas.microsoft.com/office/drawing/2014/main" val="2021179689"/>
                  </a:ext>
                </a:extLst>
              </a:tr>
              <a:tr h="1983545">
                <a:tc>
                  <a:txBody>
                    <a:bodyPr/>
                    <a:lstStyle/>
                    <a:p>
                      <a:r>
                        <a:rPr lang="en-US" sz="1800" kern="1200" dirty="0">
                          <a:solidFill>
                            <a:schemeClr val="dk1"/>
                          </a:solidFill>
                          <a:latin typeface="+mn-lt"/>
                          <a:ea typeface="+mn-ea"/>
                          <a:cs typeface="+mn-cs"/>
                        </a:rPr>
                        <a:t>performance score-card </a:t>
                      </a:r>
                      <a:endParaRPr lang="en-US" sz="1600" dirty="0">
                        <a:latin typeface="Arial" panose="020B0604020202020204" pitchFamily="34" charset="0"/>
                        <a:cs typeface="Arial" panose="020B0604020202020204" pitchFamily="34" charset="0"/>
                      </a:endParaRPr>
                    </a:p>
                  </a:txBody>
                  <a:tcPr/>
                </a:tc>
                <a:tc>
                  <a:txBody>
                    <a:bodyPr/>
                    <a:lstStyle/>
                    <a:p>
                      <a:endParaRPr lang="en-US" sz="1600" dirty="0">
                        <a:latin typeface="Arial" panose="020B0604020202020204" pitchFamily="34" charset="0"/>
                        <a:cs typeface="Arial" panose="020B0604020202020204" pitchFamily="34" charset="0"/>
                      </a:endParaRPr>
                    </a:p>
                  </a:txBody>
                  <a:tcPr/>
                </a:tc>
                <a:tc>
                  <a:txBody>
                    <a:bodyPr/>
                    <a:lstStyle/>
                    <a:p>
                      <a:r>
                        <a:rPr lang="en-US" sz="1600">
                          <a:latin typeface="Arial" panose="020B0604020202020204" pitchFamily="34" charset="0"/>
                          <a:cs typeface="Arial" panose="020B0604020202020204" pitchFamily="34" charset="0"/>
                        </a:rPr>
                        <a:t>Employee</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Only Reviewer Can see this dashboard</a:t>
                      </a:r>
                    </a:p>
                  </a:txBody>
                  <a:tcPr/>
                </a:tc>
                <a:extLst>
                  <a:ext uri="{0D108BD9-81ED-4DB2-BD59-A6C34878D82A}">
                    <a16:rowId xmlns:a16="http://schemas.microsoft.com/office/drawing/2014/main" val="1794765077"/>
                  </a:ext>
                </a:extLst>
              </a:tr>
              <a:tr h="1772529">
                <a:tc>
                  <a:txBody>
                    <a:bodyPr/>
                    <a:lstStyle/>
                    <a:p>
                      <a:r>
                        <a:rPr lang="en-US" sz="1600" dirty="0" err="1">
                          <a:latin typeface="Arial" panose="020B0604020202020204" pitchFamily="34" charset="0"/>
                          <a:cs typeface="Arial" panose="020B0604020202020204" pitchFamily="34" charset="0"/>
                        </a:rPr>
                        <a:t>todo</a:t>
                      </a:r>
                      <a:r>
                        <a:rPr lang="en-US" sz="1600" dirty="0">
                          <a:latin typeface="Arial" panose="020B0604020202020204" pitchFamily="34" charset="0"/>
                          <a:cs typeface="Arial" panose="020B0604020202020204" pitchFamily="34" charset="0"/>
                        </a:rPr>
                        <a:t>-icount-notifications</a:t>
                      </a:r>
                    </a:p>
                  </a:txBody>
                  <a:tcPr/>
                </a:tc>
                <a:tc>
                  <a:txBody>
                    <a:bodyPr/>
                    <a:lstStyle/>
                    <a:p>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Employee</a:t>
                      </a:r>
                    </a:p>
                  </a:txBody>
                  <a:tcPr/>
                </a:tc>
                <a:tc>
                  <a:txBody>
                    <a:bodyPr/>
                    <a:lstStyle/>
                    <a:p>
                      <a:r>
                        <a:rPr lang="en-US" sz="1600" dirty="0">
                          <a:latin typeface="Arial" panose="020B0604020202020204" pitchFamily="34" charset="0"/>
                          <a:cs typeface="Arial" panose="020B0604020202020204" pitchFamily="34" charset="0"/>
                        </a:rPr>
                        <a:t>Employee receive Outlook Message/email</a:t>
                      </a:r>
                    </a:p>
                  </a:txBody>
                  <a:tcPr/>
                </a:tc>
                <a:extLst>
                  <a:ext uri="{0D108BD9-81ED-4DB2-BD59-A6C34878D82A}">
                    <a16:rowId xmlns:a16="http://schemas.microsoft.com/office/drawing/2014/main" val="3939657572"/>
                  </a:ext>
                </a:extLst>
              </a:tr>
            </a:tbl>
          </a:graphicData>
        </a:graphic>
      </p:graphicFrame>
      <p:pic>
        <p:nvPicPr>
          <p:cNvPr id="8" name="Picture 7">
            <a:extLst>
              <a:ext uri="{FF2B5EF4-FFF2-40B4-BE49-F238E27FC236}">
                <a16:creationId xmlns:a16="http://schemas.microsoft.com/office/drawing/2014/main" id="{6BB74E2B-ED42-4C19-BB47-75288278BE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9975" y="3059587"/>
            <a:ext cx="3390313" cy="1623834"/>
          </a:xfrm>
          <a:prstGeom prst="rect">
            <a:avLst/>
          </a:prstGeom>
        </p:spPr>
        <p:style>
          <a:lnRef idx="2">
            <a:schemeClr val="dk1"/>
          </a:lnRef>
          <a:fillRef idx="1">
            <a:schemeClr val="lt1"/>
          </a:fillRef>
          <a:effectRef idx="0">
            <a:schemeClr val="dk1"/>
          </a:effectRef>
          <a:fontRef idx="minor">
            <a:schemeClr val="dk1"/>
          </a:fontRef>
        </p:style>
      </p:pic>
      <p:pic>
        <p:nvPicPr>
          <p:cNvPr id="9" name="Picture 8">
            <a:extLst>
              <a:ext uri="{FF2B5EF4-FFF2-40B4-BE49-F238E27FC236}">
                <a16:creationId xmlns:a16="http://schemas.microsoft.com/office/drawing/2014/main" id="{30C88BD7-9097-4E42-A2E7-A9577E331C0B}"/>
              </a:ext>
            </a:extLst>
          </p:cNvPr>
          <p:cNvPicPr>
            <a:picLocks noChangeAspect="1"/>
          </p:cNvPicPr>
          <p:nvPr/>
        </p:nvPicPr>
        <p:blipFill>
          <a:blip r:embed="rId3"/>
          <a:stretch>
            <a:fillRect/>
          </a:stretch>
        </p:blipFill>
        <p:spPr>
          <a:xfrm>
            <a:off x="3319974" y="5100812"/>
            <a:ext cx="3390313" cy="1556836"/>
          </a:xfrm>
          <a:prstGeom prst="rect">
            <a:avLst/>
          </a:prstGeom>
        </p:spPr>
        <p:style>
          <a:lnRef idx="2">
            <a:schemeClr val="dk1"/>
          </a:lnRef>
          <a:fillRef idx="1">
            <a:schemeClr val="lt1"/>
          </a:fillRef>
          <a:effectRef idx="0">
            <a:schemeClr val="dk1"/>
          </a:effectRef>
          <a:fontRef idx="minor">
            <a:schemeClr val="dk1"/>
          </a:fontRef>
        </p:style>
      </p:pic>
      <p:pic>
        <p:nvPicPr>
          <p:cNvPr id="3" name="Picture 2">
            <a:extLst>
              <a:ext uri="{FF2B5EF4-FFF2-40B4-BE49-F238E27FC236}">
                <a16:creationId xmlns:a16="http://schemas.microsoft.com/office/drawing/2014/main" id="{95E310D7-C0CF-46A6-920E-F0FF8112027E}"/>
              </a:ext>
            </a:extLst>
          </p:cNvPr>
          <p:cNvPicPr>
            <a:picLocks noChangeAspect="1"/>
          </p:cNvPicPr>
          <p:nvPr/>
        </p:nvPicPr>
        <p:blipFill>
          <a:blip r:embed="rId4"/>
          <a:stretch>
            <a:fillRect/>
          </a:stretch>
        </p:blipFill>
        <p:spPr>
          <a:xfrm>
            <a:off x="3319975" y="1496291"/>
            <a:ext cx="3390313" cy="1360399"/>
          </a:xfrm>
          <a:prstGeom prst="rect">
            <a:avLst/>
          </a:prstGeom>
        </p:spPr>
        <p:style>
          <a:lnRef idx="2">
            <a:schemeClr val="dk1"/>
          </a:lnRef>
          <a:fillRef idx="1">
            <a:schemeClr val="lt1"/>
          </a:fillRef>
          <a:effectRef idx="0">
            <a:schemeClr val="dk1"/>
          </a:effectRef>
          <a:fontRef idx="minor">
            <a:schemeClr val="dk1"/>
          </a:fontRef>
        </p:style>
      </p:pic>
      <p:pic>
        <p:nvPicPr>
          <p:cNvPr id="6" name="Picture 5">
            <a:extLst>
              <a:ext uri="{FF2B5EF4-FFF2-40B4-BE49-F238E27FC236}">
                <a16:creationId xmlns:a16="http://schemas.microsoft.com/office/drawing/2014/main" id="{173EEB23-E11A-4C21-92B9-1DE96B627764}"/>
              </a:ext>
            </a:extLst>
          </p:cNvPr>
          <p:cNvPicPr>
            <a:picLocks noChangeAspect="1"/>
          </p:cNvPicPr>
          <p:nvPr/>
        </p:nvPicPr>
        <p:blipFill>
          <a:blip r:embed="rId5"/>
          <a:stretch>
            <a:fillRect/>
          </a:stretch>
        </p:blipFill>
        <p:spPr>
          <a:xfrm>
            <a:off x="9749630" y="3560618"/>
            <a:ext cx="2232767" cy="1274618"/>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81766838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0"/>
            <a:ext cx="11630733" cy="804333"/>
          </a:xfrm>
        </p:spPr>
        <p:txBody>
          <a:bodyPr/>
          <a:lstStyle/>
          <a:p>
            <a:r>
              <a:rPr lang="en-US" sz="2700" dirty="0">
                <a:latin typeface="+mn-lt"/>
                <a:sym typeface="Calibri"/>
              </a:rPr>
              <a:t>Functionalities</a:t>
            </a:r>
          </a:p>
        </p:txBody>
      </p:sp>
      <p:sp>
        <p:nvSpPr>
          <p:cNvPr id="4" name="Rectangle 3"/>
          <p:cNvSpPr/>
          <p:nvPr/>
        </p:nvSpPr>
        <p:spPr>
          <a:xfrm>
            <a:off x="9722937" y="3325091"/>
            <a:ext cx="243412" cy="1543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4764698F-41E6-4214-BA2D-E732F41D8671}"/>
              </a:ext>
            </a:extLst>
          </p:cNvPr>
          <p:cNvSpPr>
            <a:spLocks noGrp="1"/>
          </p:cNvSpPr>
          <p:nvPr>
            <p:ph type="body" sz="quarter" idx="10"/>
          </p:nvPr>
        </p:nvSpPr>
        <p:spPr>
          <a:xfrm>
            <a:off x="263925" y="506438"/>
            <a:ext cx="11229263" cy="5353728"/>
          </a:xfrm>
        </p:spPr>
        <p:txBody>
          <a:bodyPr/>
          <a:lstStyle/>
          <a:p>
            <a:endParaRPr lang="en-US" dirty="0"/>
          </a:p>
        </p:txBody>
      </p:sp>
      <p:graphicFrame>
        <p:nvGraphicFramePr>
          <p:cNvPr id="8" name="Table 7">
            <a:extLst>
              <a:ext uri="{FF2B5EF4-FFF2-40B4-BE49-F238E27FC236}">
                <a16:creationId xmlns:a16="http://schemas.microsoft.com/office/drawing/2014/main" id="{F3E9E6BC-9227-460D-AC94-9B0E137CDC79}"/>
              </a:ext>
            </a:extLst>
          </p:cNvPr>
          <p:cNvGraphicFramePr>
            <a:graphicFrameLocks noGrp="1"/>
          </p:cNvGraphicFramePr>
          <p:nvPr>
            <p:extLst>
              <p:ext uri="{D42A27DB-BD31-4B8C-83A1-F6EECF244321}">
                <p14:modId xmlns:p14="http://schemas.microsoft.com/office/powerpoint/2010/main" val="3262859301"/>
              </p:ext>
            </p:extLst>
          </p:nvPr>
        </p:nvGraphicFramePr>
        <p:xfrm>
          <a:off x="263923" y="394383"/>
          <a:ext cx="11763953" cy="6466662"/>
        </p:xfrm>
        <a:graphic>
          <a:graphicData uri="http://schemas.openxmlformats.org/drawingml/2006/table">
            <a:tbl>
              <a:tblPr firstRow="1" bandRow="1">
                <a:tableStyleId>{073A0DAA-6AF3-43AB-8588-CEC1D06C72B9}</a:tableStyleId>
              </a:tblPr>
              <a:tblGrid>
                <a:gridCol w="2768881">
                  <a:extLst>
                    <a:ext uri="{9D8B030D-6E8A-4147-A177-3AD203B41FA5}">
                      <a16:colId xmlns:a16="http://schemas.microsoft.com/office/drawing/2014/main" val="573319858"/>
                    </a:ext>
                  </a:extLst>
                </a:gridCol>
                <a:gridCol w="8995072">
                  <a:extLst>
                    <a:ext uri="{9D8B030D-6E8A-4147-A177-3AD203B41FA5}">
                      <a16:colId xmlns:a16="http://schemas.microsoft.com/office/drawing/2014/main" val="2661637169"/>
                    </a:ext>
                  </a:extLst>
                </a:gridCol>
              </a:tblGrid>
              <a:tr h="345615">
                <a:tc>
                  <a:txBody>
                    <a:bodyPr/>
                    <a:lstStyle/>
                    <a:p>
                      <a:r>
                        <a:rPr lang="en-US" dirty="0"/>
                        <a:t>Functionality</a:t>
                      </a:r>
                    </a:p>
                  </a:txBody>
                  <a:tcPr/>
                </a:tc>
                <a:tc>
                  <a:txBody>
                    <a:bodyPr/>
                    <a:lstStyle/>
                    <a:p>
                      <a:r>
                        <a:rPr lang="en-US" dirty="0"/>
                        <a:t>Description</a:t>
                      </a:r>
                    </a:p>
                  </a:txBody>
                  <a:tcPr/>
                </a:tc>
                <a:extLst>
                  <a:ext uri="{0D108BD9-81ED-4DB2-BD59-A6C34878D82A}">
                    <a16:rowId xmlns:a16="http://schemas.microsoft.com/office/drawing/2014/main" val="3209205934"/>
                  </a:ext>
                </a:extLst>
              </a:tr>
              <a:tr h="604827">
                <a:tc rowSpan="3">
                  <a:txBody>
                    <a:bodyPr/>
                    <a:lstStyle/>
                    <a:p>
                      <a:r>
                        <a:rPr lang="en-US" dirty="0"/>
                        <a:t>Easy Accessibility</a:t>
                      </a:r>
                    </a:p>
                  </a:txBody>
                  <a:tcPr/>
                </a:tc>
                <a:tc>
                  <a:txBody>
                    <a:bodyPr/>
                    <a:lstStyle/>
                    <a:p>
                      <a:r>
                        <a:rPr lang="en-US" dirty="0"/>
                        <a:t>Collect, capture and store work updates, awards, feedback, task completion from different source system </a:t>
                      </a:r>
                      <a:r>
                        <a:rPr lang="en-US" b="1" dirty="0"/>
                        <a:t>through adapters</a:t>
                      </a:r>
                      <a:r>
                        <a:rPr lang="en-US" dirty="0"/>
                        <a:t>. </a:t>
                      </a:r>
                      <a:r>
                        <a:rPr lang="en-US" dirty="0" err="1"/>
                        <a:t>iCount</a:t>
                      </a:r>
                      <a:r>
                        <a:rPr lang="en-US" dirty="0"/>
                        <a:t> Login is not required</a:t>
                      </a:r>
                    </a:p>
                  </a:txBody>
                  <a:tcPr/>
                </a:tc>
                <a:extLst>
                  <a:ext uri="{0D108BD9-81ED-4DB2-BD59-A6C34878D82A}">
                    <a16:rowId xmlns:a16="http://schemas.microsoft.com/office/drawing/2014/main" val="890410419"/>
                  </a:ext>
                </a:extLst>
              </a:tr>
              <a:tr h="604827">
                <a:tc vMerge="1">
                  <a:txBody>
                    <a:bodyPr/>
                    <a:lstStyle/>
                    <a:p>
                      <a:endParaRPr lang="en-US" dirty="0"/>
                    </a:p>
                  </a:txBody>
                  <a:tcPr/>
                </a:tc>
                <a:tc>
                  <a:txBody>
                    <a:bodyPr/>
                    <a:lstStyle/>
                    <a:p>
                      <a:r>
                        <a:rPr lang="en-US" dirty="0"/>
                        <a:t>Employee can provide feedback and upload appreciation </a:t>
                      </a:r>
                      <a:r>
                        <a:rPr lang="en-US" b="1" dirty="0"/>
                        <a:t>using outlook plugins </a:t>
                      </a:r>
                      <a:r>
                        <a:rPr lang="en-US" dirty="0"/>
                        <a:t>and </a:t>
                      </a:r>
                      <a:r>
                        <a:rPr lang="en-US" b="1" dirty="0"/>
                        <a:t>outlook forms/UIs</a:t>
                      </a:r>
                      <a:r>
                        <a:rPr lang="en-US" dirty="0"/>
                        <a:t>. Infosys </a:t>
                      </a:r>
                      <a:r>
                        <a:rPr lang="en-US" dirty="0" err="1"/>
                        <a:t>iCount</a:t>
                      </a:r>
                      <a:r>
                        <a:rPr lang="en-US" dirty="0"/>
                        <a:t> login is not required</a:t>
                      </a:r>
                    </a:p>
                  </a:txBody>
                  <a:tcPr/>
                </a:tc>
                <a:extLst>
                  <a:ext uri="{0D108BD9-81ED-4DB2-BD59-A6C34878D82A}">
                    <a16:rowId xmlns:a16="http://schemas.microsoft.com/office/drawing/2014/main" val="671818838"/>
                  </a:ext>
                </a:extLst>
              </a:tr>
              <a:tr h="345615">
                <a:tc vMerge="1">
                  <a:txBody>
                    <a:bodyPr/>
                    <a:lstStyle/>
                    <a:p>
                      <a:endParaRPr lang="en-US" dirty="0"/>
                    </a:p>
                  </a:txBody>
                  <a:tcPr/>
                </a:tc>
                <a:tc>
                  <a:txBody>
                    <a:bodyPr/>
                    <a:lstStyle/>
                    <a:p>
                      <a:r>
                        <a:rPr lang="en-US" b="1" dirty="0"/>
                        <a:t>APIs are exposed </a:t>
                      </a:r>
                      <a:r>
                        <a:rPr lang="en-US" dirty="0"/>
                        <a:t>for course completion, task etc. so that </a:t>
                      </a:r>
                      <a:r>
                        <a:rPr lang="en-US" dirty="0" err="1"/>
                        <a:t>iCount</a:t>
                      </a:r>
                      <a:r>
                        <a:rPr lang="en-US" dirty="0"/>
                        <a:t> is updated automatically by other sys.</a:t>
                      </a:r>
                    </a:p>
                  </a:txBody>
                  <a:tcPr/>
                </a:tc>
                <a:extLst>
                  <a:ext uri="{0D108BD9-81ED-4DB2-BD59-A6C34878D82A}">
                    <a16:rowId xmlns:a16="http://schemas.microsoft.com/office/drawing/2014/main" val="766109463"/>
                  </a:ext>
                </a:extLst>
              </a:tr>
              <a:tr h="345615">
                <a:tc rowSpan="5">
                  <a:txBody>
                    <a:bodyPr/>
                    <a:lstStyle/>
                    <a:p>
                      <a:r>
                        <a:rPr lang="en-US" dirty="0"/>
                        <a:t>Employee Engagements</a:t>
                      </a:r>
                    </a:p>
                  </a:txBody>
                  <a:tcPr/>
                </a:tc>
                <a:tc>
                  <a:txBody>
                    <a:bodyPr/>
                    <a:lstStyle/>
                    <a:p>
                      <a:r>
                        <a:rPr lang="en-US" b="1" dirty="0"/>
                        <a:t>Automated notifications </a:t>
                      </a:r>
                      <a:r>
                        <a:rPr lang="en-US" dirty="0"/>
                        <a:t>can be sent to the employees </a:t>
                      </a:r>
                      <a:r>
                        <a:rPr lang="en-US" b="1" dirty="0"/>
                        <a:t>if </a:t>
                      </a:r>
                      <a:r>
                        <a:rPr lang="en-US" b="1" dirty="0" err="1"/>
                        <a:t>iCount</a:t>
                      </a:r>
                      <a:r>
                        <a:rPr lang="en-US" b="1" dirty="0"/>
                        <a:t> is not updated frequently</a:t>
                      </a:r>
                    </a:p>
                  </a:txBody>
                  <a:tcPr/>
                </a:tc>
                <a:extLst>
                  <a:ext uri="{0D108BD9-81ED-4DB2-BD59-A6C34878D82A}">
                    <a16:rowId xmlns:a16="http://schemas.microsoft.com/office/drawing/2014/main" val="3341128262"/>
                  </a:ext>
                </a:extLst>
              </a:tr>
              <a:tr h="345615">
                <a:tc vMerge="1">
                  <a:txBody>
                    <a:bodyPr/>
                    <a:lstStyle/>
                    <a:p>
                      <a:endParaRPr lang="en-US" dirty="0"/>
                    </a:p>
                  </a:txBody>
                  <a:tcPr/>
                </a:tc>
                <a:tc>
                  <a:txBody>
                    <a:bodyPr/>
                    <a:lstStyle/>
                    <a:p>
                      <a:r>
                        <a:rPr lang="en-US" b="1" dirty="0"/>
                        <a:t>Notification frequency </a:t>
                      </a:r>
                      <a:r>
                        <a:rPr lang="en-US" dirty="0"/>
                        <a:t>can be configured.</a:t>
                      </a:r>
                    </a:p>
                  </a:txBody>
                  <a:tcPr/>
                </a:tc>
                <a:extLst>
                  <a:ext uri="{0D108BD9-81ED-4DB2-BD59-A6C34878D82A}">
                    <a16:rowId xmlns:a16="http://schemas.microsoft.com/office/drawing/2014/main" val="3330325873"/>
                  </a:ext>
                </a:extLst>
              </a:tr>
              <a:tr h="705942">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Notification send to employees  in </a:t>
                      </a:r>
                      <a:r>
                        <a:rPr lang="en-US" b="1" dirty="0"/>
                        <a:t>real-time on feedback, appreciation, task/course completion and awards updates</a:t>
                      </a:r>
                      <a:r>
                        <a:rPr lang="en-US" dirty="0"/>
                        <a:t>. Acknowledgement will be issued at the same time</a:t>
                      </a:r>
                    </a:p>
                  </a:txBody>
                  <a:tcPr/>
                </a:tc>
                <a:extLst>
                  <a:ext uri="{0D108BD9-81ED-4DB2-BD59-A6C34878D82A}">
                    <a16:rowId xmlns:a16="http://schemas.microsoft.com/office/drawing/2014/main" val="1281325563"/>
                  </a:ext>
                </a:extLst>
              </a:tr>
              <a:tr h="345615">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Deals can be announced </a:t>
                      </a:r>
                      <a:r>
                        <a:rPr lang="en-US" b="0" dirty="0"/>
                        <a:t>through </a:t>
                      </a:r>
                      <a:r>
                        <a:rPr lang="en-US" b="1" dirty="0"/>
                        <a:t>campaign management</a:t>
                      </a:r>
                      <a:r>
                        <a:rPr lang="en-US" b="0" dirty="0"/>
                        <a:t> </a:t>
                      </a:r>
                      <a:r>
                        <a:rPr lang="en-US" dirty="0"/>
                        <a:t>and more </a:t>
                      </a:r>
                      <a:r>
                        <a:rPr lang="en-US" b="1" dirty="0"/>
                        <a:t>coins</a:t>
                      </a:r>
                      <a:r>
                        <a:rPr lang="en-US" dirty="0"/>
                        <a:t> can be accumulated by the employees for specific duration.</a:t>
                      </a:r>
                    </a:p>
                  </a:txBody>
                  <a:tcPr/>
                </a:tc>
                <a:extLst>
                  <a:ext uri="{0D108BD9-81ED-4DB2-BD59-A6C34878D82A}">
                    <a16:rowId xmlns:a16="http://schemas.microsoft.com/office/drawing/2014/main" val="4160955253"/>
                  </a:ext>
                </a:extLst>
              </a:tr>
              <a:tr h="345615">
                <a:tc vMerge="1">
                  <a:txBody>
                    <a:bodyPr/>
                    <a:lstStyle/>
                    <a:p>
                      <a:endParaRPr lang="en-US" dirty="0"/>
                    </a:p>
                  </a:txBody>
                  <a:tcPr/>
                </a:tc>
                <a:tc>
                  <a:txBody>
                    <a:bodyPr/>
                    <a:lstStyle/>
                    <a:p>
                      <a:r>
                        <a:rPr lang="en-US" b="1" dirty="0"/>
                        <a:t>Outbox will be blocked </a:t>
                      </a:r>
                      <a:r>
                        <a:rPr lang="en-US" dirty="0"/>
                        <a:t>if employee do </a:t>
                      </a:r>
                      <a:r>
                        <a:rPr lang="en-US" b="1" dirty="0"/>
                        <a:t>NOT</a:t>
                      </a:r>
                      <a:r>
                        <a:rPr lang="en-US" dirty="0"/>
                        <a:t> use </a:t>
                      </a:r>
                      <a:r>
                        <a:rPr lang="en-US" dirty="0" err="1"/>
                        <a:t>iCount</a:t>
                      </a:r>
                      <a:r>
                        <a:rPr lang="en-US" dirty="0"/>
                        <a:t> capabilities for certain duration.</a:t>
                      </a:r>
                    </a:p>
                  </a:txBody>
                  <a:tcPr/>
                </a:tc>
                <a:extLst>
                  <a:ext uri="{0D108BD9-81ED-4DB2-BD59-A6C34878D82A}">
                    <a16:rowId xmlns:a16="http://schemas.microsoft.com/office/drawing/2014/main" val="516795821"/>
                  </a:ext>
                </a:extLst>
              </a:tr>
              <a:tr h="439650">
                <a:tc rowSpan="2">
                  <a:txBody>
                    <a:bodyPr/>
                    <a:lstStyle/>
                    <a:p>
                      <a:r>
                        <a:rPr lang="en-US" dirty="0"/>
                        <a:t>Award-Based system</a:t>
                      </a:r>
                    </a:p>
                  </a:txBody>
                  <a:tcPr/>
                </a:tc>
                <a:tc>
                  <a:txBody>
                    <a:bodyPr/>
                    <a:lstStyle/>
                    <a:p>
                      <a:r>
                        <a:rPr lang="en-US" b="1" dirty="0"/>
                        <a:t>Employees acquire coins </a:t>
                      </a:r>
                      <a:r>
                        <a:rPr lang="en-US" dirty="0"/>
                        <a:t>by providing feedback/completing course-trainings/uploading appreciations etc.</a:t>
                      </a:r>
                    </a:p>
                  </a:txBody>
                  <a:tcPr/>
                </a:tc>
                <a:extLst>
                  <a:ext uri="{0D108BD9-81ED-4DB2-BD59-A6C34878D82A}">
                    <a16:rowId xmlns:a16="http://schemas.microsoft.com/office/drawing/2014/main" val="460025123"/>
                  </a:ext>
                </a:extLst>
              </a:tr>
              <a:tr h="345615">
                <a:tc vMerge="1">
                  <a:txBody>
                    <a:bodyPr/>
                    <a:lstStyle/>
                    <a:p>
                      <a:endParaRPr lang="en-US" dirty="0"/>
                    </a:p>
                  </a:txBody>
                  <a:tcPr/>
                </a:tc>
                <a:tc>
                  <a:txBody>
                    <a:bodyPr/>
                    <a:lstStyle/>
                    <a:p>
                      <a:r>
                        <a:rPr lang="en-US" b="1" dirty="0"/>
                        <a:t>Coins</a:t>
                      </a:r>
                      <a:r>
                        <a:rPr lang="en-US" dirty="0"/>
                        <a:t> can be </a:t>
                      </a:r>
                      <a:r>
                        <a:rPr lang="en-US" b="1" dirty="0"/>
                        <a:t>redeemed</a:t>
                      </a:r>
                      <a:r>
                        <a:rPr lang="en-US" dirty="0"/>
                        <a:t> using </a:t>
                      </a:r>
                      <a:r>
                        <a:rPr lang="en-US" dirty="0" err="1"/>
                        <a:t>InfyGold</a:t>
                      </a:r>
                      <a:endParaRPr lang="en-US" dirty="0"/>
                    </a:p>
                  </a:txBody>
                  <a:tcPr/>
                </a:tc>
                <a:extLst>
                  <a:ext uri="{0D108BD9-81ED-4DB2-BD59-A6C34878D82A}">
                    <a16:rowId xmlns:a16="http://schemas.microsoft.com/office/drawing/2014/main" val="2358198715"/>
                  </a:ext>
                </a:extLst>
              </a:tr>
              <a:tr h="345615">
                <a:tc rowSpan="2">
                  <a:txBody>
                    <a:bodyPr/>
                    <a:lstStyle/>
                    <a:p>
                      <a:r>
                        <a:rPr lang="en-US" sz="1800" kern="1200" dirty="0">
                          <a:solidFill>
                            <a:schemeClr val="dk1"/>
                          </a:solidFill>
                          <a:latin typeface="+mn-lt"/>
                          <a:ea typeface="+mn-ea"/>
                          <a:cs typeface="+mn-cs"/>
                        </a:rPr>
                        <a:t>NFR (Non Functional Req)</a:t>
                      </a:r>
                    </a:p>
                  </a:txBody>
                  <a:tcPr/>
                </a:tc>
                <a:tc>
                  <a:txBody>
                    <a:bodyPr/>
                    <a:lstStyle/>
                    <a:p>
                      <a:r>
                        <a:rPr lang="en-US" dirty="0"/>
                        <a:t>Enabled 2nd level JPA cache for icount consumptions for better performance</a:t>
                      </a:r>
                    </a:p>
                  </a:txBody>
                  <a:tcPr/>
                </a:tc>
                <a:extLst>
                  <a:ext uri="{0D108BD9-81ED-4DB2-BD59-A6C34878D82A}">
                    <a16:rowId xmlns:a16="http://schemas.microsoft.com/office/drawing/2014/main" val="2716643390"/>
                  </a:ext>
                </a:extLst>
              </a:tr>
              <a:tr h="345615">
                <a:tc vMerge="1">
                  <a:txBody>
                    <a:bodyPr/>
                    <a:lstStyle/>
                    <a:p>
                      <a:endParaRPr lang="en-US" sz="1800" kern="1200" dirty="0">
                        <a:solidFill>
                          <a:schemeClr val="dk1"/>
                        </a:solidFill>
                        <a:latin typeface="+mn-lt"/>
                        <a:ea typeface="+mn-ea"/>
                        <a:cs typeface="+mn-cs"/>
                      </a:endParaRPr>
                    </a:p>
                  </a:txBody>
                  <a:tcPr/>
                </a:tc>
                <a:tc>
                  <a:txBody>
                    <a:bodyPr/>
                    <a:lstStyle/>
                    <a:p>
                      <a:r>
                        <a:rPr lang="en-US" dirty="0"/>
                        <a:t>Security and compliance will be checked before stream data to </a:t>
                      </a:r>
                      <a:r>
                        <a:rPr lang="en-US" dirty="0" err="1"/>
                        <a:t>iCount</a:t>
                      </a:r>
                      <a:r>
                        <a:rPr lang="en-US" dirty="0"/>
                        <a:t> </a:t>
                      </a:r>
                    </a:p>
                  </a:txBody>
                  <a:tcPr/>
                </a:tc>
                <a:extLst>
                  <a:ext uri="{0D108BD9-81ED-4DB2-BD59-A6C34878D82A}">
                    <a16:rowId xmlns:a16="http://schemas.microsoft.com/office/drawing/2014/main" val="3325397387"/>
                  </a:ext>
                </a:extLst>
              </a:tr>
            </a:tbl>
          </a:graphicData>
        </a:graphic>
      </p:graphicFrame>
    </p:spTree>
    <p:extLst>
      <p:ext uri="{BB962C8B-B14F-4D97-AF65-F5344CB8AC3E}">
        <p14:creationId xmlns:p14="http://schemas.microsoft.com/office/powerpoint/2010/main" val="59026409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0"/>
            <a:ext cx="11630733" cy="804333"/>
          </a:xfrm>
        </p:spPr>
        <p:txBody>
          <a:bodyPr/>
          <a:lstStyle/>
          <a:p>
            <a:r>
              <a:rPr lang="en-US" sz="2700" dirty="0">
                <a:latin typeface="+mn-lt"/>
                <a:sym typeface="Calibri"/>
              </a:rPr>
              <a:t>Functionalities Continued…</a:t>
            </a:r>
          </a:p>
        </p:txBody>
      </p:sp>
      <p:sp>
        <p:nvSpPr>
          <p:cNvPr id="4" name="Rectangle 3"/>
          <p:cNvSpPr/>
          <p:nvPr/>
        </p:nvSpPr>
        <p:spPr>
          <a:xfrm>
            <a:off x="9722937" y="3325091"/>
            <a:ext cx="243412" cy="1543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8" name="Table 7">
            <a:extLst>
              <a:ext uri="{FF2B5EF4-FFF2-40B4-BE49-F238E27FC236}">
                <a16:creationId xmlns:a16="http://schemas.microsoft.com/office/drawing/2014/main" id="{F3E9E6BC-9227-460D-AC94-9B0E137CDC79}"/>
              </a:ext>
            </a:extLst>
          </p:cNvPr>
          <p:cNvGraphicFramePr>
            <a:graphicFrameLocks noGrp="1"/>
          </p:cNvGraphicFramePr>
          <p:nvPr>
            <p:extLst>
              <p:ext uri="{D42A27DB-BD31-4B8C-83A1-F6EECF244321}">
                <p14:modId xmlns:p14="http://schemas.microsoft.com/office/powerpoint/2010/main" val="4214075293"/>
              </p:ext>
            </p:extLst>
          </p:nvPr>
        </p:nvGraphicFramePr>
        <p:xfrm>
          <a:off x="315550" y="589872"/>
          <a:ext cx="11496667" cy="3535503"/>
        </p:xfrm>
        <a:graphic>
          <a:graphicData uri="http://schemas.openxmlformats.org/drawingml/2006/table">
            <a:tbl>
              <a:tblPr firstRow="1" bandRow="1">
                <a:tableStyleId>{073A0DAA-6AF3-43AB-8588-CEC1D06C72B9}</a:tableStyleId>
              </a:tblPr>
              <a:tblGrid>
                <a:gridCol w="2578499">
                  <a:extLst>
                    <a:ext uri="{9D8B030D-6E8A-4147-A177-3AD203B41FA5}">
                      <a16:colId xmlns:a16="http://schemas.microsoft.com/office/drawing/2014/main" val="573319858"/>
                    </a:ext>
                  </a:extLst>
                </a:gridCol>
                <a:gridCol w="8918168">
                  <a:extLst>
                    <a:ext uri="{9D8B030D-6E8A-4147-A177-3AD203B41FA5}">
                      <a16:colId xmlns:a16="http://schemas.microsoft.com/office/drawing/2014/main" val="2661637169"/>
                    </a:ext>
                  </a:extLst>
                </a:gridCol>
              </a:tblGrid>
              <a:tr h="327007">
                <a:tc>
                  <a:txBody>
                    <a:bodyPr/>
                    <a:lstStyle/>
                    <a:p>
                      <a:r>
                        <a:rPr lang="en-US" dirty="0"/>
                        <a:t>Functionality</a:t>
                      </a:r>
                    </a:p>
                  </a:txBody>
                  <a:tcPr/>
                </a:tc>
                <a:tc>
                  <a:txBody>
                    <a:bodyPr/>
                    <a:lstStyle/>
                    <a:p>
                      <a:r>
                        <a:rPr lang="en-US" dirty="0"/>
                        <a:t>Description</a:t>
                      </a:r>
                    </a:p>
                  </a:txBody>
                  <a:tcPr/>
                </a:tc>
                <a:extLst>
                  <a:ext uri="{0D108BD9-81ED-4DB2-BD59-A6C34878D82A}">
                    <a16:rowId xmlns:a16="http://schemas.microsoft.com/office/drawing/2014/main" val="3209205934"/>
                  </a:ext>
                </a:extLst>
              </a:tr>
              <a:tr h="422031">
                <a:tc rowSpan="4">
                  <a:txBody>
                    <a:bodyPr/>
                    <a:lstStyle/>
                    <a:p>
                      <a:r>
                        <a:rPr lang="en-US" dirty="0"/>
                        <a:t>Transparency</a:t>
                      </a:r>
                    </a:p>
                  </a:txBody>
                  <a:tcPr/>
                </a:tc>
                <a:tc>
                  <a:txBody>
                    <a:bodyPr/>
                    <a:lstStyle/>
                    <a:p>
                      <a:r>
                        <a:rPr lang="en-US" dirty="0"/>
                        <a:t>Employees send or receive </a:t>
                      </a:r>
                      <a:r>
                        <a:rPr lang="en-US" b="1" dirty="0"/>
                        <a:t>feedback and appreciations in real-time</a:t>
                      </a:r>
                    </a:p>
                  </a:txBody>
                  <a:tcPr/>
                </a:tc>
                <a:extLst>
                  <a:ext uri="{0D108BD9-81ED-4DB2-BD59-A6C34878D82A}">
                    <a16:rowId xmlns:a16="http://schemas.microsoft.com/office/drawing/2014/main" val="890410419"/>
                  </a:ext>
                </a:extLst>
              </a:tr>
              <a:tr h="370272">
                <a:tc vMerge="1">
                  <a:txBody>
                    <a:bodyPr/>
                    <a:lstStyle/>
                    <a:p>
                      <a:endParaRPr lang="en-US" dirty="0"/>
                    </a:p>
                  </a:txBody>
                  <a:tcPr/>
                </a:tc>
                <a:tc>
                  <a:txBody>
                    <a:bodyPr/>
                    <a:lstStyle/>
                    <a:p>
                      <a:r>
                        <a:rPr lang="en-US" dirty="0"/>
                        <a:t>Employees can restrict </a:t>
                      </a:r>
                      <a:r>
                        <a:rPr lang="en-US" b="1" dirty="0"/>
                        <a:t>feedback</a:t>
                      </a:r>
                      <a:r>
                        <a:rPr lang="en-US" dirty="0"/>
                        <a:t> and </a:t>
                      </a:r>
                      <a:r>
                        <a:rPr lang="en-US" b="1" dirty="0"/>
                        <a:t>achievements </a:t>
                      </a:r>
                      <a:r>
                        <a:rPr lang="en-US" b="0" dirty="0"/>
                        <a:t>visibility</a:t>
                      </a:r>
                      <a:r>
                        <a:rPr lang="en-US" b="1" dirty="0"/>
                        <a:t> public/private</a:t>
                      </a:r>
                    </a:p>
                  </a:txBody>
                  <a:tcPr/>
                </a:tc>
                <a:extLst>
                  <a:ext uri="{0D108BD9-81ED-4DB2-BD59-A6C34878D82A}">
                    <a16:rowId xmlns:a16="http://schemas.microsoft.com/office/drawing/2014/main" val="671818838"/>
                  </a:ext>
                </a:extLst>
              </a:tr>
              <a:tr h="327007">
                <a:tc vMerge="1">
                  <a:txBody>
                    <a:bodyPr/>
                    <a:lstStyle/>
                    <a:p>
                      <a:endParaRPr lang="en-US" dirty="0"/>
                    </a:p>
                  </a:txBody>
                  <a:tcPr/>
                </a:tc>
                <a:tc>
                  <a:txBody>
                    <a:bodyPr/>
                    <a:lstStyle/>
                    <a:p>
                      <a:r>
                        <a:rPr lang="en-US" dirty="0"/>
                        <a:t>Course/task completion status will be updated in real-time</a:t>
                      </a:r>
                    </a:p>
                  </a:txBody>
                  <a:tcPr/>
                </a:tc>
                <a:extLst>
                  <a:ext uri="{0D108BD9-81ED-4DB2-BD59-A6C34878D82A}">
                    <a16:rowId xmlns:a16="http://schemas.microsoft.com/office/drawing/2014/main" val="766109463"/>
                  </a:ext>
                </a:extLst>
              </a:tr>
              <a:tr h="327007">
                <a:tc vMerge="1">
                  <a:txBody>
                    <a:bodyPr/>
                    <a:lstStyle/>
                    <a:p>
                      <a:endParaRPr lang="en-US" dirty="0"/>
                    </a:p>
                  </a:txBody>
                  <a:tcPr/>
                </a:tc>
                <a:tc>
                  <a:txBody>
                    <a:bodyPr/>
                    <a:lstStyle/>
                    <a:p>
                      <a:r>
                        <a:rPr lang="en-US" dirty="0"/>
                        <a:t>Employees can receive </a:t>
                      </a:r>
                      <a:r>
                        <a:rPr lang="en-US" b="1" dirty="0"/>
                        <a:t>continuous feedback from team peers or other employees</a:t>
                      </a:r>
                      <a:r>
                        <a:rPr lang="en-US" dirty="0"/>
                        <a:t>.</a:t>
                      </a:r>
                    </a:p>
                  </a:txBody>
                  <a:tcPr/>
                </a:tc>
                <a:extLst>
                  <a:ext uri="{0D108BD9-81ED-4DB2-BD59-A6C34878D82A}">
                    <a16:rowId xmlns:a16="http://schemas.microsoft.com/office/drawing/2014/main" val="3365258011"/>
                  </a:ext>
                </a:extLst>
              </a:tr>
              <a:tr h="327007">
                <a:tc rowSpan="3">
                  <a:txBody>
                    <a:bodyPr/>
                    <a:lstStyle/>
                    <a:p>
                      <a:r>
                        <a:rPr lang="en-US" dirty="0"/>
                        <a:t>Management</a:t>
                      </a:r>
                    </a:p>
                  </a:txBody>
                  <a:tcPr/>
                </a:tc>
                <a:tc>
                  <a:txBody>
                    <a:bodyPr/>
                    <a:lstStyle/>
                    <a:p>
                      <a:r>
                        <a:rPr lang="en-US" dirty="0"/>
                        <a:t>Single repo for various data stream and pipelines. Hence easy to maintain</a:t>
                      </a:r>
                    </a:p>
                  </a:txBody>
                  <a:tcPr/>
                </a:tc>
                <a:extLst>
                  <a:ext uri="{0D108BD9-81ED-4DB2-BD59-A6C34878D82A}">
                    <a16:rowId xmlns:a16="http://schemas.microsoft.com/office/drawing/2014/main" val="2028033327"/>
                  </a:ext>
                </a:extLst>
              </a:tr>
              <a:tr h="327007">
                <a:tc vMerge="1">
                  <a:txBody>
                    <a:bodyPr/>
                    <a:lstStyle/>
                    <a:p>
                      <a:endParaRPr lang="en-US" dirty="0"/>
                    </a:p>
                  </a:txBody>
                  <a:tcPr/>
                </a:tc>
                <a:tc>
                  <a:txBody>
                    <a:bodyPr/>
                    <a:lstStyle/>
                    <a:p>
                      <a:r>
                        <a:rPr lang="en-US" b="1" dirty="0"/>
                        <a:t>Exclusion</a:t>
                      </a:r>
                      <a:r>
                        <a:rPr lang="en-US" dirty="0"/>
                        <a:t> can be processed based on approvals. Example Subcons exclusion/onsite exclusion etc.</a:t>
                      </a:r>
                    </a:p>
                  </a:txBody>
                  <a:tcPr/>
                </a:tc>
                <a:extLst>
                  <a:ext uri="{0D108BD9-81ED-4DB2-BD59-A6C34878D82A}">
                    <a16:rowId xmlns:a16="http://schemas.microsoft.com/office/drawing/2014/main" val="560340546"/>
                  </a:ext>
                </a:extLst>
              </a:tr>
              <a:tr h="327007">
                <a:tc vMerge="1">
                  <a:txBody>
                    <a:bodyPr/>
                    <a:lstStyle/>
                    <a:p>
                      <a:endParaRPr lang="en-US" dirty="0"/>
                    </a:p>
                  </a:txBody>
                  <a:tcPr/>
                </a:tc>
                <a:tc>
                  <a:txBody>
                    <a:bodyPr/>
                    <a:lstStyle/>
                    <a:p>
                      <a:r>
                        <a:rPr lang="en-US" b="1" dirty="0"/>
                        <a:t>Performance score-card </a:t>
                      </a:r>
                      <a:r>
                        <a:rPr lang="en-US" dirty="0"/>
                        <a:t>allow management to view, collate and analyze the performance across the team.</a:t>
                      </a:r>
                    </a:p>
                  </a:txBody>
                  <a:tcPr/>
                </a:tc>
                <a:extLst>
                  <a:ext uri="{0D108BD9-81ED-4DB2-BD59-A6C34878D82A}">
                    <a16:rowId xmlns:a16="http://schemas.microsoft.com/office/drawing/2014/main" val="627218900"/>
                  </a:ext>
                </a:extLst>
              </a:tr>
            </a:tbl>
          </a:graphicData>
        </a:graphic>
      </p:graphicFrame>
      <p:sp>
        <p:nvSpPr>
          <p:cNvPr id="2" name="TextBox 1">
            <a:extLst>
              <a:ext uri="{FF2B5EF4-FFF2-40B4-BE49-F238E27FC236}">
                <a16:creationId xmlns:a16="http://schemas.microsoft.com/office/drawing/2014/main" id="{E7C9586B-A96F-4A6B-A182-AE8CF6E4001A}"/>
              </a:ext>
            </a:extLst>
          </p:cNvPr>
          <p:cNvSpPr txBox="1"/>
          <p:nvPr/>
        </p:nvSpPr>
        <p:spPr>
          <a:xfrm>
            <a:off x="315550" y="4473526"/>
            <a:ext cx="11630732" cy="923330"/>
          </a:xfrm>
          <a:prstGeom prst="rect">
            <a:avLst/>
          </a:prstGeom>
          <a:noFill/>
        </p:spPr>
        <p:txBody>
          <a:bodyPr wrap="square" rtlCol="0">
            <a:spAutoFit/>
          </a:bodyPr>
          <a:lstStyle/>
          <a:p>
            <a:r>
              <a:rPr lang="en-US" dirty="0">
                <a:highlight>
                  <a:srgbClr val="FFFF00"/>
                </a:highlight>
              </a:rPr>
              <a:t>Please note that this application to targeted to all the employees of the company. An option is also provided to exempt the employees to whom it is not applicable ( Ex: Subcons, Consultants etc...)</a:t>
            </a:r>
          </a:p>
          <a:p>
            <a:endParaRPr lang="en-US" dirty="0"/>
          </a:p>
        </p:txBody>
      </p:sp>
    </p:spTree>
    <p:extLst>
      <p:ext uri="{BB962C8B-B14F-4D97-AF65-F5344CB8AC3E}">
        <p14:creationId xmlns:p14="http://schemas.microsoft.com/office/powerpoint/2010/main" val="414740004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519" y="0"/>
            <a:ext cx="11630733" cy="372535"/>
          </a:xfrm>
        </p:spPr>
        <p:txBody>
          <a:bodyPr/>
          <a:lstStyle/>
          <a:p>
            <a:r>
              <a:rPr lang="en-US" sz="1400" dirty="0">
                <a:latin typeface="Arial" panose="020B0604020202020204" pitchFamily="34" charset="0"/>
                <a:cs typeface="Arial" panose="020B0604020202020204" pitchFamily="34" charset="0"/>
              </a:rPr>
              <a:t>Technologies, Libraries, packages etc.  used in the solution</a:t>
            </a:r>
          </a:p>
        </p:txBody>
      </p:sp>
      <p:sp>
        <p:nvSpPr>
          <p:cNvPr id="4" name="Slide Number Placeholder 3"/>
          <p:cNvSpPr>
            <a:spLocks noGrp="1"/>
          </p:cNvSpPr>
          <p:nvPr>
            <p:ph type="sldNum" sz="quarter" idx="2"/>
          </p:nvPr>
        </p:nvSpPr>
        <p:spPr/>
        <p:txBody>
          <a:bodyPr/>
          <a:lstStyle/>
          <a:p>
            <a:fld id="{86CB4B4D-7CA3-9044-876B-883B54F8677D}" type="slidenum">
              <a:rPr lang="en-US" smtClean="0"/>
              <a:pPr/>
              <a:t>8</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455888630"/>
              </p:ext>
            </p:extLst>
          </p:nvPr>
        </p:nvGraphicFramePr>
        <p:xfrm>
          <a:off x="203747" y="287871"/>
          <a:ext cx="11784506" cy="6806144"/>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899671">
                  <a:extLst>
                    <a:ext uri="{9D8B030D-6E8A-4147-A177-3AD203B41FA5}">
                      <a16:colId xmlns:a16="http://schemas.microsoft.com/office/drawing/2014/main" val="20000"/>
                    </a:ext>
                  </a:extLst>
                </a:gridCol>
                <a:gridCol w="8884835">
                  <a:extLst>
                    <a:ext uri="{9D8B030D-6E8A-4147-A177-3AD203B41FA5}">
                      <a16:colId xmlns:a16="http://schemas.microsoft.com/office/drawing/2014/main" val="20001"/>
                    </a:ext>
                  </a:extLst>
                </a:gridCol>
              </a:tblGrid>
              <a:tr h="322677">
                <a:tc>
                  <a:txBody>
                    <a:bodyPr/>
                    <a:lstStyle/>
                    <a:p>
                      <a:r>
                        <a:rPr lang="en-US" sz="1600" dirty="0">
                          <a:latin typeface="Arial" panose="020B0604020202020204" pitchFamily="34" charset="0"/>
                          <a:cs typeface="Arial" panose="020B0604020202020204" pitchFamily="34" charset="0"/>
                        </a:rPr>
                        <a:t>Technology/Libraries</a:t>
                      </a:r>
                    </a:p>
                  </a:txBody>
                  <a:tcPr/>
                </a:tc>
                <a:tc>
                  <a:txBody>
                    <a:bodyPr/>
                    <a:lstStyle/>
                    <a:p>
                      <a:r>
                        <a:rPr lang="en-US" sz="1600" dirty="0">
                          <a:latin typeface="Arial" panose="020B0604020202020204" pitchFamily="34" charset="0"/>
                          <a:cs typeface="Arial" panose="020B0604020202020204" pitchFamily="34" charset="0"/>
                        </a:rPr>
                        <a:t>Description</a:t>
                      </a:r>
                      <a:r>
                        <a:rPr lang="en-US" sz="1600" baseline="0" dirty="0">
                          <a:latin typeface="Arial" panose="020B0604020202020204" pitchFamily="34" charset="0"/>
                          <a:cs typeface="Arial" panose="020B0604020202020204" pitchFamily="34" charset="0"/>
                        </a:rPr>
                        <a:t> / Reason for using</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322677">
                <a:tc>
                  <a:txBody>
                    <a:bodyPr/>
                    <a:lstStyle/>
                    <a:p>
                      <a:r>
                        <a:rPr lang="en-US" sz="1600" dirty="0" err="1">
                          <a:latin typeface="Arial" panose="020B0604020202020204" pitchFamily="34" charset="0"/>
                          <a:cs typeface="Arial" panose="020B0604020202020204" pitchFamily="34" charset="0"/>
                        </a:rPr>
                        <a:t>SpringBoot</a:t>
                      </a:r>
                      <a:r>
                        <a:rPr lang="en-US" sz="1600" dirty="0">
                          <a:latin typeface="Arial" panose="020B0604020202020204" pitchFamily="34" charset="0"/>
                          <a:cs typeface="Arial" panose="020B0604020202020204" pitchFamily="34" charset="0"/>
                        </a:rPr>
                        <a:t> 2.2.x</a:t>
                      </a:r>
                    </a:p>
                  </a:txBody>
                  <a:tcPr/>
                </a:tc>
                <a:tc>
                  <a:txBody>
                    <a:bodyPr/>
                    <a:lstStyle/>
                    <a:p>
                      <a:r>
                        <a:rPr lang="en-US" sz="1600" dirty="0">
                          <a:latin typeface="Arial" panose="020B0604020202020204" pitchFamily="34" charset="0"/>
                          <a:cs typeface="Arial" panose="020B0604020202020204" pitchFamily="34" charset="0"/>
                        </a:rPr>
                        <a:t>Spring Boot is an efficient framework for creating </a:t>
                      </a:r>
                      <a:r>
                        <a:rPr lang="en-US" sz="1600" dirty="0" err="1">
                          <a:latin typeface="Arial" panose="020B0604020202020204" pitchFamily="34" charset="0"/>
                          <a:cs typeface="Arial" panose="020B0604020202020204" pitchFamily="34" charset="0"/>
                        </a:rPr>
                        <a:t>RESTFul</a:t>
                      </a:r>
                      <a:r>
                        <a:rPr lang="en-US" sz="1600" baseline="0" dirty="0">
                          <a:latin typeface="Arial" panose="020B0604020202020204" pitchFamily="34" charset="0"/>
                          <a:cs typeface="Arial" panose="020B0604020202020204" pitchFamily="34" charset="0"/>
                        </a:rPr>
                        <a:t> Micro Service</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557352">
                <a:tc>
                  <a:txBody>
                    <a:bodyPr/>
                    <a:lstStyle/>
                    <a:p>
                      <a:r>
                        <a:rPr lang="en-US" sz="1600" dirty="0">
                          <a:latin typeface="Arial" panose="020B0604020202020204" pitchFamily="34" charset="0"/>
                          <a:cs typeface="Arial" panose="020B0604020202020204" pitchFamily="34" charset="0"/>
                        </a:rPr>
                        <a:t>C# </a:t>
                      </a:r>
                      <a:r>
                        <a:rPr lang="en-US" sz="1600" dirty="0" err="1">
                          <a:latin typeface="Arial" panose="020B0604020202020204" pitchFamily="34" charset="0"/>
                          <a:cs typeface="Arial" panose="020B0604020202020204" pitchFamily="34" charset="0"/>
                        </a:rPr>
                        <a:t>.Net</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C# is a strong typing, lexically scoped, imperative, declarative, functional, generic, object-oriented, and component-oriented programming disciplines</a:t>
                      </a:r>
                    </a:p>
                  </a:txBody>
                  <a:tcPr/>
                </a:tc>
                <a:extLst>
                  <a:ext uri="{0D108BD9-81ED-4DB2-BD59-A6C34878D82A}">
                    <a16:rowId xmlns:a16="http://schemas.microsoft.com/office/drawing/2014/main" val="10002"/>
                  </a:ext>
                </a:extLst>
              </a:tr>
              <a:tr h="557352">
                <a:tc>
                  <a:txBody>
                    <a:bodyPr/>
                    <a:lstStyle/>
                    <a:p>
                      <a:r>
                        <a:rPr lang="en-US" sz="1800" b="0" i="0" kern="1200" dirty="0">
                          <a:solidFill>
                            <a:schemeClr val="dk1"/>
                          </a:solidFill>
                          <a:effectLst/>
                          <a:latin typeface="+mn-lt"/>
                          <a:ea typeface="+mn-ea"/>
                          <a:cs typeface="+mn-cs"/>
                        </a:rPr>
                        <a:t>VSTO Add-ins</a:t>
                      </a:r>
                      <a:endParaRPr lang="en-US" sz="1600" b="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Visual Studio Tools for Office (VSTO) is a set of development tools available in the form of a Visual Studio add-in (project templates)</a:t>
                      </a:r>
                    </a:p>
                  </a:txBody>
                  <a:tcPr/>
                </a:tc>
                <a:extLst>
                  <a:ext uri="{0D108BD9-81ED-4DB2-BD59-A6C34878D82A}">
                    <a16:rowId xmlns:a16="http://schemas.microsoft.com/office/drawing/2014/main" val="3293306097"/>
                  </a:ext>
                </a:extLst>
              </a:tr>
              <a:tr h="792026">
                <a:tc>
                  <a:txBody>
                    <a:bodyPr/>
                    <a:lstStyle/>
                    <a:p>
                      <a:r>
                        <a:rPr lang="en-US" sz="1800" b="0" i="0" kern="1200" dirty="0" err="1">
                          <a:solidFill>
                            <a:schemeClr val="dk1"/>
                          </a:solidFill>
                          <a:effectLst/>
                          <a:latin typeface="+mn-lt"/>
                          <a:ea typeface="+mn-ea"/>
                          <a:cs typeface="+mn-cs"/>
                        </a:rPr>
                        <a:t>apache.poi</a:t>
                      </a:r>
                      <a:r>
                        <a:rPr lang="en-US" sz="1800" b="0" i="0" kern="1200" dirty="0">
                          <a:solidFill>
                            <a:schemeClr val="dk1"/>
                          </a:solidFill>
                          <a:effectLst/>
                          <a:latin typeface="+mn-lt"/>
                          <a:ea typeface="+mn-ea"/>
                          <a:cs typeface="+mn-cs"/>
                        </a:rPr>
                        <a:t> 4.1.0</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Apache POI, a project run by the Apache Software Foundation, and previously a sub-project of the Jakarta Project, provides pure Java libraries for reading and writing files in Microsoft Office formats</a:t>
                      </a:r>
                    </a:p>
                  </a:txBody>
                  <a:tcPr/>
                </a:tc>
                <a:extLst>
                  <a:ext uri="{0D108BD9-81ED-4DB2-BD59-A6C34878D82A}">
                    <a16:rowId xmlns:a16="http://schemas.microsoft.com/office/drawing/2014/main" val="2021179689"/>
                  </a:ext>
                </a:extLst>
              </a:tr>
              <a:tr h="352012">
                <a:tc>
                  <a:txBody>
                    <a:bodyPr/>
                    <a:lstStyle/>
                    <a:p>
                      <a:r>
                        <a:rPr lang="en-US" sz="1800" kern="1200" dirty="0">
                          <a:solidFill>
                            <a:schemeClr val="dk1"/>
                          </a:solidFill>
                          <a:latin typeface="+mn-lt"/>
                          <a:ea typeface="+mn-ea"/>
                          <a:cs typeface="+mn-cs"/>
                        </a:rPr>
                        <a:t>Log4j 1.2.17</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Log4j is a fast, flexible and reliable logging framework</a:t>
                      </a:r>
                    </a:p>
                  </a:txBody>
                  <a:tcPr/>
                </a:tc>
                <a:extLst>
                  <a:ext uri="{0D108BD9-81ED-4DB2-BD59-A6C34878D82A}">
                    <a16:rowId xmlns:a16="http://schemas.microsoft.com/office/drawing/2014/main" val="1794765077"/>
                  </a:ext>
                </a:extLst>
              </a:tr>
              <a:tr h="352012">
                <a:tc>
                  <a:txBody>
                    <a:bodyPr/>
                    <a:lstStyle/>
                    <a:p>
                      <a:r>
                        <a:rPr lang="en-US" sz="1800" kern="1200" dirty="0">
                          <a:solidFill>
                            <a:schemeClr val="dk1"/>
                          </a:solidFill>
                          <a:latin typeface="+mn-lt"/>
                          <a:ea typeface="+mn-ea"/>
                          <a:cs typeface="+mn-cs"/>
                        </a:rPr>
                        <a:t>Swagger</a:t>
                      </a:r>
                      <a:r>
                        <a:rPr lang="en-US" sz="1800" kern="1200" baseline="0" dirty="0">
                          <a:solidFill>
                            <a:schemeClr val="dk1"/>
                          </a:solidFill>
                          <a:latin typeface="+mn-lt"/>
                          <a:ea typeface="+mn-ea"/>
                          <a:cs typeface="+mn-cs"/>
                        </a:rPr>
                        <a:t> 2.4.0</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Used to generate</a:t>
                      </a:r>
                      <a:r>
                        <a:rPr lang="en-US" sz="1600" baseline="0" dirty="0">
                          <a:latin typeface="Arial" panose="020B0604020202020204" pitchFamily="34" charset="0"/>
                          <a:cs typeface="Arial" panose="020B0604020202020204" pitchFamily="34" charset="0"/>
                        </a:rPr>
                        <a:t> online API specification and automate documentation.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05466781"/>
                  </a:ext>
                </a:extLst>
              </a:tr>
              <a:tr h="352012">
                <a:tc>
                  <a:txBody>
                    <a:bodyPr/>
                    <a:lstStyle/>
                    <a:p>
                      <a:r>
                        <a:rPr lang="en-US" sz="1800" b="0" i="0" kern="1200" dirty="0">
                          <a:solidFill>
                            <a:schemeClr val="dk1"/>
                          </a:solidFill>
                          <a:effectLst/>
                          <a:latin typeface="+mn-lt"/>
                          <a:ea typeface="+mn-ea"/>
                          <a:cs typeface="+mn-cs"/>
                        </a:rPr>
                        <a:t>Cron Jobs</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Cron allows Linux and Unix users to run commands or scripts at a given date and time</a:t>
                      </a:r>
                    </a:p>
                  </a:txBody>
                  <a:tcPr/>
                </a:tc>
                <a:extLst>
                  <a:ext uri="{0D108BD9-81ED-4DB2-BD59-A6C34878D82A}">
                    <a16:rowId xmlns:a16="http://schemas.microsoft.com/office/drawing/2014/main" val="2407759303"/>
                  </a:ext>
                </a:extLst>
              </a:tr>
              <a:tr h="352012">
                <a:tc>
                  <a:txBody>
                    <a:bodyPr/>
                    <a:lstStyle/>
                    <a:p>
                      <a:r>
                        <a:rPr lang="en-US" sz="1600" dirty="0">
                          <a:latin typeface="Arial" panose="020B0604020202020204" pitchFamily="34" charset="0"/>
                          <a:cs typeface="Arial" panose="020B0604020202020204" pitchFamily="34" charset="0"/>
                        </a:rPr>
                        <a:t>JPA</a:t>
                      </a:r>
                    </a:p>
                  </a:txBody>
                  <a:tcPr/>
                </a:tc>
                <a:tc>
                  <a:txBody>
                    <a:bodyPr/>
                    <a:lstStyle/>
                    <a:p>
                      <a:r>
                        <a:rPr lang="en-US" sz="1800" b="0" i="0" kern="1200" dirty="0">
                          <a:solidFill>
                            <a:schemeClr val="dk1"/>
                          </a:solidFill>
                          <a:effectLst/>
                          <a:latin typeface="+mn-lt"/>
                          <a:ea typeface="+mn-ea"/>
                          <a:cs typeface="+mn-cs"/>
                        </a:rPr>
                        <a:t>The Java Persistence API is a Java application programming interface for DB specifications</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44870092"/>
                  </a:ext>
                </a:extLst>
              </a:tr>
              <a:tr h="557352">
                <a:tc>
                  <a:txBody>
                    <a:bodyPr/>
                    <a:lstStyle/>
                    <a:p>
                      <a:r>
                        <a:rPr lang="en-US" sz="1800" kern="1200" dirty="0">
                          <a:solidFill>
                            <a:schemeClr val="dk1"/>
                          </a:solidFill>
                          <a:latin typeface="+mn-lt"/>
                          <a:ea typeface="+mn-ea"/>
                          <a:cs typeface="+mn-cs"/>
                        </a:rPr>
                        <a:t>jackson-2.7.5</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Jackson is a very popular and efficient java based library to serialize or map java objects to JSON and vice versa. We</a:t>
                      </a:r>
                      <a:r>
                        <a:rPr lang="en-US" sz="1600" baseline="0" dirty="0">
                          <a:latin typeface="Arial" panose="020B0604020202020204" pitchFamily="34" charset="0"/>
                          <a:cs typeface="Arial" panose="020B0604020202020204" pitchFamily="34" charset="0"/>
                        </a:rPr>
                        <a:t> u</a:t>
                      </a:r>
                      <a:r>
                        <a:rPr lang="en-US" sz="1600" dirty="0">
                          <a:latin typeface="Arial" panose="020B0604020202020204" pitchFamily="34" charset="0"/>
                          <a:cs typeface="Arial" panose="020B0604020202020204" pitchFamily="34" charset="0"/>
                        </a:rPr>
                        <a:t>sed this framework to generate target dependency.</a:t>
                      </a:r>
                    </a:p>
                  </a:txBody>
                  <a:tcPr/>
                </a:tc>
                <a:extLst>
                  <a:ext uri="{0D108BD9-81ED-4DB2-BD59-A6C34878D82A}">
                    <a16:rowId xmlns:a16="http://schemas.microsoft.com/office/drawing/2014/main" val="1179278342"/>
                  </a:ext>
                </a:extLst>
              </a:tr>
              <a:tr h="352012">
                <a:tc>
                  <a:txBody>
                    <a:bodyPr/>
                    <a:lstStyle/>
                    <a:p>
                      <a:r>
                        <a:rPr lang="en-US" sz="1600" dirty="0" err="1">
                          <a:latin typeface="Arial" panose="020B0604020202020204" pitchFamily="34" charset="0"/>
                          <a:cs typeface="Arial" panose="020B0604020202020204" pitchFamily="34" charset="0"/>
                        </a:rPr>
                        <a:t>SpringBatch</a:t>
                      </a:r>
                      <a:endParaRPr lang="en-US" sz="1600" dirty="0">
                        <a:latin typeface="Arial" panose="020B0604020202020204" pitchFamily="34" charset="0"/>
                        <a:cs typeface="Arial" panose="020B0604020202020204" pitchFamily="34" charset="0"/>
                      </a:endParaRPr>
                    </a:p>
                  </a:txBody>
                  <a:tcPr/>
                </a:tc>
                <a:tc>
                  <a:txBody>
                    <a:bodyPr/>
                    <a:lstStyle/>
                    <a:p>
                      <a:r>
                        <a:rPr lang="en-US" sz="1800" b="0" i="0" kern="1200" dirty="0">
                          <a:solidFill>
                            <a:schemeClr val="dk1"/>
                          </a:solidFill>
                          <a:effectLst/>
                          <a:latin typeface="+mn-lt"/>
                          <a:ea typeface="+mn-ea"/>
                          <a:cs typeface="+mn-cs"/>
                        </a:rPr>
                        <a:t>Spring Batch is an open source framework for batch processing. </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88177420"/>
                  </a:ext>
                </a:extLst>
              </a:tr>
              <a:tr h="616020">
                <a:tc>
                  <a:txBody>
                    <a:bodyPr/>
                    <a:lstStyle/>
                    <a:p>
                      <a:r>
                        <a:rPr lang="en-US" sz="1600" dirty="0">
                          <a:latin typeface="Arial" panose="020B0604020202020204" pitchFamily="34" charset="0"/>
                          <a:cs typeface="Arial" panose="020B0604020202020204" pitchFamily="34" charset="0"/>
                        </a:rPr>
                        <a:t>Kafka</a:t>
                      </a:r>
                    </a:p>
                  </a:txBody>
                  <a:tcPr/>
                </a:tc>
                <a:tc>
                  <a:txBody>
                    <a:bodyPr/>
                    <a:lstStyle/>
                    <a:p>
                      <a:r>
                        <a:rPr lang="en-US" sz="1800" b="0" i="0" kern="1200" dirty="0">
                          <a:solidFill>
                            <a:schemeClr val="dk1"/>
                          </a:solidFill>
                          <a:effectLst/>
                          <a:latin typeface="+mn-lt"/>
                          <a:ea typeface="+mn-ea"/>
                          <a:cs typeface="+mn-cs"/>
                        </a:rPr>
                        <a:t>Apache Kafka is an open-source stream-processing software platform developed by LinkedIn and donated to the Apache Software Foundation, written in Scala and Java.</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07671110"/>
                  </a:ext>
                </a:extLst>
              </a:tr>
              <a:tr h="557352">
                <a:tc>
                  <a:txBody>
                    <a:bodyPr/>
                    <a:lstStyle/>
                    <a:p>
                      <a:r>
                        <a:rPr lang="en-US" sz="1600" dirty="0">
                          <a:latin typeface="Arial" panose="020B0604020202020204" pitchFamily="34" charset="0"/>
                          <a:cs typeface="Arial" panose="020B0604020202020204" pitchFamily="34" charset="0"/>
                        </a:rPr>
                        <a:t>Apache-velocity and free-marker</a:t>
                      </a:r>
                    </a:p>
                  </a:txBody>
                  <a:tcPr/>
                </a:tc>
                <a:tc>
                  <a:txBody>
                    <a:bodyPr/>
                    <a:lstStyle/>
                    <a:p>
                      <a:r>
                        <a:rPr lang="en-US" sz="1600" dirty="0">
                          <a:latin typeface="Arial" panose="020B0604020202020204" pitchFamily="34" charset="0"/>
                          <a:cs typeface="Arial" panose="020B0604020202020204" pitchFamily="34" charset="0"/>
                        </a:rPr>
                        <a:t>Java-based template engine that provides a template language </a:t>
                      </a:r>
                    </a:p>
                  </a:txBody>
                  <a:tcPr/>
                </a:tc>
                <a:extLst>
                  <a:ext uri="{0D108BD9-81ED-4DB2-BD59-A6C34878D82A}">
                    <a16:rowId xmlns:a16="http://schemas.microsoft.com/office/drawing/2014/main" val="2442369034"/>
                  </a:ext>
                </a:extLst>
              </a:tr>
              <a:tr h="527264">
                <a:tc>
                  <a:txBody>
                    <a:bodyPr/>
                    <a:lstStyle/>
                    <a:p>
                      <a:r>
                        <a:rPr lang="en-US" sz="1600">
                          <a:latin typeface="Arial" panose="020B0604020202020204" pitchFamily="34" charset="0"/>
                          <a:cs typeface="Arial" panose="020B0604020202020204" pitchFamily="34" charset="0"/>
                        </a:rPr>
                        <a:t>React</a:t>
                      </a:r>
                      <a:endParaRPr lang="en-US" sz="1600" dirty="0">
                        <a:latin typeface="Arial" panose="020B0604020202020204" pitchFamily="34" charset="0"/>
                        <a:cs typeface="Arial" panose="020B0604020202020204" pitchFamily="34" charset="0"/>
                      </a:endParaRPr>
                    </a:p>
                  </a:txBody>
                  <a:tcPr/>
                </a:tc>
                <a:tc>
                  <a:txBody>
                    <a:bodyPr/>
                    <a:lstStyle/>
                    <a:p>
                      <a:r>
                        <a:rPr lang="en-US" sz="1800" b="0" i="0" kern="1200" dirty="0">
                          <a:solidFill>
                            <a:schemeClr val="dk1"/>
                          </a:solidFill>
                          <a:effectLst/>
                          <a:latin typeface="+mn-lt"/>
                          <a:ea typeface="+mn-ea"/>
                          <a:cs typeface="+mn-cs"/>
                        </a:rPr>
                        <a:t>React is an open-source JavaScript library for building user interfaces.</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40666870"/>
                  </a:ext>
                </a:extLst>
              </a:tr>
            </a:tbl>
          </a:graphicData>
        </a:graphic>
      </p:graphicFrame>
    </p:spTree>
    <p:extLst>
      <p:ext uri="{BB962C8B-B14F-4D97-AF65-F5344CB8AC3E}">
        <p14:creationId xmlns:p14="http://schemas.microsoft.com/office/powerpoint/2010/main" val="408359436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200353"/>
            <a:ext cx="11630733" cy="409248"/>
          </a:xfrm>
        </p:spPr>
        <p:txBody>
          <a:bodyPr/>
          <a:lstStyle/>
          <a:p>
            <a:r>
              <a:rPr lang="en-US" sz="2700" dirty="0">
                <a:latin typeface="+mn-lt"/>
                <a:sym typeface="Calibri"/>
              </a:rPr>
              <a:t>iSolve – </a:t>
            </a:r>
            <a:r>
              <a:rPr lang="en-US" sz="2700" dirty="0" err="1">
                <a:latin typeface="+mn-lt"/>
                <a:sym typeface="Calibri"/>
              </a:rPr>
              <a:t>iCount</a:t>
            </a:r>
            <a:r>
              <a:rPr lang="en-US" sz="2700" dirty="0">
                <a:latin typeface="+mn-lt"/>
                <a:sym typeface="Calibri"/>
              </a:rPr>
              <a:t> Pipeline : Problem Statement 1</a:t>
            </a:r>
          </a:p>
        </p:txBody>
      </p:sp>
      <p:sp>
        <p:nvSpPr>
          <p:cNvPr id="2" name="Text Placeholder 1"/>
          <p:cNvSpPr>
            <a:spLocks noGrp="1"/>
          </p:cNvSpPr>
          <p:nvPr>
            <p:ph type="body" sz="quarter" idx="10"/>
          </p:nvPr>
        </p:nvSpPr>
        <p:spPr>
          <a:xfrm>
            <a:off x="183464" y="200352"/>
            <a:ext cx="11856136" cy="6322379"/>
          </a:xfrm>
        </p:spPr>
        <p:txBody>
          <a:bodyPr>
            <a:normAutofit/>
          </a:bodyPr>
          <a:lstStyle/>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5" name="Picture 4">
            <a:extLst>
              <a:ext uri="{FF2B5EF4-FFF2-40B4-BE49-F238E27FC236}">
                <a16:creationId xmlns:a16="http://schemas.microsoft.com/office/drawing/2014/main" id="{10756ACB-2A18-4C83-8DF9-EA8A81E431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924" y="651515"/>
            <a:ext cx="11630733" cy="6006131"/>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484603260"/>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1841</TotalTime>
  <Words>2185</Words>
  <Application>Microsoft Office PowerPoint</Application>
  <PresentationFormat>Widescreen</PresentationFormat>
  <Paragraphs>585</Paragraphs>
  <Slides>25</Slides>
  <Notes>18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25</vt:i4>
      </vt:variant>
    </vt:vector>
  </HeadingPairs>
  <TitlesOfParts>
    <vt:vector size="31" baseType="lpstr">
      <vt:lpstr>Arial</vt:lpstr>
      <vt:lpstr>Calibri</vt:lpstr>
      <vt:lpstr>Calibri Light</vt:lpstr>
      <vt:lpstr>Wingdings</vt:lpstr>
      <vt:lpstr>Office Theme</vt:lpstr>
      <vt:lpstr>1_Office Theme</vt:lpstr>
      <vt:lpstr>PowerPoint Presentation</vt:lpstr>
      <vt:lpstr>Team and Use Case</vt:lpstr>
      <vt:lpstr>iCount New Features</vt:lpstr>
      <vt:lpstr>iCount New Feature Details</vt:lpstr>
      <vt:lpstr>iCount New Feature Details</vt:lpstr>
      <vt:lpstr>Functionalities</vt:lpstr>
      <vt:lpstr>Functionalities Continued…</vt:lpstr>
      <vt:lpstr>Technologies, Libraries, packages etc.  used in the solution</vt:lpstr>
      <vt:lpstr>iSolve – iCount Pipeline : Problem Statement 1</vt:lpstr>
      <vt:lpstr>Architecture Diagram of iSolve – iCount : Problem Statement 1</vt:lpstr>
      <vt:lpstr>Technical Details of individual components</vt:lpstr>
      <vt:lpstr>Technical Solution</vt:lpstr>
      <vt:lpstr>Technical Solution – Contd..</vt:lpstr>
      <vt:lpstr>Technical Solution Continued…</vt:lpstr>
      <vt:lpstr>Technical Solution Continued …</vt:lpstr>
      <vt:lpstr>Technical Solution Continued…</vt:lpstr>
      <vt:lpstr>Technical Solution Continued…</vt:lpstr>
      <vt:lpstr>Technical Solution Continued…</vt:lpstr>
      <vt:lpstr>Technical Solution Continued…</vt:lpstr>
      <vt:lpstr>Technical Solution Continued…</vt:lpstr>
      <vt:lpstr>Technical Solution Continued…</vt:lpstr>
      <vt:lpstr>Technical Solution Continued : Example - Todo-Notification… </vt:lpstr>
      <vt:lpstr>Technical Solution Continued …</vt:lpstr>
      <vt:lpstr>Technical Solution</vt:lpstr>
      <vt:lpstr>Thank You</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NAVIGATE YOUR NEXT</dc:title>
  <dc:creator>ashish_agarwal06@infosys.com</dc:creator>
  <cp:lastModifiedBy>Samrat Basu</cp:lastModifiedBy>
  <cp:revision>595</cp:revision>
  <dcterms:created xsi:type="dcterms:W3CDTF">2018-07-31T07:02:55Z</dcterms:created>
  <dcterms:modified xsi:type="dcterms:W3CDTF">2020-06-18T03:47:54Z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Ashish_Agarwal06@ad.infosys.com</vt:lpwstr>
  </property>
  <property fmtid="{D5CDD505-2E9C-101B-9397-08002B2CF9AE}" pid="5" name="MSIP_Label_be4b3411-284d-4d31-bd4f-bc13ef7f1fd6_SetDate">
    <vt:lpwstr>2018-11-05T13:34:10.9874134Z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Ashish_Agarwal06@ad.infosys.com</vt:lpwstr>
  </property>
  <property fmtid="{D5CDD505-2E9C-101B-9397-08002B2CF9AE}" pid="12" name="MSIP_Label_a0819fa7-4367-4500-ba88-dd630d977609_SetDate">
    <vt:lpwstr>2018-11-05T13:34:10.9874134Z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ies>
</file>