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66" r:id="rId3"/>
    <p:sldId id="264" r:id="rId4"/>
    <p:sldId id="258" r:id="rId5"/>
    <p:sldId id="279" r:id="rId6"/>
    <p:sldId id="269" r:id="rId7"/>
    <p:sldId id="274" r:id="rId8"/>
    <p:sldId id="259" r:id="rId9"/>
    <p:sldId id="270" r:id="rId10"/>
    <p:sldId id="278" r:id="rId11"/>
    <p:sldId id="267" r:id="rId12"/>
    <p:sldId id="276" r:id="rId13"/>
    <p:sldId id="277" r:id="rId14"/>
    <p:sldId id="283" r:id="rId15"/>
    <p:sldId id="282" r:id="rId16"/>
    <p:sldId id="280" r:id="rId17"/>
    <p:sldId id="281" r:id="rId18"/>
    <p:sldId id="268"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5/31/2020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92500"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like work updates, awards, feedback, task completion etc.</a:t>
            </a:r>
          </a:p>
          <a:p>
            <a:pPr marL="587813" lvl="1" indent="0">
              <a:buNone/>
            </a:pPr>
            <a:r>
              <a:rPr lang="en-US" dirty="0">
                <a:solidFill>
                  <a:srgbClr val="007DC3"/>
                </a:solidFill>
                <a:latin typeface="+mn-lt"/>
              </a:rPr>
              <a:t>- Adapter exposes REST endpoints so that user can </a:t>
            </a:r>
            <a:r>
              <a:rPr lang="en-US" b="1" u="sng" dirty="0">
                <a:solidFill>
                  <a:srgbClr val="007DC3"/>
                </a:solidFill>
                <a:latin typeface="+mn-lt"/>
              </a:rPr>
              <a:t> </a:t>
            </a:r>
            <a:r>
              <a:rPr lang="en-US" dirty="0">
                <a:solidFill>
                  <a:srgbClr val="007DC3"/>
                </a:solidFill>
                <a:latin typeface="+mn-lt"/>
              </a:rPr>
              <a:t>push following message categories - work updates, awards, feedback, task completion etc. And the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are some Payload examples</a:t>
            </a:r>
          </a:p>
          <a:p>
            <a:pPr marL="587813" lvl="1" indent="0">
              <a:buNone/>
            </a:pPr>
            <a:r>
              <a:rPr lang="en-US" dirty="0">
                <a:solidFill>
                  <a:srgbClr val="007DC3"/>
                </a:solidFill>
                <a:latin typeface="+mn-lt"/>
              </a:rPr>
              <a:t>Appreciation Payload :</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a:solidFill>
                  <a:srgbClr val="007DC3"/>
                </a:solidFill>
                <a:latin typeface="+mn-lt"/>
              </a:rPr>
              <a:t>	}]</a:t>
            </a:r>
            <a:endParaRPr lang="en-US" dirty="0">
              <a:solidFill>
                <a:srgbClr val="007DC3"/>
              </a:solidFill>
              <a:latin typeface="+mn-lt"/>
            </a:endParaRP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873563" lvl="1" indent="-285750"/>
            <a:r>
              <a:rPr lang="en-US" sz="1800" dirty="0">
                <a:solidFill>
                  <a:srgbClr val="007DC3"/>
                </a:solidFill>
                <a:latin typeface="+mn-lt"/>
              </a:rPr>
              <a:t>Employee can acquire coins for providing feedback, appreciation, completing course etc. These coins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7"/>
          <a:stretch>
            <a:fillRect/>
          </a:stretch>
        </p:blipFill>
        <p:spPr>
          <a:xfrm>
            <a:off x="1207180" y="3230913"/>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to </a:t>
            </a:r>
            <a:r>
              <a:rPr lang="en-US" sz="1800" dirty="0" err="1">
                <a:solidFill>
                  <a:srgbClr val="007DC3"/>
                </a:solidFill>
                <a:latin typeface="+mn-lt"/>
              </a:rPr>
              <a:t>iCount</a:t>
            </a:r>
            <a:r>
              <a:rPr lang="en-US" sz="1800" dirty="0">
                <a:solidFill>
                  <a:srgbClr val="007DC3"/>
                </a:solidFill>
                <a:latin typeface="+mn-lt"/>
              </a:rPr>
              <a:t> for data consumption. Here are a few example endpoint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1094509" y="1211154"/>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to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a:t>
            </a:r>
          </a:p>
          <a:p>
            <a:pPr marL="873563" lvl="1" indent="-285750">
              <a:buFontTx/>
              <a:buChar char="-"/>
            </a:pPr>
            <a:r>
              <a:rPr lang="en-US" sz="1800" dirty="0">
                <a:solidFill>
                  <a:srgbClr val="007DC3"/>
                </a:solidFill>
              </a:rPr>
              <a:t>Send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dirty="0">
                <a:solidFill>
                  <a:srgbClr val="007DC3"/>
                </a:solidFill>
              </a:rPr>
              <a:t>Frequency and rules of notifications can be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a:t>
            </a:r>
          </a:p>
          <a:p>
            <a:pPr marL="587813" lvl="1" indent="0">
              <a:buNone/>
            </a:pPr>
            <a:r>
              <a:rPr lang="en-US" sz="1800" dirty="0">
                <a:solidFill>
                  <a:srgbClr val="007DC3"/>
                </a:solidFill>
              </a:rPr>
              <a:t>	2. It can lock other services such as outlook etc. for not at all use.</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407963" y="887428"/>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50166" y="1026942"/>
            <a:ext cx="11229262" cy="3416320"/>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a:t>
            </a:r>
            <a:r>
              <a:rPr lang="en-US">
                <a:solidFill>
                  <a:srgbClr val="007DC3"/>
                </a:solidFill>
              </a:rPr>
              <a:t>certain duration.</a:t>
            </a:r>
            <a:endParaRPr lang="en-US" dirty="0">
              <a:solidFill>
                <a:srgbClr val="007DC3"/>
              </a:solidFill>
            </a:endParaRP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a:t>
            </a:r>
          </a:p>
          <a:p>
            <a:pPr marL="873563" lvl="1" indent="-285750">
              <a:buFontTx/>
              <a:buChar char="-"/>
            </a:pPr>
            <a:endParaRPr lang="en-US" dirty="0">
              <a:solidFill>
                <a:srgbClr val="007DC3"/>
              </a:solidFill>
            </a:endParaRPr>
          </a:p>
          <a:p>
            <a:pPr marL="587813" lvl="1"/>
            <a:r>
              <a:rPr lang="en-US" dirty="0">
                <a:solidFill>
                  <a:srgbClr val="007DC3"/>
                </a:solidFill>
              </a:rPr>
              <a:t>Coins can be accumulated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 by the application</a:t>
            </a:r>
          </a:p>
        </p:txBody>
      </p:sp>
    </p:spTree>
    <p:extLst>
      <p:ext uri="{BB962C8B-B14F-4D97-AF65-F5344CB8AC3E}">
        <p14:creationId xmlns:p14="http://schemas.microsoft.com/office/powerpoint/2010/main" val="114992800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1629493318"/>
              </p:ext>
            </p:extLst>
          </p:nvPr>
        </p:nvGraphicFramePr>
        <p:xfrm>
          <a:off x="263923" y="394383"/>
          <a:ext cx="11763953" cy="571759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dirty="0"/>
                        <a:t>Automated notifications can be sent to the employees if </a:t>
                      </a:r>
                      <a:r>
                        <a:rPr lang="en-US" dirty="0" err="1"/>
                        <a:t>iCount</a:t>
                      </a:r>
                      <a:r>
                        <a:rPr lang="en-US"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dirty="0"/>
                        <a:t>and </a:t>
                      </a:r>
                      <a:r>
                        <a:rPr lang="en-US" b="1" dirty="0"/>
                        <a:t>coins</a:t>
                      </a:r>
                      <a:r>
                        <a:rPr lang="en-US" dirty="0"/>
                        <a:t> will be accumulated</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iStore</a:t>
                      </a:r>
                      <a:r>
                        <a:rPr lang="en-US" dirty="0"/>
                        <a:t> at all.</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feedback/course completion/uploading appreciation</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949321164"/>
              </p:ext>
            </p:extLst>
          </p:nvPr>
        </p:nvGraphicFramePr>
        <p:xfrm>
          <a:off x="330956" y="809449"/>
          <a:ext cx="11496667" cy="2895423"/>
        </p:xfrm>
        <a:graphic>
          <a:graphicData uri="http://schemas.openxmlformats.org/drawingml/2006/table">
            <a:tbl>
              <a:tblPr firstRow="1" bandRow="1">
                <a:tableStyleId>{073A0DAA-6AF3-43AB-8588-CEC1D06C72B9}</a:tableStyleId>
              </a:tblPr>
              <a:tblGrid>
                <a:gridCol w="2582334">
                  <a:extLst>
                    <a:ext uri="{9D8B030D-6E8A-4147-A177-3AD203B41FA5}">
                      <a16:colId xmlns:a16="http://schemas.microsoft.com/office/drawing/2014/main" val="573319858"/>
                    </a:ext>
                  </a:extLst>
                </a:gridCol>
                <a:gridCol w="8914333">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get and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choose to make feedback and </a:t>
                      </a:r>
                      <a:r>
                        <a:rPr lang="en-US" b="1" dirty="0"/>
                        <a:t>achievements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on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We have used following Technologies for each of these components. This is a Hybrid application</a:t>
            </a:r>
          </a:p>
          <a:p>
            <a:r>
              <a:rPr lang="en-US" dirty="0">
                <a:solidFill>
                  <a:srgbClr val="0070C0"/>
                </a:solidFill>
              </a:rPr>
              <a:t> </a:t>
            </a:r>
            <a:r>
              <a:rPr lang="en-US" b="1" dirty="0">
                <a:solidFill>
                  <a:srgbClr val="0070C0"/>
                </a:solidFill>
              </a:rPr>
              <a:t>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dirty="0">
                <a:solidFill>
                  <a:srgbClr val="0070C0"/>
                </a:solidFill>
              </a:rPr>
              <a:t> </a:t>
            </a:r>
            <a:r>
              <a:rPr lang="en-US" b="1" dirty="0">
                <a:solidFill>
                  <a:srgbClr val="0070C0"/>
                </a:solidFill>
              </a:rPr>
              <a:t>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these service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cloud pipeline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in 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1652</TotalTime>
  <Words>1333</Words>
  <Application>Microsoft Office PowerPoint</Application>
  <PresentationFormat>Widescreen</PresentationFormat>
  <Paragraphs>395</Paragraphs>
  <Slides>18</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Wingdings</vt:lpstr>
      <vt:lpstr>Office Theme</vt:lpstr>
      <vt:lpstr>1_Office Theme</vt:lpstr>
      <vt:lpstr>PowerPoint Presentation</vt:lpstr>
      <vt:lpstr>Team and Use Case</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455</cp:revision>
  <dcterms:created xsi:type="dcterms:W3CDTF">2018-07-31T07:02:55Z</dcterms:created>
  <dcterms:modified xsi:type="dcterms:W3CDTF">2020-05-31T14:07:55Z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