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3" r:id="rId15"/>
    <p:sldId id="282" r:id="rId16"/>
    <p:sldId id="280" r:id="rId17"/>
    <p:sldId id="281" r:id="rId18"/>
    <p:sldId id="268"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85000" lnSpcReduction="2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like work updates, awards, feedback, task completion etc.</a:t>
            </a:r>
          </a:p>
          <a:p>
            <a:pPr marL="587813" lvl="1" indent="0">
              <a:buNone/>
            </a:pPr>
            <a:r>
              <a:rPr lang="en-US" dirty="0">
                <a:solidFill>
                  <a:srgbClr val="007DC3"/>
                </a:solidFill>
                <a:latin typeface="+mn-lt"/>
              </a:rPr>
              <a:t>- Adapter exposes REST endpoints so that user can </a:t>
            </a:r>
            <a:r>
              <a:rPr lang="en-US" b="1" u="sng" dirty="0">
                <a:solidFill>
                  <a:srgbClr val="007DC3"/>
                </a:solidFill>
                <a:latin typeface="+mn-lt"/>
              </a:rPr>
              <a:t> </a:t>
            </a:r>
            <a:r>
              <a:rPr lang="en-US" dirty="0">
                <a:solidFill>
                  <a:srgbClr val="007DC3"/>
                </a:solidFill>
                <a:latin typeface="+mn-lt"/>
              </a:rPr>
              <a:t>push following message categories - work updates, awards, feedback, task completion etc. And the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are some Payload examples</a:t>
            </a:r>
          </a:p>
          <a:p>
            <a:pPr marL="587813" lvl="1" indent="0">
              <a:buNone/>
            </a:pPr>
            <a:r>
              <a:rPr lang="en-US" dirty="0">
                <a:solidFill>
                  <a:srgbClr val="007DC3"/>
                </a:solidFill>
                <a:latin typeface="+mn-lt"/>
              </a:rPr>
              <a:t>Appreciation Payload :</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"file":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	"course": null,</a:t>
            </a:r>
          </a:p>
          <a:p>
            <a:pPr marL="587813" lvl="1" indent="0">
              <a:buNone/>
            </a:pPr>
            <a:r>
              <a:rPr lang="en-US" dirty="0">
                <a:solidFill>
                  <a:srgbClr val="007DC3"/>
                </a:solidFill>
                <a:latin typeface="+mn-lt"/>
              </a:rPr>
              <a:t>	"feedback": null,</a:t>
            </a:r>
          </a:p>
          <a:p>
            <a:pPr marL="587813" lvl="1" indent="0">
              <a:buNone/>
            </a:pPr>
            <a:r>
              <a:rPr lang="en-US" dirty="0">
                <a:solidFill>
                  <a:srgbClr val="007DC3"/>
                </a:solidFill>
                <a:latin typeface="+mn-lt"/>
              </a:rPr>
              <a:t>	"task":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873563" lvl="1" indent="-285750"/>
            <a:r>
              <a:rPr lang="en-US" sz="1800" dirty="0">
                <a:solidFill>
                  <a:srgbClr val="007DC3"/>
                </a:solidFill>
                <a:latin typeface="+mn-lt"/>
              </a:rPr>
              <a:t>Employee can acquire coins for providing feedback, appreciation, completing course etc. These coins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7"/>
          <a:stretch>
            <a:fillRect/>
          </a:stretch>
        </p:blipFill>
        <p:spPr>
          <a:xfrm>
            <a:off x="1207180" y="3230913"/>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to </a:t>
            </a:r>
            <a:r>
              <a:rPr lang="en-US" sz="1800" dirty="0" err="1">
                <a:solidFill>
                  <a:srgbClr val="007DC3"/>
                </a:solidFill>
                <a:latin typeface="+mn-lt"/>
              </a:rPr>
              <a:t>iCount</a:t>
            </a:r>
            <a:r>
              <a:rPr lang="en-US" sz="1800" dirty="0">
                <a:solidFill>
                  <a:srgbClr val="007DC3"/>
                </a:solidFill>
                <a:latin typeface="+mn-lt"/>
              </a:rPr>
              <a:t> for data consumption. Here are a few example endpoint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382395A1-3AF7-48A5-9C03-3A681434F96F}"/>
              </a:ext>
            </a:extLst>
          </p:cNvPr>
          <p:cNvPicPr>
            <a:picLocks noChangeAspect="1"/>
          </p:cNvPicPr>
          <p:nvPr/>
        </p:nvPicPr>
        <p:blipFill>
          <a:blip r:embed="rId3"/>
          <a:stretch>
            <a:fillRect/>
          </a:stretch>
        </p:blipFill>
        <p:spPr>
          <a:xfrm>
            <a:off x="928468" y="1183126"/>
            <a:ext cx="10893863" cy="455649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to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a:t>
            </a:r>
          </a:p>
          <a:p>
            <a:pPr marL="873563" lvl="1" indent="-285750">
              <a:buFontTx/>
              <a:buChar char="-"/>
            </a:pPr>
            <a:r>
              <a:rPr lang="en-US" sz="1800" dirty="0">
                <a:solidFill>
                  <a:srgbClr val="007DC3"/>
                </a:solidFill>
              </a:rPr>
              <a:t>Send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dirty="0">
                <a:solidFill>
                  <a:srgbClr val="007DC3"/>
                </a:solidFill>
              </a:rPr>
              <a:t>Frequency and rules of notifications can be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a:t>
            </a:r>
          </a:p>
          <a:p>
            <a:pPr marL="587813" lvl="1" indent="0">
              <a:buNone/>
            </a:pPr>
            <a:r>
              <a:rPr lang="en-US" sz="1800" dirty="0">
                <a:solidFill>
                  <a:srgbClr val="007DC3"/>
                </a:solidFill>
              </a:rPr>
              <a:t>	2. It can lock other services such as outlook etc. for not at all use.</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407963" y="887428"/>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50166" y="1026942"/>
            <a:ext cx="11229262" cy="3416320"/>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dirty="0">
                <a:solidFill>
                  <a:srgbClr val="007DC3"/>
                </a:solidFill>
              </a:rPr>
              <a:t>To-Do notifications to the employees who are not using </a:t>
            </a:r>
            <a:r>
              <a:rPr lang="en-US" dirty="0" err="1">
                <a:solidFill>
                  <a:srgbClr val="007DC3"/>
                </a:solidFill>
              </a:rPr>
              <a:t>iCount</a:t>
            </a:r>
            <a:r>
              <a:rPr lang="en-US" dirty="0">
                <a:solidFill>
                  <a:srgbClr val="007DC3"/>
                </a:solidFill>
              </a:rPr>
              <a:t>.</a:t>
            </a:r>
          </a:p>
          <a:p>
            <a:pPr marL="873563" lvl="1" indent="-285750">
              <a:buFontTx/>
              <a:buChar char="-"/>
            </a:pPr>
            <a:r>
              <a:rPr lang="en-US" dirty="0">
                <a:solidFill>
                  <a:srgbClr val="007DC3"/>
                </a:solidFill>
              </a:rPr>
              <a:t>Feedback or Acknowledgement notification from the adapter service for appreciation, feedback, course/task completion etc.</a:t>
            </a:r>
          </a:p>
          <a:p>
            <a:pPr marL="873563" lvl="1" indent="-285750">
              <a:buFontTx/>
              <a:buChar char="-"/>
            </a:pPr>
            <a:r>
              <a:rPr lang="en-US" dirty="0">
                <a:solidFill>
                  <a:srgbClr val="007DC3"/>
                </a:solidFill>
              </a:rPr>
              <a:t>Coins can be accumulated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 by </a:t>
            </a:r>
            <a:r>
              <a:rPr lang="en-US">
                <a:solidFill>
                  <a:srgbClr val="007DC3"/>
                </a:solidFill>
              </a:rPr>
              <a:t>the application</a:t>
            </a: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629493318"/>
              </p:ext>
            </p:extLst>
          </p:nvPr>
        </p:nvGraphicFramePr>
        <p:xfrm>
          <a:off x="263923" y="394383"/>
          <a:ext cx="11763953" cy="571759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dirty="0"/>
                        <a:t>Automated notifications can be sent to the employees if </a:t>
                      </a:r>
                      <a:r>
                        <a:rPr lang="en-US" dirty="0" err="1"/>
                        <a:t>iCount</a:t>
                      </a:r>
                      <a:r>
                        <a:rPr lang="en-US"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dirty="0"/>
                        <a:t>and </a:t>
                      </a:r>
                      <a:r>
                        <a:rPr lang="en-US" b="1" dirty="0"/>
                        <a:t>coins</a:t>
                      </a:r>
                      <a:r>
                        <a:rPr lang="en-US" dirty="0"/>
                        <a:t> will be accumulated</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iStore</a:t>
                      </a:r>
                      <a:r>
                        <a:rPr lang="en-US" dirty="0"/>
                        <a:t> at all.</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feedback/course completion/uploading appreciation</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949321164"/>
              </p:ext>
            </p:extLst>
          </p:nvPr>
        </p:nvGraphicFramePr>
        <p:xfrm>
          <a:off x="330956" y="809449"/>
          <a:ext cx="11496667" cy="289542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get and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choose to make feedback and </a:t>
                      </a:r>
                      <a:r>
                        <a:rPr lang="en-US" b="1" dirty="0"/>
                        <a:t>achievements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on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55625998-DEC6-4F1F-9B57-2B54800B8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77" y="794553"/>
            <a:ext cx="11020425" cy="51339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CFC1177-78F3-4714-BEFC-3653D7C30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64" y="630382"/>
            <a:ext cx="11825072" cy="535478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We have used following Technologies for each of these components. This is a Hybrid application</a:t>
            </a:r>
          </a:p>
          <a:p>
            <a:r>
              <a:rPr lang="en-US" dirty="0">
                <a:solidFill>
                  <a:srgbClr val="0070C0"/>
                </a:solidFill>
              </a:rPr>
              <a:t> </a:t>
            </a:r>
            <a:r>
              <a:rPr lang="en-US" b="1" dirty="0">
                <a:solidFill>
                  <a:srgbClr val="0070C0"/>
                </a:solidFill>
              </a:rPr>
              <a:t>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dirty="0">
                <a:solidFill>
                  <a:srgbClr val="0070C0"/>
                </a:solidFill>
              </a:rPr>
              <a:t> </a:t>
            </a:r>
            <a:r>
              <a:rPr lang="en-US" b="1" dirty="0">
                <a:solidFill>
                  <a:srgbClr val="0070C0"/>
                </a:solidFill>
              </a:rPr>
              <a:t>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these service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cloud pipeline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in 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1545</TotalTime>
  <Words>1333</Words>
  <Application>Microsoft Office PowerPoint</Application>
  <PresentationFormat>Widescreen</PresentationFormat>
  <Paragraphs>398</Paragraphs>
  <Slides>18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443</cp:revision>
  <dcterms:created xsi:type="dcterms:W3CDTF">2018-07-31T07:02:55Z</dcterms:created>
  <dcterms:modified xsi:type="dcterms:W3CDTF">2020-05-31T10:26:20Z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