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3" r:id="rId15"/>
    <p:sldId id="282" r:id="rId16"/>
    <p:sldId id="280" r:id="rId17"/>
    <p:sldId id="281" r:id="rId18"/>
    <p:sldId id="268"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634132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373517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4" Type="http://schemas.openxmlformats.org/officeDocument/2006/relationships/hyperlink" Target="http://13.59.15.42:8300/adapter/awards/uplo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13.59.15.42:8302/notification-service" TargetMode="External"/><Relationship Id="rId4" Type="http://schemas.openxmlformats.org/officeDocument/2006/relationships/hyperlink" Target="http://13.59.15.42:8301/proxy/get/user/details?emailId=samrat.basu%40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85000" lnSpcReduction="2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"file":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	"course": null,</a:t>
            </a:r>
          </a:p>
          <a:p>
            <a:pPr marL="587813" lvl="1" indent="0">
              <a:buNone/>
            </a:pPr>
            <a:r>
              <a:rPr lang="en-US" dirty="0">
                <a:solidFill>
                  <a:srgbClr val="007DC3"/>
                </a:solidFill>
                <a:latin typeface="+mn-lt"/>
              </a:rPr>
              <a:t>	"feedback": null,</a:t>
            </a:r>
          </a:p>
          <a:p>
            <a:pPr marL="587813" lvl="1" indent="0">
              <a:buNone/>
            </a:pPr>
            <a:r>
              <a:rPr lang="en-US" dirty="0">
                <a:solidFill>
                  <a:srgbClr val="007DC3"/>
                </a:solidFill>
                <a:latin typeface="+mn-lt"/>
              </a:rPr>
              <a:t>	"task":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873563" lvl="1" indent="-285750"/>
            <a:r>
              <a:rPr lang="en-US" sz="1800" dirty="0">
                <a:solidFill>
                  <a:srgbClr val="007DC3"/>
                </a:solidFill>
                <a:latin typeface="+mn-lt"/>
              </a:rPr>
              <a:t>Employee can acquire coins for providing feedback, appreciation, completing course etc. These coins can be redeemed in </a:t>
            </a:r>
            <a:r>
              <a:rPr lang="en-US" sz="1800" dirty="0" err="1">
                <a:solidFill>
                  <a:srgbClr val="007DC3"/>
                </a:solidFill>
                <a:latin typeface="+mn-lt"/>
              </a:rPr>
              <a:t>InfyGold</a:t>
            </a:r>
            <a:r>
              <a:rPr lang="en-US" sz="1800" dirty="0">
                <a:solidFill>
                  <a:srgbClr val="007DC3"/>
                </a:solidFill>
                <a:latin typeface="+mn-lt"/>
              </a:rPr>
              <a:t>+</a:t>
            </a:r>
          </a:p>
          <a:p>
            <a:pPr marL="873563" lvl="1" indent="-285750"/>
            <a:r>
              <a:rPr lang="en-US" sz="1800" dirty="0">
                <a:solidFill>
                  <a:srgbClr val="007DC3"/>
                </a:solidFill>
                <a:latin typeface="+mn-lt"/>
              </a:rPr>
              <a:t>Adapter calls </a:t>
            </a:r>
            <a:r>
              <a:rPr lang="en-US" sz="1800" dirty="0" err="1">
                <a:solidFill>
                  <a:srgbClr val="007DC3"/>
                </a:solidFill>
                <a:latin typeface="+mn-lt"/>
              </a:rPr>
              <a:t>kafka</a:t>
            </a:r>
            <a:r>
              <a:rPr lang="en-US" sz="1800" dirty="0">
                <a:solidFill>
                  <a:srgbClr val="007DC3"/>
                </a:solidFill>
                <a:latin typeface="+mn-lt"/>
              </a:rPr>
              <a:t> producers and consumers for real-time notifications to the employees who receive/give feedback, upload appreciations, complete tasks/course etc. Here is an example of feedback shared.</a:t>
            </a:r>
          </a:p>
          <a:p>
            <a:pPr marL="587813" lvl="1" indent="0">
              <a:buNone/>
            </a:pPr>
            <a:endParaRPr lang="en-US" sz="1800" dirty="0">
              <a:solidFill>
                <a:srgbClr val="007DC3"/>
              </a:solidFill>
              <a:latin typeface="+mn-lt"/>
            </a:endParaRPr>
          </a:p>
          <a:p>
            <a:pPr marL="587813" lvl="1" indent="0">
              <a:buNone/>
            </a:pPr>
            <a:endParaRPr lang="en-US" sz="1800" dirty="0"/>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0CD82FCD-36C8-41C2-B9D3-AEF158939A29}"/>
              </a:ext>
            </a:extLst>
          </p:cNvPr>
          <p:cNvPicPr>
            <a:picLocks noChangeAspect="1"/>
          </p:cNvPicPr>
          <p:nvPr/>
        </p:nvPicPr>
        <p:blipFill>
          <a:blip r:embed="rId7"/>
          <a:stretch>
            <a:fillRect/>
          </a:stretch>
        </p:blipFill>
        <p:spPr>
          <a:xfrm>
            <a:off x="1207180" y="3230913"/>
            <a:ext cx="9265920" cy="322530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consumption. Here are a few example endpoint :</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D20C9236-406E-4754-9E9F-998EAF3D618A}"/>
              </a:ext>
            </a:extLst>
          </p:cNvPr>
          <p:cNvPicPr>
            <a:picLocks noChangeAspect="1"/>
          </p:cNvPicPr>
          <p:nvPr/>
        </p:nvPicPr>
        <p:blipFill>
          <a:blip r:embed="rId3"/>
          <a:stretch>
            <a:fillRect/>
          </a:stretch>
        </p:blipFill>
        <p:spPr>
          <a:xfrm>
            <a:off x="1094509" y="1211154"/>
            <a:ext cx="10206866" cy="473860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4246106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a:bodyPr>
          <a:lstStyle/>
          <a:p>
            <a:pPr marL="587813" lvl="1" indent="0">
              <a:buNone/>
            </a:pPr>
            <a:r>
              <a:rPr lang="en-US" sz="1800" b="1" u="sng" dirty="0">
                <a:solidFill>
                  <a:srgbClr val="007DC3"/>
                </a:solidFill>
              </a:rPr>
              <a:t>Notification-Prep</a:t>
            </a:r>
          </a:p>
          <a:p>
            <a:pPr marL="873563" lvl="1" indent="-285750">
              <a:buFontTx/>
              <a:buChar char="-"/>
            </a:pPr>
            <a:r>
              <a:rPr lang="en-US" sz="1800" dirty="0">
                <a:solidFill>
                  <a:srgbClr val="007DC3"/>
                </a:solidFill>
              </a:rPr>
              <a:t>Connects to external system and get the list of employees and creates a list of people those are not using </a:t>
            </a:r>
            <a:r>
              <a:rPr lang="en-US" sz="1800" dirty="0" err="1">
                <a:solidFill>
                  <a:srgbClr val="007DC3"/>
                </a:solidFill>
              </a:rPr>
              <a:t>iCount</a:t>
            </a:r>
            <a:r>
              <a:rPr lang="en-US" sz="1800" dirty="0">
                <a:solidFill>
                  <a:srgbClr val="007DC3"/>
                </a:solidFill>
              </a:rPr>
              <a:t> capabilities after applying exclusion list (Example – Subcons/onsite employees).</a:t>
            </a:r>
          </a:p>
          <a:p>
            <a:pPr marL="873563" lvl="1" indent="-285750">
              <a:buFontTx/>
              <a:buChar char="-"/>
            </a:pPr>
            <a:r>
              <a:rPr lang="en-US" sz="1800" dirty="0">
                <a:solidFill>
                  <a:srgbClr val="007DC3"/>
                </a:solidFill>
              </a:rPr>
              <a:t>Send employee list in csv format to notification batch to notify employees.</a:t>
            </a:r>
            <a:endParaRPr lang="en-US" sz="1800" b="1" u="sng" dirty="0">
              <a:solidFill>
                <a:srgbClr val="007DC3"/>
              </a:solidFill>
              <a:latin typeface="+mn-lt"/>
            </a:endParaRPr>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rPr>
              <a:t>Notify employees who are NOT using or actively using </a:t>
            </a:r>
            <a:r>
              <a:rPr lang="en-US" sz="1800" dirty="0" err="1">
                <a:solidFill>
                  <a:srgbClr val="007DC3"/>
                </a:solidFill>
              </a:rPr>
              <a:t>iCount</a:t>
            </a:r>
            <a:r>
              <a:rPr lang="en-US" sz="1800" dirty="0">
                <a:solidFill>
                  <a:srgbClr val="007DC3"/>
                </a:solidFill>
              </a:rPr>
              <a:t>.</a:t>
            </a:r>
          </a:p>
          <a:p>
            <a:pPr marL="873563" lvl="1" indent="-285750">
              <a:buFontTx/>
              <a:buChar char="-"/>
            </a:pPr>
            <a:r>
              <a:rPr lang="en-US" sz="1800" dirty="0">
                <a:solidFill>
                  <a:srgbClr val="007DC3"/>
                </a:solidFill>
              </a:rPr>
              <a:t>Frequency and rules of notifications can be configurable.</a:t>
            </a:r>
          </a:p>
          <a:p>
            <a:pPr marL="587813" lvl="1" indent="0">
              <a:buNone/>
            </a:pPr>
            <a:r>
              <a:rPr lang="en-US" sz="1800" dirty="0">
                <a:solidFill>
                  <a:srgbClr val="007DC3"/>
                </a:solidFill>
              </a:rPr>
              <a:t>      Example of rules :</a:t>
            </a:r>
          </a:p>
          <a:p>
            <a:pPr marL="587813" lvl="1" indent="0">
              <a:buNone/>
            </a:pPr>
            <a:r>
              <a:rPr lang="en-US" sz="1800" dirty="0">
                <a:solidFill>
                  <a:srgbClr val="007DC3"/>
                </a:solidFill>
              </a:rPr>
              <a:t>	1. Escalation rule for not being use </a:t>
            </a:r>
            <a:r>
              <a:rPr lang="en-US" sz="1800" dirty="0" err="1">
                <a:solidFill>
                  <a:srgbClr val="007DC3"/>
                </a:solidFill>
              </a:rPr>
              <a:t>iCount</a:t>
            </a:r>
            <a:r>
              <a:rPr lang="en-US" sz="1800" dirty="0">
                <a:solidFill>
                  <a:srgbClr val="007DC3"/>
                </a:solidFill>
              </a:rPr>
              <a:t>.</a:t>
            </a:r>
          </a:p>
          <a:p>
            <a:pPr marL="587813" lvl="1" indent="0">
              <a:buNone/>
            </a:pPr>
            <a:r>
              <a:rPr lang="en-US" sz="1800" dirty="0">
                <a:solidFill>
                  <a:srgbClr val="007DC3"/>
                </a:solidFill>
              </a:rPr>
              <a:t>	2. It can lock other services such as outlook etc. for not at all use.</a:t>
            </a:r>
          </a:p>
          <a:p>
            <a:pPr marL="587813" lvl="1" indent="0">
              <a:buNone/>
            </a:pPr>
            <a:endParaRPr lang="en-US" sz="1800" dirty="0"/>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9697802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3416320"/>
          </a:xfrm>
          <a:prstGeom prst="rect">
            <a:avLst/>
          </a:prstGeom>
        </p:spPr>
        <p:txBody>
          <a:bodyPr wrap="square">
            <a:spAutoFit/>
          </a:bodyPr>
          <a:lstStyle/>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notification frequency.</a:t>
            </a:r>
          </a:p>
          <a:p>
            <a:pPr marL="873563" lvl="1" indent="-285750">
              <a:buFontTx/>
              <a:buChar char="-"/>
            </a:pPr>
            <a:r>
              <a:rPr lang="en-US" dirty="0">
                <a:solidFill>
                  <a:srgbClr val="007DC3"/>
                </a:solidFill>
              </a:rPr>
              <a:t>Interval can be configurable.</a:t>
            </a:r>
          </a:p>
          <a:p>
            <a:pPr marL="587813" lvl="1"/>
            <a:endParaRPr lang="en-US" dirty="0">
              <a:solidFill>
                <a:srgbClr val="007DC3"/>
              </a:solidFill>
            </a:endParaRPr>
          </a:p>
          <a:p>
            <a:pPr marL="587813" lvl="1"/>
            <a:r>
              <a:rPr lang="en-US" b="1" u="sng" dirty="0">
                <a:solidFill>
                  <a:srgbClr val="007DC3"/>
                </a:solidFill>
              </a:rPr>
              <a:t>Miscellaneous</a:t>
            </a:r>
            <a:r>
              <a:rPr lang="en-US" dirty="0">
                <a:solidFill>
                  <a:srgbClr val="007DC3"/>
                </a:solidFill>
              </a:rPr>
              <a:t> :</a:t>
            </a:r>
          </a:p>
          <a:p>
            <a:pPr marL="587813" lvl="1"/>
            <a:r>
              <a:rPr lang="en-US" dirty="0">
                <a:solidFill>
                  <a:srgbClr val="007DC3"/>
                </a:solidFill>
              </a:rPr>
              <a:t>There are 2 types of notifications</a:t>
            </a:r>
          </a:p>
          <a:p>
            <a:pPr marL="873563" lvl="1" indent="-285750">
              <a:buFontTx/>
              <a:buChar char="-"/>
            </a:pPr>
            <a:r>
              <a:rPr lang="en-US" b="1" dirty="0">
                <a:solidFill>
                  <a:srgbClr val="007DC3"/>
                </a:solidFill>
              </a:rPr>
              <a:t>To-Do Notifications </a:t>
            </a:r>
            <a:r>
              <a:rPr lang="en-US" dirty="0">
                <a:solidFill>
                  <a:srgbClr val="007DC3"/>
                </a:solidFill>
              </a:rPr>
              <a:t>to the employees who are not using </a:t>
            </a:r>
            <a:r>
              <a:rPr lang="en-US" dirty="0" err="1">
                <a:solidFill>
                  <a:srgbClr val="007DC3"/>
                </a:solidFill>
              </a:rPr>
              <a:t>iCount</a:t>
            </a:r>
            <a:r>
              <a:rPr lang="en-US" dirty="0">
                <a:solidFill>
                  <a:srgbClr val="007DC3"/>
                </a:solidFill>
              </a:rPr>
              <a:t> for </a:t>
            </a:r>
            <a:r>
              <a:rPr lang="en-US">
                <a:solidFill>
                  <a:srgbClr val="007DC3"/>
                </a:solidFill>
              </a:rPr>
              <a:t>certain duration.</a:t>
            </a:r>
            <a:endParaRPr lang="en-US" dirty="0">
              <a:solidFill>
                <a:srgbClr val="007DC3"/>
              </a:solidFill>
            </a:endParaRPr>
          </a:p>
          <a:p>
            <a:pPr marL="873563" lvl="1" indent="-285750">
              <a:buFontTx/>
              <a:buChar char="-"/>
            </a:pPr>
            <a:r>
              <a:rPr lang="en-US" b="1" dirty="0">
                <a:solidFill>
                  <a:srgbClr val="007DC3"/>
                </a:solidFill>
              </a:rPr>
              <a:t>CDC-Notifications</a:t>
            </a:r>
            <a:r>
              <a:rPr lang="en-US" dirty="0">
                <a:solidFill>
                  <a:srgbClr val="007DC3"/>
                </a:solidFill>
              </a:rPr>
              <a:t> from the adapter service for appreciation, feedback, course/task completion etc.</a:t>
            </a:r>
          </a:p>
          <a:p>
            <a:pPr marL="873563" lvl="1" indent="-285750">
              <a:buFontTx/>
              <a:buChar char="-"/>
            </a:pPr>
            <a:endParaRPr lang="en-US" dirty="0">
              <a:solidFill>
                <a:srgbClr val="007DC3"/>
              </a:solidFill>
            </a:endParaRPr>
          </a:p>
          <a:p>
            <a:pPr marL="587813" lvl="1"/>
            <a:r>
              <a:rPr lang="en-US" dirty="0">
                <a:solidFill>
                  <a:srgbClr val="007DC3"/>
                </a:solidFill>
              </a:rPr>
              <a:t>Coins can be accumulated and redeemed using </a:t>
            </a:r>
            <a:r>
              <a:rPr lang="en-US" dirty="0" err="1">
                <a:solidFill>
                  <a:srgbClr val="007DC3"/>
                </a:solidFill>
              </a:rPr>
              <a:t>InfyGold</a:t>
            </a:r>
            <a:r>
              <a:rPr lang="en-US" dirty="0">
                <a:solidFill>
                  <a:srgbClr val="007DC3"/>
                </a:solidFill>
              </a:rPr>
              <a:t>+</a:t>
            </a:r>
          </a:p>
          <a:p>
            <a:pPr marL="873563" lvl="1" indent="-285750">
              <a:buFontTx/>
              <a:buChar char="-"/>
            </a:pPr>
            <a:r>
              <a:rPr lang="en-US" dirty="0">
                <a:solidFill>
                  <a:srgbClr val="007DC3"/>
                </a:solidFill>
              </a:rPr>
              <a:t>Deals can be announced for more coins</a:t>
            </a:r>
          </a:p>
          <a:p>
            <a:pPr marL="873563" lvl="1" indent="-285750">
              <a:buFontTx/>
              <a:buChar char="-"/>
            </a:pPr>
            <a:r>
              <a:rPr lang="en-US" dirty="0">
                <a:solidFill>
                  <a:srgbClr val="007DC3"/>
                </a:solidFill>
              </a:rPr>
              <a:t>Default coins can be setup by the application</a:t>
            </a:r>
          </a:p>
        </p:txBody>
      </p:sp>
    </p:spTree>
    <p:extLst>
      <p:ext uri="{BB962C8B-B14F-4D97-AF65-F5344CB8AC3E}">
        <p14:creationId xmlns:p14="http://schemas.microsoft.com/office/powerpoint/2010/main" val="11499280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r>
              <a:rPr lang="en-US" dirty="0">
                <a:hlinkClick r:id="rId4"/>
              </a:rPr>
              <a:t>http://13.59.15.42:8301/proxy/get/user/details?emailId=samrat.basu%40gmail.com</a:t>
            </a:r>
            <a:r>
              <a:rPr lang="en-US" dirty="0"/>
              <a:t> </a:t>
            </a:r>
          </a:p>
          <a:p>
            <a:pPr marL="587813" lvl="1" indent="0">
              <a:buNone/>
            </a:pPr>
            <a:r>
              <a:rPr lang="en-US" dirty="0">
                <a:hlinkClick r:id="rId5"/>
              </a:rPr>
              <a:t>http://13.59.15.42:8302/notification-service</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11419408-E2F1-4E7D-A6C0-07E10F3C46BB}"/>
              </a:ext>
            </a:extLst>
          </p:cNvPr>
          <p:cNvPicPr>
            <a:picLocks noChangeAspect="1"/>
          </p:cNvPicPr>
          <p:nvPr/>
        </p:nvPicPr>
        <p:blipFill>
          <a:blip r:embed="rId6"/>
          <a:stretch>
            <a:fillRect/>
          </a:stretch>
        </p:blipFill>
        <p:spPr>
          <a:xfrm>
            <a:off x="779273" y="2960370"/>
            <a:ext cx="9658350" cy="2400300"/>
          </a:xfrm>
          <a:prstGeom prst="rect">
            <a:avLst/>
          </a:prstGeom>
        </p:spPr>
      </p:pic>
    </p:spTree>
    <p:extLst>
      <p:ext uri="{BB962C8B-B14F-4D97-AF65-F5344CB8AC3E}">
        <p14:creationId xmlns:p14="http://schemas.microsoft.com/office/powerpoint/2010/main" val="38778605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629493318"/>
              </p:ext>
            </p:extLst>
          </p:nvPr>
        </p:nvGraphicFramePr>
        <p:xfrm>
          <a:off x="263923" y="394383"/>
          <a:ext cx="11763953" cy="5717592"/>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5615">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4827">
                <a:tc rowSpan="3">
                  <a:txBody>
                    <a:bodyPr/>
                    <a:lstStyle/>
                    <a:p>
                      <a:r>
                        <a:rPr lang="en-US" dirty="0"/>
                        <a:t>Easy Accessibility</a:t>
                      </a:r>
                    </a:p>
                  </a:txBody>
                  <a:tcPr/>
                </a:tc>
                <a:tc>
                  <a:txBody>
                    <a:bodyPr/>
                    <a:lstStyle/>
                    <a:p>
                      <a:r>
                        <a:rPr lang="en-US" dirty="0"/>
                        <a:t>Collect, capture and store work updates, awards, feedback, task completion from different source system </a:t>
                      </a:r>
                      <a:r>
                        <a:rPr lang="en-US" b="1" dirty="0"/>
                        <a:t>through adapters</a:t>
                      </a:r>
                      <a:r>
                        <a:rPr lang="en-US" dirty="0"/>
                        <a:t>. </a:t>
                      </a:r>
                      <a:r>
                        <a:rPr lang="en-US" dirty="0" err="1"/>
                        <a:t>iCount</a:t>
                      </a:r>
                      <a:r>
                        <a:rPr lang="en-US" dirty="0"/>
                        <a:t> Login is not required</a:t>
                      </a:r>
                    </a:p>
                  </a:txBody>
                  <a:tcPr/>
                </a:tc>
                <a:extLst>
                  <a:ext uri="{0D108BD9-81ED-4DB2-BD59-A6C34878D82A}">
                    <a16:rowId xmlns:a16="http://schemas.microsoft.com/office/drawing/2014/main" val="890410419"/>
                  </a:ext>
                </a:extLst>
              </a:tr>
              <a:tr h="604827">
                <a:tc vMerge="1">
                  <a:txBody>
                    <a:bodyPr/>
                    <a:lstStyle/>
                    <a:p>
                      <a:endParaRPr lang="en-US" dirty="0"/>
                    </a:p>
                  </a:txBody>
                  <a:tcPr/>
                </a:tc>
                <a:tc>
                  <a:txBody>
                    <a:bodyPr/>
                    <a:lstStyle/>
                    <a:p>
                      <a:r>
                        <a:rPr lang="en-US" dirty="0"/>
                        <a:t>Employee can provide feedback and upload appreciation </a:t>
                      </a:r>
                      <a:r>
                        <a:rPr lang="en-US" b="1" dirty="0"/>
                        <a:t>using outlook plugins </a:t>
                      </a:r>
                      <a:r>
                        <a:rPr lang="en-US" dirty="0"/>
                        <a:t>and </a:t>
                      </a:r>
                      <a:r>
                        <a:rPr lang="en-US" b="1" dirty="0"/>
                        <a:t>outlook forms/UIs</a:t>
                      </a:r>
                      <a:r>
                        <a:rPr lang="en-US" dirty="0"/>
                        <a:t>.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5615">
                <a:tc vMerge="1">
                  <a:txBody>
                    <a:bodyPr/>
                    <a:lstStyle/>
                    <a:p>
                      <a:endParaRPr lang="en-US" dirty="0"/>
                    </a:p>
                  </a:txBody>
                  <a:tcPr/>
                </a:tc>
                <a:tc>
                  <a:txBody>
                    <a:bodyPr/>
                    <a:lstStyle/>
                    <a:p>
                      <a:r>
                        <a:rPr lang="en-US" b="1" dirty="0"/>
                        <a:t>APIs are exposed </a:t>
                      </a:r>
                      <a:r>
                        <a:rPr lang="en-US" dirty="0"/>
                        <a:t>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5615">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5615">
                <a:tc vMerge="1">
                  <a:txBody>
                    <a:bodyPr/>
                    <a:lstStyle/>
                    <a:p>
                      <a:endParaRPr lang="en-US" dirty="0"/>
                    </a:p>
                  </a:txBody>
                  <a:tcPr/>
                </a:tc>
                <a:tc>
                  <a:txBody>
                    <a:bodyPr/>
                    <a:lstStyle/>
                    <a:p>
                      <a:r>
                        <a:rPr lang="en-US" b="1" dirty="0"/>
                        <a:t>Notification frequency </a:t>
                      </a:r>
                      <a:r>
                        <a:rPr lang="en-US" dirty="0"/>
                        <a:t>can be configured.</a:t>
                      </a:r>
                    </a:p>
                  </a:txBody>
                  <a:tcPr/>
                </a:tc>
                <a:extLst>
                  <a:ext uri="{0D108BD9-81ED-4DB2-BD59-A6C34878D82A}">
                    <a16:rowId xmlns:a16="http://schemas.microsoft.com/office/drawing/2014/main" val="3330325873"/>
                  </a:ext>
                </a:extLst>
              </a:tr>
              <a:tr h="705942">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a:t>
                      </a:r>
                      <a:r>
                        <a:rPr lang="en-US" b="1" dirty="0"/>
                        <a:t>real-time on feedback, appreciation, task/course completion and awards updates</a:t>
                      </a:r>
                      <a:r>
                        <a:rPr lang="en-US" dirty="0"/>
                        <a:t>. Acknowledgement will be issued at the same time</a:t>
                      </a:r>
                    </a:p>
                  </a:txBody>
                  <a:tcPr/>
                </a:tc>
                <a:extLst>
                  <a:ext uri="{0D108BD9-81ED-4DB2-BD59-A6C34878D82A}">
                    <a16:rowId xmlns:a16="http://schemas.microsoft.com/office/drawing/2014/main" val="1281325563"/>
                  </a:ext>
                </a:extLst>
              </a:tr>
              <a:tr h="34561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Deals can be announced </a:t>
                      </a:r>
                      <a:r>
                        <a:rPr lang="en-US" dirty="0"/>
                        <a:t>and </a:t>
                      </a:r>
                      <a:r>
                        <a:rPr lang="en-US" b="1" dirty="0"/>
                        <a:t>coins</a:t>
                      </a:r>
                      <a:r>
                        <a:rPr lang="en-US" dirty="0"/>
                        <a:t> will be accumulated</a:t>
                      </a:r>
                    </a:p>
                  </a:txBody>
                  <a:tcPr/>
                </a:tc>
                <a:extLst>
                  <a:ext uri="{0D108BD9-81ED-4DB2-BD59-A6C34878D82A}">
                    <a16:rowId xmlns:a16="http://schemas.microsoft.com/office/drawing/2014/main" val="4160955253"/>
                  </a:ext>
                </a:extLst>
              </a:tr>
              <a:tr h="345615">
                <a:tc vMerge="1">
                  <a:txBody>
                    <a:bodyPr/>
                    <a:lstStyle/>
                    <a:p>
                      <a:endParaRPr lang="en-US" dirty="0"/>
                    </a:p>
                  </a:txBody>
                  <a:tcPr/>
                </a:tc>
                <a:tc>
                  <a:txBody>
                    <a:bodyPr/>
                    <a:lstStyle/>
                    <a:p>
                      <a:r>
                        <a:rPr lang="en-US" b="1" dirty="0"/>
                        <a:t>Outbox will be blocked </a:t>
                      </a:r>
                      <a:r>
                        <a:rPr lang="en-US" dirty="0"/>
                        <a:t>if employee do </a:t>
                      </a:r>
                      <a:r>
                        <a:rPr lang="en-US" b="1" dirty="0"/>
                        <a:t>NOT</a:t>
                      </a:r>
                      <a:r>
                        <a:rPr lang="en-US" dirty="0"/>
                        <a:t> use </a:t>
                      </a:r>
                      <a:r>
                        <a:rPr lang="en-US" dirty="0" err="1"/>
                        <a:t>iStore</a:t>
                      </a:r>
                      <a:r>
                        <a:rPr lang="en-US" dirty="0"/>
                        <a:t> at all.</a:t>
                      </a:r>
                    </a:p>
                  </a:txBody>
                  <a:tcPr/>
                </a:tc>
                <a:extLst>
                  <a:ext uri="{0D108BD9-81ED-4DB2-BD59-A6C34878D82A}">
                    <a16:rowId xmlns:a16="http://schemas.microsoft.com/office/drawing/2014/main" val="516795821"/>
                  </a:ext>
                </a:extLst>
              </a:tr>
              <a:tr h="439650">
                <a:tc rowSpan="2">
                  <a:txBody>
                    <a:bodyPr/>
                    <a:lstStyle/>
                    <a:p>
                      <a:r>
                        <a:rPr lang="en-US" dirty="0"/>
                        <a:t>Award-Based system</a:t>
                      </a:r>
                    </a:p>
                  </a:txBody>
                  <a:tcPr/>
                </a:tc>
                <a:tc>
                  <a:txBody>
                    <a:bodyPr/>
                    <a:lstStyle/>
                    <a:p>
                      <a:r>
                        <a:rPr lang="en-US" b="1" dirty="0"/>
                        <a:t>Employees acquire coins </a:t>
                      </a:r>
                      <a:r>
                        <a:rPr lang="en-US" dirty="0"/>
                        <a:t>by providing feedback/course completion/uploading appreciation</a:t>
                      </a:r>
                    </a:p>
                  </a:txBody>
                  <a:tcPr/>
                </a:tc>
                <a:extLst>
                  <a:ext uri="{0D108BD9-81ED-4DB2-BD59-A6C34878D82A}">
                    <a16:rowId xmlns:a16="http://schemas.microsoft.com/office/drawing/2014/main" val="460025123"/>
                  </a:ext>
                </a:extLst>
              </a:tr>
              <a:tr h="345615">
                <a:tc vMerge="1">
                  <a:txBody>
                    <a:bodyPr/>
                    <a:lstStyle/>
                    <a:p>
                      <a:endParaRPr lang="en-US" dirty="0"/>
                    </a:p>
                  </a:txBody>
                  <a:tcPr/>
                </a:tc>
                <a:tc>
                  <a:txBody>
                    <a:bodyPr/>
                    <a:lstStyle/>
                    <a:p>
                      <a:r>
                        <a:rPr lang="en-US" b="1" dirty="0"/>
                        <a:t>Coins</a:t>
                      </a:r>
                      <a:r>
                        <a:rPr lang="en-US" dirty="0"/>
                        <a:t> can be </a:t>
                      </a:r>
                      <a:r>
                        <a:rPr lang="en-US" b="1" dirty="0"/>
                        <a:t>redeemed</a:t>
                      </a:r>
                      <a:r>
                        <a:rPr lang="en-US" dirty="0"/>
                        <a:t> using </a:t>
                      </a:r>
                      <a:r>
                        <a:rPr lang="en-US" dirty="0" err="1"/>
                        <a:t>InfyGold</a:t>
                      </a:r>
                      <a:endParaRPr lang="en-US" dirty="0"/>
                    </a:p>
                  </a:txBody>
                  <a:tcPr/>
                </a:tc>
                <a:extLst>
                  <a:ext uri="{0D108BD9-81ED-4DB2-BD59-A6C34878D82A}">
                    <a16:rowId xmlns:a16="http://schemas.microsoft.com/office/drawing/2014/main" val="2358198715"/>
                  </a:ext>
                </a:extLst>
              </a:tr>
              <a:tr h="345615">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5615">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949321164"/>
              </p:ext>
            </p:extLst>
          </p:nvPr>
        </p:nvGraphicFramePr>
        <p:xfrm>
          <a:off x="330956" y="809449"/>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and receive </a:t>
                      </a:r>
                      <a:r>
                        <a:rPr lang="en-US" b="1" dirty="0"/>
                        <a:t>feedback and appreciations in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t>
                      </a:r>
                      <a:r>
                        <a:rPr lang="en-US" b="1" dirty="0"/>
                        <a:t>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a:t>
                      </a:r>
                      <a:r>
                        <a:rPr lang="en-US" b="1" dirty="0"/>
                        <a:t>continuous feedback from team peers or other employees</a:t>
                      </a:r>
                      <a:r>
                        <a:rPr lang="en-US" dirty="0"/>
                        <a:t>.</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b="1" dirty="0"/>
                        <a:t>Exclusion</a:t>
                      </a:r>
                      <a:r>
                        <a:rPr lang="en-US" dirty="0"/>
                        <a:t>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5" name="Picture 4">
            <a:extLst>
              <a:ext uri="{FF2B5EF4-FFF2-40B4-BE49-F238E27FC236}">
                <a16:creationId xmlns:a16="http://schemas.microsoft.com/office/drawing/2014/main" id="{A44205DA-E63A-4FB2-B04D-C49173C3E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03" y="609601"/>
            <a:ext cx="11020425" cy="53244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489327" y="33279"/>
            <a:ext cx="11630733" cy="202248"/>
          </a:xfrm>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263924" y="33279"/>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EEBF7E9E-0973-46E4-945E-F7D14E77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25" y="500121"/>
            <a:ext cx="11664152" cy="6324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Used to create connectors. Developed using VSTO Add-ins in </a:t>
            </a:r>
            <a:r>
              <a:rPr lang="en-US" dirty="0" err="1">
                <a:solidFill>
                  <a:srgbClr val="0070C0"/>
                </a:solidFill>
              </a:rPr>
              <a:t>C#.Net</a:t>
            </a:r>
            <a:r>
              <a:rPr lang="en-US" dirty="0">
                <a:solidFill>
                  <a:srgbClr val="0070C0"/>
                </a:solidFill>
              </a:rPr>
              <a:t>. </a:t>
            </a:r>
          </a:p>
          <a:p>
            <a:r>
              <a:rPr lang="en-US" dirty="0">
                <a:solidFill>
                  <a:srgbClr val="0070C0"/>
                </a:solidFill>
              </a:rPr>
              <a:t> </a:t>
            </a:r>
            <a:r>
              <a:rPr lang="en-US" b="1" dirty="0">
                <a:solidFill>
                  <a:srgbClr val="0070C0"/>
                </a:solidFill>
              </a:rPr>
              <a:t>Adapter-Service (AS) </a:t>
            </a:r>
            <a:r>
              <a:rPr lang="en-US" dirty="0">
                <a:solidFill>
                  <a:srgbClr val="0070C0"/>
                </a:solidFill>
              </a:rPr>
              <a:t>– Entry point to the pipeline. Developed using </a:t>
            </a:r>
            <a:r>
              <a:rPr lang="en-US" dirty="0" err="1">
                <a:solidFill>
                  <a:srgbClr val="0070C0"/>
                </a:solidFill>
              </a:rPr>
              <a:t>Springboot</a:t>
            </a:r>
            <a:r>
              <a:rPr lang="en-US" dirty="0">
                <a:solidFill>
                  <a:srgbClr val="0070C0"/>
                </a:solidFill>
              </a:rPr>
              <a:t> and integrated with Swagger UI. </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End points for </a:t>
            </a:r>
            <a:r>
              <a:rPr lang="en-US" dirty="0" err="1">
                <a:solidFill>
                  <a:srgbClr val="0070C0"/>
                </a:solidFill>
              </a:rPr>
              <a:t>iCount</a:t>
            </a:r>
            <a:r>
              <a:rPr lang="en-US" dirty="0">
                <a:solidFill>
                  <a:srgbClr val="0070C0"/>
                </a:solidFill>
              </a:rPr>
              <a:t> consumption. Developed using </a:t>
            </a:r>
            <a:r>
              <a:rPr lang="en-US" dirty="0" err="1">
                <a:solidFill>
                  <a:srgbClr val="0070C0"/>
                </a:solidFill>
              </a:rPr>
              <a:t>springboot</a:t>
            </a:r>
            <a:r>
              <a:rPr lang="en-US" dirty="0">
                <a:solidFill>
                  <a:srgbClr val="0070C0"/>
                </a:solidFill>
              </a:rPr>
              <a:t>, apache poi and integrated with Swagger UI.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notification batch</a:t>
            </a:r>
          </a:p>
          <a:p>
            <a:r>
              <a:rPr lang="en-US" b="1" dirty="0">
                <a:solidFill>
                  <a:srgbClr val="0070C0"/>
                </a:solidFill>
              </a:rPr>
              <a:t>Kafka</a:t>
            </a:r>
            <a:r>
              <a:rPr lang="en-US" dirty="0">
                <a:solidFill>
                  <a:srgbClr val="0070C0"/>
                </a:solidFill>
              </a:rPr>
              <a:t> –Streams data and send notifications in real-time to the employees who seek feedback, upload appreciation, complete task/course etc.</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as well. The links will be shared in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1652</TotalTime>
  <Words>1333</Words>
  <Application>Microsoft Office PowerPoint</Application>
  <PresentationFormat>Widescreen</PresentationFormat>
  <Paragraphs>399</Paragraphs>
  <Slides>18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452</cp:revision>
  <dcterms:created xsi:type="dcterms:W3CDTF">2018-07-31T07:02:55Z</dcterms:created>
  <dcterms:modified xsi:type="dcterms:W3CDTF">2020-05-31T14:00:30Z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