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266" r:id="rId3"/>
    <p:sldId id="264" r:id="rId4"/>
    <p:sldId id="285" r:id="rId5"/>
    <p:sldId id="288" r:id="rId6"/>
    <p:sldId id="289" r:id="rId7"/>
    <p:sldId id="258" r:id="rId8"/>
    <p:sldId id="279" r:id="rId9"/>
    <p:sldId id="269" r:id="rId10"/>
    <p:sldId id="274" r:id="rId11"/>
    <p:sldId id="259" r:id="rId12"/>
    <p:sldId id="270" r:id="rId13"/>
    <p:sldId id="278" r:id="rId14"/>
    <p:sldId id="290" r:id="rId15"/>
    <p:sldId id="267" r:id="rId16"/>
    <p:sldId id="276" r:id="rId17"/>
    <p:sldId id="277" r:id="rId18"/>
    <p:sldId id="284" r:id="rId19"/>
    <p:sldId id="283" r:id="rId20"/>
    <p:sldId id="286" r:id="rId21"/>
    <p:sldId id="287" r:id="rId22"/>
    <p:sldId id="282" r:id="rId23"/>
    <p:sldId id="280" r:id="rId24"/>
    <p:sldId id="281" r:id="rId25"/>
    <p:sldId id="26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905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9470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2352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11</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853315"/>
          </a:xfrm>
        </p:spPr>
        <p:txBody>
          <a:bodyPr>
            <a:normAutofit fontScale="92500" lnSpcReduction="20000"/>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873563" lvl="1" indent="-285750">
              <a:buFontTx/>
              <a:buChar char="-"/>
            </a:pPr>
            <a:endParaRPr lang="en-US" b="1" dirty="0">
              <a:solidFill>
                <a:srgbClr val="007DC3"/>
              </a:solidFill>
              <a:latin typeface="+mn-lt"/>
            </a:endParaRPr>
          </a:p>
          <a:p>
            <a:pPr marL="587813" lvl="1" indent="0">
              <a:buNone/>
            </a:pPr>
            <a:r>
              <a:rPr lang="en-US" dirty="0">
                <a:solidFill>
                  <a:srgbClr val="007DC3"/>
                </a:solidFill>
                <a:highlight>
                  <a:srgbClr val="FFFF00"/>
                </a:highlight>
                <a:latin typeface="+mn-l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84" y="2843924"/>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 Contd..</a:t>
            </a:r>
          </a:p>
        </p:txBody>
      </p:sp>
      <p:sp>
        <p:nvSpPr>
          <p:cNvPr id="2" name="Text Placeholder 1"/>
          <p:cNvSpPr>
            <a:spLocks noGrp="1"/>
          </p:cNvSpPr>
          <p:nvPr>
            <p:ph type="body" sz="quarter" idx="10"/>
          </p:nvPr>
        </p:nvSpPr>
        <p:spPr>
          <a:xfrm>
            <a:off x="183464" y="956603"/>
            <a:ext cx="11744612" cy="5499615"/>
          </a:xfrm>
        </p:spPr>
        <p:txBody>
          <a:bodyPr>
            <a:normAutofit/>
          </a:bodyPr>
          <a:lstStyle/>
          <a:p>
            <a:pPr marL="587813" lvl="1" indent="0">
              <a:buNone/>
            </a:pPr>
            <a:r>
              <a:rPr lang="en-US" b="1" dirty="0">
                <a:solidFill>
                  <a:srgbClr val="007DC3"/>
                </a:solidFill>
                <a:highlight>
                  <a:srgbClr val="FFFF00"/>
                </a:highligh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In the screenshot below we are moving mails with Certification keyword.</a:t>
            </a: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084AF2D-8EC8-4F96-A0E9-B9F8F6605366}"/>
              </a:ext>
            </a:extLst>
          </p:cNvPr>
          <p:cNvPicPr>
            <a:picLocks noChangeAspect="1"/>
          </p:cNvPicPr>
          <p:nvPr/>
        </p:nvPicPr>
        <p:blipFill>
          <a:blip r:embed="rId3"/>
          <a:stretch>
            <a:fillRect/>
          </a:stretch>
        </p:blipFill>
        <p:spPr>
          <a:xfrm>
            <a:off x="869853" y="2299116"/>
            <a:ext cx="10890738" cy="4309372"/>
          </a:xfrm>
          <a:prstGeom prst="rect">
            <a:avLst/>
          </a:prstGeom>
        </p:spPr>
      </p:pic>
    </p:spTree>
    <p:extLst>
      <p:ext uri="{BB962C8B-B14F-4D97-AF65-F5344CB8AC3E}">
        <p14:creationId xmlns:p14="http://schemas.microsoft.com/office/powerpoint/2010/main" val="3222964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92500"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873563" lvl="1" indent="-285750">
              <a:buFontTx/>
              <a:buChar char="-"/>
            </a:pPr>
            <a:r>
              <a:rPr lang="en-US" dirty="0">
                <a:solidFill>
                  <a:srgbClr val="007DC3"/>
                </a:solidFill>
                <a:latin typeface="+mn-lt"/>
              </a:rPr>
              <a:t>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587813" lvl="1" indent="0">
              <a:buNone/>
            </a:pPr>
            <a:r>
              <a:rPr lang="en-US">
                <a:solidFill>
                  <a:srgbClr val="007DC3"/>
                </a:solidFill>
                <a:latin typeface="+mn-lt"/>
              </a:rPr>
              <a:t>-     It </a:t>
            </a:r>
            <a:r>
              <a:rPr lang="en-US" dirty="0">
                <a:solidFill>
                  <a:srgbClr val="007DC3"/>
                </a:solidFill>
                <a:latin typeface="+mn-lt"/>
              </a:rPr>
              <a:t>can pull Tasks  and status from Jira, we will provide a basic API around </a:t>
            </a:r>
            <a:r>
              <a:rPr lang="en-US">
                <a:solidFill>
                  <a:srgbClr val="007DC3"/>
                </a:solidFill>
                <a:latin typeface="+mn-lt"/>
              </a:rPr>
              <a:t>this service</a:t>
            </a:r>
            <a:endParaRPr lang="en-US" dirty="0">
              <a:solidFill>
                <a:srgbClr val="007DC3"/>
              </a:solidFill>
              <a:latin typeface="+mn-lt"/>
            </a:endParaRP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dirty="0">
                <a:solidFill>
                  <a:srgbClr val="002060"/>
                </a:solidFill>
              </a:rPr>
              <a:t>Example of award dashboard</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6E90FBEE-7416-48EC-A79A-F8BF14CD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117171"/>
            <a:ext cx="10329093" cy="46236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833067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401781"/>
          </a:xfrm>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512618"/>
            <a:ext cx="11664152" cy="5943601"/>
          </a:xfrm>
        </p:spPr>
        <p:txBody>
          <a:bodyPr>
            <a:normAutofit/>
          </a:bodyPr>
          <a:lstStyle/>
          <a:p>
            <a:pPr marL="587813" lvl="1" indent="0">
              <a:buNone/>
            </a:pPr>
            <a:r>
              <a:rPr lang="en-US" sz="1800" dirty="0">
                <a:solidFill>
                  <a:srgbClr val="002060"/>
                </a:solidFill>
              </a:rPr>
              <a:t>Leadership/Velocity dashboard is visible to the reviewers</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661837B-3119-444F-A9CA-3197DD0C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24" y="887726"/>
            <a:ext cx="10681167" cy="50825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395429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4333089"/>
              </p:ext>
            </p:extLst>
          </p:nvPr>
        </p:nvGraphicFramePr>
        <p:xfrm>
          <a:off x="280633" y="860521"/>
          <a:ext cx="11630733" cy="4796179"/>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to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Outlook, Jira etc. adapter API can pull tasks from Jira. We will provide a basic API for this function.</a:t>
                      </a:r>
                    </a:p>
                    <a:p>
                      <a:endParaRPr lang="en-US" sz="16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Arial" panose="020B0604020202020204" pitchFamily="34" charset="0"/>
                          <a:ea typeface="+mn-ea"/>
                          <a:cs typeface="Arial" panose="020B0604020202020204" pitchFamily="34" charset="0"/>
                        </a:rPr>
                        <a:t>The </a:t>
                      </a:r>
                      <a:r>
                        <a:rPr lang="en-US" sz="1600" b="1" kern="1200" dirty="0">
                          <a:solidFill>
                            <a:schemeClr val="dk1"/>
                          </a:solidFill>
                          <a:latin typeface="Arial" panose="020B0604020202020204" pitchFamily="34" charset="0"/>
                          <a:ea typeface="+mn-ea"/>
                          <a:cs typeface="Arial" panose="020B0604020202020204" pitchFamily="34" charset="0"/>
                        </a:rPr>
                        <a:t>Jira REST API </a:t>
                      </a:r>
                      <a:r>
                        <a:rPr lang="en-US" sz="1600" kern="1200" dirty="0">
                          <a:solidFill>
                            <a:schemeClr val="dk1"/>
                          </a:solidFill>
                          <a:latin typeface="Arial" panose="020B0604020202020204" pitchFamily="34" charset="0"/>
                          <a:ea typeface="+mn-ea"/>
                          <a:cs typeface="Arial" panose="020B0604020202020204" pitchFamily="34" charset="0"/>
                        </a:rPr>
                        <a:t>can be invoked to push the data either sprint level or project level or task completion to iCount under specific goals or under additional documents in goals are not matching.</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08890381"/>
              </p:ext>
            </p:extLst>
          </p:nvPr>
        </p:nvGraphicFramePr>
        <p:xfrm>
          <a:off x="280633" y="860521"/>
          <a:ext cx="11772822" cy="581737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3940689">
                  <a:extLst>
                    <a:ext uri="{9D8B030D-6E8A-4147-A177-3AD203B41FA5}">
                      <a16:colId xmlns:a16="http://schemas.microsoft.com/office/drawing/2014/main" val="20001"/>
                    </a:ext>
                  </a:extLst>
                </a:gridCol>
                <a:gridCol w="2804761">
                  <a:extLst>
                    <a:ext uri="{9D8B030D-6E8A-4147-A177-3AD203B41FA5}">
                      <a16:colId xmlns:a16="http://schemas.microsoft.com/office/drawing/2014/main" val="3657013713"/>
                    </a:ext>
                  </a:extLst>
                </a:gridCol>
                <a:gridCol w="2296316">
                  <a:extLst>
                    <a:ext uri="{9D8B030D-6E8A-4147-A177-3AD203B41FA5}">
                      <a16:colId xmlns:a16="http://schemas.microsoft.com/office/drawing/2014/main" val="4170487981"/>
                    </a:ext>
                  </a:extLst>
                </a:gridCol>
              </a:tblGrid>
              <a:tr h="425452">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928403">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562610">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consumes through proxy-</a:t>
                      </a:r>
                      <a:r>
                        <a:rPr lang="en-US" sz="1600" dirty="0" err="1">
                          <a:latin typeface="Arial" panose="020B0604020202020204" pitchFamily="34" charset="0"/>
                          <a:cs typeface="Arial" panose="020B0604020202020204" pitchFamily="34" charset="0"/>
                        </a:rPr>
                        <a:t>api</a:t>
                      </a:r>
                      <a:r>
                        <a:rPr lang="en-US" sz="16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2"/>
                  </a:ext>
                </a:extLst>
              </a:tr>
              <a:tr h="1747237">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Employees</a:t>
                      </a:r>
                    </a:p>
                    <a:p>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93306097"/>
                  </a:ext>
                </a:extLst>
              </a:tr>
            </a:tbl>
          </a:graphicData>
        </a:graphic>
      </p:graphicFrame>
      <p:pic>
        <p:nvPicPr>
          <p:cNvPr id="3" name="Picture 2">
            <a:extLst>
              <a:ext uri="{FF2B5EF4-FFF2-40B4-BE49-F238E27FC236}">
                <a16:creationId xmlns:a16="http://schemas.microsoft.com/office/drawing/2014/main" id="{39BAAA5F-FA4F-4946-A5F0-206E939C7AC7}"/>
              </a:ext>
            </a:extLst>
          </p:cNvPr>
          <p:cNvPicPr>
            <a:picLocks noChangeAspect="1"/>
          </p:cNvPicPr>
          <p:nvPr/>
        </p:nvPicPr>
        <p:blipFill>
          <a:blip r:embed="rId2"/>
          <a:stretch>
            <a:fillRect/>
          </a:stretch>
        </p:blipFill>
        <p:spPr>
          <a:xfrm>
            <a:off x="3103207" y="1592511"/>
            <a:ext cx="3754368" cy="1665608"/>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82332DDA-EDB7-4ACE-8A6E-F4D3D803173B}"/>
              </a:ext>
            </a:extLst>
          </p:cNvPr>
          <p:cNvPicPr>
            <a:picLocks noChangeAspect="1"/>
          </p:cNvPicPr>
          <p:nvPr/>
        </p:nvPicPr>
        <p:blipFill>
          <a:blip r:embed="rId3"/>
          <a:stretch>
            <a:fillRect/>
          </a:stretch>
        </p:blipFill>
        <p:spPr>
          <a:xfrm>
            <a:off x="3117275" y="4978073"/>
            <a:ext cx="3768436" cy="1549336"/>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0B655116-3D27-4F73-B22E-EA760638705B}"/>
              </a:ext>
            </a:extLst>
          </p:cNvPr>
          <p:cNvPicPr>
            <a:picLocks noChangeAspect="1"/>
          </p:cNvPicPr>
          <p:nvPr/>
        </p:nvPicPr>
        <p:blipFill>
          <a:blip r:embed="rId4"/>
          <a:stretch>
            <a:fillRect/>
          </a:stretch>
        </p:blipFill>
        <p:spPr>
          <a:xfrm>
            <a:off x="3103207" y="3429000"/>
            <a:ext cx="3768436" cy="1430325"/>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6CB92FCB-C050-4F7A-BCBC-F4482A95BDD7}"/>
              </a:ext>
            </a:extLst>
          </p:cNvPr>
          <p:cNvPicPr>
            <a:picLocks noChangeAspect="1"/>
          </p:cNvPicPr>
          <p:nvPr/>
        </p:nvPicPr>
        <p:blipFill>
          <a:blip r:embed="rId5"/>
          <a:stretch>
            <a:fillRect/>
          </a:stretch>
        </p:blipFill>
        <p:spPr>
          <a:xfrm>
            <a:off x="9822873" y="2000875"/>
            <a:ext cx="2088494" cy="1205345"/>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BC427655-7B87-4CBC-A256-058A0FF1287C}"/>
              </a:ext>
            </a:extLst>
          </p:cNvPr>
          <p:cNvPicPr>
            <a:picLocks noChangeAspect="1"/>
          </p:cNvPicPr>
          <p:nvPr/>
        </p:nvPicPr>
        <p:blipFill>
          <a:blip r:embed="rId6"/>
          <a:stretch>
            <a:fillRect/>
          </a:stretch>
        </p:blipFill>
        <p:spPr>
          <a:xfrm>
            <a:off x="9822873" y="5225291"/>
            <a:ext cx="2088494" cy="1144722"/>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8EECE2F5-E2D0-48C2-ACC9-83DD2AE6539B}"/>
              </a:ext>
            </a:extLst>
          </p:cNvPr>
          <p:cNvPicPr>
            <a:picLocks noChangeAspect="1"/>
          </p:cNvPicPr>
          <p:nvPr/>
        </p:nvPicPr>
        <p:blipFill>
          <a:blip r:embed="rId5"/>
          <a:stretch>
            <a:fillRect/>
          </a:stretch>
        </p:blipFill>
        <p:spPr>
          <a:xfrm>
            <a:off x="9806163" y="3960327"/>
            <a:ext cx="2088494" cy="95708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460515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5420067"/>
              </p:ext>
            </p:extLst>
          </p:nvPr>
        </p:nvGraphicFramePr>
        <p:xfrm>
          <a:off x="280633" y="860520"/>
          <a:ext cx="11772822" cy="58935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4247240">
                  <a:extLst>
                    <a:ext uri="{9D8B030D-6E8A-4147-A177-3AD203B41FA5}">
                      <a16:colId xmlns:a16="http://schemas.microsoft.com/office/drawing/2014/main" val="20001"/>
                    </a:ext>
                  </a:extLst>
                </a:gridCol>
                <a:gridCol w="2369980">
                  <a:extLst>
                    <a:ext uri="{9D8B030D-6E8A-4147-A177-3AD203B41FA5}">
                      <a16:colId xmlns:a16="http://schemas.microsoft.com/office/drawing/2014/main" val="3657013713"/>
                    </a:ext>
                  </a:extLst>
                </a:gridCol>
                <a:gridCol w="2424546">
                  <a:extLst>
                    <a:ext uri="{9D8B030D-6E8A-4147-A177-3AD203B41FA5}">
                      <a16:colId xmlns:a16="http://schemas.microsoft.com/office/drawing/2014/main" val="4170487981"/>
                    </a:ext>
                  </a:extLst>
                </a:gridCol>
              </a:tblGrid>
              <a:tr h="450957">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558332">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2021179689"/>
                  </a:ext>
                </a:extLst>
              </a:tr>
              <a:tr h="1983545">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a:latin typeface="Arial" panose="020B0604020202020204" pitchFamily="34" charset="0"/>
                          <a:cs typeface="Arial" panose="020B0604020202020204" pitchFamily="34" charset="0"/>
                        </a:rPr>
                        <a:t>Employee</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Only Reviewer Can see this dashboard</a:t>
                      </a:r>
                    </a:p>
                  </a:txBody>
                  <a:tcPr/>
                </a:tc>
                <a:extLst>
                  <a:ext uri="{0D108BD9-81ED-4DB2-BD59-A6C34878D82A}">
                    <a16:rowId xmlns:a16="http://schemas.microsoft.com/office/drawing/2014/main" val="1794765077"/>
                  </a:ext>
                </a:extLst>
              </a:tr>
              <a:tr h="1772529">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3939657572"/>
                  </a:ext>
                </a:extLst>
              </a:tr>
            </a:tbl>
          </a:graphicData>
        </a:graphic>
      </p:graphicFrame>
      <p:pic>
        <p:nvPicPr>
          <p:cNvPr id="8" name="Picture 7">
            <a:extLst>
              <a:ext uri="{FF2B5EF4-FFF2-40B4-BE49-F238E27FC236}">
                <a16:creationId xmlns:a16="http://schemas.microsoft.com/office/drawing/2014/main" id="{6BB74E2B-ED42-4C19-BB47-75288278B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975" y="3059587"/>
            <a:ext cx="3390313" cy="1623834"/>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30C88BD7-9097-4E42-A2E7-A9577E331C0B}"/>
              </a:ext>
            </a:extLst>
          </p:cNvPr>
          <p:cNvPicPr>
            <a:picLocks noChangeAspect="1"/>
          </p:cNvPicPr>
          <p:nvPr/>
        </p:nvPicPr>
        <p:blipFill>
          <a:blip r:embed="rId3"/>
          <a:stretch>
            <a:fillRect/>
          </a:stretch>
        </p:blipFill>
        <p:spPr>
          <a:xfrm>
            <a:off x="3319974" y="5100812"/>
            <a:ext cx="3390313" cy="1556836"/>
          </a:xfrm>
          <a:prstGeom prst="rect">
            <a:avLst/>
          </a:prstGeom>
        </p:spPr>
        <p:style>
          <a:lnRef idx="2">
            <a:schemeClr val="dk1"/>
          </a:lnRef>
          <a:fillRef idx="1">
            <a:schemeClr val="lt1"/>
          </a:fillRef>
          <a:effectRef idx="0">
            <a:schemeClr val="dk1"/>
          </a:effectRef>
          <a:fontRef idx="minor">
            <a:schemeClr val="dk1"/>
          </a:fontRef>
        </p:style>
      </p:pic>
      <p:pic>
        <p:nvPicPr>
          <p:cNvPr id="3" name="Picture 2">
            <a:extLst>
              <a:ext uri="{FF2B5EF4-FFF2-40B4-BE49-F238E27FC236}">
                <a16:creationId xmlns:a16="http://schemas.microsoft.com/office/drawing/2014/main" id="{95E310D7-C0CF-46A6-920E-F0FF8112027E}"/>
              </a:ext>
            </a:extLst>
          </p:cNvPr>
          <p:cNvPicPr>
            <a:picLocks noChangeAspect="1"/>
          </p:cNvPicPr>
          <p:nvPr/>
        </p:nvPicPr>
        <p:blipFill>
          <a:blip r:embed="rId4"/>
          <a:stretch>
            <a:fillRect/>
          </a:stretch>
        </p:blipFill>
        <p:spPr>
          <a:xfrm>
            <a:off x="3319975" y="1496291"/>
            <a:ext cx="3390313" cy="1360399"/>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173EEB23-E11A-4C21-92B9-1DE96B627764}"/>
              </a:ext>
            </a:extLst>
          </p:cNvPr>
          <p:cNvPicPr>
            <a:picLocks noChangeAspect="1"/>
          </p:cNvPicPr>
          <p:nvPr/>
        </p:nvPicPr>
        <p:blipFill>
          <a:blip r:embed="rId5"/>
          <a:stretch>
            <a:fillRect/>
          </a:stretch>
        </p:blipFill>
        <p:spPr>
          <a:xfrm>
            <a:off x="9749630" y="3560618"/>
            <a:ext cx="2232767" cy="127461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176683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
        <p:nvSpPr>
          <p:cNvPr id="2" name="TextBox 1">
            <a:extLst>
              <a:ext uri="{FF2B5EF4-FFF2-40B4-BE49-F238E27FC236}">
                <a16:creationId xmlns:a16="http://schemas.microsoft.com/office/drawing/2014/main" id="{E7C9586B-A96F-4A6B-A182-AE8CF6E4001A}"/>
              </a:ext>
            </a:extLst>
          </p:cNvPr>
          <p:cNvSpPr txBox="1"/>
          <p:nvPr/>
        </p:nvSpPr>
        <p:spPr>
          <a:xfrm>
            <a:off x="315550" y="4473526"/>
            <a:ext cx="11630732" cy="923330"/>
          </a:xfrm>
          <a:prstGeom prst="rect">
            <a:avLst/>
          </a:prstGeom>
          <a:noFill/>
        </p:spPr>
        <p:txBody>
          <a:bodyPr wrap="square" rtlCol="0">
            <a:spAutoFit/>
          </a:bodyPr>
          <a:lstStyle/>
          <a:p>
            <a:r>
              <a:rPr lang="en-US" dirty="0">
                <a:highlight>
                  <a:srgbClr val="FFFF00"/>
                </a:highlight>
              </a:rPr>
              <a:t>Please note that this application to targeted to all the employees of the company. An option is also provided to exempt the employees to whom it is not applicable ( Ex: Subcons, Consultants etc...)</a:t>
            </a:r>
          </a:p>
          <a:p>
            <a:endParaRPr lang="en-US" dirty="0"/>
          </a:p>
        </p:txBody>
      </p:sp>
    </p:spTree>
    <p:extLst>
      <p:ext uri="{BB962C8B-B14F-4D97-AF65-F5344CB8AC3E}">
        <p14:creationId xmlns:p14="http://schemas.microsoft.com/office/powerpoint/2010/main" val="41474000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1811</TotalTime>
  <Words>1951</Words>
  <Application>Microsoft Office PowerPoint</Application>
  <PresentationFormat>Widescreen</PresentationFormat>
  <Paragraphs>579</Paragraphs>
  <Slides>25</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Wingdings</vt:lpstr>
      <vt:lpstr>Office Theme</vt:lpstr>
      <vt:lpstr>1_Office Theme</vt:lpstr>
      <vt:lpstr>PowerPoint Presentation</vt:lpstr>
      <vt:lpstr>Team and Use Case</vt:lpstr>
      <vt:lpstr>iCount New Features</vt:lpstr>
      <vt:lpstr>iCount New Feature Details</vt:lpstr>
      <vt:lpstr>iCount New Feature Details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 Contd..</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572</cp:revision>
  <dcterms:created xsi:type="dcterms:W3CDTF">2018-07-31T07:02:55Z</dcterms:created>
  <dcterms:modified xsi:type="dcterms:W3CDTF">2020-06-03T03:53:52Z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