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2"/>
  </p:notesMasterIdLst>
  <p:sldIdLst>
    <p:sldId id="266" r:id="rId3"/>
    <p:sldId id="264" r:id="rId4"/>
    <p:sldId id="258" r:id="rId5"/>
    <p:sldId id="279" r:id="rId6"/>
    <p:sldId id="269" r:id="rId7"/>
    <p:sldId id="274" r:id="rId8"/>
    <p:sldId id="259" r:id="rId9"/>
    <p:sldId id="270" r:id="rId10"/>
    <p:sldId id="278" r:id="rId11"/>
    <p:sldId id="267" r:id="rId12"/>
    <p:sldId id="276" r:id="rId13"/>
    <p:sldId id="277" r:id="rId14"/>
    <p:sldId id="284" r:id="rId15"/>
    <p:sldId id="283" r:id="rId16"/>
    <p:sldId id="282" r:id="rId17"/>
    <p:sldId id="280" r:id="rId18"/>
    <p:sldId id="281" r:id="rId19"/>
    <p:sldId id="268"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6/1/2020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67908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6/1/2020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6/1/2020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lnSpcReduction="1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in the pipeline like work updates, awards, feedback, task completion etc.</a:t>
            </a:r>
          </a:p>
          <a:p>
            <a:pPr marL="587813" lvl="1" indent="0">
              <a:buNone/>
            </a:pPr>
            <a:r>
              <a:rPr lang="en-US" dirty="0">
                <a:solidFill>
                  <a:srgbClr val="007DC3"/>
                </a:solidFill>
                <a:latin typeface="+mn-lt"/>
              </a:rPr>
              <a:t>- Through Adapter APIs user can </a:t>
            </a:r>
            <a:r>
              <a:rPr lang="en-US" b="1" u="sng" dirty="0">
                <a:solidFill>
                  <a:srgbClr val="007DC3"/>
                </a:solidFill>
                <a:latin typeface="+mn-lt"/>
              </a:rPr>
              <a:t> </a:t>
            </a:r>
            <a:r>
              <a:rPr lang="en-US" dirty="0">
                <a:solidFill>
                  <a:srgbClr val="007DC3"/>
                </a:solidFill>
                <a:latin typeface="+mn-lt"/>
              </a:rPr>
              <a:t>push following message categories - appreciation, feedback, task, course completion etc. Data will be stored in Mongo db. We can store files to GCP bucket, but as part of template creation we store them in Unix box.</a:t>
            </a:r>
          </a:p>
          <a:p>
            <a:pPr marL="873563" lvl="1" indent="-285750">
              <a:buFontTx/>
              <a:buChar char="-"/>
            </a:pPr>
            <a:r>
              <a:rPr lang="en-US" dirty="0">
                <a:solidFill>
                  <a:srgbClr val="007DC3"/>
                </a:solidFill>
                <a:latin typeface="+mn-lt"/>
              </a:rPr>
              <a:t>Here is one Payload example for Appreciation</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a:t>
            </a:r>
            <a:r>
              <a:rPr lang="en-US" dirty="0" err="1">
                <a:solidFill>
                  <a:srgbClr val="007DC3"/>
                </a:solidFill>
                <a:latin typeface="+mn-lt"/>
              </a:rPr>
              <a:t>fileInfo</a:t>
            </a:r>
            <a:r>
              <a:rPr lang="en-US" dirty="0">
                <a:solidFill>
                  <a:srgbClr val="007DC3"/>
                </a:solidFill>
                <a:latin typeface="+mn-lt"/>
              </a:rPr>
              <a:t>":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 for adapter</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3977C349-8052-4068-BD3C-6FEF872F9531}"/>
              </a:ext>
            </a:extLst>
          </p:cNvPr>
          <p:cNvPicPr>
            <a:picLocks noChangeAspect="1"/>
          </p:cNvPicPr>
          <p:nvPr/>
        </p:nvPicPr>
        <p:blipFill>
          <a:blip r:embed="rId7"/>
          <a:stretch>
            <a:fillRect/>
          </a:stretch>
        </p:blipFill>
        <p:spPr>
          <a:xfrm>
            <a:off x="787791" y="2255707"/>
            <a:ext cx="10145368" cy="368085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873563" lvl="1" indent="-285750"/>
            <a:r>
              <a:rPr lang="en-US" sz="1800" dirty="0">
                <a:solidFill>
                  <a:srgbClr val="007DC3"/>
                </a:solidFill>
                <a:latin typeface="+mn-lt"/>
              </a:rPr>
              <a:t>Employee can acquire </a:t>
            </a:r>
            <a:r>
              <a:rPr lang="en-US" sz="1800">
                <a:solidFill>
                  <a:srgbClr val="007DC3"/>
                </a:solidFill>
                <a:latin typeface="+mn-lt"/>
              </a:rPr>
              <a:t>coins by </a:t>
            </a:r>
            <a:r>
              <a:rPr lang="en-US" sz="1800" dirty="0">
                <a:solidFill>
                  <a:srgbClr val="007DC3"/>
                </a:solidFill>
                <a:latin typeface="+mn-lt"/>
              </a:rPr>
              <a:t>providing and receiving feedback, appreciation, completing course etc. Accumulated coins of a specific duration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a:t>
            </a:r>
            <a:r>
              <a:rPr lang="en-US" sz="1800" dirty="0" err="1">
                <a:solidFill>
                  <a:srgbClr val="007DC3"/>
                </a:solidFill>
                <a:latin typeface="+mn-lt"/>
              </a:rPr>
              <a:t>cdc</a:t>
            </a:r>
            <a:r>
              <a:rPr lang="en-US" sz="1800" dirty="0">
                <a:solidFill>
                  <a:srgbClr val="007DC3"/>
                </a:solidFill>
                <a:latin typeface="+mn-lt"/>
              </a:rPr>
              <a:t>-notifications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3"/>
          <a:stretch>
            <a:fillRect/>
          </a:stretch>
        </p:blipFill>
        <p:spPr>
          <a:xfrm>
            <a:off x="1150909" y="2246174"/>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77605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for </a:t>
            </a:r>
            <a:r>
              <a:rPr lang="en-US" sz="1800" dirty="0" err="1">
                <a:solidFill>
                  <a:srgbClr val="007DC3"/>
                </a:solidFill>
                <a:latin typeface="+mn-lt"/>
              </a:rPr>
              <a:t>iCount</a:t>
            </a:r>
            <a:r>
              <a:rPr lang="en-US" sz="1800" dirty="0">
                <a:solidFill>
                  <a:srgbClr val="007DC3"/>
                </a:solidFill>
                <a:latin typeface="+mn-lt"/>
              </a:rPr>
              <a:t> data consumption. Here are a few example endpoints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1094509" y="1211154"/>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 for </a:t>
            </a:r>
            <a:r>
              <a:rPr lang="en-US" sz="1800" dirty="0" err="1">
                <a:solidFill>
                  <a:srgbClr val="007DC3"/>
                </a:solidFill>
              </a:rPr>
              <a:t>specifc</a:t>
            </a:r>
            <a:r>
              <a:rPr lang="en-US" sz="1800" dirty="0">
                <a:solidFill>
                  <a:srgbClr val="007DC3"/>
                </a:solidFill>
              </a:rPr>
              <a:t> duration.</a:t>
            </a:r>
          </a:p>
          <a:p>
            <a:pPr marL="873563" lvl="1" indent="-285750">
              <a:buFontTx/>
              <a:buChar char="-"/>
            </a:pPr>
            <a:r>
              <a:rPr lang="en-US" sz="1800" dirty="0">
                <a:solidFill>
                  <a:srgbClr val="007DC3"/>
                </a:solidFill>
              </a:rPr>
              <a:t>Send/upload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b="1" dirty="0">
                <a:solidFill>
                  <a:srgbClr val="007DC3"/>
                </a:solidFill>
              </a:rPr>
              <a:t>Campaign management </a:t>
            </a:r>
            <a:r>
              <a:rPr lang="en-US" sz="1800" dirty="0">
                <a:solidFill>
                  <a:srgbClr val="007DC3"/>
                </a:solidFill>
              </a:rPr>
              <a:t>can be configured in </a:t>
            </a:r>
            <a:r>
              <a:rPr lang="en-US" sz="1800" dirty="0" err="1">
                <a:solidFill>
                  <a:srgbClr val="007DC3"/>
                </a:solidFill>
              </a:rPr>
              <a:t>todo</a:t>
            </a:r>
            <a:r>
              <a:rPr lang="en-US" sz="1800" dirty="0">
                <a:solidFill>
                  <a:srgbClr val="007DC3"/>
                </a:solidFill>
              </a:rPr>
              <a:t>-notification batch.</a:t>
            </a:r>
          </a:p>
          <a:p>
            <a:pPr marL="587813" lvl="1" indent="0">
              <a:buNone/>
            </a:pPr>
            <a:r>
              <a:rPr lang="en-US" sz="1800" dirty="0">
                <a:solidFill>
                  <a:srgbClr val="007DC3"/>
                </a:solidFill>
              </a:rPr>
              <a:t>	1. Deals like early bird – can be announced through campaign management service. </a:t>
            </a:r>
          </a:p>
          <a:p>
            <a:pPr marL="873563" lvl="1" indent="-285750">
              <a:buFontTx/>
              <a:buChar char="-"/>
            </a:pPr>
            <a:r>
              <a:rPr lang="en-US" sz="1800" dirty="0">
                <a:solidFill>
                  <a:srgbClr val="007DC3"/>
                </a:solidFill>
              </a:rPr>
              <a:t>Frequency and rules of </a:t>
            </a:r>
            <a:r>
              <a:rPr lang="en-US" sz="1800" dirty="0" err="1">
                <a:solidFill>
                  <a:srgbClr val="007DC3"/>
                </a:solidFill>
              </a:rPr>
              <a:t>todo</a:t>
            </a:r>
            <a:r>
              <a:rPr lang="en-US" sz="1800" dirty="0">
                <a:solidFill>
                  <a:srgbClr val="007DC3"/>
                </a:solidFill>
              </a:rPr>
              <a:t>-notifications are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 for specific duration.</a:t>
            </a:r>
          </a:p>
          <a:p>
            <a:pPr marL="587813" lvl="1" indent="0">
              <a:buNone/>
            </a:pPr>
            <a:r>
              <a:rPr lang="en-US" sz="1800" dirty="0">
                <a:solidFill>
                  <a:srgbClr val="007DC3"/>
                </a:solidFill>
              </a:rPr>
              <a:t>	2. lock/unlock other services such as outbox etc.</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 Example - </a:t>
            </a:r>
            <a:r>
              <a:rPr lang="en-US" sz="2700" dirty="0" err="1">
                <a:latin typeface="+mn-lt"/>
                <a:sym typeface="Calibri"/>
              </a:rPr>
              <a:t>Todo</a:t>
            </a:r>
            <a:r>
              <a:rPr lang="en-US" sz="2700" dirty="0">
                <a:latin typeface="+mn-lt"/>
                <a:sym typeface="Calibri"/>
              </a:rPr>
              <a:t>-Notification…</a:t>
            </a:r>
            <a:br>
              <a:rPr lang="en-US" sz="2700" dirty="0">
                <a:latin typeface="+mn-lt"/>
                <a:sym typeface="Calibri"/>
              </a:rPr>
            </a:br>
            <a:endParaRPr lang="en-US" sz="2700" dirty="0">
              <a:latin typeface="+mn-lt"/>
              <a:sym typeface="Calibri"/>
            </a:endParaRP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367592" y="939600"/>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24430" y="570377"/>
            <a:ext cx="11229262" cy="6186309"/>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certain duration.</a:t>
            </a: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 In short for any DB activity.</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dirty="0">
                <a:solidFill>
                  <a:srgbClr val="007DC3"/>
                </a:solidFill>
              </a:rPr>
              <a:t>Coins can be accumulated by giving or receiving feedback, appreciations etc.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setup/configured in the application. </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b="1" dirty="0">
                <a:solidFill>
                  <a:srgbClr val="007DC3"/>
                </a:solidFill>
              </a:rPr>
              <a:t>Performance score-card </a:t>
            </a:r>
            <a:r>
              <a:rPr lang="en-US" dirty="0">
                <a:solidFill>
                  <a:srgbClr val="007DC3"/>
                </a:solidFill>
              </a:rPr>
              <a:t>allow </a:t>
            </a:r>
            <a:r>
              <a:rPr lang="en-US" b="1" dirty="0">
                <a:solidFill>
                  <a:srgbClr val="007DC3"/>
                </a:solidFill>
              </a:rPr>
              <a:t>management</a:t>
            </a:r>
            <a:r>
              <a:rPr lang="en-US" dirty="0">
                <a:solidFill>
                  <a:srgbClr val="007DC3"/>
                </a:solidFill>
              </a:rPr>
              <a:t> to collate, analyze and view the performance across the team. </a:t>
            </a:r>
          </a:p>
          <a:p>
            <a:pPr marL="587813" lvl="1"/>
            <a:r>
              <a:rPr lang="en-US" dirty="0">
                <a:solidFill>
                  <a:srgbClr val="007DC3"/>
                </a:solidFill>
              </a:rPr>
              <a:t>-    System calculated automated process.</a:t>
            </a:r>
          </a:p>
          <a:p>
            <a:pPr marL="873563" lvl="1" indent="-285750">
              <a:buFontTx/>
              <a:buChar char="-"/>
            </a:pPr>
            <a:r>
              <a:rPr lang="en-US" dirty="0">
                <a:solidFill>
                  <a:srgbClr val="007DC3"/>
                </a:solidFill>
              </a:rPr>
              <a:t>Velocity/Performance, Timeliness are attributes to measure.</a:t>
            </a:r>
          </a:p>
          <a:p>
            <a:pPr marL="587813" lvl="1"/>
            <a:r>
              <a:rPr lang="en-US" dirty="0">
                <a:solidFill>
                  <a:srgbClr val="007DC3"/>
                </a:solidFill>
              </a:rPr>
              <a:t>	1. Performance can be determined based on # of feedbacks, appreciations, tasks and course completion.</a:t>
            </a:r>
          </a:p>
          <a:p>
            <a:pPr marL="587813" lvl="1"/>
            <a:r>
              <a:rPr lang="en-US" dirty="0">
                <a:solidFill>
                  <a:srgbClr val="007DC3"/>
                </a:solidFill>
              </a:rPr>
              <a:t>	2. Timeliness is how much time it takes to close the appraisal for that team.</a:t>
            </a:r>
          </a:p>
          <a:p>
            <a:pPr marL="873563" lvl="1" indent="-285750">
              <a:buFontTx/>
              <a:buChar char="-"/>
            </a:pPr>
            <a:endParaRPr lang="en-US" dirty="0">
              <a:solidFill>
                <a:srgbClr val="007DC3"/>
              </a:solidFill>
            </a:endParaRPr>
          </a:p>
          <a:p>
            <a:pPr marL="587813" lvl="1"/>
            <a:endParaRPr lang="en-US" dirty="0">
              <a:solidFill>
                <a:srgbClr val="007DC3"/>
              </a:solidFill>
            </a:endParaRPr>
          </a:p>
          <a:p>
            <a:pPr marL="873563" lvl="1" indent="-285750">
              <a:buFont typeface="Arial" panose="020B0604020202020204" pitchFamily="34" charset="0"/>
              <a:buChar char="•"/>
            </a:pPr>
            <a:endParaRPr lang="en-US" dirty="0">
              <a:solidFill>
                <a:srgbClr val="007DC3"/>
              </a:solidFill>
            </a:endParaRPr>
          </a:p>
        </p:txBody>
      </p:sp>
    </p:spTree>
    <p:extLst>
      <p:ext uri="{BB962C8B-B14F-4D97-AF65-F5344CB8AC3E}">
        <p14:creationId xmlns:p14="http://schemas.microsoft.com/office/powerpoint/2010/main" val="114992800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262859301"/>
              </p:ext>
            </p:extLst>
          </p:nvPr>
        </p:nvGraphicFramePr>
        <p:xfrm>
          <a:off x="263923" y="394383"/>
          <a:ext cx="11763953" cy="646666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task etc.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b="1" dirty="0"/>
                        <a:t>Automated notifications </a:t>
                      </a:r>
                      <a:r>
                        <a:rPr lang="en-US" dirty="0"/>
                        <a:t>can be sent to the employees </a:t>
                      </a:r>
                      <a:r>
                        <a:rPr lang="en-US" b="1" dirty="0"/>
                        <a:t>if </a:t>
                      </a:r>
                      <a:r>
                        <a:rPr lang="en-US" b="1" dirty="0" err="1"/>
                        <a:t>iCount</a:t>
                      </a:r>
                      <a:r>
                        <a:rPr lang="en-US" b="1"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b="0" dirty="0"/>
                        <a:t>through </a:t>
                      </a:r>
                      <a:r>
                        <a:rPr lang="en-US" b="1" dirty="0"/>
                        <a:t>campaign management</a:t>
                      </a:r>
                      <a:r>
                        <a:rPr lang="en-US" b="0" dirty="0"/>
                        <a:t> </a:t>
                      </a:r>
                      <a:r>
                        <a:rPr lang="en-US" dirty="0"/>
                        <a:t>and more </a:t>
                      </a:r>
                      <a:r>
                        <a:rPr lang="en-US" b="1" dirty="0"/>
                        <a:t>coins</a:t>
                      </a:r>
                      <a:r>
                        <a:rPr lang="en-US" dirty="0"/>
                        <a:t> can be accumulated by the employees for specific duration.</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iCount</a:t>
                      </a:r>
                      <a:r>
                        <a:rPr lang="en-US" dirty="0"/>
                        <a:t> capabilities for certain duration.</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feedback/completing course-trainings/uploading appreciations etc.</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898311754"/>
              </p:ext>
            </p:extLst>
          </p:nvPr>
        </p:nvGraphicFramePr>
        <p:xfrm>
          <a:off x="330956" y="809449"/>
          <a:ext cx="11496667" cy="3535503"/>
        </p:xfrm>
        <a:graphic>
          <a:graphicData uri="http://schemas.openxmlformats.org/drawingml/2006/table">
            <a:tbl>
              <a:tblPr firstRow="1" bandRow="1">
                <a:tableStyleId>{073A0DAA-6AF3-43AB-8588-CEC1D06C72B9}</a:tableStyleId>
              </a:tblPr>
              <a:tblGrid>
                <a:gridCol w="2582334">
                  <a:extLst>
                    <a:ext uri="{9D8B030D-6E8A-4147-A177-3AD203B41FA5}">
                      <a16:colId xmlns:a16="http://schemas.microsoft.com/office/drawing/2014/main" val="573319858"/>
                    </a:ext>
                  </a:extLst>
                </a:gridCol>
                <a:gridCol w="8914333">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send or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restrict </a:t>
                      </a:r>
                      <a:r>
                        <a:rPr lang="en-US" b="1" dirty="0"/>
                        <a:t>feedback</a:t>
                      </a:r>
                      <a:r>
                        <a:rPr lang="en-US" dirty="0"/>
                        <a:t> and </a:t>
                      </a:r>
                      <a:r>
                        <a:rPr lang="en-US" b="1" dirty="0"/>
                        <a:t>achievements </a:t>
                      </a:r>
                      <a:r>
                        <a:rPr lang="en-US" b="0" dirty="0"/>
                        <a:t>visibility</a:t>
                      </a:r>
                      <a:r>
                        <a:rPr lang="en-US" b="1" dirty="0"/>
                        <a:t>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in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rowSpan="3">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vMerge="1">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r h="327007">
                <a:tc vMerge="1">
                  <a:txBody>
                    <a:bodyPr/>
                    <a:lstStyle/>
                    <a:p>
                      <a:endParaRPr lang="en-US" dirty="0"/>
                    </a:p>
                  </a:txBody>
                  <a:tcPr/>
                </a:tc>
                <a:tc>
                  <a:txBody>
                    <a:bodyPr/>
                    <a:lstStyle/>
                    <a:p>
                      <a:r>
                        <a:rPr lang="en-US" b="1" dirty="0"/>
                        <a:t>Performance score-card </a:t>
                      </a:r>
                      <a:r>
                        <a:rPr lang="en-US" dirty="0"/>
                        <a:t>allow management to collate and analyze the performance across the team.</a:t>
                      </a:r>
                    </a:p>
                  </a:txBody>
                  <a:tcPr/>
                </a:tc>
                <a:extLst>
                  <a:ext uri="{0D108BD9-81ED-4DB2-BD59-A6C34878D82A}">
                    <a16:rowId xmlns:a16="http://schemas.microsoft.com/office/drawing/2014/main" val="627218900"/>
                  </a:ext>
                </a:extLst>
              </a:tr>
            </a:tbl>
          </a:graphicData>
        </a:graphic>
      </p:graphicFrame>
    </p:spTree>
    <p:extLst>
      <p:ext uri="{BB962C8B-B14F-4D97-AF65-F5344CB8AC3E}">
        <p14:creationId xmlns:p14="http://schemas.microsoft.com/office/powerpoint/2010/main" val="41474000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A44205DA-E63A-4FB2-B04D-C49173C3E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03" y="609601"/>
            <a:ext cx="11020425" cy="53244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EEBF7E9E-0973-46E4-945E-F7D14E778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5" y="500121"/>
            <a:ext cx="11664152" cy="63246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This is a Hybrid application and we have used following Technologies for each of these components. </a:t>
            </a:r>
          </a:p>
          <a:p>
            <a:r>
              <a:rPr lang="en-US" b="1" dirty="0">
                <a:solidFill>
                  <a:srgbClr val="0070C0"/>
                </a:solidFill>
              </a:rPr>
              <a:t> 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b="1" dirty="0">
                <a:solidFill>
                  <a:srgbClr val="0070C0"/>
                </a:solidFill>
              </a:rPr>
              <a:t> 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651885"/>
          </a:xfrm>
        </p:spPr>
        <p:txBody>
          <a:bodyPr>
            <a:normAutofit/>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connectors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the pipeline on cloud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4" y="2126472"/>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1703</TotalTime>
  <Words>1429</Words>
  <Application>Microsoft Office PowerPoint</Application>
  <PresentationFormat>Widescreen</PresentationFormat>
  <Paragraphs>433</Paragraphs>
  <Slides>19</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Calibri Light</vt:lpstr>
      <vt:lpstr>Wingdings</vt:lpstr>
      <vt:lpstr>Office Theme</vt:lpstr>
      <vt:lpstr>1_Office Theme</vt:lpstr>
      <vt:lpstr>PowerPoint Presentation</vt:lpstr>
      <vt:lpstr>Team and Use Case</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Continued…</vt:lpstr>
      <vt:lpstr>Technical Solution Continued …</vt:lpstr>
      <vt:lpstr>Technical Solution Continued…</vt:lpstr>
      <vt:lpstr>Technical Solution Continued…</vt:lpstr>
      <vt:lpstr>Technical Solution Continued…</vt:lpstr>
      <vt:lpstr>Technical Solution Continued…</vt:lpstr>
      <vt:lpstr>Technical Solution Continued : Example - Todo-Notification…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502</cp:revision>
  <dcterms:created xsi:type="dcterms:W3CDTF">2018-07-31T07:02:55Z</dcterms:created>
  <dcterms:modified xsi:type="dcterms:W3CDTF">2020-06-01T05:16:52Z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