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1"/>
  </p:notesMasterIdLst>
  <p:sldIdLst>
    <p:sldId id="266" r:id="rId3"/>
    <p:sldId id="264" r:id="rId4"/>
    <p:sldId id="258" r:id="rId5"/>
    <p:sldId id="279" r:id="rId6"/>
    <p:sldId id="269" r:id="rId7"/>
    <p:sldId id="274" r:id="rId8"/>
    <p:sldId id="259" r:id="rId9"/>
    <p:sldId id="270" r:id="rId10"/>
    <p:sldId id="278" r:id="rId11"/>
    <p:sldId id="267" r:id="rId12"/>
    <p:sldId id="276" r:id="rId13"/>
    <p:sldId id="277" r:id="rId14"/>
    <p:sldId id="283" r:id="rId15"/>
    <p:sldId id="282" r:id="rId16"/>
    <p:sldId id="280" r:id="rId17"/>
    <p:sldId id="281" r:id="rId18"/>
    <p:sldId id="268"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5/31/2020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dirty="0"/>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34132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73517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33052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97264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3215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6126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448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8735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9134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0330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631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dirty="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dirty="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5/31/2020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dirty="0"/>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5/31/2020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dirty="0"/>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hemeOverride" Target="../theme/themeOverride1.xml"/><Relationship Id="rId6" Type="http://schemas.openxmlformats.org/officeDocument/2006/relationships/hyperlink" Target="http://13.59.15.42:8300/adapter/feedback/upload" TargetMode="External"/><Relationship Id="rId5" Type="http://schemas.openxmlformats.org/officeDocument/2006/relationships/hyperlink" Target="http://13.59.15.42:8300/adapter/task/upload" TargetMode="External"/><Relationship Id="rId4" Type="http://schemas.openxmlformats.org/officeDocument/2006/relationships/hyperlink" Target="http://13.59.15.42:8300/adapter/awards/upload"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hyperlink" Target="http://13.59.15.42:8302/notification-service" TargetMode="External"/><Relationship Id="rId4" Type="http://schemas.openxmlformats.org/officeDocument/2006/relationships/hyperlink" Target="http://13.59.15.42:8301/proxy/get/user/details?emailId=samrat.basu%40gmail.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6" y="4455470"/>
            <a:ext cx="4911633" cy="156294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000" dirty="0">
                <a:latin typeface="+mn-lt"/>
                <a:cs typeface="Arial" panose="020B0604020202020204" pitchFamily="34" charset="0"/>
              </a:rPr>
              <a:t>Hackathon</a:t>
            </a:r>
          </a:p>
        </p:txBody>
      </p:sp>
    </p:spTree>
    <p:extLst>
      <p:ext uri="{BB962C8B-B14F-4D97-AF65-F5344CB8AC3E}">
        <p14:creationId xmlns:p14="http://schemas.microsoft.com/office/powerpoint/2010/main" val="15203822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183464" y="637309"/>
            <a:ext cx="11744612" cy="5818909"/>
          </a:xfrm>
        </p:spPr>
        <p:txBody>
          <a:bodyPr>
            <a:normAutofit fontScale="85000" lnSpcReduction="20000"/>
          </a:bodyPr>
          <a:lstStyle/>
          <a:p>
            <a:pPr marL="587813" lvl="1" indent="0">
              <a:buNone/>
            </a:pPr>
            <a:r>
              <a:rPr lang="en-US" b="1" u="sng" dirty="0">
                <a:solidFill>
                  <a:srgbClr val="007DC3"/>
                </a:solidFill>
                <a:latin typeface="+mn-lt"/>
              </a:rPr>
              <a:t>Adapter-Service (AS)</a:t>
            </a:r>
            <a:r>
              <a:rPr lang="en-US" dirty="0">
                <a:solidFill>
                  <a:srgbClr val="007DC3"/>
                </a:solidFill>
                <a:latin typeface="+mn-lt"/>
              </a:rPr>
              <a:t>: Adapter is an entry point of external messages like work updates, awards, feedback, task completion etc.</a:t>
            </a:r>
          </a:p>
          <a:p>
            <a:pPr marL="587813" lvl="1" indent="0">
              <a:buNone/>
            </a:pPr>
            <a:r>
              <a:rPr lang="en-US" dirty="0">
                <a:solidFill>
                  <a:srgbClr val="007DC3"/>
                </a:solidFill>
                <a:latin typeface="+mn-lt"/>
              </a:rPr>
              <a:t>- Adapter exposes REST endpoints so that user can </a:t>
            </a:r>
            <a:r>
              <a:rPr lang="en-US" b="1" u="sng" dirty="0">
                <a:solidFill>
                  <a:srgbClr val="007DC3"/>
                </a:solidFill>
                <a:latin typeface="+mn-lt"/>
              </a:rPr>
              <a:t> </a:t>
            </a:r>
            <a:r>
              <a:rPr lang="en-US" dirty="0">
                <a:solidFill>
                  <a:srgbClr val="007DC3"/>
                </a:solidFill>
                <a:latin typeface="+mn-lt"/>
              </a:rPr>
              <a:t>push following message categories - work updates, awards, feedback, task completion etc. And the data will be stored in Mongo db. We can store files to GCP bucket, but as part of template creation we store them in Unix box.</a:t>
            </a:r>
          </a:p>
          <a:p>
            <a:pPr marL="873563" lvl="1" indent="-285750">
              <a:buFontTx/>
              <a:buChar char="-"/>
            </a:pPr>
            <a:r>
              <a:rPr lang="en-US" dirty="0">
                <a:solidFill>
                  <a:srgbClr val="007DC3"/>
                </a:solidFill>
                <a:latin typeface="+mn-lt"/>
              </a:rPr>
              <a:t>Here are some Payload examples</a:t>
            </a:r>
          </a:p>
          <a:p>
            <a:pPr marL="587813" lvl="1" indent="0">
              <a:buNone/>
            </a:pPr>
            <a:r>
              <a:rPr lang="en-US" dirty="0">
                <a:solidFill>
                  <a:srgbClr val="007DC3"/>
                </a:solidFill>
                <a:latin typeface="+mn-lt"/>
              </a:rPr>
              <a:t>Appreciation Payload :</a:t>
            </a:r>
          </a:p>
          <a:p>
            <a:pPr marL="587813" lvl="1" indent="0">
              <a:buNone/>
            </a:pPr>
            <a:r>
              <a:rPr lang="en-US" dirty="0">
                <a:hlinkClick r:id="rId3"/>
              </a:rPr>
              <a:t>http://13.59.15.42:8300/adapter/appreciation/upload</a:t>
            </a:r>
            <a:r>
              <a:rPr lang="en-US" dirty="0"/>
              <a:t> </a:t>
            </a:r>
            <a:endParaRPr lang="en-US" dirty="0">
              <a:solidFill>
                <a:srgbClr val="007DC3"/>
              </a:solidFill>
              <a:latin typeface="+mn-lt"/>
            </a:endParaRPr>
          </a:p>
          <a:p>
            <a:pPr marL="587813" lvl="1" indent="0">
              <a:buNone/>
            </a:pPr>
            <a:r>
              <a:rPr lang="en-US" dirty="0">
                <a:solidFill>
                  <a:srgbClr val="007DC3"/>
                </a:solidFill>
                <a:latin typeface="+mn-lt"/>
              </a:rPr>
              <a:t>{</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r>
              <a:rPr lang="en-US" dirty="0" err="1">
                <a:solidFill>
                  <a:srgbClr val="007DC3"/>
                </a:solidFill>
                <a:latin typeface="+mn-lt"/>
              </a:rPr>
              <a:t>employeeId</a:t>
            </a:r>
            <a:r>
              <a:rPr lang="en-US" dirty="0">
                <a:solidFill>
                  <a:srgbClr val="007DC3"/>
                </a:solidFill>
                <a:latin typeface="+mn-lt"/>
              </a:rPr>
              <a:t>": "1047617",</a:t>
            </a:r>
          </a:p>
          <a:p>
            <a:pPr marL="587813" lvl="1" indent="0">
              <a:buNone/>
            </a:pPr>
            <a:r>
              <a:rPr lang="en-US" dirty="0">
                <a:solidFill>
                  <a:srgbClr val="007DC3"/>
                </a:solidFill>
                <a:latin typeface="+mn-lt"/>
              </a:rPr>
              <a:t>	"name": "</a:t>
            </a:r>
            <a:r>
              <a:rPr lang="en-US" dirty="0" err="1">
                <a:solidFill>
                  <a:srgbClr val="007DC3"/>
                </a:solidFill>
                <a:latin typeface="+mn-lt"/>
              </a:rPr>
              <a:t>krishna</a:t>
            </a:r>
            <a:r>
              <a:rPr lang="en-US" dirty="0">
                <a:solidFill>
                  <a:srgbClr val="007DC3"/>
                </a:solidFill>
                <a:latin typeface="+mn-lt"/>
              </a:rPr>
              <a:t> Basu",</a:t>
            </a:r>
          </a:p>
          <a:p>
            <a:pPr marL="587813" lvl="1" indent="0">
              <a:buNone/>
            </a:pPr>
            <a:r>
              <a:rPr lang="en-US" dirty="0">
                <a:solidFill>
                  <a:srgbClr val="007DC3"/>
                </a:solidFill>
                <a:latin typeface="+mn-lt"/>
              </a:rPr>
              <a:t>	"email": "krishna@gmail.com",</a:t>
            </a:r>
          </a:p>
          <a:p>
            <a:pPr marL="587813" lvl="1" indent="0">
              <a:buNone/>
            </a:pPr>
            <a:r>
              <a:rPr lang="en-US" dirty="0">
                <a:solidFill>
                  <a:srgbClr val="007DC3"/>
                </a:solidFill>
                <a:latin typeface="+mn-lt"/>
              </a:rPr>
              <a:t>	"date": 1242353553,</a:t>
            </a:r>
          </a:p>
          <a:p>
            <a:pPr marL="587813" lvl="1" indent="0">
              <a:buNone/>
            </a:pPr>
            <a:r>
              <a:rPr lang="en-US" dirty="0">
                <a:solidFill>
                  <a:srgbClr val="007DC3"/>
                </a:solidFill>
                <a:latin typeface="+mn-lt"/>
              </a:rPr>
              <a:t>	"appreciation": [{</a:t>
            </a:r>
          </a:p>
          <a:p>
            <a:pPr marL="587813" lvl="1" indent="0">
              <a:buNone/>
            </a:pPr>
            <a:r>
              <a:rPr lang="en-US" dirty="0">
                <a:solidFill>
                  <a:srgbClr val="007DC3"/>
                </a:solidFill>
                <a:latin typeface="+mn-lt"/>
              </a:rPr>
              <a:t>		"</a:t>
            </a:r>
            <a:r>
              <a:rPr lang="en-US" dirty="0" err="1">
                <a:solidFill>
                  <a:srgbClr val="007DC3"/>
                </a:solidFill>
                <a:latin typeface="+mn-lt"/>
              </a:rPr>
              <a:t>appreciatorName</a:t>
            </a:r>
            <a:r>
              <a:rPr lang="en-US" dirty="0">
                <a:solidFill>
                  <a:srgbClr val="007DC3"/>
                </a:solidFill>
                <a:latin typeface="+mn-lt"/>
              </a:rPr>
              <a:t>": "Sekhar3",</a:t>
            </a:r>
          </a:p>
          <a:p>
            <a:pPr marL="587813" lvl="1" indent="0">
              <a:buNone/>
            </a:pPr>
            <a:r>
              <a:rPr lang="en-US" dirty="0">
                <a:solidFill>
                  <a:srgbClr val="007DC3"/>
                </a:solidFill>
                <a:latin typeface="+mn-lt"/>
              </a:rPr>
              <a:t>		"</a:t>
            </a:r>
            <a:r>
              <a:rPr lang="en-US" dirty="0" err="1">
                <a:solidFill>
                  <a:srgbClr val="007DC3"/>
                </a:solidFill>
                <a:latin typeface="+mn-lt"/>
              </a:rPr>
              <a:t>appreciatorEmail</a:t>
            </a:r>
            <a:r>
              <a:rPr lang="en-US" dirty="0">
                <a:solidFill>
                  <a:srgbClr val="007DC3"/>
                </a:solidFill>
                <a:latin typeface="+mn-lt"/>
              </a:rPr>
              <a:t>": "Krishna1@gmail.com",</a:t>
            </a:r>
          </a:p>
          <a:p>
            <a:pPr marL="587813" lvl="1" indent="0">
              <a:buNone/>
            </a:pPr>
            <a:r>
              <a:rPr lang="en-US" dirty="0">
                <a:solidFill>
                  <a:srgbClr val="007DC3"/>
                </a:solidFill>
                <a:latin typeface="+mn-lt"/>
              </a:rPr>
              <a:t>		"</a:t>
            </a:r>
            <a:r>
              <a:rPr lang="en-US" dirty="0" err="1">
                <a:solidFill>
                  <a:srgbClr val="007DC3"/>
                </a:solidFill>
                <a:latin typeface="+mn-lt"/>
              </a:rPr>
              <a:t>appreciationSub</a:t>
            </a:r>
            <a:r>
              <a:rPr lang="en-US" dirty="0">
                <a:solidFill>
                  <a:srgbClr val="007DC3"/>
                </a:solidFill>
                <a:latin typeface="+mn-lt"/>
              </a:rPr>
              <a:t>": "Well </a:t>
            </a:r>
            <a:r>
              <a:rPr lang="en-US" dirty="0" err="1">
                <a:solidFill>
                  <a:srgbClr val="007DC3"/>
                </a:solidFill>
                <a:latin typeface="+mn-lt"/>
              </a:rPr>
              <a:t>cdone</a:t>
            </a:r>
            <a:r>
              <a:rPr lang="en-US" dirty="0">
                <a:solidFill>
                  <a:srgbClr val="007DC3"/>
                </a:solidFill>
                <a:latin typeface="+mn-lt"/>
              </a:rPr>
              <a:t>",</a:t>
            </a:r>
          </a:p>
          <a:p>
            <a:pPr marL="587813" lvl="1" indent="0">
              <a:buNone/>
            </a:pPr>
            <a:r>
              <a:rPr lang="en-US" dirty="0">
                <a:solidFill>
                  <a:srgbClr val="007DC3"/>
                </a:solidFill>
                <a:latin typeface="+mn-lt"/>
              </a:rPr>
              <a:t>		"description": "Hi ",</a:t>
            </a:r>
          </a:p>
          <a:p>
            <a:pPr marL="587813" lvl="1" indent="0">
              <a:buNone/>
            </a:pPr>
            <a:r>
              <a:rPr lang="en-US" dirty="0">
                <a:solidFill>
                  <a:srgbClr val="007DC3"/>
                </a:solidFill>
                <a:latin typeface="+mn-lt"/>
              </a:rPr>
              <a:t>		"</a:t>
            </a:r>
            <a:r>
              <a:rPr lang="en-US" dirty="0" err="1">
                <a:solidFill>
                  <a:srgbClr val="007DC3"/>
                </a:solidFill>
                <a:latin typeface="+mn-lt"/>
              </a:rPr>
              <a:t>appreciationDate</a:t>
            </a:r>
            <a:r>
              <a:rPr lang="en-US" dirty="0">
                <a:solidFill>
                  <a:srgbClr val="007DC3"/>
                </a:solidFill>
                <a:latin typeface="+mn-lt"/>
              </a:rPr>
              <a:t>": 3525346346,</a:t>
            </a:r>
          </a:p>
          <a:p>
            <a:pPr marL="587813" lvl="1" indent="0">
              <a:buNone/>
            </a:pPr>
            <a:r>
              <a:rPr lang="en-US" dirty="0">
                <a:solidFill>
                  <a:srgbClr val="007DC3"/>
                </a:solidFill>
                <a:latin typeface="+mn-lt"/>
              </a:rPr>
              <a:t>		"file":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p>
          <a:p>
            <a:pPr marL="587813" lvl="1" indent="0">
              <a:buNone/>
            </a:pPr>
            <a:r>
              <a:rPr lang="en-US" dirty="0">
                <a:solidFill>
                  <a:srgbClr val="007DC3"/>
                </a:solidFill>
                <a:latin typeface="+mn-lt"/>
              </a:rPr>
              <a:t>	"course": null,</a:t>
            </a:r>
          </a:p>
          <a:p>
            <a:pPr marL="587813" lvl="1" indent="0">
              <a:buNone/>
            </a:pPr>
            <a:r>
              <a:rPr lang="en-US" dirty="0">
                <a:solidFill>
                  <a:srgbClr val="007DC3"/>
                </a:solidFill>
                <a:latin typeface="+mn-lt"/>
              </a:rPr>
              <a:t>	"feedback": null,</a:t>
            </a:r>
          </a:p>
          <a:p>
            <a:pPr marL="587813" lvl="1" indent="0">
              <a:buNone/>
            </a:pPr>
            <a:r>
              <a:rPr lang="en-US" dirty="0">
                <a:solidFill>
                  <a:srgbClr val="007DC3"/>
                </a:solidFill>
                <a:latin typeface="+mn-lt"/>
              </a:rPr>
              <a:t>	"task":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140261471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CCC563B-DCB0-4749-B292-1ABBBF5F665E}"/>
              </a:ext>
            </a:extLst>
          </p:cNvPr>
          <p:cNvPicPr>
            <a:picLocks noChangeAspect="1"/>
          </p:cNvPicPr>
          <p:nvPr/>
        </p:nvPicPr>
        <p:blipFill>
          <a:blip r:embed="rId3"/>
          <a:stretch>
            <a:fillRect/>
          </a:stretch>
        </p:blipFill>
        <p:spPr>
          <a:xfrm>
            <a:off x="721169" y="804333"/>
            <a:ext cx="10716242" cy="503153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894986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dirty="0">
                <a:solidFill>
                  <a:srgbClr val="007DC3"/>
                </a:solidFill>
                <a:latin typeface="+mn-lt"/>
              </a:rPr>
              <a:t>Similarly we have following REST endpoints</a:t>
            </a:r>
          </a:p>
          <a:p>
            <a:pPr marL="587813" lvl="1" indent="0">
              <a:buNone/>
            </a:pPr>
            <a:r>
              <a:rPr lang="en-US" sz="1800" dirty="0">
                <a:hlinkClick r:id="rId4"/>
              </a:rPr>
              <a:t>http://13.59.15.42:8300/adapter/awards/upload</a:t>
            </a:r>
            <a:endParaRPr lang="en-US" sz="1800" dirty="0"/>
          </a:p>
          <a:p>
            <a:pPr marL="587813" lvl="1" indent="0">
              <a:buNone/>
            </a:pPr>
            <a:r>
              <a:rPr lang="en-US" sz="1800" dirty="0">
                <a:hlinkClick r:id="rId5"/>
              </a:rPr>
              <a:t>http://13.59.15.42:8300/adapter/task/upload</a:t>
            </a:r>
            <a:endParaRPr lang="en-US" sz="1800" dirty="0"/>
          </a:p>
          <a:p>
            <a:pPr marL="587813" lvl="1" indent="0">
              <a:buNone/>
            </a:pPr>
            <a:r>
              <a:rPr lang="en-US" sz="1800" dirty="0">
                <a:hlinkClick r:id="rId6"/>
              </a:rPr>
              <a:t>http://13.59.15.42:8300/adapter/feedback/upload</a:t>
            </a:r>
            <a:r>
              <a:rPr lang="en-US" sz="1800" dirty="0"/>
              <a:t> </a:t>
            </a:r>
          </a:p>
          <a:p>
            <a:pPr marL="873563" lvl="1" indent="-285750"/>
            <a:r>
              <a:rPr lang="en-US" sz="1800" dirty="0">
                <a:solidFill>
                  <a:srgbClr val="007DC3"/>
                </a:solidFill>
                <a:latin typeface="+mn-lt"/>
              </a:rPr>
              <a:t>Employee can acquire coins for providing feedback, appreciation, completing course etc. These coins can be redeemed in </a:t>
            </a:r>
            <a:r>
              <a:rPr lang="en-US" sz="1800" dirty="0" err="1">
                <a:solidFill>
                  <a:srgbClr val="007DC3"/>
                </a:solidFill>
                <a:latin typeface="+mn-lt"/>
              </a:rPr>
              <a:t>InfyGold</a:t>
            </a:r>
            <a:r>
              <a:rPr lang="en-US" sz="1800" dirty="0">
                <a:solidFill>
                  <a:srgbClr val="007DC3"/>
                </a:solidFill>
                <a:latin typeface="+mn-lt"/>
              </a:rPr>
              <a:t>+</a:t>
            </a:r>
          </a:p>
          <a:p>
            <a:pPr marL="873563" lvl="1" indent="-285750"/>
            <a:r>
              <a:rPr lang="en-US" sz="1800" dirty="0">
                <a:solidFill>
                  <a:srgbClr val="007DC3"/>
                </a:solidFill>
                <a:latin typeface="+mn-lt"/>
              </a:rPr>
              <a:t>Adapter calls </a:t>
            </a:r>
            <a:r>
              <a:rPr lang="en-US" sz="1800" dirty="0" err="1">
                <a:solidFill>
                  <a:srgbClr val="007DC3"/>
                </a:solidFill>
                <a:latin typeface="+mn-lt"/>
              </a:rPr>
              <a:t>kafka</a:t>
            </a:r>
            <a:r>
              <a:rPr lang="en-US" sz="1800" dirty="0">
                <a:solidFill>
                  <a:srgbClr val="007DC3"/>
                </a:solidFill>
                <a:latin typeface="+mn-lt"/>
              </a:rPr>
              <a:t> producers and consumers for real-time notifications to the employees who receive/give feedback, upload appreciations, complete tasks/course etc. Here is an example of feedback shared.</a:t>
            </a:r>
          </a:p>
          <a:p>
            <a:pPr marL="587813" lvl="1" indent="0">
              <a:buNone/>
            </a:pPr>
            <a:endParaRPr lang="en-US" sz="1800" dirty="0">
              <a:solidFill>
                <a:srgbClr val="007DC3"/>
              </a:solidFill>
              <a:latin typeface="+mn-lt"/>
            </a:endParaRPr>
          </a:p>
          <a:p>
            <a:pPr marL="587813" lvl="1" indent="0">
              <a:buNone/>
            </a:pPr>
            <a:endParaRPr lang="en-US" sz="1800" dirty="0"/>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0CD82FCD-36C8-41C2-B9D3-AEF158939A29}"/>
              </a:ext>
            </a:extLst>
          </p:cNvPr>
          <p:cNvPicPr>
            <a:picLocks noChangeAspect="1"/>
          </p:cNvPicPr>
          <p:nvPr/>
        </p:nvPicPr>
        <p:blipFill>
          <a:blip r:embed="rId7"/>
          <a:stretch>
            <a:fillRect/>
          </a:stretch>
        </p:blipFill>
        <p:spPr>
          <a:xfrm>
            <a:off x="1207180" y="3230913"/>
            <a:ext cx="9265920" cy="322530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08021160"/>
      </p:ext>
    </p:extLst>
  </p:cSld>
  <p:clrMapOvr>
    <a:overrideClrMapping bg1="lt1" tx1="dk1" bg2="lt2" tx2="dk2" accent1="accent1" accent2="accent2" accent3="accent3" accent4="accent4" accent5="accent5" accent6="accent6" hlink="hlink" folHlink="folHlink"/>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latin typeface="+mn-lt"/>
              </a:rPr>
              <a:t>Proxy-Service</a:t>
            </a:r>
            <a:r>
              <a:rPr lang="en-US" sz="1800" dirty="0">
                <a:solidFill>
                  <a:srgbClr val="007DC3"/>
                </a:solidFill>
                <a:latin typeface="+mn-lt"/>
              </a:rPr>
              <a:t> :  It exposes REST end points to </a:t>
            </a:r>
            <a:r>
              <a:rPr lang="en-US" sz="1800" dirty="0" err="1">
                <a:solidFill>
                  <a:srgbClr val="007DC3"/>
                </a:solidFill>
                <a:latin typeface="+mn-lt"/>
              </a:rPr>
              <a:t>iCount</a:t>
            </a:r>
            <a:r>
              <a:rPr lang="en-US" sz="1800" dirty="0">
                <a:solidFill>
                  <a:srgbClr val="007DC3"/>
                </a:solidFill>
                <a:latin typeface="+mn-lt"/>
              </a:rPr>
              <a:t> for data consumption. Here are a few example endpoint :</a:t>
            </a:r>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D20C9236-406E-4754-9E9F-998EAF3D618A}"/>
              </a:ext>
            </a:extLst>
          </p:cNvPr>
          <p:cNvPicPr>
            <a:picLocks noChangeAspect="1"/>
          </p:cNvPicPr>
          <p:nvPr/>
        </p:nvPicPr>
        <p:blipFill>
          <a:blip r:embed="rId3"/>
          <a:stretch>
            <a:fillRect/>
          </a:stretch>
        </p:blipFill>
        <p:spPr>
          <a:xfrm>
            <a:off x="1094509" y="1211154"/>
            <a:ext cx="10206866" cy="473860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42461065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rPr>
              <a:t>Notification-Prep</a:t>
            </a:r>
          </a:p>
          <a:p>
            <a:pPr marL="873563" lvl="1" indent="-285750">
              <a:buFontTx/>
              <a:buChar char="-"/>
            </a:pPr>
            <a:r>
              <a:rPr lang="en-US" sz="1800" dirty="0">
                <a:solidFill>
                  <a:srgbClr val="007DC3"/>
                </a:solidFill>
              </a:rPr>
              <a:t>Connects to external system and get the list of employees and creates a list of people those are not using </a:t>
            </a:r>
            <a:r>
              <a:rPr lang="en-US" sz="1800" dirty="0" err="1">
                <a:solidFill>
                  <a:srgbClr val="007DC3"/>
                </a:solidFill>
              </a:rPr>
              <a:t>iCount</a:t>
            </a:r>
            <a:r>
              <a:rPr lang="en-US" sz="1800" dirty="0">
                <a:solidFill>
                  <a:srgbClr val="007DC3"/>
                </a:solidFill>
              </a:rPr>
              <a:t> capabilities after applying exclusion list (Example – Subcons/onsite employees).</a:t>
            </a:r>
          </a:p>
          <a:p>
            <a:pPr marL="873563" lvl="1" indent="-285750">
              <a:buFontTx/>
              <a:buChar char="-"/>
            </a:pPr>
            <a:r>
              <a:rPr lang="en-US" sz="1800" dirty="0">
                <a:solidFill>
                  <a:srgbClr val="007DC3"/>
                </a:solidFill>
              </a:rPr>
              <a:t>Send employee list in csv format to notification batch to notify employees.</a:t>
            </a:r>
            <a:endParaRPr lang="en-US" sz="1800" b="1" u="sng" dirty="0">
              <a:solidFill>
                <a:srgbClr val="007DC3"/>
              </a:solidFill>
              <a:latin typeface="+mn-lt"/>
            </a:endParaRPr>
          </a:p>
          <a:p>
            <a:pPr marL="587813" lvl="1" indent="0">
              <a:buNone/>
            </a:pPr>
            <a:r>
              <a:rPr lang="en-US" sz="1800" b="1" u="sng" dirty="0">
                <a:solidFill>
                  <a:srgbClr val="007DC3"/>
                </a:solidFill>
                <a:latin typeface="+mn-lt"/>
              </a:rPr>
              <a:t>Notification-Batch</a:t>
            </a:r>
            <a:r>
              <a:rPr lang="en-US" sz="1800" dirty="0">
                <a:solidFill>
                  <a:srgbClr val="007DC3"/>
                </a:solidFill>
                <a:latin typeface="+mn-lt"/>
              </a:rPr>
              <a:t> :</a:t>
            </a:r>
          </a:p>
          <a:p>
            <a:pPr marL="873563" lvl="1" indent="-285750">
              <a:buFontTx/>
              <a:buChar char="-"/>
            </a:pPr>
            <a:r>
              <a:rPr lang="en-US" sz="1800" dirty="0">
                <a:solidFill>
                  <a:srgbClr val="007DC3"/>
                </a:solidFill>
              </a:rPr>
              <a:t>Notify employees who are NOT using or actively using </a:t>
            </a:r>
            <a:r>
              <a:rPr lang="en-US" sz="1800" dirty="0" err="1">
                <a:solidFill>
                  <a:srgbClr val="007DC3"/>
                </a:solidFill>
              </a:rPr>
              <a:t>iCount</a:t>
            </a:r>
            <a:r>
              <a:rPr lang="en-US" sz="1800" dirty="0">
                <a:solidFill>
                  <a:srgbClr val="007DC3"/>
                </a:solidFill>
              </a:rPr>
              <a:t>.</a:t>
            </a:r>
          </a:p>
          <a:p>
            <a:pPr marL="873563" lvl="1" indent="-285750">
              <a:buFontTx/>
              <a:buChar char="-"/>
            </a:pPr>
            <a:r>
              <a:rPr lang="en-US" sz="1800" dirty="0">
                <a:solidFill>
                  <a:srgbClr val="007DC3"/>
                </a:solidFill>
              </a:rPr>
              <a:t>Frequency and rules of notifications can be configurable.</a:t>
            </a:r>
          </a:p>
          <a:p>
            <a:pPr marL="587813" lvl="1" indent="0">
              <a:buNone/>
            </a:pPr>
            <a:r>
              <a:rPr lang="en-US" sz="1800" dirty="0">
                <a:solidFill>
                  <a:srgbClr val="007DC3"/>
                </a:solidFill>
              </a:rPr>
              <a:t>      Example of rules :</a:t>
            </a:r>
          </a:p>
          <a:p>
            <a:pPr marL="587813" lvl="1" indent="0">
              <a:buNone/>
            </a:pPr>
            <a:r>
              <a:rPr lang="en-US" sz="1800" dirty="0">
                <a:solidFill>
                  <a:srgbClr val="007DC3"/>
                </a:solidFill>
              </a:rPr>
              <a:t>	1. Escalation rule for not being use </a:t>
            </a:r>
            <a:r>
              <a:rPr lang="en-US" sz="1800" dirty="0" err="1">
                <a:solidFill>
                  <a:srgbClr val="007DC3"/>
                </a:solidFill>
              </a:rPr>
              <a:t>iCount</a:t>
            </a:r>
            <a:r>
              <a:rPr lang="en-US" sz="1800" dirty="0">
                <a:solidFill>
                  <a:srgbClr val="007DC3"/>
                </a:solidFill>
              </a:rPr>
              <a:t>.</a:t>
            </a:r>
          </a:p>
          <a:p>
            <a:pPr marL="587813" lvl="1" indent="0">
              <a:buNone/>
            </a:pPr>
            <a:r>
              <a:rPr lang="en-US" sz="1800" dirty="0">
                <a:solidFill>
                  <a:srgbClr val="007DC3"/>
                </a:solidFill>
              </a:rPr>
              <a:t>	2. It can lock other services such as outlook etc. for not at all use.</a:t>
            </a:r>
          </a:p>
          <a:p>
            <a:pPr marL="587813" lvl="1" indent="0">
              <a:buNone/>
            </a:pPr>
            <a:endParaRPr lang="en-US" sz="1800" dirty="0"/>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296978021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F7F28B8E-BBDE-4825-893A-44942B955157}"/>
              </a:ext>
            </a:extLst>
          </p:cNvPr>
          <p:cNvPicPr>
            <a:picLocks noChangeAspect="1"/>
          </p:cNvPicPr>
          <p:nvPr/>
        </p:nvPicPr>
        <p:blipFill>
          <a:blip r:embed="rId3"/>
          <a:stretch>
            <a:fillRect/>
          </a:stretch>
        </p:blipFill>
        <p:spPr>
          <a:xfrm>
            <a:off x="407963" y="887428"/>
            <a:ext cx="11527065" cy="49788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1510343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
        <p:nvSpPr>
          <p:cNvPr id="4" name="Rectangle 3">
            <a:extLst>
              <a:ext uri="{FF2B5EF4-FFF2-40B4-BE49-F238E27FC236}">
                <a16:creationId xmlns:a16="http://schemas.microsoft.com/office/drawing/2014/main" id="{FFF0B0D0-AD67-4375-AC8F-8EC977F6D482}"/>
              </a:ext>
            </a:extLst>
          </p:cNvPr>
          <p:cNvSpPr/>
          <p:nvPr/>
        </p:nvSpPr>
        <p:spPr>
          <a:xfrm>
            <a:off x="450166" y="1026942"/>
            <a:ext cx="11229262" cy="3693319"/>
          </a:xfrm>
          <a:prstGeom prst="rect">
            <a:avLst/>
          </a:prstGeom>
        </p:spPr>
        <p:txBody>
          <a:bodyPr wrap="square">
            <a:spAutoFit/>
          </a:bodyPr>
          <a:lstStyle/>
          <a:p>
            <a:pPr marL="587813" lvl="1" indent="0">
              <a:buNone/>
            </a:pPr>
            <a:r>
              <a:rPr lang="en-US" b="1" u="sng" dirty="0">
                <a:solidFill>
                  <a:srgbClr val="007DC3"/>
                </a:solidFill>
              </a:rPr>
              <a:t>Cron Job</a:t>
            </a:r>
            <a:r>
              <a:rPr lang="en-US" dirty="0">
                <a:solidFill>
                  <a:srgbClr val="007DC3"/>
                </a:solidFill>
              </a:rPr>
              <a:t> :</a:t>
            </a:r>
          </a:p>
          <a:p>
            <a:pPr marL="873563" lvl="1" indent="-285750">
              <a:buFontTx/>
              <a:buChar char="-"/>
            </a:pPr>
            <a:r>
              <a:rPr lang="en-US" dirty="0">
                <a:solidFill>
                  <a:srgbClr val="007DC3"/>
                </a:solidFill>
              </a:rPr>
              <a:t>Cron jobs is being used to set notification frequency.</a:t>
            </a:r>
          </a:p>
          <a:p>
            <a:pPr marL="873563" lvl="1" indent="-285750">
              <a:buFontTx/>
              <a:buChar char="-"/>
            </a:pPr>
            <a:r>
              <a:rPr lang="en-US" dirty="0">
                <a:solidFill>
                  <a:srgbClr val="007DC3"/>
                </a:solidFill>
              </a:rPr>
              <a:t>Interval can be configurable.</a:t>
            </a:r>
          </a:p>
          <a:p>
            <a:pPr marL="587813" lvl="1"/>
            <a:endParaRPr lang="en-US" dirty="0">
              <a:solidFill>
                <a:srgbClr val="007DC3"/>
              </a:solidFill>
            </a:endParaRPr>
          </a:p>
          <a:p>
            <a:pPr marL="587813" lvl="1"/>
            <a:r>
              <a:rPr lang="en-US" b="1" u="sng" dirty="0">
                <a:solidFill>
                  <a:srgbClr val="007DC3"/>
                </a:solidFill>
              </a:rPr>
              <a:t>Miscellaneous</a:t>
            </a:r>
            <a:r>
              <a:rPr lang="en-US" dirty="0">
                <a:solidFill>
                  <a:srgbClr val="007DC3"/>
                </a:solidFill>
              </a:rPr>
              <a:t> :</a:t>
            </a:r>
          </a:p>
          <a:p>
            <a:pPr marL="587813" lvl="1"/>
            <a:r>
              <a:rPr lang="en-US" dirty="0">
                <a:solidFill>
                  <a:srgbClr val="007DC3"/>
                </a:solidFill>
              </a:rPr>
              <a:t>There are 2 types of notifications</a:t>
            </a:r>
          </a:p>
          <a:p>
            <a:pPr marL="873563" lvl="1" indent="-285750">
              <a:buFontTx/>
              <a:buChar char="-"/>
            </a:pPr>
            <a:r>
              <a:rPr lang="en-US" b="1" dirty="0">
                <a:solidFill>
                  <a:srgbClr val="007DC3"/>
                </a:solidFill>
              </a:rPr>
              <a:t>To-Do Notifications </a:t>
            </a:r>
            <a:r>
              <a:rPr lang="en-US" dirty="0">
                <a:solidFill>
                  <a:srgbClr val="007DC3"/>
                </a:solidFill>
              </a:rPr>
              <a:t>to the employees who are not using </a:t>
            </a:r>
            <a:r>
              <a:rPr lang="en-US" dirty="0" err="1">
                <a:solidFill>
                  <a:srgbClr val="007DC3"/>
                </a:solidFill>
              </a:rPr>
              <a:t>iCount</a:t>
            </a:r>
            <a:r>
              <a:rPr lang="en-US" dirty="0">
                <a:solidFill>
                  <a:srgbClr val="007DC3"/>
                </a:solidFill>
              </a:rPr>
              <a:t>.</a:t>
            </a:r>
          </a:p>
          <a:p>
            <a:pPr marL="873563" lvl="1" indent="-285750">
              <a:buFontTx/>
              <a:buChar char="-"/>
            </a:pPr>
            <a:r>
              <a:rPr lang="en-US" b="1" dirty="0">
                <a:solidFill>
                  <a:srgbClr val="007DC3"/>
                </a:solidFill>
              </a:rPr>
              <a:t>CDC-Notifications</a:t>
            </a:r>
            <a:r>
              <a:rPr lang="en-US" dirty="0">
                <a:solidFill>
                  <a:srgbClr val="007DC3"/>
                </a:solidFill>
              </a:rPr>
              <a:t> for Feedback or Acknowledgement from the adapter service for appreciation, feedback, course/task completion etc.</a:t>
            </a:r>
          </a:p>
          <a:p>
            <a:pPr marL="873563" lvl="1" indent="-285750">
              <a:buFontTx/>
              <a:buChar char="-"/>
            </a:pPr>
            <a:endParaRPr lang="en-US" dirty="0">
              <a:solidFill>
                <a:srgbClr val="007DC3"/>
              </a:solidFill>
            </a:endParaRPr>
          </a:p>
          <a:p>
            <a:pPr marL="587813" lvl="1"/>
            <a:r>
              <a:rPr lang="en-US" dirty="0">
                <a:solidFill>
                  <a:srgbClr val="007DC3"/>
                </a:solidFill>
              </a:rPr>
              <a:t>Coins can be accumulated and redeemed using </a:t>
            </a:r>
            <a:r>
              <a:rPr lang="en-US" dirty="0" err="1">
                <a:solidFill>
                  <a:srgbClr val="007DC3"/>
                </a:solidFill>
              </a:rPr>
              <a:t>InfyGold</a:t>
            </a:r>
            <a:r>
              <a:rPr lang="en-US" dirty="0">
                <a:solidFill>
                  <a:srgbClr val="007DC3"/>
                </a:solidFill>
              </a:rPr>
              <a:t>+</a:t>
            </a:r>
          </a:p>
          <a:p>
            <a:pPr marL="873563" lvl="1" indent="-285750">
              <a:buFontTx/>
              <a:buChar char="-"/>
            </a:pPr>
            <a:r>
              <a:rPr lang="en-US" dirty="0">
                <a:solidFill>
                  <a:srgbClr val="007DC3"/>
                </a:solidFill>
              </a:rPr>
              <a:t>Deals can be announced for more coins</a:t>
            </a:r>
          </a:p>
          <a:p>
            <a:pPr marL="873563" lvl="1" indent="-285750">
              <a:buFontTx/>
              <a:buChar char="-"/>
            </a:pPr>
            <a:r>
              <a:rPr lang="en-US" dirty="0">
                <a:solidFill>
                  <a:srgbClr val="007DC3"/>
                </a:solidFill>
              </a:rPr>
              <a:t>Default coins can be setup by the application</a:t>
            </a:r>
          </a:p>
        </p:txBody>
      </p:sp>
    </p:spTree>
    <p:extLst>
      <p:ext uri="{BB962C8B-B14F-4D97-AF65-F5344CB8AC3E}">
        <p14:creationId xmlns:p14="http://schemas.microsoft.com/office/powerpoint/2010/main" val="114992800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r>
              <a:rPr lang="en-US" sz="1800" b="1" i="1" u="sng" dirty="0" err="1">
                <a:solidFill>
                  <a:srgbClr val="007DC3"/>
                </a:solidFill>
              </a:rPr>
              <a:t>Depoyment</a:t>
            </a:r>
            <a:endParaRPr lang="en-US" sz="1800" b="1" i="1" u="sng" dirty="0">
              <a:solidFill>
                <a:srgbClr val="007DC3"/>
              </a:solidFill>
            </a:endParaRPr>
          </a:p>
          <a:p>
            <a:pPr marL="587813" lvl="1" indent="0">
              <a:buNone/>
            </a:pPr>
            <a:r>
              <a:rPr lang="en-US" dirty="0">
                <a:solidFill>
                  <a:srgbClr val="007DC3"/>
                </a:solidFill>
              </a:rPr>
              <a:t>We want to deploy </a:t>
            </a:r>
            <a:r>
              <a:rPr lang="en-US" dirty="0" err="1">
                <a:solidFill>
                  <a:srgbClr val="007DC3"/>
                </a:solidFill>
              </a:rPr>
              <a:t>iCount</a:t>
            </a:r>
            <a:r>
              <a:rPr lang="en-US" dirty="0">
                <a:solidFill>
                  <a:srgbClr val="007DC3"/>
                </a:solidFill>
              </a:rPr>
              <a:t> Store to AWS cloud. This micro-service is running on port 8300, 8301 and 8302 and can be accessed through following </a:t>
            </a:r>
            <a:r>
              <a:rPr lang="en-US" dirty="0" err="1">
                <a:solidFill>
                  <a:srgbClr val="007DC3"/>
                </a:solidFill>
              </a:rPr>
              <a:t>urls</a:t>
            </a:r>
            <a:endParaRPr lang="en-US" dirty="0">
              <a:solidFill>
                <a:srgbClr val="007DC3"/>
              </a:solidFill>
            </a:endParaRPr>
          </a:p>
          <a:p>
            <a:pPr marL="587813" lvl="1" indent="0">
              <a:buNone/>
            </a:pPr>
            <a:r>
              <a:rPr lang="en-US" dirty="0">
                <a:hlinkClick r:id="rId3"/>
              </a:rPr>
              <a:t>http://13.59.15.42:8300/adapter/appreciation/upload</a:t>
            </a:r>
            <a:r>
              <a:rPr lang="en-US" dirty="0"/>
              <a:t> </a:t>
            </a:r>
            <a:r>
              <a:rPr lang="en-US" dirty="0">
                <a:hlinkClick r:id="rId4"/>
              </a:rPr>
              <a:t>http://13.59.15.42:8301/proxy/get/user/details?emailId=samrat.basu%40gmail.com</a:t>
            </a:r>
            <a:r>
              <a:rPr lang="en-US" dirty="0"/>
              <a:t> </a:t>
            </a:r>
          </a:p>
          <a:p>
            <a:pPr marL="587813" lvl="1" indent="0">
              <a:buNone/>
            </a:pPr>
            <a:r>
              <a:rPr lang="en-US" dirty="0">
                <a:hlinkClick r:id="rId5"/>
              </a:rPr>
              <a:t>http://13.59.15.42:8302/notification-service</a:t>
            </a: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770693" lvl="1" indent="-182880"/>
            <a:endParaRPr lang="en-US" b="1" i="1" u="sng" dirty="0">
              <a:solidFill>
                <a:srgbClr val="007DC3"/>
              </a:solidFill>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11419408-E2F1-4E7D-A6C0-07E10F3C46BB}"/>
              </a:ext>
            </a:extLst>
          </p:cNvPr>
          <p:cNvPicPr>
            <a:picLocks noChangeAspect="1"/>
          </p:cNvPicPr>
          <p:nvPr/>
        </p:nvPicPr>
        <p:blipFill>
          <a:blip r:embed="rId6"/>
          <a:stretch>
            <a:fillRect/>
          </a:stretch>
        </p:blipFill>
        <p:spPr>
          <a:xfrm>
            <a:off x="779273" y="2960370"/>
            <a:ext cx="9658350" cy="2400300"/>
          </a:xfrm>
          <a:prstGeom prst="rect">
            <a:avLst/>
          </a:prstGeom>
        </p:spPr>
      </p:pic>
    </p:spTree>
    <p:extLst>
      <p:ext uri="{BB962C8B-B14F-4D97-AF65-F5344CB8AC3E}">
        <p14:creationId xmlns:p14="http://schemas.microsoft.com/office/powerpoint/2010/main" val="387786056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4149647828"/>
              </p:ext>
            </p:extLst>
          </p:nvPr>
        </p:nvGraphicFramePr>
        <p:xfrm>
          <a:off x="686408" y="1015333"/>
          <a:ext cx="10785764" cy="5456858"/>
        </p:xfrm>
        <a:graphic>
          <a:graphicData uri="http://schemas.openxmlformats.org/drawingml/2006/table">
            <a:tbl>
              <a:tblPr bandRow="1">
                <a:tableStyleId>{5C22544A-7EE6-4342-B048-85BDC9FD1C3A}</a:tableStyleId>
              </a:tblPr>
              <a:tblGrid>
                <a:gridCol w="2388327">
                  <a:extLst>
                    <a:ext uri="{9D8B030D-6E8A-4147-A177-3AD203B41FA5}">
                      <a16:colId xmlns:a16="http://schemas.microsoft.com/office/drawing/2014/main" val="35749580"/>
                    </a:ext>
                  </a:extLst>
                </a:gridCol>
                <a:gridCol w="3021265">
                  <a:extLst>
                    <a:ext uri="{9D8B030D-6E8A-4147-A177-3AD203B41FA5}">
                      <a16:colId xmlns:a16="http://schemas.microsoft.com/office/drawing/2014/main" val="342463594"/>
                    </a:ext>
                  </a:extLst>
                </a:gridCol>
                <a:gridCol w="3519055">
                  <a:extLst>
                    <a:ext uri="{9D8B030D-6E8A-4147-A177-3AD203B41FA5}">
                      <a16:colId xmlns:a16="http://schemas.microsoft.com/office/drawing/2014/main" val="524786007"/>
                    </a:ext>
                  </a:extLst>
                </a:gridCol>
                <a:gridCol w="1857117">
                  <a:extLst>
                    <a:ext uri="{9D8B030D-6E8A-4147-A177-3AD203B41FA5}">
                      <a16:colId xmlns:a16="http://schemas.microsoft.com/office/drawing/2014/main" val="1895982355"/>
                    </a:ext>
                  </a:extLst>
                </a:gridCol>
              </a:tblGrid>
              <a:tr h="352423">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425615">
                <a:tc rowSpan="3">
                  <a:txBody>
                    <a:bodyPr/>
                    <a:lstStyle/>
                    <a:p>
                      <a:pPr marL="0" algn="l" defTabSz="914400" rtl="0" eaLnBrk="1" latinLnBrk="0" hangingPunct="1"/>
                      <a:r>
                        <a:rPr lang="en-US" sz="1800" kern="1200" dirty="0">
                          <a:solidFill>
                            <a:schemeClr val="dk1"/>
                          </a:solidFill>
                          <a:latin typeface="+mn-lt"/>
                          <a:ea typeface="+mn-ea"/>
                          <a:cs typeface="+mn-cs"/>
                        </a:rPr>
                        <a:t>Gladiator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 Basu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samrat.basu01@Infosys.com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445464">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DeepaR@infosys.com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445464">
                <a:tc vMerge="1">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Dheeraj Kumar Reddy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Dheerajkumar_K@infosys.com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657772"/>
                  </a:ext>
                </a:extLst>
              </a:tr>
              <a:tr h="3787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800" b="0" i="0" kern="1200" dirty="0">
                          <a:solidFill>
                            <a:schemeClr val="dk1"/>
                          </a:solidFill>
                          <a:effectLst/>
                          <a:latin typeface="+mn-lt"/>
                          <a:ea typeface="+mn-ea"/>
                          <a:cs typeface="+mn-cs"/>
                        </a:rPr>
                        <a:t>Work and performance related updates are captured on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system by majority of the employees only twice a year. How can we simplify the process of capturing inputs (work updates/ awards/ feedback/ task completion) by integrating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with other platforms (Outlook/ </a:t>
                      </a:r>
                      <a:r>
                        <a:rPr lang="en-US" sz="1800" b="0" i="0" kern="1200" dirty="0" err="1">
                          <a:solidFill>
                            <a:schemeClr val="dk1"/>
                          </a:solidFill>
                          <a:effectLst/>
                          <a:latin typeface="+mn-lt"/>
                          <a:ea typeface="+mn-ea"/>
                          <a:cs typeface="+mn-cs"/>
                        </a:rPr>
                        <a:t>InfyMe</a:t>
                      </a:r>
                      <a:r>
                        <a:rPr lang="en-US" sz="1800" b="0" i="0" kern="1200" dirty="0">
                          <a:solidFill>
                            <a:schemeClr val="dk1"/>
                          </a:solidFill>
                          <a:effectLst/>
                          <a:latin typeface="+mn-lt"/>
                          <a:ea typeface="+mn-ea"/>
                          <a:cs typeface="+mn-cs"/>
                        </a:rPr>
                        <a:t>/ Chat tools </a:t>
                      </a:r>
                      <a:r>
                        <a:rPr lang="en-US" sz="1800" b="0" i="0" kern="1200" dirty="0" err="1">
                          <a:solidFill>
                            <a:schemeClr val="dk1"/>
                          </a:solidFill>
                          <a:effectLst/>
                          <a:latin typeface="+mn-lt"/>
                          <a:ea typeface="+mn-ea"/>
                          <a:cs typeface="+mn-cs"/>
                        </a:rPr>
                        <a:t>etc</a:t>
                      </a:r>
                      <a:r>
                        <a:rPr lang="en-US" sz="1800" b="0" i="0" kern="1200" dirty="0">
                          <a:solidFill>
                            <a:schemeClr val="dk1"/>
                          </a:solidFill>
                          <a:effectLst/>
                          <a:latin typeface="+mn-lt"/>
                          <a:ea typeface="+mn-ea"/>
                          <a:cs typeface="+mn-cs"/>
                        </a:rPr>
                        <a:t>)</a:t>
                      </a:r>
                      <a:r>
                        <a:rPr lang="en-US" sz="1200" kern="1200" dirty="0">
                          <a:solidFill>
                            <a:schemeClr val="dk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1629493318"/>
              </p:ext>
            </p:extLst>
          </p:nvPr>
        </p:nvGraphicFramePr>
        <p:xfrm>
          <a:off x="263923" y="394383"/>
          <a:ext cx="11763953" cy="5717592"/>
        </p:xfrm>
        <a:graphic>
          <a:graphicData uri="http://schemas.openxmlformats.org/drawingml/2006/table">
            <a:tbl>
              <a:tblPr firstRow="1" bandRow="1">
                <a:tableStyleId>{073A0DAA-6AF3-43AB-8588-CEC1D06C72B9}</a:tableStyleId>
              </a:tblPr>
              <a:tblGrid>
                <a:gridCol w="2768881">
                  <a:extLst>
                    <a:ext uri="{9D8B030D-6E8A-4147-A177-3AD203B41FA5}">
                      <a16:colId xmlns:a16="http://schemas.microsoft.com/office/drawing/2014/main" val="573319858"/>
                    </a:ext>
                  </a:extLst>
                </a:gridCol>
                <a:gridCol w="8995072">
                  <a:extLst>
                    <a:ext uri="{9D8B030D-6E8A-4147-A177-3AD203B41FA5}">
                      <a16:colId xmlns:a16="http://schemas.microsoft.com/office/drawing/2014/main" val="2661637169"/>
                    </a:ext>
                  </a:extLst>
                </a:gridCol>
              </a:tblGrid>
              <a:tr h="345615">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604827">
                <a:tc rowSpan="3">
                  <a:txBody>
                    <a:bodyPr/>
                    <a:lstStyle/>
                    <a:p>
                      <a:r>
                        <a:rPr lang="en-US" dirty="0"/>
                        <a:t>Easy Accessibility</a:t>
                      </a:r>
                    </a:p>
                  </a:txBody>
                  <a:tcPr/>
                </a:tc>
                <a:tc>
                  <a:txBody>
                    <a:bodyPr/>
                    <a:lstStyle/>
                    <a:p>
                      <a:r>
                        <a:rPr lang="en-US" dirty="0"/>
                        <a:t>Collect, capture and store work updates, awards, feedback, task completion from different source system </a:t>
                      </a:r>
                      <a:r>
                        <a:rPr lang="en-US" b="1" dirty="0"/>
                        <a:t>through adapters</a:t>
                      </a:r>
                      <a:r>
                        <a:rPr lang="en-US" dirty="0"/>
                        <a:t>. </a:t>
                      </a:r>
                      <a:r>
                        <a:rPr lang="en-US" dirty="0" err="1"/>
                        <a:t>iCount</a:t>
                      </a:r>
                      <a:r>
                        <a:rPr lang="en-US" dirty="0"/>
                        <a:t> Login is not required</a:t>
                      </a:r>
                    </a:p>
                  </a:txBody>
                  <a:tcPr/>
                </a:tc>
                <a:extLst>
                  <a:ext uri="{0D108BD9-81ED-4DB2-BD59-A6C34878D82A}">
                    <a16:rowId xmlns:a16="http://schemas.microsoft.com/office/drawing/2014/main" val="890410419"/>
                  </a:ext>
                </a:extLst>
              </a:tr>
              <a:tr h="604827">
                <a:tc vMerge="1">
                  <a:txBody>
                    <a:bodyPr/>
                    <a:lstStyle/>
                    <a:p>
                      <a:endParaRPr lang="en-US" dirty="0"/>
                    </a:p>
                  </a:txBody>
                  <a:tcPr/>
                </a:tc>
                <a:tc>
                  <a:txBody>
                    <a:bodyPr/>
                    <a:lstStyle/>
                    <a:p>
                      <a:r>
                        <a:rPr lang="en-US" dirty="0"/>
                        <a:t>Employee can provide feedback and upload appreciation </a:t>
                      </a:r>
                      <a:r>
                        <a:rPr lang="en-US" b="1" dirty="0"/>
                        <a:t>using outlook plugins </a:t>
                      </a:r>
                      <a:r>
                        <a:rPr lang="en-US" dirty="0"/>
                        <a:t>and </a:t>
                      </a:r>
                      <a:r>
                        <a:rPr lang="en-US" b="1" dirty="0"/>
                        <a:t>outlook forms/UIs</a:t>
                      </a:r>
                      <a:r>
                        <a:rPr lang="en-US" dirty="0"/>
                        <a:t>. Infosys </a:t>
                      </a:r>
                      <a:r>
                        <a:rPr lang="en-US" dirty="0" err="1"/>
                        <a:t>iCount</a:t>
                      </a:r>
                      <a:r>
                        <a:rPr lang="en-US" dirty="0"/>
                        <a:t> login is not required</a:t>
                      </a:r>
                    </a:p>
                  </a:txBody>
                  <a:tcPr/>
                </a:tc>
                <a:extLst>
                  <a:ext uri="{0D108BD9-81ED-4DB2-BD59-A6C34878D82A}">
                    <a16:rowId xmlns:a16="http://schemas.microsoft.com/office/drawing/2014/main" val="671818838"/>
                  </a:ext>
                </a:extLst>
              </a:tr>
              <a:tr h="345615">
                <a:tc vMerge="1">
                  <a:txBody>
                    <a:bodyPr/>
                    <a:lstStyle/>
                    <a:p>
                      <a:endParaRPr lang="en-US" dirty="0"/>
                    </a:p>
                  </a:txBody>
                  <a:tcPr/>
                </a:tc>
                <a:tc>
                  <a:txBody>
                    <a:bodyPr/>
                    <a:lstStyle/>
                    <a:p>
                      <a:r>
                        <a:rPr lang="en-US" b="1" dirty="0"/>
                        <a:t>APIs are exposed </a:t>
                      </a:r>
                      <a:r>
                        <a:rPr lang="en-US" dirty="0"/>
                        <a:t>for course completion, so that </a:t>
                      </a:r>
                      <a:r>
                        <a:rPr lang="en-US" dirty="0" err="1"/>
                        <a:t>iCount</a:t>
                      </a:r>
                      <a:r>
                        <a:rPr lang="en-US" dirty="0"/>
                        <a:t> is updated automatically by other sys.</a:t>
                      </a:r>
                    </a:p>
                  </a:txBody>
                  <a:tcPr/>
                </a:tc>
                <a:extLst>
                  <a:ext uri="{0D108BD9-81ED-4DB2-BD59-A6C34878D82A}">
                    <a16:rowId xmlns:a16="http://schemas.microsoft.com/office/drawing/2014/main" val="766109463"/>
                  </a:ext>
                </a:extLst>
              </a:tr>
              <a:tr h="345615">
                <a:tc rowSpan="5">
                  <a:txBody>
                    <a:bodyPr/>
                    <a:lstStyle/>
                    <a:p>
                      <a:r>
                        <a:rPr lang="en-US" dirty="0"/>
                        <a:t>Employee Engagements</a:t>
                      </a:r>
                    </a:p>
                  </a:txBody>
                  <a:tcPr/>
                </a:tc>
                <a:tc>
                  <a:txBody>
                    <a:bodyPr/>
                    <a:lstStyle/>
                    <a:p>
                      <a:r>
                        <a:rPr lang="en-US" dirty="0"/>
                        <a:t>Automated notifications can be sent to the employees if </a:t>
                      </a:r>
                      <a:r>
                        <a:rPr lang="en-US" dirty="0" err="1"/>
                        <a:t>iCount</a:t>
                      </a:r>
                      <a:r>
                        <a:rPr lang="en-US" dirty="0"/>
                        <a:t> is not updated frequently</a:t>
                      </a:r>
                    </a:p>
                  </a:txBody>
                  <a:tcPr/>
                </a:tc>
                <a:extLst>
                  <a:ext uri="{0D108BD9-81ED-4DB2-BD59-A6C34878D82A}">
                    <a16:rowId xmlns:a16="http://schemas.microsoft.com/office/drawing/2014/main" val="3341128262"/>
                  </a:ext>
                </a:extLst>
              </a:tr>
              <a:tr h="345615">
                <a:tc vMerge="1">
                  <a:txBody>
                    <a:bodyPr/>
                    <a:lstStyle/>
                    <a:p>
                      <a:endParaRPr lang="en-US" dirty="0"/>
                    </a:p>
                  </a:txBody>
                  <a:tcPr/>
                </a:tc>
                <a:tc>
                  <a:txBody>
                    <a:bodyPr/>
                    <a:lstStyle/>
                    <a:p>
                      <a:r>
                        <a:rPr lang="en-US" b="1" dirty="0"/>
                        <a:t>Notification frequency </a:t>
                      </a:r>
                      <a:r>
                        <a:rPr lang="en-US" dirty="0"/>
                        <a:t>can be configured.</a:t>
                      </a:r>
                    </a:p>
                  </a:txBody>
                  <a:tcPr/>
                </a:tc>
                <a:extLst>
                  <a:ext uri="{0D108BD9-81ED-4DB2-BD59-A6C34878D82A}">
                    <a16:rowId xmlns:a16="http://schemas.microsoft.com/office/drawing/2014/main" val="3330325873"/>
                  </a:ext>
                </a:extLst>
              </a:tr>
              <a:tr h="705942">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Notification send to employees  in </a:t>
                      </a:r>
                      <a:r>
                        <a:rPr lang="en-US" b="1" dirty="0"/>
                        <a:t>real-time on feedback, appreciation, task/course completion and awards updates</a:t>
                      </a:r>
                      <a:r>
                        <a:rPr lang="en-US" dirty="0"/>
                        <a:t>. Acknowledgement will be issued at the same time</a:t>
                      </a:r>
                    </a:p>
                  </a:txBody>
                  <a:tcPr/>
                </a:tc>
                <a:extLst>
                  <a:ext uri="{0D108BD9-81ED-4DB2-BD59-A6C34878D82A}">
                    <a16:rowId xmlns:a16="http://schemas.microsoft.com/office/drawing/2014/main" val="1281325563"/>
                  </a:ext>
                </a:extLst>
              </a:tr>
              <a:tr h="345615">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Deals can be announced </a:t>
                      </a:r>
                      <a:r>
                        <a:rPr lang="en-US" dirty="0"/>
                        <a:t>and </a:t>
                      </a:r>
                      <a:r>
                        <a:rPr lang="en-US" b="1" dirty="0"/>
                        <a:t>coins</a:t>
                      </a:r>
                      <a:r>
                        <a:rPr lang="en-US" dirty="0"/>
                        <a:t> will be accumulated</a:t>
                      </a:r>
                    </a:p>
                  </a:txBody>
                  <a:tcPr/>
                </a:tc>
                <a:extLst>
                  <a:ext uri="{0D108BD9-81ED-4DB2-BD59-A6C34878D82A}">
                    <a16:rowId xmlns:a16="http://schemas.microsoft.com/office/drawing/2014/main" val="4160955253"/>
                  </a:ext>
                </a:extLst>
              </a:tr>
              <a:tr h="345615">
                <a:tc vMerge="1">
                  <a:txBody>
                    <a:bodyPr/>
                    <a:lstStyle/>
                    <a:p>
                      <a:endParaRPr lang="en-US" dirty="0"/>
                    </a:p>
                  </a:txBody>
                  <a:tcPr/>
                </a:tc>
                <a:tc>
                  <a:txBody>
                    <a:bodyPr/>
                    <a:lstStyle/>
                    <a:p>
                      <a:r>
                        <a:rPr lang="en-US" b="1" dirty="0"/>
                        <a:t>Outbox will be blocked </a:t>
                      </a:r>
                      <a:r>
                        <a:rPr lang="en-US" dirty="0"/>
                        <a:t>if employee do </a:t>
                      </a:r>
                      <a:r>
                        <a:rPr lang="en-US" b="1" dirty="0"/>
                        <a:t>NOT</a:t>
                      </a:r>
                      <a:r>
                        <a:rPr lang="en-US" dirty="0"/>
                        <a:t> use </a:t>
                      </a:r>
                      <a:r>
                        <a:rPr lang="en-US" dirty="0" err="1"/>
                        <a:t>iStore</a:t>
                      </a:r>
                      <a:r>
                        <a:rPr lang="en-US" dirty="0"/>
                        <a:t> at all.</a:t>
                      </a:r>
                    </a:p>
                  </a:txBody>
                  <a:tcPr/>
                </a:tc>
                <a:extLst>
                  <a:ext uri="{0D108BD9-81ED-4DB2-BD59-A6C34878D82A}">
                    <a16:rowId xmlns:a16="http://schemas.microsoft.com/office/drawing/2014/main" val="516795821"/>
                  </a:ext>
                </a:extLst>
              </a:tr>
              <a:tr h="439650">
                <a:tc rowSpan="2">
                  <a:txBody>
                    <a:bodyPr/>
                    <a:lstStyle/>
                    <a:p>
                      <a:r>
                        <a:rPr lang="en-US" dirty="0"/>
                        <a:t>Award-Based system</a:t>
                      </a:r>
                    </a:p>
                  </a:txBody>
                  <a:tcPr/>
                </a:tc>
                <a:tc>
                  <a:txBody>
                    <a:bodyPr/>
                    <a:lstStyle/>
                    <a:p>
                      <a:r>
                        <a:rPr lang="en-US" b="1" dirty="0"/>
                        <a:t>Employees acquire coins </a:t>
                      </a:r>
                      <a:r>
                        <a:rPr lang="en-US" dirty="0"/>
                        <a:t>by providing feedback/course completion/uploading appreciation</a:t>
                      </a:r>
                    </a:p>
                  </a:txBody>
                  <a:tcPr/>
                </a:tc>
                <a:extLst>
                  <a:ext uri="{0D108BD9-81ED-4DB2-BD59-A6C34878D82A}">
                    <a16:rowId xmlns:a16="http://schemas.microsoft.com/office/drawing/2014/main" val="460025123"/>
                  </a:ext>
                </a:extLst>
              </a:tr>
              <a:tr h="345615">
                <a:tc vMerge="1">
                  <a:txBody>
                    <a:bodyPr/>
                    <a:lstStyle/>
                    <a:p>
                      <a:endParaRPr lang="en-US" dirty="0"/>
                    </a:p>
                  </a:txBody>
                  <a:tcPr/>
                </a:tc>
                <a:tc>
                  <a:txBody>
                    <a:bodyPr/>
                    <a:lstStyle/>
                    <a:p>
                      <a:r>
                        <a:rPr lang="en-US" b="1" dirty="0"/>
                        <a:t>Coins</a:t>
                      </a:r>
                      <a:r>
                        <a:rPr lang="en-US" dirty="0"/>
                        <a:t> can be </a:t>
                      </a:r>
                      <a:r>
                        <a:rPr lang="en-US" b="1" dirty="0"/>
                        <a:t>redeemed</a:t>
                      </a:r>
                      <a:r>
                        <a:rPr lang="en-US" dirty="0"/>
                        <a:t> using </a:t>
                      </a:r>
                      <a:r>
                        <a:rPr lang="en-US" dirty="0" err="1"/>
                        <a:t>InfyGold</a:t>
                      </a:r>
                      <a:endParaRPr lang="en-US" dirty="0"/>
                    </a:p>
                  </a:txBody>
                  <a:tcPr/>
                </a:tc>
                <a:extLst>
                  <a:ext uri="{0D108BD9-81ED-4DB2-BD59-A6C34878D82A}">
                    <a16:rowId xmlns:a16="http://schemas.microsoft.com/office/drawing/2014/main" val="2358198715"/>
                  </a:ext>
                </a:extLst>
              </a:tr>
              <a:tr h="345615">
                <a:tc rowSpan="2">
                  <a:txBody>
                    <a:bodyPr/>
                    <a:lstStyle/>
                    <a:p>
                      <a:r>
                        <a:rPr lang="en-US" sz="1800" kern="1200" dirty="0">
                          <a:solidFill>
                            <a:schemeClr val="dk1"/>
                          </a:solidFill>
                          <a:latin typeface="+mn-lt"/>
                          <a:ea typeface="+mn-ea"/>
                          <a:cs typeface="+mn-cs"/>
                        </a:rPr>
                        <a:t>NFR (Non Functional Req)</a:t>
                      </a:r>
                    </a:p>
                  </a:txBody>
                  <a:tcPr/>
                </a:tc>
                <a:tc>
                  <a:txBody>
                    <a:bodyPr/>
                    <a:lstStyle/>
                    <a:p>
                      <a:r>
                        <a:rPr lang="en-US" dirty="0"/>
                        <a:t>Enabled 2nd level JPA cache for icount consumptions for better performance</a:t>
                      </a:r>
                    </a:p>
                  </a:txBody>
                  <a:tcPr/>
                </a:tc>
                <a:extLst>
                  <a:ext uri="{0D108BD9-81ED-4DB2-BD59-A6C34878D82A}">
                    <a16:rowId xmlns:a16="http://schemas.microsoft.com/office/drawing/2014/main" val="2716643390"/>
                  </a:ext>
                </a:extLst>
              </a:tr>
              <a:tr h="345615">
                <a:tc vMerge="1">
                  <a:txBody>
                    <a:bodyPr/>
                    <a:lstStyle/>
                    <a:p>
                      <a:endParaRPr lang="en-US" sz="1800" kern="1200" dirty="0">
                        <a:solidFill>
                          <a:schemeClr val="dk1"/>
                        </a:solidFill>
                        <a:latin typeface="+mn-lt"/>
                        <a:ea typeface="+mn-ea"/>
                        <a:cs typeface="+mn-cs"/>
                      </a:endParaRPr>
                    </a:p>
                  </a:txBody>
                  <a:tcPr/>
                </a:tc>
                <a:tc>
                  <a:txBody>
                    <a:bodyPr/>
                    <a:lstStyle/>
                    <a:p>
                      <a:r>
                        <a:rPr lang="en-US" dirty="0"/>
                        <a:t>Security and compliance will be checked before stream data to </a:t>
                      </a:r>
                      <a:r>
                        <a:rPr lang="en-US" dirty="0" err="1"/>
                        <a:t>iCount</a:t>
                      </a:r>
                      <a:r>
                        <a:rPr lang="en-US" dirty="0"/>
                        <a:t> </a:t>
                      </a:r>
                    </a:p>
                  </a:txBody>
                  <a:tcPr/>
                </a:tc>
                <a:extLst>
                  <a:ext uri="{0D108BD9-81ED-4DB2-BD59-A6C34878D82A}">
                    <a16:rowId xmlns:a16="http://schemas.microsoft.com/office/drawing/2014/main" val="3325397387"/>
                  </a:ext>
                </a:extLst>
              </a:tr>
            </a:tbl>
          </a:graphicData>
        </a:graphic>
      </p:graphicFrame>
    </p:spTree>
    <p:extLst>
      <p:ext uri="{BB962C8B-B14F-4D97-AF65-F5344CB8AC3E}">
        <p14:creationId xmlns:p14="http://schemas.microsoft.com/office/powerpoint/2010/main" val="590264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 Continued…</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3949321164"/>
              </p:ext>
            </p:extLst>
          </p:nvPr>
        </p:nvGraphicFramePr>
        <p:xfrm>
          <a:off x="330956" y="809449"/>
          <a:ext cx="11496667" cy="2895423"/>
        </p:xfrm>
        <a:graphic>
          <a:graphicData uri="http://schemas.openxmlformats.org/drawingml/2006/table">
            <a:tbl>
              <a:tblPr firstRow="1" bandRow="1">
                <a:tableStyleId>{073A0DAA-6AF3-43AB-8588-CEC1D06C72B9}</a:tableStyleId>
              </a:tblPr>
              <a:tblGrid>
                <a:gridCol w="2582334">
                  <a:extLst>
                    <a:ext uri="{9D8B030D-6E8A-4147-A177-3AD203B41FA5}">
                      <a16:colId xmlns:a16="http://schemas.microsoft.com/office/drawing/2014/main" val="573319858"/>
                    </a:ext>
                  </a:extLst>
                </a:gridCol>
                <a:gridCol w="8914333">
                  <a:extLst>
                    <a:ext uri="{9D8B030D-6E8A-4147-A177-3AD203B41FA5}">
                      <a16:colId xmlns:a16="http://schemas.microsoft.com/office/drawing/2014/main" val="2661637169"/>
                    </a:ext>
                  </a:extLst>
                </a:gridCol>
              </a:tblGrid>
              <a:tr h="327007">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422031">
                <a:tc rowSpan="4">
                  <a:txBody>
                    <a:bodyPr/>
                    <a:lstStyle/>
                    <a:p>
                      <a:r>
                        <a:rPr lang="en-US" dirty="0"/>
                        <a:t>Transparency</a:t>
                      </a:r>
                    </a:p>
                  </a:txBody>
                  <a:tcPr/>
                </a:tc>
                <a:tc>
                  <a:txBody>
                    <a:bodyPr/>
                    <a:lstStyle/>
                    <a:p>
                      <a:r>
                        <a:rPr lang="en-US" dirty="0"/>
                        <a:t>Employees get and receive </a:t>
                      </a:r>
                      <a:r>
                        <a:rPr lang="en-US" b="1" dirty="0"/>
                        <a:t>feedback and appreciations in real-time</a:t>
                      </a:r>
                    </a:p>
                  </a:txBody>
                  <a:tcPr/>
                </a:tc>
                <a:extLst>
                  <a:ext uri="{0D108BD9-81ED-4DB2-BD59-A6C34878D82A}">
                    <a16:rowId xmlns:a16="http://schemas.microsoft.com/office/drawing/2014/main" val="890410419"/>
                  </a:ext>
                </a:extLst>
              </a:tr>
              <a:tr h="370272">
                <a:tc vMerge="1">
                  <a:txBody>
                    <a:bodyPr/>
                    <a:lstStyle/>
                    <a:p>
                      <a:endParaRPr lang="en-US" dirty="0"/>
                    </a:p>
                  </a:txBody>
                  <a:tcPr/>
                </a:tc>
                <a:tc>
                  <a:txBody>
                    <a:bodyPr/>
                    <a:lstStyle/>
                    <a:p>
                      <a:r>
                        <a:rPr lang="en-US" dirty="0"/>
                        <a:t>Employees can choose to make feedback and </a:t>
                      </a:r>
                      <a:r>
                        <a:rPr lang="en-US" b="1" dirty="0"/>
                        <a:t>achievements public/private</a:t>
                      </a:r>
                    </a:p>
                  </a:txBody>
                  <a:tcPr/>
                </a:tc>
                <a:extLst>
                  <a:ext uri="{0D108BD9-81ED-4DB2-BD59-A6C34878D82A}">
                    <a16:rowId xmlns:a16="http://schemas.microsoft.com/office/drawing/2014/main" val="671818838"/>
                  </a:ext>
                </a:extLst>
              </a:tr>
              <a:tr h="327007">
                <a:tc vMerge="1">
                  <a:txBody>
                    <a:bodyPr/>
                    <a:lstStyle/>
                    <a:p>
                      <a:endParaRPr lang="en-US" dirty="0"/>
                    </a:p>
                  </a:txBody>
                  <a:tcPr/>
                </a:tc>
                <a:tc>
                  <a:txBody>
                    <a:bodyPr/>
                    <a:lstStyle/>
                    <a:p>
                      <a:r>
                        <a:rPr lang="en-US" dirty="0"/>
                        <a:t>Course/task completion status will be updated on real-time</a:t>
                      </a:r>
                    </a:p>
                  </a:txBody>
                  <a:tcPr/>
                </a:tc>
                <a:extLst>
                  <a:ext uri="{0D108BD9-81ED-4DB2-BD59-A6C34878D82A}">
                    <a16:rowId xmlns:a16="http://schemas.microsoft.com/office/drawing/2014/main" val="766109463"/>
                  </a:ext>
                </a:extLst>
              </a:tr>
              <a:tr h="327007">
                <a:tc vMerge="1">
                  <a:txBody>
                    <a:bodyPr/>
                    <a:lstStyle/>
                    <a:p>
                      <a:endParaRPr lang="en-US" dirty="0"/>
                    </a:p>
                  </a:txBody>
                  <a:tcPr/>
                </a:tc>
                <a:tc>
                  <a:txBody>
                    <a:bodyPr/>
                    <a:lstStyle/>
                    <a:p>
                      <a:r>
                        <a:rPr lang="en-US" dirty="0"/>
                        <a:t>Employees can receive </a:t>
                      </a:r>
                      <a:r>
                        <a:rPr lang="en-US" b="1" dirty="0"/>
                        <a:t>continuous feedback from team peers or other employees</a:t>
                      </a:r>
                      <a:r>
                        <a:rPr lang="en-US" dirty="0"/>
                        <a:t>.</a:t>
                      </a:r>
                    </a:p>
                  </a:txBody>
                  <a:tcPr/>
                </a:tc>
                <a:extLst>
                  <a:ext uri="{0D108BD9-81ED-4DB2-BD59-A6C34878D82A}">
                    <a16:rowId xmlns:a16="http://schemas.microsoft.com/office/drawing/2014/main" val="3365258011"/>
                  </a:ext>
                </a:extLst>
              </a:tr>
              <a:tr h="327007">
                <a:tc>
                  <a:txBody>
                    <a:bodyPr/>
                    <a:lstStyle/>
                    <a:p>
                      <a:r>
                        <a:rPr lang="en-US" dirty="0"/>
                        <a:t>Management</a:t>
                      </a:r>
                    </a:p>
                  </a:txBody>
                  <a:tcPr/>
                </a:tc>
                <a:tc>
                  <a:txBody>
                    <a:bodyPr/>
                    <a:lstStyle/>
                    <a:p>
                      <a:r>
                        <a:rPr lang="en-US" dirty="0"/>
                        <a:t>Single repo for various data stream and pipelines. Hence easy to maintain</a:t>
                      </a:r>
                    </a:p>
                  </a:txBody>
                  <a:tcPr/>
                </a:tc>
                <a:extLst>
                  <a:ext uri="{0D108BD9-81ED-4DB2-BD59-A6C34878D82A}">
                    <a16:rowId xmlns:a16="http://schemas.microsoft.com/office/drawing/2014/main" val="2028033327"/>
                  </a:ext>
                </a:extLst>
              </a:tr>
              <a:tr h="327007">
                <a:tc>
                  <a:txBody>
                    <a:bodyPr/>
                    <a:lstStyle/>
                    <a:p>
                      <a:endParaRPr lang="en-US" dirty="0"/>
                    </a:p>
                  </a:txBody>
                  <a:tcPr/>
                </a:tc>
                <a:tc>
                  <a:txBody>
                    <a:bodyPr/>
                    <a:lstStyle/>
                    <a:p>
                      <a:r>
                        <a:rPr lang="en-US" b="1" dirty="0"/>
                        <a:t>Exclusion</a:t>
                      </a:r>
                      <a:r>
                        <a:rPr lang="en-US" dirty="0"/>
                        <a:t> can be processed based on approvals. Example Subcons exclusion/onsite exclusion etc.</a:t>
                      </a:r>
                    </a:p>
                  </a:txBody>
                  <a:tcPr/>
                </a:tc>
                <a:extLst>
                  <a:ext uri="{0D108BD9-81ED-4DB2-BD59-A6C34878D82A}">
                    <a16:rowId xmlns:a16="http://schemas.microsoft.com/office/drawing/2014/main" val="560340546"/>
                  </a:ext>
                </a:extLst>
              </a:tr>
            </a:tbl>
          </a:graphicData>
        </a:graphic>
      </p:graphicFrame>
    </p:spTree>
    <p:extLst>
      <p:ext uri="{BB962C8B-B14F-4D97-AF65-F5344CB8AC3E}">
        <p14:creationId xmlns:p14="http://schemas.microsoft.com/office/powerpoint/2010/main" val="414740004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Technologies, Libraries, packages etc.  used in the solution</a:t>
            </a:r>
          </a:p>
        </p:txBody>
      </p:sp>
      <p:sp>
        <p:nvSpPr>
          <p:cNvPr id="4" name="Slide Number Placeholder 3"/>
          <p:cNvSpPr>
            <a:spLocks noGrp="1"/>
          </p:cNvSpPr>
          <p:nvPr>
            <p:ph type="sldNum" sz="quarter" idx="2"/>
          </p:nvPr>
        </p:nvSpPr>
        <p:spPr/>
        <p:txBody>
          <a:bodyPr/>
          <a:lstStyle/>
          <a:p>
            <a:fld id="{86CB4B4D-7CA3-9044-876B-883B54F8677D}" type="slidenum">
              <a:rPr lang="en-US" smtClean="0"/>
              <a:pPr/>
              <a:t>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04582415"/>
              </p:ext>
            </p:extLst>
          </p:nvPr>
        </p:nvGraphicFramePr>
        <p:xfrm>
          <a:off x="308518" y="646776"/>
          <a:ext cx="11630733" cy="601087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50068">
                <a:tc>
                  <a:txBody>
                    <a:bodyPr/>
                    <a:lstStyle/>
                    <a:p>
                      <a:r>
                        <a:rPr lang="en-US" sz="1600" dirty="0">
                          <a:latin typeface="Arial" panose="020B0604020202020204" pitchFamily="34" charset="0"/>
                          <a:cs typeface="Arial" panose="020B0604020202020204" pitchFamily="34" charset="0"/>
                        </a:rPr>
                        <a:t>Technology/Libraries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 Reason for using</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50068">
                <a:tc>
                  <a:txBody>
                    <a:bodyPr/>
                    <a:lstStyle/>
                    <a:p>
                      <a:r>
                        <a:rPr lang="en-US" sz="1600" dirty="0" err="1">
                          <a:latin typeface="Arial" panose="020B0604020202020204" pitchFamily="34" charset="0"/>
                          <a:cs typeface="Arial" panose="020B0604020202020204" pitchFamily="34" charset="0"/>
                        </a:rPr>
                        <a:t>SpringBoot</a:t>
                      </a:r>
                      <a:r>
                        <a:rPr lang="en-US" sz="1600" dirty="0">
                          <a:latin typeface="Arial" panose="020B0604020202020204" pitchFamily="34" charset="0"/>
                          <a:cs typeface="Arial" panose="020B0604020202020204" pitchFamily="34" charset="0"/>
                        </a:rPr>
                        <a:t> 2.2.x</a:t>
                      </a:r>
                    </a:p>
                  </a:txBody>
                  <a:tcPr/>
                </a:tc>
                <a:tc>
                  <a:txBody>
                    <a:bodyPr/>
                    <a:lstStyle/>
                    <a:p>
                      <a:r>
                        <a:rPr lang="en-US" sz="1600" dirty="0">
                          <a:latin typeface="Arial" panose="020B0604020202020204" pitchFamily="34" charset="0"/>
                          <a:cs typeface="Arial" panose="020B0604020202020204" pitchFamily="34" charset="0"/>
                        </a:rPr>
                        <a:t>Spring Boot is an efficient framework for creating </a:t>
                      </a:r>
                      <a:r>
                        <a:rPr lang="en-US" sz="1600" dirty="0" err="1">
                          <a:latin typeface="Arial" panose="020B0604020202020204" pitchFamily="34" charset="0"/>
                          <a:cs typeface="Arial" panose="020B0604020202020204" pitchFamily="34" charset="0"/>
                        </a:rPr>
                        <a:t>RESTFul</a:t>
                      </a:r>
                      <a:r>
                        <a:rPr lang="en-US" sz="1600" baseline="0" dirty="0">
                          <a:latin typeface="Arial" panose="020B0604020202020204" pitchFamily="34" charset="0"/>
                          <a:cs typeface="Arial" panose="020B0604020202020204" pitchFamily="34" charset="0"/>
                        </a:rPr>
                        <a:t> Micro Service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831913">
                <a:tc>
                  <a:txBody>
                    <a:bodyPr/>
                    <a:lstStyle/>
                    <a:p>
                      <a:r>
                        <a:rPr lang="en-US" sz="1600" dirty="0">
                          <a:latin typeface="Arial" panose="020B0604020202020204" pitchFamily="34" charset="0"/>
                          <a:cs typeface="Arial" panose="020B0604020202020204" pitchFamily="34" charset="0"/>
                        </a:rPr>
                        <a:t>C# </a:t>
                      </a:r>
                      <a:r>
                        <a:rPr lang="en-US" sz="1600" dirty="0" err="1">
                          <a:latin typeface="Arial" panose="020B0604020202020204" pitchFamily="34" charset="0"/>
                          <a:cs typeface="Arial" panose="020B0604020202020204" pitchFamily="34" charset="0"/>
                        </a:rPr>
                        <a:t>.Net</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 is a general-purpose, multi-paradigm programming language encompassing strong typing, lexically scoped, imperative, declarative, functional, generic, object-oriented, and component-oriented programming disciplines</a:t>
                      </a:r>
                    </a:p>
                  </a:txBody>
                  <a:tcPr/>
                </a:tc>
                <a:extLst>
                  <a:ext uri="{0D108BD9-81ED-4DB2-BD59-A6C34878D82A}">
                    <a16:rowId xmlns:a16="http://schemas.microsoft.com/office/drawing/2014/main" val="10002"/>
                  </a:ext>
                </a:extLst>
              </a:tr>
              <a:tr h="585420">
                <a:tc>
                  <a:txBody>
                    <a:bodyPr/>
                    <a:lstStyle/>
                    <a:p>
                      <a:r>
                        <a:rPr lang="en-US" sz="1800" b="0" i="0" kern="1200" dirty="0">
                          <a:solidFill>
                            <a:schemeClr val="dk1"/>
                          </a:solidFill>
                          <a:effectLst/>
                          <a:latin typeface="+mn-lt"/>
                          <a:ea typeface="+mn-ea"/>
                          <a:cs typeface="+mn-cs"/>
                        </a:rPr>
                        <a:t>VSTO Add-ins</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Visual Studio Tools for Office (VSTO) is a set of development tools available in the form of a Visual Studio add-in (project templates)</a:t>
                      </a:r>
                    </a:p>
                  </a:txBody>
                  <a:tcPr/>
                </a:tc>
                <a:extLst>
                  <a:ext uri="{0D108BD9-81ED-4DB2-BD59-A6C34878D82A}">
                    <a16:rowId xmlns:a16="http://schemas.microsoft.com/office/drawing/2014/main" val="3293306097"/>
                  </a:ext>
                </a:extLst>
              </a:tr>
              <a:tr h="831913">
                <a:tc>
                  <a:txBody>
                    <a:bodyPr/>
                    <a:lstStyle/>
                    <a:p>
                      <a:r>
                        <a:rPr lang="en-US" sz="1800" b="0" i="0" kern="1200" dirty="0" err="1">
                          <a:solidFill>
                            <a:schemeClr val="dk1"/>
                          </a:solidFill>
                          <a:effectLst/>
                          <a:latin typeface="+mn-lt"/>
                          <a:ea typeface="+mn-ea"/>
                          <a:cs typeface="+mn-cs"/>
                        </a:rPr>
                        <a:t>apache.poi</a:t>
                      </a:r>
                      <a:r>
                        <a:rPr lang="en-US" sz="1800" b="0" i="0" kern="1200" dirty="0">
                          <a:solidFill>
                            <a:schemeClr val="dk1"/>
                          </a:solidFill>
                          <a:effectLst/>
                          <a:latin typeface="+mn-lt"/>
                          <a:ea typeface="+mn-ea"/>
                          <a:cs typeface="+mn-cs"/>
                        </a:rPr>
                        <a:t> 4.1.0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Apache POI, a project run by the Apache Software Foundation, and previously a sub-project of the Jakarta Project, provides pure Java libraries for reading and writing files in Microsoft Office formats</a:t>
                      </a:r>
                    </a:p>
                  </a:txBody>
                  <a:tcPr/>
                </a:tc>
                <a:extLst>
                  <a:ext uri="{0D108BD9-81ED-4DB2-BD59-A6C34878D82A}">
                    <a16:rowId xmlns:a16="http://schemas.microsoft.com/office/drawing/2014/main" val="2021179689"/>
                  </a:ext>
                </a:extLst>
              </a:tr>
              <a:tr h="369739">
                <a:tc>
                  <a:txBody>
                    <a:bodyPr/>
                    <a:lstStyle/>
                    <a:p>
                      <a:r>
                        <a:rPr lang="en-US" sz="1800" kern="1200" dirty="0">
                          <a:solidFill>
                            <a:schemeClr val="dk1"/>
                          </a:solidFill>
                          <a:latin typeface="+mn-lt"/>
                          <a:ea typeface="+mn-ea"/>
                          <a:cs typeface="+mn-cs"/>
                        </a:rPr>
                        <a:t>Log4j 1.2.17</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Log4j is a fast, flexible and reliable logging framework</a:t>
                      </a:r>
                    </a:p>
                  </a:txBody>
                  <a:tcPr/>
                </a:tc>
                <a:extLst>
                  <a:ext uri="{0D108BD9-81ED-4DB2-BD59-A6C34878D82A}">
                    <a16:rowId xmlns:a16="http://schemas.microsoft.com/office/drawing/2014/main" val="1794765077"/>
                  </a:ext>
                </a:extLst>
              </a:tr>
              <a:tr h="369739">
                <a:tc>
                  <a:txBody>
                    <a:bodyPr/>
                    <a:lstStyle/>
                    <a:p>
                      <a:r>
                        <a:rPr lang="en-US" sz="1800" kern="1200" dirty="0">
                          <a:solidFill>
                            <a:schemeClr val="dk1"/>
                          </a:solidFill>
                          <a:latin typeface="+mn-lt"/>
                          <a:ea typeface="+mn-ea"/>
                          <a:cs typeface="+mn-cs"/>
                        </a:rPr>
                        <a:t>Swagger</a:t>
                      </a:r>
                      <a:r>
                        <a:rPr lang="en-US" sz="1800" kern="1200" baseline="0" dirty="0">
                          <a:solidFill>
                            <a:schemeClr val="dk1"/>
                          </a:solidFill>
                          <a:latin typeface="+mn-lt"/>
                          <a:ea typeface="+mn-ea"/>
                          <a:cs typeface="+mn-cs"/>
                        </a:rPr>
                        <a:t> 2.4.0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Used to generate</a:t>
                      </a:r>
                      <a:r>
                        <a:rPr lang="en-US" sz="1600" baseline="0" dirty="0">
                          <a:latin typeface="Arial" panose="020B0604020202020204" pitchFamily="34" charset="0"/>
                          <a:cs typeface="Arial" panose="020B0604020202020204" pitchFamily="34" charset="0"/>
                        </a:rPr>
                        <a:t> online API specification and automate documentation.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5466781"/>
                  </a:ext>
                </a:extLst>
              </a:tr>
              <a:tr h="369739">
                <a:tc>
                  <a:txBody>
                    <a:bodyPr/>
                    <a:lstStyle/>
                    <a:p>
                      <a:r>
                        <a:rPr lang="en-US" sz="1800" b="0" i="0" kern="1200" dirty="0">
                          <a:solidFill>
                            <a:schemeClr val="dk1"/>
                          </a:solidFill>
                          <a:effectLst/>
                          <a:latin typeface="+mn-lt"/>
                          <a:ea typeface="+mn-ea"/>
                          <a:cs typeface="+mn-cs"/>
                        </a:rPr>
                        <a:t>Cron Jobs</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Cron allows Linux and Unix users to run commands or scripts at a given date and time</a:t>
                      </a:r>
                    </a:p>
                  </a:txBody>
                  <a:tcPr/>
                </a:tc>
                <a:extLst>
                  <a:ext uri="{0D108BD9-81ED-4DB2-BD59-A6C34878D82A}">
                    <a16:rowId xmlns:a16="http://schemas.microsoft.com/office/drawing/2014/main" val="2407759303"/>
                  </a:ext>
                </a:extLst>
              </a:tr>
              <a:tr h="350068">
                <a:tc>
                  <a:txBody>
                    <a:bodyPr/>
                    <a:lstStyle/>
                    <a:p>
                      <a:r>
                        <a:rPr lang="en-US" sz="1600" dirty="0">
                          <a:latin typeface="Arial" panose="020B0604020202020204" pitchFamily="34" charset="0"/>
                          <a:cs typeface="Arial" panose="020B0604020202020204" pitchFamily="34" charset="0"/>
                        </a:rPr>
                        <a:t>Hibernate 4.x</a:t>
                      </a:r>
                    </a:p>
                  </a:txBody>
                  <a:tcPr/>
                </a:tc>
                <a:tc>
                  <a:txBody>
                    <a:bodyPr/>
                    <a:lstStyle/>
                    <a:p>
                      <a:r>
                        <a:rPr lang="en-US" sz="1600" dirty="0">
                          <a:latin typeface="Arial" panose="020B0604020202020204" pitchFamily="34" charset="0"/>
                          <a:cs typeface="Arial" panose="020B0604020202020204" pitchFamily="34" charset="0"/>
                        </a:rPr>
                        <a:t>Used to generate target entity</a:t>
                      </a:r>
                      <a:r>
                        <a:rPr lang="en-US" sz="1600" baseline="0" dirty="0">
                          <a:latin typeface="Arial" panose="020B0604020202020204" pitchFamily="34" charset="0"/>
                          <a:cs typeface="Arial" panose="020B0604020202020204" pitchFamily="34" charset="0"/>
                        </a:rPr>
                        <a:t> class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4870092"/>
                  </a:ext>
                </a:extLst>
              </a:tr>
              <a:tr h="585420">
                <a:tc>
                  <a:txBody>
                    <a:bodyPr/>
                    <a:lstStyle/>
                    <a:p>
                      <a:r>
                        <a:rPr lang="en-US" sz="1800" kern="1200" dirty="0">
                          <a:solidFill>
                            <a:schemeClr val="dk1"/>
                          </a:solidFill>
                          <a:latin typeface="+mn-lt"/>
                          <a:ea typeface="+mn-ea"/>
                          <a:cs typeface="+mn-cs"/>
                        </a:rPr>
                        <a:t>jackson-2.7.5</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Jackson is a very popular and efficient java based library to serialize or map java objects to JSON and vice versa. We</a:t>
                      </a:r>
                      <a:r>
                        <a:rPr lang="en-US" sz="1600" baseline="0" dirty="0">
                          <a:latin typeface="Arial" panose="020B0604020202020204" pitchFamily="34" charset="0"/>
                          <a:cs typeface="Arial" panose="020B0604020202020204" pitchFamily="34" charset="0"/>
                        </a:rPr>
                        <a:t> u</a:t>
                      </a:r>
                      <a:r>
                        <a:rPr lang="en-US" sz="1600" dirty="0">
                          <a:latin typeface="Arial" panose="020B0604020202020204" pitchFamily="34" charset="0"/>
                          <a:cs typeface="Arial" panose="020B0604020202020204" pitchFamily="34" charset="0"/>
                        </a:rPr>
                        <a:t>sed this framework to generate target dependency.</a:t>
                      </a:r>
                    </a:p>
                  </a:txBody>
                  <a:tcPr/>
                </a:tc>
                <a:extLst>
                  <a:ext uri="{0D108BD9-81ED-4DB2-BD59-A6C34878D82A}">
                    <a16:rowId xmlns:a16="http://schemas.microsoft.com/office/drawing/2014/main" val="1179278342"/>
                  </a:ext>
                </a:extLst>
              </a:tr>
              <a:tr h="369739">
                <a:tc>
                  <a:txBody>
                    <a:bodyPr/>
                    <a:lstStyle/>
                    <a:p>
                      <a:r>
                        <a:rPr lang="en-US" sz="1600" dirty="0" err="1">
                          <a:latin typeface="Arial" panose="020B0604020202020204" pitchFamily="34" charset="0"/>
                          <a:cs typeface="Arial" panose="020B0604020202020204" pitchFamily="34" charset="0"/>
                        </a:rPr>
                        <a:t>SpringBatch</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Spring Batch is an open source framework for batch processing.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8177420"/>
                  </a:ext>
                </a:extLst>
              </a:tr>
              <a:tr h="647044">
                <a:tc>
                  <a:txBody>
                    <a:bodyPr/>
                    <a:lstStyle/>
                    <a:p>
                      <a:r>
                        <a:rPr lang="en-US" sz="1600" dirty="0" err="1">
                          <a:latin typeface="Arial" panose="020B0604020202020204" pitchFamily="34" charset="0"/>
                          <a:cs typeface="Arial" panose="020B0604020202020204" pitchFamily="34" charset="0"/>
                        </a:rPr>
                        <a:t>kafka</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Apache Kafka is an open-source stream-processing software platform developed by LinkedIn and donated to the Apache Software Foundation, written in Scala and Java.</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07671110"/>
                  </a:ext>
                </a:extLst>
              </a:tr>
            </a:tbl>
          </a:graphicData>
        </a:graphic>
      </p:graphicFrame>
    </p:spTree>
    <p:extLst>
      <p:ext uri="{BB962C8B-B14F-4D97-AF65-F5344CB8AC3E}">
        <p14:creationId xmlns:p14="http://schemas.microsoft.com/office/powerpoint/2010/main" val="408359436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200353"/>
            <a:ext cx="11630733" cy="409248"/>
          </a:xfrm>
        </p:spPr>
        <p:txBody>
          <a:bodyPr/>
          <a:lstStyle/>
          <a:p>
            <a:r>
              <a:rPr lang="en-US" sz="2700" dirty="0">
                <a:latin typeface="+mn-lt"/>
                <a:sym typeface="Calibri"/>
              </a:rPr>
              <a:t>iSolve – </a:t>
            </a:r>
            <a:r>
              <a:rPr lang="en-US" sz="2700" dirty="0" err="1">
                <a:latin typeface="+mn-lt"/>
                <a:sym typeface="Calibri"/>
              </a:rPr>
              <a:t>iCount</a:t>
            </a:r>
            <a:r>
              <a:rPr lang="en-US" sz="2700" dirty="0">
                <a:latin typeface="+mn-lt"/>
                <a:sym typeface="Calibri"/>
              </a:rPr>
              <a:t> Pipeline : Problem Statement 1</a:t>
            </a:r>
          </a:p>
        </p:txBody>
      </p:sp>
      <p:sp>
        <p:nvSpPr>
          <p:cNvPr id="2" name="Text Placeholder 1"/>
          <p:cNvSpPr>
            <a:spLocks noGrp="1"/>
          </p:cNvSpPr>
          <p:nvPr>
            <p:ph type="body" sz="quarter" idx="10"/>
          </p:nvPr>
        </p:nvSpPr>
        <p:spPr>
          <a:xfrm>
            <a:off x="183464" y="200352"/>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55625998-DEC6-4F1F-9B57-2B54800B8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077" y="794553"/>
            <a:ext cx="11020425" cy="513397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8460326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489327" y="33279"/>
            <a:ext cx="11630733" cy="202248"/>
          </a:xfrm>
        </p:spPr>
        <p:txBody>
          <a:bodyPr/>
          <a:lstStyle/>
          <a:p>
            <a:r>
              <a:rPr lang="en-US" sz="2700" dirty="0">
                <a:latin typeface="+mn-lt"/>
                <a:sym typeface="Calibri"/>
              </a:rPr>
              <a:t>Architecture Diagram of iSolve – </a:t>
            </a:r>
            <a:r>
              <a:rPr lang="en-US" sz="2700" dirty="0" err="1">
                <a:latin typeface="+mn-lt"/>
                <a:sym typeface="Calibri"/>
              </a:rPr>
              <a:t>iCount</a:t>
            </a:r>
            <a:r>
              <a:rPr lang="en-US" sz="2700" dirty="0">
                <a:latin typeface="+mn-lt"/>
                <a:sym typeface="Calibri"/>
              </a:rPr>
              <a:t> : Problem Statement 1</a:t>
            </a:r>
          </a:p>
        </p:txBody>
      </p:sp>
      <p:sp>
        <p:nvSpPr>
          <p:cNvPr id="2" name="Text Placeholder 1"/>
          <p:cNvSpPr>
            <a:spLocks noGrp="1"/>
          </p:cNvSpPr>
          <p:nvPr>
            <p:ph type="body" sz="quarter" idx="10"/>
          </p:nvPr>
        </p:nvSpPr>
        <p:spPr>
          <a:xfrm>
            <a:off x="263924" y="33279"/>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F53D8D8A-38F2-4A78-BCA1-38D135197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077" y="502342"/>
            <a:ext cx="11020425" cy="532447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20761323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Technical Details of individual components</a:t>
            </a:r>
          </a:p>
        </p:txBody>
      </p:sp>
      <p:sp>
        <p:nvSpPr>
          <p:cNvPr id="3" name="Text Placeholder 2"/>
          <p:cNvSpPr>
            <a:spLocks noGrp="1"/>
          </p:cNvSpPr>
          <p:nvPr>
            <p:ph type="body" sz="quarter" idx="10"/>
          </p:nvPr>
        </p:nvSpPr>
        <p:spPr/>
        <p:txBody>
          <a:bodyPr/>
          <a:lstStyle/>
          <a:p>
            <a:pPr marL="0" indent="0">
              <a:buNone/>
            </a:pPr>
            <a:r>
              <a:rPr lang="en-US" dirty="0">
                <a:solidFill>
                  <a:srgbClr val="0070C0"/>
                </a:solidFill>
              </a:rPr>
              <a:t>We have used following Technologies for each of these components. This is a Hybrid application</a:t>
            </a:r>
          </a:p>
          <a:p>
            <a:r>
              <a:rPr lang="en-US" dirty="0">
                <a:solidFill>
                  <a:srgbClr val="0070C0"/>
                </a:solidFill>
              </a:rPr>
              <a:t> </a:t>
            </a:r>
            <a:r>
              <a:rPr lang="en-US" b="1" dirty="0">
                <a:solidFill>
                  <a:srgbClr val="0070C0"/>
                </a:solidFill>
              </a:rPr>
              <a:t>App specific connectors </a:t>
            </a:r>
            <a:r>
              <a:rPr lang="en-US" dirty="0">
                <a:solidFill>
                  <a:srgbClr val="0070C0"/>
                </a:solidFill>
              </a:rPr>
              <a:t>– Used to create connectors. Developed using VSTO Add-ins in </a:t>
            </a:r>
            <a:r>
              <a:rPr lang="en-US" dirty="0" err="1">
                <a:solidFill>
                  <a:srgbClr val="0070C0"/>
                </a:solidFill>
              </a:rPr>
              <a:t>C#.Net</a:t>
            </a:r>
            <a:r>
              <a:rPr lang="en-US" dirty="0">
                <a:solidFill>
                  <a:srgbClr val="0070C0"/>
                </a:solidFill>
              </a:rPr>
              <a:t>. </a:t>
            </a:r>
          </a:p>
          <a:p>
            <a:r>
              <a:rPr lang="en-US" dirty="0">
                <a:solidFill>
                  <a:srgbClr val="0070C0"/>
                </a:solidFill>
              </a:rPr>
              <a:t> </a:t>
            </a:r>
            <a:r>
              <a:rPr lang="en-US" b="1" dirty="0">
                <a:solidFill>
                  <a:srgbClr val="0070C0"/>
                </a:solidFill>
              </a:rPr>
              <a:t>Adapter-Service (AS) </a:t>
            </a:r>
            <a:r>
              <a:rPr lang="en-US" dirty="0">
                <a:solidFill>
                  <a:srgbClr val="0070C0"/>
                </a:solidFill>
              </a:rPr>
              <a:t>– Entry point to the pipeline. Developed using </a:t>
            </a:r>
            <a:r>
              <a:rPr lang="en-US" dirty="0" err="1">
                <a:solidFill>
                  <a:srgbClr val="0070C0"/>
                </a:solidFill>
              </a:rPr>
              <a:t>Springboot</a:t>
            </a:r>
            <a:r>
              <a:rPr lang="en-US" dirty="0">
                <a:solidFill>
                  <a:srgbClr val="0070C0"/>
                </a:solidFill>
              </a:rPr>
              <a:t> and integrated with Swagger UI. </a:t>
            </a:r>
          </a:p>
          <a:p>
            <a:r>
              <a:rPr lang="en-US" b="1" dirty="0">
                <a:solidFill>
                  <a:srgbClr val="0070C0"/>
                </a:solidFill>
              </a:rPr>
              <a:t> Proxy-Service (PS) </a:t>
            </a:r>
            <a:r>
              <a:rPr lang="en-US" dirty="0">
                <a:solidFill>
                  <a:srgbClr val="0070C0"/>
                </a:solidFill>
              </a:rPr>
              <a:t>–</a:t>
            </a:r>
            <a:r>
              <a:rPr lang="en-US" b="1" dirty="0">
                <a:solidFill>
                  <a:srgbClr val="0070C0"/>
                </a:solidFill>
              </a:rPr>
              <a:t> </a:t>
            </a:r>
            <a:r>
              <a:rPr lang="en-US" dirty="0">
                <a:solidFill>
                  <a:srgbClr val="0070C0"/>
                </a:solidFill>
              </a:rPr>
              <a:t>End points for </a:t>
            </a:r>
            <a:r>
              <a:rPr lang="en-US" dirty="0" err="1">
                <a:solidFill>
                  <a:srgbClr val="0070C0"/>
                </a:solidFill>
              </a:rPr>
              <a:t>iCount</a:t>
            </a:r>
            <a:r>
              <a:rPr lang="en-US" dirty="0">
                <a:solidFill>
                  <a:srgbClr val="0070C0"/>
                </a:solidFill>
              </a:rPr>
              <a:t> consumption. Developed using </a:t>
            </a:r>
            <a:r>
              <a:rPr lang="en-US" dirty="0" err="1">
                <a:solidFill>
                  <a:srgbClr val="0070C0"/>
                </a:solidFill>
              </a:rPr>
              <a:t>springboot</a:t>
            </a:r>
            <a:r>
              <a:rPr lang="en-US" dirty="0">
                <a:solidFill>
                  <a:srgbClr val="0070C0"/>
                </a:solidFill>
              </a:rPr>
              <a:t>, apache poi and integrated with Swagger UI. </a:t>
            </a:r>
          </a:p>
          <a:p>
            <a:r>
              <a:rPr lang="en-US" b="1" dirty="0">
                <a:solidFill>
                  <a:srgbClr val="0070C0"/>
                </a:solidFill>
              </a:rPr>
              <a:t>Notification-Batch (NB)</a:t>
            </a:r>
            <a:r>
              <a:rPr lang="en-US" dirty="0">
                <a:solidFill>
                  <a:srgbClr val="0070C0"/>
                </a:solidFill>
              </a:rPr>
              <a:t> – Developed using Spring-batch. Used to send notifications to the </a:t>
            </a:r>
            <a:r>
              <a:rPr lang="en-US" dirty="0" err="1">
                <a:solidFill>
                  <a:srgbClr val="0070C0"/>
                </a:solidFill>
              </a:rPr>
              <a:t>empoloyees</a:t>
            </a:r>
            <a:r>
              <a:rPr lang="en-US" dirty="0">
                <a:solidFill>
                  <a:srgbClr val="0070C0"/>
                </a:solidFill>
              </a:rPr>
              <a:t> who is not using </a:t>
            </a:r>
            <a:r>
              <a:rPr lang="en-US" dirty="0" err="1">
                <a:solidFill>
                  <a:srgbClr val="0070C0"/>
                </a:solidFill>
              </a:rPr>
              <a:t>iStore</a:t>
            </a:r>
            <a:r>
              <a:rPr lang="en-US" dirty="0">
                <a:solidFill>
                  <a:srgbClr val="0070C0"/>
                </a:solidFill>
              </a:rPr>
              <a:t> functionalities</a:t>
            </a:r>
          </a:p>
          <a:p>
            <a:r>
              <a:rPr lang="en-US" b="1" dirty="0">
                <a:solidFill>
                  <a:srgbClr val="0070C0"/>
                </a:solidFill>
              </a:rPr>
              <a:t>Cron Job </a:t>
            </a:r>
            <a:r>
              <a:rPr lang="en-US" dirty="0">
                <a:solidFill>
                  <a:srgbClr val="0070C0"/>
                </a:solidFill>
              </a:rPr>
              <a:t>– Unix Cron Scheduler for notification batch</a:t>
            </a:r>
          </a:p>
          <a:p>
            <a:r>
              <a:rPr lang="en-US" b="1" dirty="0">
                <a:solidFill>
                  <a:srgbClr val="0070C0"/>
                </a:solidFill>
              </a:rPr>
              <a:t>Kafka</a:t>
            </a:r>
            <a:r>
              <a:rPr lang="en-US" dirty="0">
                <a:solidFill>
                  <a:srgbClr val="0070C0"/>
                </a:solidFill>
              </a:rPr>
              <a:t> –Streams data and send notifications in real-time to the employees who seek feedback, upload appreciation, complete task/course etc.</a:t>
            </a:r>
          </a:p>
        </p:txBody>
      </p:sp>
      <p:sp>
        <p:nvSpPr>
          <p:cNvPr id="4" name="Slide Number Placeholder 3"/>
          <p:cNvSpPr>
            <a:spLocks noGrp="1"/>
          </p:cNvSpPr>
          <p:nvPr>
            <p:ph type="sldNum" sz="quarter" idx="2"/>
          </p:nvPr>
        </p:nvSpPr>
        <p:spPr/>
        <p:txBody>
          <a:bodyPr/>
          <a:lstStyle/>
          <a:p>
            <a:fld id="{86CB4B4D-7CA3-9044-876B-883B54F8677D}" type="slidenum">
              <a:rPr lang="en-US" smtClean="0"/>
              <a:pPr/>
              <a:t>8</a:t>
            </a:fld>
            <a:endParaRPr lang="en-US" dirty="0"/>
          </a:p>
        </p:txBody>
      </p:sp>
    </p:spTree>
    <p:extLst>
      <p:ext uri="{BB962C8B-B14F-4D97-AF65-F5344CB8AC3E}">
        <p14:creationId xmlns:p14="http://schemas.microsoft.com/office/powerpoint/2010/main" val="201391677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744612" cy="5651885"/>
          </a:xfrm>
        </p:spPr>
        <p:txBody>
          <a:bodyPr>
            <a:normAutofit/>
          </a:bodyPr>
          <a:lstStyle/>
          <a:p>
            <a:pPr marL="587813" lvl="1" indent="0">
              <a:buNone/>
            </a:pPr>
            <a:r>
              <a:rPr lang="en-US" b="1" u="sng" dirty="0">
                <a:solidFill>
                  <a:srgbClr val="007DC3"/>
                </a:solidFill>
                <a:latin typeface="+mn-lt"/>
              </a:rPr>
              <a:t>Connector</a:t>
            </a:r>
            <a:r>
              <a:rPr lang="en-US" dirty="0">
                <a:solidFill>
                  <a:srgbClr val="007DC3"/>
                </a:solidFill>
                <a:latin typeface="+mn-lt"/>
              </a:rPr>
              <a:t> : Connectors push data to adapter and it is application specific. User use these service to Push MS Outlook / Messenger data to pipeline.</a:t>
            </a:r>
          </a:p>
          <a:p>
            <a:pPr marL="873563" lvl="1" indent="-285750">
              <a:buFontTx/>
              <a:buChar char="-"/>
            </a:pPr>
            <a:r>
              <a:rPr lang="en-US" dirty="0">
                <a:solidFill>
                  <a:srgbClr val="007DC3"/>
                </a:solidFill>
                <a:latin typeface="+mn-lt"/>
              </a:rPr>
              <a:t>It parse the message and attachments and check for its compliance.</a:t>
            </a:r>
          </a:p>
          <a:p>
            <a:pPr marL="873563" lvl="1" indent="-285750">
              <a:buFontTx/>
              <a:buChar char="-"/>
            </a:pPr>
            <a:r>
              <a:rPr lang="en-US" dirty="0">
                <a:solidFill>
                  <a:srgbClr val="007DC3"/>
                </a:solidFill>
                <a:latin typeface="+mn-lt"/>
              </a:rPr>
              <a:t>If the message is compliant then user can push such text to cloud pipeline for </a:t>
            </a:r>
            <a:r>
              <a:rPr lang="en-US" dirty="0" err="1">
                <a:solidFill>
                  <a:srgbClr val="007DC3"/>
                </a:solidFill>
                <a:latin typeface="+mn-lt"/>
              </a:rPr>
              <a:t>iCount</a:t>
            </a:r>
            <a:r>
              <a:rPr lang="en-US" dirty="0">
                <a:solidFill>
                  <a:srgbClr val="007DC3"/>
                </a:solidFill>
                <a:latin typeface="+mn-lt"/>
              </a:rPr>
              <a:t> consumption. Here is one example </a:t>
            </a:r>
            <a:r>
              <a:rPr lang="en-US" b="1" dirty="0">
                <a:solidFill>
                  <a:srgbClr val="007DC3"/>
                </a:solidFill>
                <a:latin typeface="+mn-lt"/>
              </a:rPr>
              <a:t>outlook-connector</a:t>
            </a: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as well. The links will be shared in 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7284AD6B-065D-4C6F-ABF2-47C1666A4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314" y="2126472"/>
            <a:ext cx="10595372" cy="3311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69583563"/>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1649</TotalTime>
  <Words>1334</Words>
  <Application>Microsoft Office PowerPoint</Application>
  <PresentationFormat>Widescreen</PresentationFormat>
  <Paragraphs>399</Paragraphs>
  <Slides>18</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Calibri Light</vt:lpstr>
      <vt:lpstr>Wingdings</vt:lpstr>
      <vt:lpstr>Office Theme</vt:lpstr>
      <vt:lpstr>1_Office Theme</vt:lpstr>
      <vt:lpstr>PowerPoint Presentation</vt:lpstr>
      <vt:lpstr>Team and Use Case</vt:lpstr>
      <vt:lpstr>Functionalities</vt:lpstr>
      <vt:lpstr>Functionalities Continued…</vt:lpstr>
      <vt:lpstr>Technologies, Libraries, packages etc.  used in the solution</vt:lpstr>
      <vt:lpstr>iSolve – iCount Pipeline : Problem Statement 1</vt:lpstr>
      <vt:lpstr>Architecture Diagram of iSolve – iCount : Problem Statement 1</vt:lpstr>
      <vt:lpstr>Technical Details of individual components</vt:lpstr>
      <vt:lpstr>Technical Solution</vt:lpstr>
      <vt:lpstr>Technical Solution Continued…</vt:lpstr>
      <vt:lpstr>Technical Solution Continued …</vt:lpstr>
      <vt:lpstr>Technical Solution Continued…</vt:lpstr>
      <vt:lpstr>Technical Solution Continued…</vt:lpstr>
      <vt:lpstr>Technical Solution Continued…</vt:lpstr>
      <vt:lpstr>Technical Solution Continued …</vt:lpstr>
      <vt:lpstr>Technical Solution Continued …</vt:lpstr>
      <vt:lpstr>Technical Solution</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ashish_agarwal06@infosys.com</dc:creator>
  <cp:lastModifiedBy>Samrat Basu</cp:lastModifiedBy>
  <cp:revision>448</cp:revision>
  <dcterms:created xsi:type="dcterms:W3CDTF">2018-07-31T07:02:55Z</dcterms:created>
  <dcterms:modified xsi:type="dcterms:W3CDTF">2020-05-31T13:32:21Z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