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711" r:id="rId5"/>
  </p:sldMasterIdLst>
  <p:notesMasterIdLst>
    <p:notesMasterId r:id="rId8"/>
  </p:notesMasterIdLst>
  <p:sldIdLst>
    <p:sldId id="391" r:id="rId6"/>
    <p:sldId id="392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pos="255">
          <p15:clr>
            <a:srgbClr val="A4A3A4"/>
          </p15:clr>
        </p15:guide>
        <p15:guide id="4" pos="7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eatherly" initials="M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2420" autoAdjust="0"/>
  </p:normalViewPr>
  <p:slideViewPr>
    <p:cSldViewPr snapToGrid="0">
      <p:cViewPr varScale="1">
        <p:scale>
          <a:sx n="74" d="100"/>
          <a:sy n="74" d="100"/>
        </p:scale>
        <p:origin x="82" y="86"/>
      </p:cViewPr>
      <p:guideLst>
        <p:guide orient="horz" pos="838"/>
        <p:guide orient="horz" pos="3975"/>
        <p:guide pos="255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285" y="6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300"/>
            </a:lvl1pPr>
          </a:lstStyle>
          <a:p>
            <a:fld id="{D2149D15-C568-40D2-9C2C-382CA4AD0C81}" type="datetimeFigureOut">
              <a:rPr lang="en-US" smtClean="0">
                <a:latin typeface="Segoe UI"/>
              </a:rPr>
              <a:t>10/16/2019</a:t>
            </a:fld>
            <a:endParaRPr lang="en-US">
              <a:latin typeface="Segoe UI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>
              <a:latin typeface="Segoe U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300"/>
            </a:lvl1pPr>
          </a:lstStyle>
          <a:p>
            <a:fld id="{31EC98A2-63D6-435F-B64E-DDADF3E6E2B7}" type="slidenum">
              <a:rPr lang="en-US" smtClean="0">
                <a:latin typeface="Segoe UI"/>
              </a:rPr>
              <a:t>‹#›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2261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.emf"/><Relationship Id="rId4" Type="http://schemas.openxmlformats.org/officeDocument/2006/relationships/tags" Target="../tags/tag84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0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1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2.xml"/><Relationship Id="rId11" Type="http://schemas.openxmlformats.org/officeDocument/2006/relationships/image" Target="../media/image9.png"/><Relationship Id="rId5" Type="http://schemas.openxmlformats.org/officeDocument/2006/relationships/tags" Target="../tags/tag131.xml"/><Relationship Id="rId10" Type="http://schemas.openxmlformats.org/officeDocument/2006/relationships/image" Target="../media/image8.png"/><Relationship Id="rId4" Type="http://schemas.openxmlformats.org/officeDocument/2006/relationships/tags" Target="../tags/tag130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image" Target="../media/image3.png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37.xml"/><Relationship Id="rId11" Type="http://schemas.openxmlformats.org/officeDocument/2006/relationships/image" Target="../media/image1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9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0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4.xml"/><Relationship Id="rId11" Type="http://schemas.openxmlformats.org/officeDocument/2006/relationships/image" Target="../media/image1.emf"/><Relationship Id="rId5" Type="http://schemas.openxmlformats.org/officeDocument/2006/relationships/tags" Target="../tags/tag14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6.xml"/><Relationship Id="rId11" Type="http://schemas.openxmlformats.org/officeDocument/2006/relationships/image" Target="../media/image11.png"/><Relationship Id="rId5" Type="http://schemas.openxmlformats.org/officeDocument/2006/relationships/tags" Target="../tags/tag155.xml"/><Relationship Id="rId10" Type="http://schemas.openxmlformats.org/officeDocument/2006/relationships/image" Target="../media/image1.emf"/><Relationship Id="rId4" Type="http://schemas.openxmlformats.org/officeDocument/2006/relationships/tags" Target="../tags/tag154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emf"/><Relationship Id="rId2" Type="http://schemas.openxmlformats.org/officeDocument/2006/relationships/tags" Target="../tags/tag15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0.xml"/><Relationship Id="rId11" Type="http://schemas.openxmlformats.org/officeDocument/2006/relationships/image" Target="../media/image1.emf"/><Relationship Id="rId5" Type="http://schemas.openxmlformats.org/officeDocument/2006/relationships/tags" Target="../tags/tag16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1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7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8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95.xml"/><Relationship Id="rId11" Type="http://schemas.openxmlformats.org/officeDocument/2006/relationships/image" Target="../media/image9.png"/><Relationship Id="rId5" Type="http://schemas.openxmlformats.org/officeDocument/2006/relationships/tags" Target="../tags/tag194.xml"/><Relationship Id="rId10" Type="http://schemas.openxmlformats.org/officeDocument/2006/relationships/image" Target="../media/image8.png"/><Relationship Id="rId4" Type="http://schemas.openxmlformats.org/officeDocument/2006/relationships/tags" Target="../tags/tag193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emf"/><Relationship Id="rId4" Type="http://schemas.openxmlformats.org/officeDocument/2006/relationships/tags" Target="../tags/tag2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0" Type="http://schemas.openxmlformats.org/officeDocument/2006/relationships/image" Target="../media/image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.e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701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780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9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5"/>
            <a:ext cx="8382000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43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23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22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241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15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792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05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2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9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4731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359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41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428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63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68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608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366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636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3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714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71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89306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7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0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9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87889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pecialist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8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78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WW Industry &amp; Global Ac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36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ales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5954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159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461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8266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4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542528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48008" y="6477885"/>
            <a:ext cx="8381999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5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49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48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147.xml"/><Relationship Id="rId4" Type="http://schemas.openxmlformats.org/officeDocument/2006/relationships/slideLayout" Target="../slideLayouts/slideLayout26.xml"/><Relationship Id="rId9" Type="http://schemas.openxmlformats.org/officeDocument/2006/relationships/vmlDrawing" Target="../drawings/vmlDrawing23.vml"/><Relationship Id="rId14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136610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747" r:id="rId22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9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9" r:id="rId3"/>
    <p:sldLayoutId id="2147483722" r:id="rId4"/>
    <p:sldLayoutId id="2147483723" r:id="rId5"/>
    <p:sldLayoutId id="2147483726" r:id="rId6"/>
    <p:sldLayoutId id="2147483730" r:id="rId7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emf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6.emf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/>
              <a:t>Modern Cloud Apps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21" y="558581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42" y="320102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04" y="2249343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28" y="4587398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130975" y="1020540"/>
            <a:ext cx="6982029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2121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537572" y="243292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Inventory Lookup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Storage Queues</a:t>
            </a:r>
          </a:p>
        </p:txBody>
      </p:sp>
      <p:pic>
        <p:nvPicPr>
          <p:cNvPr id="129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131" y="3893032"/>
            <a:ext cx="352849" cy="5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31" y="6097548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2" y="2072232"/>
            <a:ext cx="45720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72" y="996605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88" y="6135711"/>
            <a:ext cx="457200" cy="45720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9315131" y="4541645"/>
            <a:ext cx="2540901" cy="1991956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18218" y="998744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3</a:t>
            </a:r>
            <a:r>
              <a:rPr lang="en-US" sz="1600" baseline="300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rd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 Party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374717" y="2177292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E-commerce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2330525" y="1385519"/>
            <a:ext cx="3292331" cy="3000597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12733" y="1768450"/>
            <a:ext cx="228480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App Service Environment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676319" y="1760389"/>
            <a:ext cx="2483945" cy="2316996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5" y="1867233"/>
            <a:ext cx="228600" cy="2286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804481" y="100248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VNET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2482925" y="1626448"/>
            <a:ext cx="2875346" cy="2593693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51903" y="131270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883970" y="5233571"/>
            <a:ext cx="1939550" cy="808947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29182" y="4814223"/>
            <a:ext cx="1939550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Compute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366396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65587" y="3670290"/>
            <a:ext cx="820784" cy="83133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1: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Primary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5" y="4743090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9953751" y="4688788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Database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018128" y="5440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App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3" y="5413000"/>
            <a:ext cx="457200" cy="457200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9304121" y="1441796"/>
            <a:ext cx="2540901" cy="988738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69" y="1753885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9957512" y="1706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Payment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Gateway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840958" y="4152170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</a:t>
            </a:r>
          </a:p>
        </p:txBody>
      </p:sp>
      <p:cxnSp>
        <p:nvCxnSpPr>
          <p:cNvPr id="143" name="Elbow Connector 142"/>
          <p:cNvCxnSpPr>
            <a:cxnSpLocks/>
            <a:stCxn id="124" idx="3"/>
            <a:endCxn id="93" idx="1"/>
          </p:cNvCxnSpPr>
          <p:nvPr/>
        </p:nvCxnSpPr>
        <p:spPr>
          <a:xfrm flipV="1">
            <a:off x="5160264" y="2300832"/>
            <a:ext cx="1470898" cy="618055"/>
          </a:xfrm>
          <a:prstGeom prst="bentConnector3">
            <a:avLst>
              <a:gd name="adj1" fmla="val 50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3" idx="1"/>
            <a:endCxn id="93" idx="3"/>
          </p:cNvCxnSpPr>
          <p:nvPr/>
        </p:nvCxnSpPr>
        <p:spPr>
          <a:xfrm rot="10800000">
            <a:off x="7088363" y="2300832"/>
            <a:ext cx="2436531" cy="3340768"/>
          </a:xfrm>
          <a:prstGeom prst="bentConnector3">
            <a:avLst>
              <a:gd name="adj1" fmla="val 1397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stCxn id="132" idx="3"/>
            <a:endCxn id="10" idx="1"/>
          </p:cNvCxnSpPr>
          <p:nvPr/>
        </p:nvCxnSpPr>
        <p:spPr>
          <a:xfrm flipV="1">
            <a:off x="4823520" y="4815998"/>
            <a:ext cx="1723208" cy="822047"/>
          </a:xfrm>
          <a:prstGeom prst="bentConnector3">
            <a:avLst>
              <a:gd name="adj1" fmla="val 7470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4" idx="3"/>
            <a:endCxn id="8" idx="1"/>
          </p:cNvCxnSpPr>
          <p:nvPr/>
        </p:nvCxnSpPr>
        <p:spPr>
          <a:xfrm>
            <a:off x="5160264" y="2918887"/>
            <a:ext cx="1488178" cy="510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cxnSpLocks/>
            <a:stCxn id="132" idx="3"/>
            <a:endCxn id="8" idx="1"/>
          </p:cNvCxnSpPr>
          <p:nvPr/>
        </p:nvCxnSpPr>
        <p:spPr>
          <a:xfrm flipV="1">
            <a:off x="4823520" y="3429629"/>
            <a:ext cx="1824922" cy="2208416"/>
          </a:xfrm>
          <a:prstGeom prst="bentConnector3">
            <a:avLst>
              <a:gd name="adj1" fmla="val 704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endCxn id="116" idx="1"/>
          </p:cNvCxnSpPr>
          <p:nvPr/>
        </p:nvCxnSpPr>
        <p:spPr>
          <a:xfrm flipV="1">
            <a:off x="5160264" y="1982485"/>
            <a:ext cx="4268805" cy="1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47" y="1491216"/>
            <a:ext cx="267441" cy="2674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5353428" y="145660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825248" y="6104191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 Perf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Application Insights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204720" y="6084906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Test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VSO Load Test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02" y="6127037"/>
            <a:ext cx="457200" cy="4572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492" y="2852987"/>
            <a:ext cx="457200" cy="4572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3388005" y="2780936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4396" y="330439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Cardholder /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Customer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9" y="2910566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stCxn id="180" idx="3"/>
            <a:endCxn id="9" idx="1"/>
          </p:cNvCxnSpPr>
          <p:nvPr/>
        </p:nvCxnSpPr>
        <p:spPr>
          <a:xfrm flipV="1">
            <a:off x="1139419" y="2477943"/>
            <a:ext cx="1749785" cy="661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886509" y="6078304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Staff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AAD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89" name="Elbow Connector 188"/>
          <p:cNvCxnSpPr>
            <a:stCxn id="193" idx="1"/>
            <a:endCxn id="14" idx="0"/>
          </p:cNvCxnSpPr>
          <p:nvPr/>
        </p:nvCxnSpPr>
        <p:spPr>
          <a:xfrm rot="10800000">
            <a:off x="6690731" y="6097548"/>
            <a:ext cx="2851970" cy="38372"/>
          </a:xfrm>
          <a:prstGeom prst="bentConnector4">
            <a:avLst>
              <a:gd name="adj1" fmla="val 45992"/>
              <a:gd name="adj2" fmla="val 69574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035936" y="593511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App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01" y="5907320"/>
            <a:ext cx="457200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375446" y="338798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Offers Service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API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48" y="3473829"/>
            <a:ext cx="481713" cy="48171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249281" y="443016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SMS Process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Logic App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96" y="3200807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66548" y="3671167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2: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Secondary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cxnSp>
        <p:nvCxnSpPr>
          <p:cNvPr id="11" name="Straight Arrow Connector 10"/>
          <p:cNvCxnSpPr>
            <a:stCxn id="8" idx="3"/>
            <a:endCxn id="64" idx="1"/>
          </p:cNvCxnSpPr>
          <p:nvPr/>
        </p:nvCxnSpPr>
        <p:spPr>
          <a:xfrm flipV="1">
            <a:off x="7105642" y="3429407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23" y="4587398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277715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(Secondary)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984396" y="4815998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08" y="3202661"/>
            <a:ext cx="420624" cy="4572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219654" y="3655999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SQL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Data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Warehouse</a:t>
            </a:r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50" y="2672547"/>
            <a:ext cx="457200" cy="4572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8" idx="0"/>
          </p:cNvCxnSpPr>
          <p:nvPr/>
        </p:nvCxnSpPr>
        <p:spPr>
          <a:xfrm rot="5400000" flipH="1" flipV="1">
            <a:off x="7350367" y="2573042"/>
            <a:ext cx="154663" cy="110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3"/>
            <a:endCxn id="3" idx="3"/>
          </p:cNvCxnSpPr>
          <p:nvPr/>
        </p:nvCxnSpPr>
        <p:spPr>
          <a:xfrm>
            <a:off x="8418350" y="2901147"/>
            <a:ext cx="288382" cy="530114"/>
          </a:xfrm>
          <a:prstGeom prst="bentConnector3">
            <a:avLst>
              <a:gd name="adj1" fmla="val 1792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16716" y="2570583"/>
            <a:ext cx="678334" cy="34065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Data Factory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7804" y="5195071"/>
            <a:ext cx="1548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Processing,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3292017" y="5460016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A3769FA-CDFD-494A-A34E-7B6C34C81DC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33" y="4478165"/>
            <a:ext cx="481713" cy="481713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14AF11-78B3-4838-86E1-7832C6D087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65" y="4503558"/>
            <a:ext cx="481714" cy="4817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9B7FDA-DDF8-4B17-AE4E-AA6AD81E7D75}"/>
              </a:ext>
            </a:extLst>
          </p:cNvPr>
          <p:cNvSpPr txBox="1"/>
          <p:nvPr/>
        </p:nvSpPr>
        <p:spPr>
          <a:xfrm>
            <a:off x="2246232" y="4922734"/>
            <a:ext cx="547845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AAD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B2C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1"/>
            <a:endCxn id="9" idx="2"/>
          </p:cNvCxnSpPr>
          <p:nvPr/>
        </p:nvCxnSpPr>
        <p:spPr>
          <a:xfrm rot="10800000" flipH="1">
            <a:off x="2268364" y="2706543"/>
            <a:ext cx="849439" cy="2037872"/>
          </a:xfrm>
          <a:prstGeom prst="bentConnector4">
            <a:avLst>
              <a:gd name="adj1" fmla="val -5269"/>
              <a:gd name="adj2" fmla="val 94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82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Modern Cloud Apps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81" y="553617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837236" y="1015576"/>
            <a:ext cx="5932692" cy="5582651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8381" y="55837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50CAC13-9384-46A6-ADF9-D7D656EF79AC}"/>
              </a:ext>
            </a:extLst>
          </p:cNvPr>
          <p:cNvGrpSpPr/>
          <p:nvPr/>
        </p:nvGrpSpPr>
        <p:grpSpPr>
          <a:xfrm>
            <a:off x="6908113" y="5013477"/>
            <a:ext cx="1654801" cy="524150"/>
            <a:chOff x="6546728" y="4539189"/>
            <a:chExt cx="1654801" cy="5241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728" y="4572664"/>
              <a:ext cx="457200" cy="457200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7008536" y="4539189"/>
              <a:ext cx="1192993" cy="52415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Blob storage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PDF Storage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1E3DFE-7557-46E1-9AF4-3AD5462A7CFE}"/>
              </a:ext>
            </a:extLst>
          </p:cNvPr>
          <p:cNvGrpSpPr/>
          <p:nvPr/>
        </p:nvGrpSpPr>
        <p:grpSpPr>
          <a:xfrm>
            <a:off x="8925308" y="3423784"/>
            <a:ext cx="2191400" cy="1174572"/>
            <a:chOff x="9218218" y="998744"/>
            <a:chExt cx="2191400" cy="1174572"/>
          </a:xfrm>
        </p:grpSpPr>
        <p:sp>
          <p:nvSpPr>
            <p:cNvPr id="120" name="TextBox 119"/>
            <p:cNvSpPr txBox="1"/>
            <p:nvPr/>
          </p:nvSpPr>
          <p:spPr>
            <a:xfrm>
              <a:off x="9218218" y="998744"/>
              <a:ext cx="1336102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3</a:t>
              </a:r>
              <a:r>
                <a:rPr lang="en-US" sz="1600" baseline="3000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rd</a:t>
              </a:r>
              <a:r>
                <a:rPr lang="en-US" sz="160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 Party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304122" y="1441796"/>
              <a:ext cx="2105496" cy="731520"/>
            </a:xfrm>
            <a:prstGeom prst="roundRect">
              <a:avLst>
                <a:gd name="adj" fmla="val 5638"/>
              </a:avLst>
            </a:prstGeom>
            <a:noFill/>
            <a:ln w="539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2C3B6C1-2947-451C-804E-868469620567}"/>
                </a:ext>
              </a:extLst>
            </p:cNvPr>
            <p:cNvGrpSpPr/>
            <p:nvPr/>
          </p:nvGrpSpPr>
          <p:grpSpPr>
            <a:xfrm>
              <a:off x="9424597" y="1586519"/>
              <a:ext cx="1864545" cy="457200"/>
              <a:chOff x="9532582" y="1666321"/>
              <a:chExt cx="1864545" cy="457200"/>
            </a:xfrm>
          </p:grpSpPr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2582" y="166632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10061025" y="1687113"/>
                <a:ext cx="1336102" cy="415617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Payment Gateway</a:t>
                </a:r>
              </a:p>
            </p:txBody>
          </p:sp>
        </p:grpSp>
      </p:grpSp>
      <p:cxnSp>
        <p:nvCxnSpPr>
          <p:cNvPr id="146" name="Elbow Connector 145"/>
          <p:cNvCxnSpPr>
            <a:cxnSpLocks/>
            <a:stCxn id="22" idx="3"/>
            <a:endCxn id="10" idx="1"/>
          </p:cNvCxnSpPr>
          <p:nvPr/>
        </p:nvCxnSpPr>
        <p:spPr>
          <a:xfrm>
            <a:off x="6242263" y="5202400"/>
            <a:ext cx="665850" cy="7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1" idx="3"/>
            <a:endCxn id="8" idx="1"/>
          </p:cNvCxnSpPr>
          <p:nvPr/>
        </p:nvCxnSpPr>
        <p:spPr>
          <a:xfrm>
            <a:off x="5792856" y="2050776"/>
            <a:ext cx="995520" cy="50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572802-77D6-41F1-BEF9-A28BA194F5E9}"/>
              </a:ext>
            </a:extLst>
          </p:cNvPr>
          <p:cNvGrpSpPr/>
          <p:nvPr/>
        </p:nvGrpSpPr>
        <p:grpSpPr>
          <a:xfrm>
            <a:off x="4012851" y="5965785"/>
            <a:ext cx="1797427" cy="457200"/>
            <a:chOff x="2398788" y="6119951"/>
            <a:chExt cx="1797427" cy="45720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788" y="6119951"/>
              <a:ext cx="457200" cy="457200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2825248" y="6133846"/>
              <a:ext cx="1370967" cy="42941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Application Insights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For telemetry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0BFDCC6-B6F9-4676-9784-212B837B0781}"/>
              </a:ext>
            </a:extLst>
          </p:cNvPr>
          <p:cNvGrpSpPr/>
          <p:nvPr/>
        </p:nvGrpSpPr>
        <p:grpSpPr>
          <a:xfrm>
            <a:off x="6297165" y="5951805"/>
            <a:ext cx="1714611" cy="457200"/>
            <a:chOff x="4683102" y="6105971"/>
            <a:chExt cx="1714611" cy="457200"/>
          </a:xfrm>
        </p:grpSpPr>
        <p:sp>
          <p:nvSpPr>
            <p:cNvPr id="170" name="TextBox 169"/>
            <p:cNvSpPr txBox="1"/>
            <p:nvPr/>
          </p:nvSpPr>
          <p:spPr>
            <a:xfrm>
              <a:off x="5204720" y="6119866"/>
              <a:ext cx="1192993" cy="42941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DevOps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CI/CD</a:t>
              </a: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102" y="6105971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D8AC6-F270-485B-8251-246A8366F72A}"/>
              </a:ext>
            </a:extLst>
          </p:cNvPr>
          <p:cNvGrpSpPr/>
          <p:nvPr/>
        </p:nvGrpSpPr>
        <p:grpSpPr>
          <a:xfrm>
            <a:off x="513654" y="1632101"/>
            <a:ext cx="933688" cy="823236"/>
            <a:chOff x="434397" y="2910566"/>
            <a:chExt cx="933688" cy="823236"/>
          </a:xfrm>
        </p:grpSpPr>
        <p:sp>
          <p:nvSpPr>
            <p:cNvPr id="179" name="TextBox 178"/>
            <p:cNvSpPr txBox="1"/>
            <p:nvPr/>
          </p:nvSpPr>
          <p:spPr>
            <a:xfrm>
              <a:off x="434397" y="3304392"/>
              <a:ext cx="933688" cy="42941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Customer</a:t>
              </a:r>
            </a:p>
          </p:txBody>
        </p: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41" y="2910566"/>
              <a:ext cx="457200" cy="457200"/>
            </a:xfrm>
            <a:prstGeom prst="rect">
              <a:avLst/>
            </a:prstGeom>
          </p:spPr>
        </p:pic>
      </p:grpSp>
      <p:cxnSp>
        <p:nvCxnSpPr>
          <p:cNvPr id="182" name="Elbow Connector 181"/>
          <p:cNvCxnSpPr>
            <a:stCxn id="180" idx="3"/>
            <a:endCxn id="9" idx="1"/>
          </p:cNvCxnSpPr>
          <p:nvPr/>
        </p:nvCxnSpPr>
        <p:spPr>
          <a:xfrm>
            <a:off x="1209098" y="1860701"/>
            <a:ext cx="2649442" cy="190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AF495F-21ED-41FF-BF55-FA03F8C4A2D3}"/>
              </a:ext>
            </a:extLst>
          </p:cNvPr>
          <p:cNvGrpSpPr/>
          <p:nvPr/>
        </p:nvGrpSpPr>
        <p:grpSpPr>
          <a:xfrm>
            <a:off x="2954091" y="4481263"/>
            <a:ext cx="548640" cy="992082"/>
            <a:chOff x="6828299" y="5704631"/>
            <a:chExt cx="548640" cy="99208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4019" y="5704631"/>
              <a:ext cx="457200" cy="457200"/>
            </a:xfrm>
            <a:prstGeom prst="rect">
              <a:avLst/>
            </a:prstGeom>
          </p:spPr>
        </p:pic>
        <p:sp>
          <p:nvSpPr>
            <p:cNvPr id="188" name="TextBox 187"/>
            <p:cNvSpPr txBox="1"/>
            <p:nvPr/>
          </p:nvSpPr>
          <p:spPr>
            <a:xfrm>
              <a:off x="6828299" y="6129785"/>
              <a:ext cx="548640" cy="56692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Staff</a:t>
              </a:r>
            </a:p>
            <a:p>
              <a:pPr algn="ctr"/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AAD</a:t>
              </a:r>
            </a:p>
          </p:txBody>
        </p:sp>
      </p:grpSp>
      <p:cxnSp>
        <p:nvCxnSpPr>
          <p:cNvPr id="189" name="Elbow Connector 188"/>
          <p:cNvCxnSpPr>
            <a:cxnSpLocks/>
            <a:stCxn id="193" idx="2"/>
            <a:endCxn id="14" idx="1"/>
          </p:cNvCxnSpPr>
          <p:nvPr/>
        </p:nvCxnSpPr>
        <p:spPr>
          <a:xfrm rot="16200000" flipH="1">
            <a:off x="1534927" y="3244979"/>
            <a:ext cx="684898" cy="224486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16BA78-B416-487B-921D-84DB25E2C9CF}"/>
              </a:ext>
            </a:extLst>
          </p:cNvPr>
          <p:cNvGrpSpPr/>
          <p:nvPr/>
        </p:nvGrpSpPr>
        <p:grpSpPr>
          <a:xfrm>
            <a:off x="317896" y="2867475"/>
            <a:ext cx="2103120" cy="1294650"/>
            <a:chOff x="9315130" y="3978515"/>
            <a:chExt cx="2103120" cy="1294650"/>
          </a:xfrm>
        </p:grpSpPr>
        <p:pic>
          <p:nvPicPr>
            <p:cNvPr id="129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5131" y="3978515"/>
              <a:ext cx="352849" cy="54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Rounded Rectangle 118"/>
            <p:cNvSpPr/>
            <p:nvPr/>
          </p:nvSpPr>
          <p:spPr>
            <a:xfrm>
              <a:off x="9315130" y="4541645"/>
              <a:ext cx="2103120" cy="731520"/>
            </a:xfrm>
            <a:prstGeom prst="roundRect">
              <a:avLst>
                <a:gd name="adj" fmla="val 5638"/>
              </a:avLst>
            </a:prstGeom>
            <a:noFill/>
            <a:ln w="539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840958" y="4079433"/>
              <a:ext cx="1336102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On-premises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6488F0-DD25-410F-9A47-4E1981ABDEFF}"/>
                </a:ext>
              </a:extLst>
            </p:cNvPr>
            <p:cNvGrpSpPr/>
            <p:nvPr/>
          </p:nvGrpSpPr>
          <p:grpSpPr>
            <a:xfrm>
              <a:off x="9523576" y="4678805"/>
              <a:ext cx="1686228" cy="457200"/>
              <a:chOff x="9681678" y="4737871"/>
              <a:chExt cx="1686228" cy="457200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10174913" y="4751766"/>
                <a:ext cx="1192993" cy="429410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Call Center App</a:t>
                </a:r>
              </a:p>
            </p:txBody>
          </p:sp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678" y="4737871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2865F5A-6208-401D-B838-1F0053042197}"/>
              </a:ext>
            </a:extLst>
          </p:cNvPr>
          <p:cNvGrpSpPr/>
          <p:nvPr/>
        </p:nvGrpSpPr>
        <p:grpSpPr>
          <a:xfrm>
            <a:off x="3591185" y="1180074"/>
            <a:ext cx="2483945" cy="2465839"/>
            <a:chOff x="3591185" y="1180074"/>
            <a:chExt cx="2483945" cy="246583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856E735-D8D7-4B99-822E-5EEEF7AF41ED}"/>
                </a:ext>
              </a:extLst>
            </p:cNvPr>
            <p:cNvGrpSpPr/>
            <p:nvPr/>
          </p:nvGrpSpPr>
          <p:grpSpPr>
            <a:xfrm>
              <a:off x="3858540" y="1767436"/>
              <a:ext cx="1934316" cy="566679"/>
              <a:chOff x="3595464" y="2172328"/>
              <a:chExt cx="1934316" cy="56667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5464" y="222706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080977" y="217232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1581891-92A3-4501-A632-46EDFA82616F}"/>
                </a:ext>
              </a:extLst>
            </p:cNvPr>
            <p:cNvGrpSpPr/>
            <p:nvPr/>
          </p:nvGrpSpPr>
          <p:grpSpPr>
            <a:xfrm>
              <a:off x="3591185" y="1180074"/>
              <a:ext cx="2483945" cy="2465839"/>
              <a:chOff x="3414062" y="1606582"/>
              <a:chExt cx="2483945" cy="2465839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414062" y="2063987"/>
                <a:ext cx="2483945" cy="2008434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E97F662-2B2C-4A3A-8950-1B3881CD267B}"/>
                  </a:ext>
                </a:extLst>
              </p:cNvPr>
              <p:cNvGrpSpPr/>
              <p:nvPr/>
            </p:nvGrpSpPr>
            <p:grpSpPr>
              <a:xfrm>
                <a:off x="3414328" y="1606582"/>
                <a:ext cx="2483412" cy="447682"/>
                <a:chOff x="3420385" y="1763486"/>
                <a:chExt cx="2483412" cy="447682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3618993" y="1763486"/>
                  <a:ext cx="2284804" cy="44768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91440" rIns="91440" bIns="91440" rtlCol="0" anchor="t">
                  <a:no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latin typeface="Calibri"/>
                      <a:ea typeface="Segoe UI" pitchFamily="34" charset="0"/>
                      <a:cs typeface="Calibri"/>
                    </a:rPr>
                    <a:t>App Service Environment</a:t>
                  </a:r>
                </a:p>
              </p:txBody>
            </p:sp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0385" y="1873027"/>
                  <a:ext cx="228600" cy="2286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D0A9D7F-F0BE-4B4D-ACDC-7C63B912AFAA}"/>
                </a:ext>
              </a:extLst>
            </p:cNvPr>
            <p:cNvGrpSpPr/>
            <p:nvPr/>
          </p:nvGrpSpPr>
          <p:grpSpPr>
            <a:xfrm>
              <a:off x="3863063" y="2943227"/>
              <a:ext cx="1883756" cy="566679"/>
              <a:chOff x="3599987" y="3348119"/>
              <a:chExt cx="1883756" cy="566679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9987" y="3402858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085501" y="3348119"/>
                <a:ext cx="1398242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553A25B-D092-43B4-90DC-3CADC73C71B8}"/>
                </a:ext>
              </a:extLst>
            </p:cNvPr>
            <p:cNvGrpSpPr/>
            <p:nvPr/>
          </p:nvGrpSpPr>
          <p:grpSpPr>
            <a:xfrm>
              <a:off x="4266863" y="2355331"/>
              <a:ext cx="1567417" cy="566679"/>
              <a:chOff x="4003787" y="2760223"/>
              <a:chExt cx="1567417" cy="56667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478886" y="2760223"/>
                <a:ext cx="1092318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787" y="2802706"/>
                <a:ext cx="481713" cy="481713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0"/>
          <p:cNvCxnSpPr>
            <a:cxnSpLocks/>
            <a:stCxn id="8" idx="2"/>
            <a:endCxn id="64" idx="0"/>
          </p:cNvCxnSpPr>
          <p:nvPr/>
        </p:nvCxnSpPr>
        <p:spPr>
          <a:xfrm>
            <a:off x="7016976" y="2329988"/>
            <a:ext cx="62563" cy="563995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5521417" y="5007051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PDF creation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DEC4E28-9375-44C5-8D7A-462B7CD1A18E}"/>
              </a:ext>
            </a:extLst>
          </p:cNvPr>
          <p:cNvGrpSpPr/>
          <p:nvPr/>
        </p:nvGrpSpPr>
        <p:grpSpPr>
          <a:xfrm>
            <a:off x="3692734" y="4992213"/>
            <a:ext cx="1408003" cy="566679"/>
            <a:chOff x="9772616" y="4761258"/>
            <a:chExt cx="1408003" cy="566679"/>
          </a:xfrm>
        </p:grpSpPr>
        <p:sp>
          <p:nvSpPr>
            <p:cNvPr id="76" name="TextBox 75"/>
            <p:cNvSpPr txBox="1"/>
            <p:nvPr/>
          </p:nvSpPr>
          <p:spPr>
            <a:xfrm>
              <a:off x="10248765" y="4761258"/>
              <a:ext cx="931854" cy="56667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Logic App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SMS Process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3769FA-CDFD-494A-A34E-7B6C34C8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2616" y="4803741"/>
              <a:ext cx="481713" cy="48171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1BB91D-ECFC-4550-B95F-D0F3CCA3FF5F}"/>
              </a:ext>
            </a:extLst>
          </p:cNvPr>
          <p:cNvGrpSpPr/>
          <p:nvPr/>
        </p:nvGrpSpPr>
        <p:grpSpPr>
          <a:xfrm>
            <a:off x="2921026" y="1442935"/>
            <a:ext cx="547845" cy="985855"/>
            <a:chOff x="2246232" y="4503558"/>
            <a:chExt cx="547845" cy="985855"/>
          </a:xfrm>
        </p:grpSpPr>
        <p:pic>
          <p:nvPicPr>
            <p:cNvPr id="31" name="Picture 30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8214AF11-78B3-4838-86E1-7832C6D0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297" y="4503558"/>
              <a:ext cx="481714" cy="481714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E9B7FDA-DDF8-4B17-AE4E-AA6AD81E7D75}"/>
                </a:ext>
              </a:extLst>
            </p:cNvPr>
            <p:cNvSpPr txBox="1"/>
            <p:nvPr/>
          </p:nvSpPr>
          <p:spPr>
            <a:xfrm>
              <a:off x="2246232" y="4922734"/>
              <a:ext cx="547845" cy="56667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ctr"/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AAD</a:t>
              </a:r>
              <a:br>
                <a:rPr lang="en-US" sz="1200" dirty="0">
                  <a:latin typeface="Calibri"/>
                  <a:ea typeface="Segoe UI" pitchFamily="34" charset="0"/>
                  <a:cs typeface="Calibri"/>
                </a:rPr>
              </a:br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B2C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3"/>
            <a:endCxn id="9" idx="0"/>
          </p:cNvCxnSpPr>
          <p:nvPr/>
        </p:nvCxnSpPr>
        <p:spPr>
          <a:xfrm>
            <a:off x="3435805" y="1683792"/>
            <a:ext cx="651335" cy="138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42">
            <a:extLst>
              <a:ext uri="{FF2B5EF4-FFF2-40B4-BE49-F238E27FC236}">
                <a16:creationId xmlns:a16="http://schemas.microsoft.com/office/drawing/2014/main" id="{EF2FF7EF-AC20-4D91-B205-C8611BF2F61A}"/>
              </a:ext>
            </a:extLst>
          </p:cNvPr>
          <p:cNvCxnSpPr>
            <a:cxnSpLocks/>
            <a:stCxn id="124" idx="2"/>
            <a:endCxn id="80" idx="0"/>
          </p:cNvCxnSpPr>
          <p:nvPr/>
        </p:nvCxnSpPr>
        <p:spPr>
          <a:xfrm rot="5400000">
            <a:off x="4169671" y="3624338"/>
            <a:ext cx="641912" cy="685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1D7B8B-33C6-4BED-8AA9-E3D13D794FD9}"/>
              </a:ext>
            </a:extLst>
          </p:cNvPr>
          <p:cNvGrpSpPr/>
          <p:nvPr/>
        </p:nvGrpSpPr>
        <p:grpSpPr>
          <a:xfrm>
            <a:off x="3919495" y="4273443"/>
            <a:ext cx="1827324" cy="485965"/>
            <a:chOff x="6631162" y="2038892"/>
            <a:chExt cx="1827324" cy="485965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1CD49D1-9998-4766-A331-3585CA8A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162" y="2053274"/>
              <a:ext cx="457200" cy="4572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4CE492F-800F-4E16-92C9-B1C762B7A1AC}"/>
                </a:ext>
              </a:extLst>
            </p:cNvPr>
            <p:cNvSpPr txBox="1"/>
            <p:nvPr/>
          </p:nvSpPr>
          <p:spPr>
            <a:xfrm>
              <a:off x="7044235" y="2038892"/>
              <a:ext cx="1414251" cy="48596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Storage Queues</a:t>
              </a:r>
            </a:p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Unprocessed orders</a:t>
              </a:r>
            </a:p>
          </p:txBody>
        </p:sp>
      </p:grpSp>
      <p:cxnSp>
        <p:nvCxnSpPr>
          <p:cNvPr id="100" name="Elbow Connector 181">
            <a:extLst>
              <a:ext uri="{FF2B5EF4-FFF2-40B4-BE49-F238E27FC236}">
                <a16:creationId xmlns:a16="http://schemas.microsoft.com/office/drawing/2014/main" id="{6CACD044-EF96-41CA-806E-C8D7EE2FDA42}"/>
              </a:ext>
            </a:extLst>
          </p:cNvPr>
          <p:cNvCxnSpPr>
            <a:cxnSpLocks/>
            <a:stCxn id="119" idx="3"/>
            <a:endCxn id="175" idx="1"/>
          </p:cNvCxnSpPr>
          <p:nvPr/>
        </p:nvCxnSpPr>
        <p:spPr>
          <a:xfrm flipV="1">
            <a:off x="2421016" y="3226566"/>
            <a:ext cx="1442047" cy="569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A9B2BD9-A6B8-4634-8C98-1A60D2E0AE5C}"/>
              </a:ext>
            </a:extLst>
          </p:cNvPr>
          <p:cNvGrpSpPr/>
          <p:nvPr/>
        </p:nvGrpSpPr>
        <p:grpSpPr>
          <a:xfrm>
            <a:off x="6613228" y="1180074"/>
            <a:ext cx="1643759" cy="2473562"/>
            <a:chOff x="6613228" y="1180074"/>
            <a:chExt cx="1643759" cy="247356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252B24B-0B45-4F89-8CA1-119282A5E4D5}"/>
                </a:ext>
              </a:extLst>
            </p:cNvPr>
            <p:cNvGrpSpPr/>
            <p:nvPr/>
          </p:nvGrpSpPr>
          <p:grpSpPr>
            <a:xfrm>
              <a:off x="6788376" y="1685722"/>
              <a:ext cx="1294012" cy="831333"/>
              <a:chOff x="7115515" y="1873794"/>
              <a:chExt cx="1294012" cy="83133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515" y="206086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7588743" y="1873794"/>
                <a:ext cx="820784" cy="83133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Region 1:</a:t>
                </a:r>
                <a:br>
                  <a:rPr lang="en-US" sz="12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Primary</a:t>
                </a:r>
                <a:br>
                  <a:rPr lang="en-US" sz="12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Order Data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SQL DB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7F88369-D49F-4923-9D7C-CA5657D7A877}"/>
                </a:ext>
              </a:extLst>
            </p:cNvPr>
            <p:cNvGrpSpPr/>
            <p:nvPr/>
          </p:nvGrpSpPr>
          <p:grpSpPr>
            <a:xfrm>
              <a:off x="6850939" y="2707355"/>
              <a:ext cx="1168886" cy="830456"/>
              <a:chOff x="7115515" y="3112604"/>
              <a:chExt cx="1168886" cy="83045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515" y="3299232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7606067" y="3112604"/>
                <a:ext cx="678334" cy="83045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Region 2: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Secondary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Order Data</a:t>
                </a:r>
              </a:p>
              <a:p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SQL DB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0280034-E998-4D4F-94C5-2518A4E57DA3}"/>
                </a:ext>
              </a:extLst>
            </p:cNvPr>
            <p:cNvGrpSpPr/>
            <p:nvPr/>
          </p:nvGrpSpPr>
          <p:grpSpPr>
            <a:xfrm>
              <a:off x="6613228" y="1180074"/>
              <a:ext cx="1643759" cy="2473562"/>
              <a:chOff x="6613228" y="1322803"/>
              <a:chExt cx="1643759" cy="2473562"/>
            </a:xfrm>
          </p:grpSpPr>
          <p:sp>
            <p:nvSpPr>
              <p:cNvPr id="111" name="Rounded Rectangle 129">
                <a:extLst>
                  <a:ext uri="{FF2B5EF4-FFF2-40B4-BE49-F238E27FC236}">
                    <a16:creationId xmlns:a16="http://schemas.microsoft.com/office/drawing/2014/main" id="{4ADE7CF0-DEE2-4102-95D7-95103088C400}"/>
                  </a:ext>
                </a:extLst>
              </p:cNvPr>
              <p:cNvSpPr/>
              <p:nvPr/>
            </p:nvSpPr>
            <p:spPr>
              <a:xfrm>
                <a:off x="6615483" y="1690251"/>
                <a:ext cx="1641504" cy="2106114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4C333CF-3C8D-449C-AECD-FD09A3194E3C}"/>
                  </a:ext>
                </a:extLst>
              </p:cNvPr>
              <p:cNvSpPr txBox="1"/>
              <p:nvPr/>
            </p:nvSpPr>
            <p:spPr>
              <a:xfrm>
                <a:off x="6613228" y="1322803"/>
                <a:ext cx="16415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SQL failover group</a:t>
                </a:r>
              </a:p>
            </p:txBody>
          </p:sp>
        </p:grpSp>
      </p:grpSp>
      <p:cxnSp>
        <p:nvCxnSpPr>
          <p:cNvPr id="125" name="Elbow Connector 149">
            <a:extLst>
              <a:ext uri="{FF2B5EF4-FFF2-40B4-BE49-F238E27FC236}">
                <a16:creationId xmlns:a16="http://schemas.microsoft.com/office/drawing/2014/main" id="{4013AAF1-50CB-4015-8FF1-067AC9A9174D}"/>
              </a:ext>
            </a:extLst>
          </p:cNvPr>
          <p:cNvCxnSpPr>
            <a:cxnSpLocks/>
            <a:stCxn id="176" idx="3"/>
            <a:endCxn id="64" idx="1"/>
          </p:cNvCxnSpPr>
          <p:nvPr/>
        </p:nvCxnSpPr>
        <p:spPr>
          <a:xfrm flipV="1">
            <a:off x="5746819" y="3122583"/>
            <a:ext cx="1104120" cy="103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49">
            <a:extLst>
              <a:ext uri="{FF2B5EF4-FFF2-40B4-BE49-F238E27FC236}">
                <a16:creationId xmlns:a16="http://schemas.microsoft.com/office/drawing/2014/main" id="{2665D66A-5A3E-436B-AC11-33CFD5B62A57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>
          <a:xfrm>
            <a:off x="5834280" y="2638671"/>
            <a:ext cx="1016659" cy="483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5">
            <a:extLst>
              <a:ext uri="{FF2B5EF4-FFF2-40B4-BE49-F238E27FC236}">
                <a16:creationId xmlns:a16="http://schemas.microsoft.com/office/drawing/2014/main" id="{C5343373-4ADB-45AE-B52E-E35D26FDDF15}"/>
              </a:ext>
            </a:extLst>
          </p:cNvPr>
          <p:cNvCxnSpPr>
            <a:cxnSpLocks/>
            <a:stCxn id="80" idx="2"/>
            <a:endCxn id="28" idx="0"/>
          </p:cNvCxnSpPr>
          <p:nvPr/>
        </p:nvCxnSpPr>
        <p:spPr>
          <a:xfrm rot="5400000">
            <a:off x="3896008" y="4782608"/>
            <a:ext cx="289671" cy="214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Elbow Connector 145">
            <a:extLst>
              <a:ext uri="{FF2B5EF4-FFF2-40B4-BE49-F238E27FC236}">
                <a16:creationId xmlns:a16="http://schemas.microsoft.com/office/drawing/2014/main" id="{C8C0663C-214D-46FB-99FC-4B2FC7F44FDD}"/>
              </a:ext>
            </a:extLst>
          </p:cNvPr>
          <p:cNvCxnSpPr>
            <a:cxnSpLocks/>
            <a:stCxn id="76" idx="3"/>
            <a:endCxn id="22" idx="1"/>
          </p:cNvCxnSpPr>
          <p:nvPr/>
        </p:nvCxnSpPr>
        <p:spPr>
          <a:xfrm flipV="1">
            <a:off x="5100737" y="5202400"/>
            <a:ext cx="750829" cy="73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stCxn id="124" idx="2"/>
            <a:endCxn id="116" idx="1"/>
          </p:cNvCxnSpPr>
          <p:nvPr/>
        </p:nvCxnSpPr>
        <p:spPr>
          <a:xfrm rot="16200000" flipH="1">
            <a:off x="6685299" y="1793771"/>
            <a:ext cx="594246" cy="4298529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49">
            <a:extLst>
              <a:ext uri="{FF2B5EF4-FFF2-40B4-BE49-F238E27FC236}">
                <a16:creationId xmlns:a16="http://schemas.microsoft.com/office/drawing/2014/main" id="{0A6C6CDF-8CB4-47E0-BBC1-A687F65C4B80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3997353" y="2369161"/>
            <a:ext cx="359296" cy="179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101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Dd3MX9qEms6Km6B43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0qQ2Y0sEuftlP7H1Pk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ChZrEq0NUivG.ZgK4Jw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gB8wxWskm0qRkwvZCyt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KIfYPOUOglp7cgWpo.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RlHvdfBUy0r8SL9ySL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XDXMAN1UGMAZN_DJA1_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S2ECEN5U6H1pnaztxiQ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o__EK7qUO5WP_T.mURf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ybpXJ1wEipbzgeBgz14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1KxRRkvUO_E60NlsUc_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HArHj1sEmDT_.3jGTl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Qk2lGLaUWKX005a61Q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Qh4vK9ykWuRlPwHgZ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5n_GaM40KcUIlAqlLwi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AyoaBCtEqUDhFizv8ah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R9xDqBX06fXWYC84Vm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Z8FYmGJUi6bsT9MKqj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qpM6uVEEa0u6IPfSRhh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Ret46DlUqKi0eagotl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vuOZs71E22QhJ6bbQkk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GjVEoPoT0uX1pLXkWtk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tphPjzjEu7nw4jHgzkF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Az1OvlRUaJLhAOPX92H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7pRhugyKEuG21N3yYY0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iLTQEWakq8FfJ3.wyj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YJG3UhnkaDYjBw.vHn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.htUpLE0eQngqsT0T.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8zyMkr6UuAlkTsWlkTO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ItYPR3UKZhdKw4eBx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1ZXRkp40K9QOSeAEuN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9i_W0or0mpbuEUf4QN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wCysMXqUua2Sw5yHYJb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byKcGsvkqS.8lx81xa9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4CSXTR0UqjsUmVIpS7U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8tuT6z_kerQX.dvFoCA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gleQrlkyo17Yftq7pD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vFgNWIdEG8VHNqFgkW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i8QEfV8EeqT77PL3EPD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2etA3hykmUidAG.sAGm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Z.I0pnCUSJ.7PjVmhV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XgoswIMkKYscYb2PUb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f6.yiBk.B6ENGx5oQ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M6zwznlkGyRYdzb15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p5atvB202wwDKQbAaf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qwCd17qk6EvKT6aSyX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p2ROCPrUqpTpr7mWlWM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cZxa.askq.HBj7WPQq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LcjRK5dkCIVgI0x12d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Y0urDPf0GsZSN2ZAAM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Qaq0jZNECWiyLlbMpy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ZCh4.AFkOZ_3WuxZa9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yFuv6c0WCHqU_aknB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LfEzXeXk23ojLYlQJF6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6V_rMWMU2Hsi9WGrTG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jYY2yjwEubzenMosuY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VAkPZknUSluobPDfaj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oQPerdekyR_aHYtfbt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Q9SgHozUGdF42ViiLP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kP94TlFkeTF8ffQuMW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ZMBdj9ekWAWaC2TjU2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EQMEHPZkiWU.DlRLvF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zAjEM4UGxv5H0WjKQ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umaKAFKkOw_muMbrhA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YTU7tC2UO0Es59XT7Md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51gegxW0OVYIiU4KC7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FxifOyUiF90sZdK1MG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ClbKWWFEmTqLVlWOk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J9tQjJmkSEBDp9q0ci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DSW5RzEGXU6qgUjSg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PST9ZAXEukQFtj4Nyt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TEvRhBRE66jTeBQ9kLR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Spszxw1EayFPN5otMT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DuOUCUOE6s1jLDpXDGt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V.xo8JUk2mT3Q13JH2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1deYp6p0yM8mKM54sCs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gyJgzEeka.LZSKHmEuxQ"/>
</p:tagLst>
</file>

<file path=ppt/theme/theme1.xml><?xml version="1.0" encoding="utf-8"?>
<a:theme xmlns:a="http://schemas.openxmlformats.org/drawingml/2006/main" name="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2.xml><?xml version="1.0" encoding="utf-8"?>
<a:theme xmlns:a="http://schemas.openxmlformats.org/drawingml/2006/main" name="1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F0B92DD208A429EDF1E879C18027B" ma:contentTypeVersion="1" ma:contentTypeDescription="Create a new document." ma:contentTypeScope="" ma:versionID="ce0f49f3eaaed11b2f37183efa000f18">
  <xsd:schema xmlns:xsd="http://www.w3.org/2001/XMLSchema" xmlns:xs="http://www.w3.org/2001/XMLSchema" xmlns:p="http://schemas.microsoft.com/office/2006/metadata/properties" xmlns:ns3="b1eac095-f4ed-4ca2-88ef-95980cb65d0f" targetNamespace="http://schemas.microsoft.com/office/2006/metadata/properties" ma:root="true" ma:fieldsID="7941c56e05cd1be91f7cbb4b9232f44a" ns3:_="">
    <xsd:import namespace="b1eac095-f4ed-4ca2-88ef-95980cb65d0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c095-f4ed-4ca2-88ef-95980cb6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A0A71B-49CA-45A4-9598-53D7A642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1510A-9EC9-404A-818F-BE10941C09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EEB37-FBC8-444E-88CF-DF8C5908309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1eac095-f4ed-4ca2-88ef-95980cb65d0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23658</TotalTime>
  <Words>178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FY13_EPG_Internal_Light</vt:lpstr>
      <vt:lpstr>1_FY13_EPG_Internal_Light</vt:lpstr>
      <vt:lpstr>think-cell Slide</vt:lpstr>
      <vt:lpstr>Modern Cloud Apps Preferred Solution</vt:lpstr>
      <vt:lpstr>Modern Cloud Apps Preferred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 Delivering Growth</dc:title>
  <dc:creator>abhi.v.sharma@microsoft.com</dc:creator>
  <cp:keywords/>
  <dc:description/>
  <cp:lastModifiedBy>Kyle Bunting</cp:lastModifiedBy>
  <cp:revision>847</cp:revision>
  <cp:lastPrinted>2014-02-12T23:30:55Z</cp:lastPrinted>
  <dcterms:created xsi:type="dcterms:W3CDTF">2012-11-21T17:57:49Z</dcterms:created>
  <dcterms:modified xsi:type="dcterms:W3CDTF">2019-10-17T06:07:05Z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0x0101007A5F0B92DD208A429EDF1E879C18027B</vt:lpwstr>
  </property>
  <property fmtid="{D5CDD505-2E9C-101B-9397-08002B2CF9AE}" pid="3" name="TaxKeyword">
    <vt:lpwstr/>
  </property>
  <property fmtid="{D5CDD505-2E9C-101B-9397-08002B2CF9AE}" pid="4" name="_dlc_policyId">
    <vt:lpwstr/>
  </property>
  <property fmtid="{D5CDD505-2E9C-101B-9397-08002B2CF9AE}" pid="5" name="Region">
    <vt:lpwstr/>
  </property>
  <property fmtid="{D5CDD505-2E9C-101B-9397-08002B2CF9AE}" pid="6" name="Confidentiality">
    <vt:lpwstr>21;#Microsoft confidential|461efa83-0283-486a-a8d5-943328f3693f</vt:lpwstr>
  </property>
  <property fmtid="{D5CDD505-2E9C-101B-9397-08002B2CF9AE}" pid="7" name="ItemType">
    <vt:lpwstr>10072;#readiness|0bad9107-5243-4424-8599-de9537dda9af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SMSGDomain">
    <vt:lpwstr>13172;#Server and Tools Business|6783548d-8609-4f97-be4a-4ca2616905a6</vt:lpwstr>
  </property>
  <property fmtid="{D5CDD505-2E9C-101B-9397-08002B2CF9AE}" pid="11" name="Competitors">
    <vt:lpwstr/>
  </property>
  <property fmtid="{D5CDD505-2E9C-101B-9397-08002B2CF9AE}" pid="12" name="ItemRetentionFormula">
    <vt:lpwstr/>
  </property>
  <property fmtid="{D5CDD505-2E9C-101B-9397-08002B2CF9AE}" pid="13" name="BusinessArchitecture">
    <vt:lpwstr>19548;#Windows Azure in Enterprise|84891928-61ad-4dbf-88e4-8b4469e6f307</vt:lpwstr>
  </property>
  <property fmtid="{D5CDD505-2E9C-101B-9397-08002B2CF9AE}" pid="14" name="SMSGTags">
    <vt:lpwstr/>
  </property>
  <property fmtid="{D5CDD505-2E9C-101B-9397-08002B2CF9AE}" pid="15" name="Products">
    <vt:lpwstr>10921;#Windows Azure|669a3112-5edf-444b-a003-630063601f07;#14002;#infrastructure as a service|4568a23e-4509-484a-b62d-10895ab6ad52</vt:lpwstr>
  </property>
  <property fmtid="{D5CDD505-2E9C-101B-9397-08002B2CF9AE}" pid="16" name="_dlc_DocIdItemGuid">
    <vt:lpwstr>c29c66b5-5b9d-4f56-8f42-4dbd1b320d3a</vt:lpwstr>
  </property>
  <property fmtid="{D5CDD505-2E9C-101B-9397-08002B2CF9AE}" pid="17" name="EnterpriseDomainTags">
    <vt:lpwstr/>
  </property>
  <property fmtid="{D5CDD505-2E9C-101B-9397-08002B2CF9AE}" pid="18" name="Partners">
    <vt:lpwstr/>
  </property>
  <property fmtid="{D5CDD505-2E9C-101B-9397-08002B2CF9AE}" pid="19" name="Segments">
    <vt:lpwstr/>
  </property>
  <property fmtid="{D5CDD505-2E9C-101B-9397-08002B2CF9AE}" pid="20" name="ActivitiesAndPrograms">
    <vt:lpwstr/>
  </property>
  <property fmtid="{D5CDD505-2E9C-101B-9397-08002B2CF9AE}" pid="21" name="WorkflowChangePath">
    <vt:lpwstr>d3765c0c-e2b5-4307-934b-d5d862e93ab3,3;d3765c0c-e2b5-4307-934b-d5d862e93ab3,7;d3765c0c-e2b5-4307-934b-d5d862e93ab3,17;d3765c0c-e2b5-4307-934b-d5d862e93ab3,21;d3765c0c-e2b5-4307-934b-d5d862e93ab3,27;d3765c0c-e2b5-4307-934b-d5d862e93ab3,30;d3765c0c-e2b5-430</vt:lpwstr>
  </property>
  <property fmtid="{D5CDD505-2E9C-101B-9397-08002B2CF9AE}" pid="22" name="Groups">
    <vt:lpwstr>18422;#Windows Azure Marketing|0958c357-5252-473f-8b4e-42f27525a99d</vt:lpwstr>
  </property>
  <property fmtid="{D5CDD505-2E9C-101B-9397-08002B2CF9AE}" pid="23" name="Topics">
    <vt:lpwstr/>
  </property>
  <property fmtid="{D5CDD505-2E9C-101B-9397-08002B2CF9AE}" pid="24" name="EnterpriseDomainTagsTaxHTField0">
    <vt:lpwstr/>
  </property>
  <property fmtid="{D5CDD505-2E9C-101B-9397-08002B2CF9AE}" pid="25" name="messageframeworktype">
    <vt:lpwstr/>
  </property>
  <property fmtid="{D5CDD505-2E9C-101B-9397-08002B2CF9AE}" pid="26" name="LastUpdatedByBatchTagging">
    <vt:bool>false</vt:bool>
  </property>
  <property fmtid="{D5CDD505-2E9C-101B-9397-08002B2CF9AE}" pid="27" name="Languages">
    <vt:lpwstr>10056;#English|cb91f272-ce4d-4a7e-9bbf-78b58e3d188d</vt:lpwstr>
  </property>
  <property fmtid="{D5CDD505-2E9C-101B-9397-08002B2CF9AE}" pid="28" name="_docset_NoMedatataSyncRequired">
    <vt:lpwstr>False</vt:lpwstr>
  </property>
  <property fmtid="{D5CDD505-2E9C-101B-9397-08002B2CF9AE}" pid="29" name="SMSGTagsTaxHTField0">
    <vt:lpwstr/>
  </property>
  <property fmtid="{D5CDD505-2E9C-101B-9397-08002B2CF9AE}" pid="30" name="Audiences">
    <vt:lpwstr/>
  </property>
  <property fmtid="{D5CDD505-2E9C-101B-9397-08002B2CF9AE}" pid="31" name="Order">
    <vt:r8>20112100</vt:r8>
  </property>
  <property fmtid="{D5CDD505-2E9C-101B-9397-08002B2CF9AE}" pid="32" name="IsMyDocuments">
    <vt:bool>true</vt:bool>
  </property>
  <property fmtid="{D5CDD505-2E9C-101B-9397-08002B2CF9AE}" pid="33" name="Topic Area">
    <vt:lpwstr/>
  </property>
</Properties>
</file>