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71" r:id="rId3"/>
    <p:sldId id="258" r:id="rId4"/>
    <p:sldId id="259" r:id="rId5"/>
    <p:sldId id="257" r:id="rId6"/>
    <p:sldId id="263" r:id="rId7"/>
    <p:sldId id="272" r:id="rId8"/>
    <p:sldId id="262" r:id="rId9"/>
    <p:sldId id="261" r:id="rId10"/>
    <p:sldId id="269" r:id="rId11"/>
    <p:sldId id="260" r:id="rId12"/>
    <p:sldId id="266" r:id="rId13"/>
    <p:sldId id="268" r:id="rId14"/>
    <p:sldId id="267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>
        <p:scale>
          <a:sx n="85" d="100"/>
          <a:sy n="85" d="100"/>
        </p:scale>
        <p:origin x="56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31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9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6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E0A7A9-13B7-2B4F-A39D-4AC466A2F9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2AAA-80CD-B646-BF8E-0326B62A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ABB7-5E89-5E46-A0D7-8BAF5544F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156882"/>
            <a:ext cx="10824882" cy="39355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Statistical Data Mining – I</a:t>
            </a:r>
            <a:br>
              <a:rPr lang="en-US" sz="4900" dirty="0"/>
            </a:br>
            <a:br>
              <a:rPr lang="en-US" dirty="0"/>
            </a:br>
            <a:r>
              <a:rPr lang="en-US" dirty="0"/>
              <a:t>New York Stock </a:t>
            </a:r>
            <a:br>
              <a:rPr lang="en-US" dirty="0"/>
            </a:br>
            <a:r>
              <a:rPr lang="en-US" dirty="0"/>
              <a:t>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64B25-FA6C-4DDB-B307-296F0BE9E600}"/>
              </a:ext>
            </a:extLst>
          </p:cNvPr>
          <p:cNvSpPr txBox="1"/>
          <p:nvPr/>
        </p:nvSpPr>
        <p:spPr>
          <a:xfrm>
            <a:off x="4285129" y="4472084"/>
            <a:ext cx="7597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ANCHAL SOJATIYA</a:t>
            </a:r>
          </a:p>
          <a:p>
            <a:pPr algn="r"/>
            <a:r>
              <a:rPr lang="en-US" sz="3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KAVYA ANANTHA RAO</a:t>
            </a:r>
            <a:br>
              <a:rPr lang="en-US" sz="3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SAMRATSINH DHUMAL</a:t>
            </a:r>
          </a:p>
        </p:txBody>
      </p:sp>
    </p:spTree>
    <p:extLst>
      <p:ext uri="{BB962C8B-B14F-4D97-AF65-F5344CB8AC3E}">
        <p14:creationId xmlns:p14="http://schemas.microsoft.com/office/powerpoint/2010/main" val="368505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ABD45-67CF-5B4A-BC1D-ADA8FDEAA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67" y="1371600"/>
            <a:ext cx="11480065" cy="4371627"/>
          </a:xfrm>
        </p:spPr>
      </p:pic>
    </p:spTree>
    <p:extLst>
      <p:ext uri="{BB962C8B-B14F-4D97-AF65-F5344CB8AC3E}">
        <p14:creationId xmlns:p14="http://schemas.microsoft.com/office/powerpoint/2010/main" val="65922425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B66B-F27F-DF45-A0B0-B5CB03E3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THE Z-SCORE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B655-54C4-9F44-A871-60BF5A30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309661"/>
            <a:ext cx="10515600" cy="518321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Altman Z-Score is used to predict the likelihood that a business will go bankrupt within the next two years </a:t>
            </a:r>
          </a:p>
          <a:p>
            <a:pPr algn="just"/>
            <a:r>
              <a:rPr lang="en-US" dirty="0"/>
              <a:t>The formula is based on information found in the income/balance sheet of an organization</a:t>
            </a:r>
          </a:p>
          <a:p>
            <a:pPr algn="just"/>
            <a:r>
              <a:rPr lang="en-US" dirty="0"/>
              <a:t>It is given by:</a:t>
            </a:r>
          </a:p>
          <a:p>
            <a:pPr marL="0" indent="0" algn="just">
              <a:buNone/>
            </a:pPr>
            <a:r>
              <a:rPr lang="en-US" i="1" dirty="0"/>
              <a:t>					</a:t>
            </a:r>
            <a:r>
              <a:rPr lang="en-US" sz="2800" b="1" dirty="0"/>
              <a:t>Z = 1.2*A + 1.4*B + 3.3*C +0.6*D + 1*E</a:t>
            </a:r>
            <a:endParaRPr lang="en-US" sz="2800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dirty="0"/>
              <a:t>where, </a:t>
            </a:r>
          </a:p>
          <a:p>
            <a:pPr algn="just"/>
            <a:r>
              <a:rPr lang="en-US" dirty="0"/>
              <a:t>A = working capital / total assets</a:t>
            </a:r>
          </a:p>
          <a:p>
            <a:pPr algn="just"/>
            <a:r>
              <a:rPr lang="en-US" dirty="0"/>
              <a:t>B = retained earnings / total assets</a:t>
            </a:r>
          </a:p>
          <a:p>
            <a:pPr algn="just"/>
            <a:r>
              <a:rPr lang="en-US" dirty="0"/>
              <a:t>C = earnings before interest and tax / total assets</a:t>
            </a:r>
          </a:p>
          <a:p>
            <a:pPr algn="just"/>
            <a:r>
              <a:rPr lang="en-US" dirty="0"/>
              <a:t>D = market value of equity / book value of equity</a:t>
            </a:r>
          </a:p>
          <a:p>
            <a:pPr algn="just"/>
            <a:r>
              <a:rPr lang="en-US" dirty="0"/>
              <a:t>E = sales / total assets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86B-E1D7-2C4A-90CB-28D1E7D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DISTRIBUTION OF Z-SCORES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6FDFB0-0C29-294F-AFD5-7195AC67D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512312"/>
              </p:ext>
            </p:extLst>
          </p:nvPr>
        </p:nvGraphicFramePr>
        <p:xfrm>
          <a:off x="1103313" y="2052638"/>
          <a:ext cx="8947152" cy="333756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50000"/>
                  </a:schemeClr>
                </a:solidFill>
                <a:tableStyleId>{F2DE63D5-997A-4646-A377-4702673A728D}</a:tableStyleId>
              </a:tblPr>
              <a:tblGrid>
                <a:gridCol w="2982384">
                  <a:extLst>
                    <a:ext uri="{9D8B030D-6E8A-4147-A177-3AD203B41FA5}">
                      <a16:colId xmlns:a16="http://schemas.microsoft.com/office/drawing/2014/main" val="3390028882"/>
                    </a:ext>
                  </a:extLst>
                </a:gridCol>
                <a:gridCol w="2982384">
                  <a:extLst>
                    <a:ext uri="{9D8B030D-6E8A-4147-A177-3AD203B41FA5}">
                      <a16:colId xmlns:a16="http://schemas.microsoft.com/office/drawing/2014/main" val="1966776164"/>
                    </a:ext>
                  </a:extLst>
                </a:gridCol>
                <a:gridCol w="2982384">
                  <a:extLst>
                    <a:ext uri="{9D8B030D-6E8A-4147-A177-3AD203B41FA5}">
                      <a16:colId xmlns:a16="http://schemas.microsoft.com/office/drawing/2014/main" val="41457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Z-score range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 of discrimination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Distress level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79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Distress zones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Severely distressed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52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Between 0 </a:t>
                      </a:r>
                      <a:r>
                        <a:rPr lang="en-US"/>
                        <a:t>and 0.99</a:t>
                      </a:r>
                      <a:endParaRPr lang="en-US" dirty="0"/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Moderately distressed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99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1.00 and 1.81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Mildly distressed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56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1.81 and 2.40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Gray zones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Slightly distressed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5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2.41 and 2.99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Stable, but weak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3 and 4.99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Safe zones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Strong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8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5 and 7.99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strong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50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8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Almost no distress</a:t>
                      </a:r>
                    </a:p>
                  </a:txBody>
                  <a:tcPr marL="77802" marR="77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3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0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94541-5674-EE44-AC55-1067327E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68" y="1235734"/>
            <a:ext cx="11728663" cy="5227218"/>
          </a:xfrm>
        </p:spPr>
      </p:pic>
    </p:spTree>
    <p:extLst>
      <p:ext uri="{BB962C8B-B14F-4D97-AF65-F5344CB8AC3E}">
        <p14:creationId xmlns:p14="http://schemas.microsoft.com/office/powerpoint/2010/main" val="61556149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A8225-E97A-C44A-B6B8-21B90F685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2" y="1274618"/>
            <a:ext cx="12005736" cy="4829122"/>
          </a:xfrm>
        </p:spPr>
      </p:pic>
    </p:spTree>
    <p:extLst>
      <p:ext uri="{BB962C8B-B14F-4D97-AF65-F5344CB8AC3E}">
        <p14:creationId xmlns:p14="http://schemas.microsoft.com/office/powerpoint/2010/main" val="24136696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01646-0EE4-E040-89BD-81D98DC1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73" y="1280201"/>
            <a:ext cx="11596253" cy="4789755"/>
          </a:xfrm>
        </p:spPr>
      </p:pic>
    </p:spTree>
    <p:extLst>
      <p:ext uri="{BB962C8B-B14F-4D97-AF65-F5344CB8AC3E}">
        <p14:creationId xmlns:p14="http://schemas.microsoft.com/office/powerpoint/2010/main" val="16154983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61B7-E123-F941-A97F-DE380EDA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23324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537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2DCA-4EC7-47A3-A04A-7C3EF681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D0A2-363E-40FB-AEBF-69DB9E6D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Objective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Holt-Winters method for Time Series</a:t>
            </a:r>
          </a:p>
          <a:p>
            <a:r>
              <a:rPr lang="en-US" dirty="0"/>
              <a:t>Z-Score Calculations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38E8-23F9-FB4E-85A2-AB2C55F3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70" y="533401"/>
            <a:ext cx="9404723" cy="815787"/>
          </a:xfrm>
        </p:spPr>
        <p:txBody>
          <a:bodyPr/>
          <a:lstStyle/>
          <a:p>
            <a:r>
              <a:rPr lang="en-US" dirty="0"/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B061-3249-0544-B90F-13693F74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41" y="2254624"/>
            <a:ext cx="9510900" cy="3931022"/>
          </a:xfrm>
        </p:spPr>
        <p:txBody>
          <a:bodyPr/>
          <a:lstStyle/>
          <a:p>
            <a:pPr algn="just"/>
            <a:r>
              <a:rPr lang="en-US" dirty="0"/>
              <a:t>As the variation in the IT market is on a rise, we have focused on the data in the ‘Information Technology’ sector, to predict how a company might perform in the near future and determine the companies that might get bankrupt</a:t>
            </a:r>
          </a:p>
          <a:p>
            <a:pPr algn="just"/>
            <a:r>
              <a:rPr lang="en-US" dirty="0"/>
              <a:t>The analysis of the same is a sought field in finance, which could be used to protect a company by tracking its performance or to advise investors, share holders and stock market specialists to make decisions </a:t>
            </a:r>
          </a:p>
          <a:p>
            <a:pPr algn="just"/>
            <a:r>
              <a:rPr lang="en-US" dirty="0"/>
              <a:t>These might help to foresee any challenges pertaining to recession and help take measures to avoid it</a:t>
            </a:r>
          </a:p>
        </p:txBody>
      </p:sp>
    </p:spTree>
    <p:extLst>
      <p:ext uri="{BB962C8B-B14F-4D97-AF65-F5344CB8AC3E}">
        <p14:creationId xmlns:p14="http://schemas.microsoft.com/office/powerpoint/2010/main" val="276866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1C30-E6C1-CB47-ABBD-1A46964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9258-5F95-1847-83FE-53832E3B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Check for the completeness of the data and use appropriate data cleansing method </a:t>
            </a:r>
          </a:p>
          <a:p>
            <a:pPr algn="just"/>
            <a:r>
              <a:rPr lang="en-US" dirty="0"/>
              <a:t>Investigate data in the Information Technology sector using EDA and explore the trends of company’s stocks over a period to analyze the performance</a:t>
            </a:r>
          </a:p>
          <a:p>
            <a:pPr algn="just"/>
            <a:r>
              <a:rPr lang="en-US" dirty="0"/>
              <a:t>Predict the future stock prices using Holt-Winters for time series data</a:t>
            </a:r>
          </a:p>
          <a:p>
            <a:pPr algn="just"/>
            <a:r>
              <a:rPr lang="en-US" dirty="0"/>
              <a:t>Determine the companies that might get bankrupt in the near future</a:t>
            </a:r>
          </a:p>
        </p:txBody>
      </p:sp>
    </p:spTree>
    <p:extLst>
      <p:ext uri="{BB962C8B-B14F-4D97-AF65-F5344CB8AC3E}">
        <p14:creationId xmlns:p14="http://schemas.microsoft.com/office/powerpoint/2010/main" val="291578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D4C8-E8CA-6A4D-8B8D-AB66DD5D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5E52-E274-AE4A-B9BD-3B01E4A2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Includes data from 2010 to 2016, for 508 companies, and has 4 files</a:t>
            </a:r>
          </a:p>
          <a:p>
            <a:pPr algn="just"/>
            <a:r>
              <a:rPr lang="en-US" b="1" i="1" dirty="0"/>
              <a:t>Prices.csv: </a:t>
            </a:r>
            <a:r>
              <a:rPr lang="en-US" dirty="0"/>
              <a:t>raw data with daily stock prices, mostly from </a:t>
            </a:r>
            <a:r>
              <a:rPr lang="en-US" b="1" i="1" dirty="0"/>
              <a:t>2010 to 2016. </a:t>
            </a:r>
            <a:r>
              <a:rPr lang="en-US" dirty="0"/>
              <a:t>For companies</a:t>
            </a:r>
            <a:r>
              <a:rPr lang="en-US" b="1" i="1" dirty="0"/>
              <a:t> </a:t>
            </a:r>
            <a:r>
              <a:rPr lang="en-US" dirty="0"/>
              <a:t>that are new in stock market, the date range is shorter</a:t>
            </a:r>
          </a:p>
          <a:p>
            <a:pPr algn="just"/>
            <a:r>
              <a:rPr lang="en-US" b="1" i="1" dirty="0"/>
              <a:t>Prices-split-adjusted.csv: </a:t>
            </a:r>
            <a:r>
              <a:rPr lang="en-US" dirty="0"/>
              <a:t>same as prices, with additional adjustments for splits</a:t>
            </a:r>
          </a:p>
          <a:p>
            <a:pPr algn="just"/>
            <a:r>
              <a:rPr lang="en-US" b="1" i="1" dirty="0"/>
              <a:t>Securities.csv: </a:t>
            </a:r>
            <a:r>
              <a:rPr lang="en-US" dirty="0"/>
              <a:t>details of companies with respect to sectors, regions and start date</a:t>
            </a:r>
          </a:p>
          <a:p>
            <a:pPr algn="just"/>
            <a:r>
              <a:rPr lang="en-US" b="1" i="1" dirty="0"/>
              <a:t>Fundamentals.csv: </a:t>
            </a:r>
            <a:r>
              <a:rPr lang="en-US" dirty="0"/>
              <a:t>metrics data from annual SEC 10K fillings with 78 predictors</a:t>
            </a:r>
            <a:endParaRPr lang="en-US" dirty="0">
              <a:effectLst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effectLst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083C-8F5F-9449-8E99-7082A4DA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E52F-2D21-2242-A83B-8EB89FAA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9404723" cy="4395152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Data was loaded from CSV</a:t>
            </a:r>
          </a:p>
          <a:p>
            <a:pPr algn="just"/>
            <a:r>
              <a:rPr lang="en-US" dirty="0"/>
              <a:t>Column names were modified</a:t>
            </a:r>
          </a:p>
          <a:p>
            <a:pPr algn="just"/>
            <a:r>
              <a:rPr lang="en-US" dirty="0"/>
              <a:t>Checked for NA values and eliminated them where appropriate</a:t>
            </a:r>
          </a:p>
          <a:p>
            <a:pPr algn="just"/>
            <a:r>
              <a:rPr lang="en-US" dirty="0"/>
              <a:t>Filtered the dataset to include data from Information Technology sector</a:t>
            </a:r>
          </a:p>
          <a:p>
            <a:pPr algn="just"/>
            <a:r>
              <a:rPr lang="en-US" dirty="0"/>
              <a:t>Merged the data from fundamentals and securities tables by ‘index’</a:t>
            </a:r>
          </a:p>
        </p:txBody>
      </p:sp>
    </p:spTree>
    <p:extLst>
      <p:ext uri="{BB962C8B-B14F-4D97-AF65-F5344CB8AC3E}">
        <p14:creationId xmlns:p14="http://schemas.microsoft.com/office/powerpoint/2010/main" val="332646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0DC-E11E-A648-8CA9-54BD759A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BIG FIVE STOCKS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F147-D0D4-8446-B366-3BC71FF2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57173"/>
            <a:ext cx="8946541" cy="4195481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Considered big five stocks namely – Google, Apple, FB, Microsoft, Intel Corporation</a:t>
            </a:r>
          </a:p>
          <a:p>
            <a:pPr algn="just"/>
            <a:r>
              <a:rPr lang="en-US" dirty="0"/>
              <a:t>Used the ‘closing price’ data to study the trend over the past years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3BA154-B356-3348-9127-3F7F902A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4" y="1213904"/>
            <a:ext cx="11748653" cy="4473905"/>
          </a:xfrm>
        </p:spPr>
      </p:pic>
    </p:spTree>
    <p:extLst>
      <p:ext uri="{BB962C8B-B14F-4D97-AF65-F5344CB8AC3E}">
        <p14:creationId xmlns:p14="http://schemas.microsoft.com/office/powerpoint/2010/main" val="41692029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A468-472B-4A47-9211-A4E77AE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HOLT-WINTERS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6107-56F9-CD42-A9D2-0E986D76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9688398" cy="3619297"/>
          </a:xfrm>
        </p:spPr>
        <p:txBody>
          <a:bodyPr>
            <a:normAutofit/>
          </a:bodyPr>
          <a:lstStyle/>
          <a:p>
            <a:r>
              <a:rPr lang="en-US" dirty="0"/>
              <a:t>Model of time series behavior allows to forecast</a:t>
            </a:r>
          </a:p>
          <a:p>
            <a:r>
              <a:rPr lang="en-US" dirty="0"/>
              <a:t>Allows to model three aspects of the time series: a typical value (average), a slope (trend) over time, and a cyclical repeating pattern (seasonality)</a:t>
            </a:r>
          </a:p>
          <a:p>
            <a:pPr fontAlgn="base"/>
            <a:r>
              <a:rPr lang="en-US" dirty="0"/>
              <a:t>Triple exponential smoothening to encode values from past and use them to predict values for present and future</a:t>
            </a:r>
          </a:p>
        </p:txBody>
      </p:sp>
    </p:spTree>
    <p:extLst>
      <p:ext uri="{BB962C8B-B14F-4D97-AF65-F5344CB8AC3E}">
        <p14:creationId xmlns:p14="http://schemas.microsoft.com/office/powerpoint/2010/main" val="332301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F27112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2098</TotalTime>
  <Words>515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Statistical Data Mining – I  New York Stock  Exchange</vt:lpstr>
      <vt:lpstr>AGENDA</vt:lpstr>
      <vt:lpstr>MOTIVATION AND OBJECTIVE</vt:lpstr>
      <vt:lpstr>GOALS</vt:lpstr>
      <vt:lpstr>DATASET DESCRIPTION</vt:lpstr>
      <vt:lpstr>EXPLORATORY DATA ANALYSIS</vt:lpstr>
      <vt:lpstr>TREND OF BIG FIVE STOCKS </vt:lpstr>
      <vt:lpstr>PowerPoint Presentation</vt:lpstr>
      <vt:lpstr>HOLT-WINTERS METHOD </vt:lpstr>
      <vt:lpstr>PowerPoint Presentation</vt:lpstr>
      <vt:lpstr>THE Z-SCORE VALUE</vt:lpstr>
      <vt:lpstr>DISTRIBUTION OF Z-SCORES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Data Mining – I New York Stock Exchange</dc:title>
  <dc:creator>Microsoft Office User</dc:creator>
  <cp:lastModifiedBy>Dhumal, Samratsinh Sudhirsinh</cp:lastModifiedBy>
  <cp:revision>100</cp:revision>
  <dcterms:created xsi:type="dcterms:W3CDTF">2019-11-30T17:10:23Z</dcterms:created>
  <dcterms:modified xsi:type="dcterms:W3CDTF">2019-12-06T06:32:14Z</dcterms:modified>
</cp:coreProperties>
</file>