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8"/>
  </p:notesMasterIdLst>
  <p:sldIdLst>
    <p:sldId id="260" r:id="rId5"/>
    <p:sldId id="257" r:id="rId6"/>
    <p:sldId id="261" r:id="rId7"/>
    <p:sldId id="262" r:id="rId8"/>
    <p:sldId id="263" r:id="rId9"/>
    <p:sldId id="264" r:id="rId10"/>
    <p:sldId id="265" r:id="rId11"/>
    <p:sldId id="268" r:id="rId12"/>
    <p:sldId id="269" r:id="rId13"/>
    <p:sldId id="274" r:id="rId14"/>
    <p:sldId id="270" r:id="rId15"/>
    <p:sldId id="271" r:id="rId16"/>
    <p:sldId id="272" r:id="rId17"/>
    <p:sldId id="273" r:id="rId18"/>
    <p:sldId id="275" r:id="rId19"/>
    <p:sldId id="276" r:id="rId20"/>
    <p:sldId id="277" r:id="rId21"/>
    <p:sldId id="278" r:id="rId22"/>
    <p:sldId id="281" r:id="rId23"/>
    <p:sldId id="282" r:id="rId24"/>
    <p:sldId id="279" r:id="rId25"/>
    <p:sldId id="280"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6/19/2020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6/19/2020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6/19/2020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781377" y="267284"/>
            <a:ext cx="8174971" cy="3285866"/>
          </a:xfrm>
        </p:spPr>
        <p:txBody>
          <a:bodyPr>
            <a:normAutofit/>
          </a:bodyPr>
          <a:lstStyle/>
          <a:p>
            <a:pPr algn="l"/>
            <a:r>
              <a:rPr lang="en-US" sz="6200" dirty="0"/>
              <a:t>Project on :</a:t>
            </a:r>
            <a:br>
              <a:rPr lang="en-US" sz="6200" dirty="0"/>
            </a:br>
            <a:r>
              <a:rPr lang="en-US" sz="6200" dirty="0"/>
              <a:t>MULTI MODALITY IMAGE FUSION</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929255" y="5113050"/>
            <a:ext cx="7178070" cy="863348"/>
          </a:xfrm>
        </p:spPr>
        <p:txBody>
          <a:bodyPr>
            <a:normAutofit lnSpcReduction="10000"/>
          </a:bodyPr>
          <a:lstStyle/>
          <a:p>
            <a:pPr algn="l"/>
            <a:r>
              <a:rPr lang="en-US" dirty="0"/>
              <a:t>BY –</a:t>
            </a:r>
          </a:p>
          <a:p>
            <a:pPr algn="l"/>
            <a:r>
              <a:rPr lang="en-US" dirty="0"/>
              <a:t>SAMRATH SINGH </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FEE9-40E7-40B3-AF17-AA153E62451E}"/>
              </a:ext>
            </a:extLst>
          </p:cNvPr>
          <p:cNvSpPr>
            <a:spLocks noGrp="1"/>
          </p:cNvSpPr>
          <p:nvPr>
            <p:ph type="title"/>
          </p:nvPr>
        </p:nvSpPr>
        <p:spPr>
          <a:xfrm>
            <a:off x="1484310" y="321815"/>
            <a:ext cx="10018713" cy="619217"/>
          </a:xfrm>
        </p:spPr>
        <p:txBody>
          <a:bodyPr>
            <a:normAutofit fontScale="90000"/>
          </a:bodyPr>
          <a:lstStyle/>
          <a:p>
            <a:r>
              <a:rPr lang="en-IN" dirty="0"/>
              <a:t>More about Bilateral Filter?</a:t>
            </a:r>
          </a:p>
        </p:txBody>
      </p:sp>
      <p:sp>
        <p:nvSpPr>
          <p:cNvPr id="3" name="Content Placeholder 2">
            <a:extLst>
              <a:ext uri="{FF2B5EF4-FFF2-40B4-BE49-F238E27FC236}">
                <a16:creationId xmlns:a16="http://schemas.microsoft.com/office/drawing/2014/main" id="{9D7C7E7A-E421-4DB6-A631-62FCD41ECDE8}"/>
              </a:ext>
            </a:extLst>
          </p:cNvPr>
          <p:cNvSpPr>
            <a:spLocks noGrp="1"/>
          </p:cNvSpPr>
          <p:nvPr>
            <p:ph idx="1"/>
          </p:nvPr>
        </p:nvSpPr>
        <p:spPr>
          <a:xfrm>
            <a:off x="1484310" y="1882067"/>
            <a:ext cx="10018713" cy="4335262"/>
          </a:xfrm>
        </p:spPr>
        <p:txBody>
          <a:bodyPr>
            <a:normAutofit fontScale="85000" lnSpcReduction="20000"/>
          </a:bodyPr>
          <a:lstStyle/>
          <a:p>
            <a:r>
              <a:rPr lang="en-US" dirty="0"/>
              <a:t>In image processing, filters are used to stifle the high frequency in any image. It means clear and sleeking the images. Filters process is also used to enhance the quality of image as well as detecting edges. There is no. of filters techniques used in image processing and in between the Gaussian filter is one of plausible filter providing sharpness and isolates unnecessary noisy information from the existing images but the drawback of this method is that it ignores the accurate details. To track this kind of problem, cross bilateral filter was proposed by the scientists naming </a:t>
            </a:r>
            <a:r>
              <a:rPr lang="en-US" dirty="0" err="1"/>
              <a:t>tomasi</a:t>
            </a:r>
            <a:r>
              <a:rPr lang="en-US" dirty="0"/>
              <a:t> and </a:t>
            </a:r>
            <a:r>
              <a:rPr lang="en-US" dirty="0" err="1"/>
              <a:t>manduchi</a:t>
            </a:r>
            <a:r>
              <a:rPr lang="en-US" dirty="0"/>
              <a:t>. </a:t>
            </a:r>
          </a:p>
          <a:p>
            <a:r>
              <a:rPr lang="en-US" dirty="0"/>
              <a:t>Bilateral filter is called as a non-linear filtering technique used to preserve the edges and it’s also for reducing the noise of an image. It protects the sharper details. Further we extend this bilateral filter technique using two different filter kernels. These are spatial based filter kernel and range based filter kernel. Spatial based filter kernel is considered as low passing filter used to gain geometric pattern closeness amid the neighborhood pixels now those range based filter kernel is just an edges stopping function applicable for the scaling of gray color. Both type of filter kernels are depends on particular gaussian distribution process weighted acquired by means of Euclidian distance and gray or color spaces</a:t>
            </a:r>
            <a:endParaRPr lang="en-IN" dirty="0"/>
          </a:p>
        </p:txBody>
      </p:sp>
    </p:spTree>
    <p:extLst>
      <p:ext uri="{BB962C8B-B14F-4D97-AF65-F5344CB8AC3E}">
        <p14:creationId xmlns:p14="http://schemas.microsoft.com/office/powerpoint/2010/main" val="118264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F5AA-8DCD-4530-A75A-F80C46ADFF0B}"/>
              </a:ext>
            </a:extLst>
          </p:cNvPr>
          <p:cNvSpPr>
            <a:spLocks noGrp="1"/>
          </p:cNvSpPr>
          <p:nvPr>
            <p:ph type="title"/>
          </p:nvPr>
        </p:nvSpPr>
        <p:spPr>
          <a:xfrm>
            <a:off x="1484311" y="685801"/>
            <a:ext cx="6487837" cy="725750"/>
          </a:xfrm>
        </p:spPr>
        <p:txBody>
          <a:bodyPr/>
          <a:lstStyle/>
          <a:p>
            <a:r>
              <a:rPr lang="en-IN" dirty="0"/>
              <a:t>How it was used.</a:t>
            </a:r>
          </a:p>
        </p:txBody>
      </p:sp>
      <p:pic>
        <p:nvPicPr>
          <p:cNvPr id="5" name="Content Placeholder 4">
            <a:extLst>
              <a:ext uri="{FF2B5EF4-FFF2-40B4-BE49-F238E27FC236}">
                <a16:creationId xmlns:a16="http://schemas.microsoft.com/office/drawing/2014/main" id="{267B18BB-E840-46BA-978E-B1F68FC72EEF}"/>
              </a:ext>
            </a:extLst>
          </p:cNvPr>
          <p:cNvPicPr>
            <a:picLocks noGrp="1" noChangeAspect="1"/>
          </p:cNvPicPr>
          <p:nvPr>
            <p:ph idx="1"/>
          </p:nvPr>
        </p:nvPicPr>
        <p:blipFill>
          <a:blip r:embed="rId2"/>
          <a:stretch>
            <a:fillRect/>
          </a:stretch>
        </p:blipFill>
        <p:spPr>
          <a:xfrm>
            <a:off x="2717527" y="2409548"/>
            <a:ext cx="6568516" cy="3124200"/>
          </a:xfrm>
        </p:spPr>
      </p:pic>
    </p:spTree>
    <p:extLst>
      <p:ext uri="{BB962C8B-B14F-4D97-AF65-F5344CB8AC3E}">
        <p14:creationId xmlns:p14="http://schemas.microsoft.com/office/powerpoint/2010/main" val="333727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82C-6150-4932-BE25-49858A09E2D6}"/>
              </a:ext>
            </a:extLst>
          </p:cNvPr>
          <p:cNvSpPr>
            <a:spLocks noGrp="1"/>
          </p:cNvSpPr>
          <p:nvPr>
            <p:ph type="title"/>
          </p:nvPr>
        </p:nvSpPr>
        <p:spPr>
          <a:xfrm>
            <a:off x="1484311" y="685801"/>
            <a:ext cx="10018713" cy="697638"/>
          </a:xfrm>
        </p:spPr>
        <p:txBody>
          <a:bodyPr>
            <a:normAutofit fontScale="90000"/>
          </a:bodyPr>
          <a:lstStyle/>
          <a:p>
            <a:r>
              <a:rPr lang="en-IN" dirty="0"/>
              <a:t>Step 4</a:t>
            </a:r>
          </a:p>
        </p:txBody>
      </p:sp>
      <p:sp>
        <p:nvSpPr>
          <p:cNvPr id="3" name="Content Placeholder 2">
            <a:extLst>
              <a:ext uri="{FF2B5EF4-FFF2-40B4-BE49-F238E27FC236}">
                <a16:creationId xmlns:a16="http://schemas.microsoft.com/office/drawing/2014/main" id="{159740E6-E2D0-436D-A597-26759AE62AB1}"/>
              </a:ext>
            </a:extLst>
          </p:cNvPr>
          <p:cNvSpPr>
            <a:spLocks noGrp="1"/>
          </p:cNvSpPr>
          <p:nvPr>
            <p:ph idx="1"/>
          </p:nvPr>
        </p:nvSpPr>
        <p:spPr>
          <a:xfrm>
            <a:off x="1741762" y="1885765"/>
            <a:ext cx="10018713" cy="697637"/>
          </a:xfrm>
        </p:spPr>
        <p:txBody>
          <a:bodyPr>
            <a:normAutofit fontScale="92500" lnSpcReduction="10000"/>
          </a:bodyPr>
          <a:lstStyle/>
          <a:p>
            <a:r>
              <a:rPr lang="en-IN" dirty="0"/>
              <a:t>The lengthy and arguably the most important part of the project. Now we apply entropy based fusion.</a:t>
            </a:r>
          </a:p>
        </p:txBody>
      </p:sp>
      <p:sp>
        <p:nvSpPr>
          <p:cNvPr id="4" name="TextBox 3">
            <a:extLst>
              <a:ext uri="{FF2B5EF4-FFF2-40B4-BE49-F238E27FC236}">
                <a16:creationId xmlns:a16="http://schemas.microsoft.com/office/drawing/2014/main" id="{85350E94-3D90-4175-A718-4009F2A81771}"/>
              </a:ext>
            </a:extLst>
          </p:cNvPr>
          <p:cNvSpPr txBox="1"/>
          <p:nvPr/>
        </p:nvSpPr>
        <p:spPr>
          <a:xfrm>
            <a:off x="1741762" y="3085728"/>
            <a:ext cx="9822792" cy="2031325"/>
          </a:xfrm>
          <a:prstGeom prst="rect">
            <a:avLst/>
          </a:prstGeom>
          <a:noFill/>
        </p:spPr>
        <p:txBody>
          <a:bodyPr wrap="square" rtlCol="0">
            <a:spAutoFit/>
          </a:bodyPr>
          <a:lstStyle/>
          <a:p>
            <a:endParaRPr lang="en-US" dirty="0"/>
          </a:p>
          <a:p>
            <a:r>
              <a:rPr lang="en-US" dirty="0"/>
              <a:t>Entropy was introduced by </a:t>
            </a:r>
            <a:r>
              <a:rPr lang="en-US" dirty="0" err="1"/>
              <a:t>Shanon</a:t>
            </a:r>
            <a:r>
              <a:rPr lang="en-US" dirty="0"/>
              <a:t> (1948), were the higher value of Entropy = more detailed information. Entropy is a measure of image information content, which is interpreted as the average uncertainty of information source. In Image, Entropy is defined as corresponding states of intensity level which individual pixels can adapt. It is used in the quantitative analysis and evaluation image details, the entropy value is used as it provides better comparison of the image details.</a:t>
            </a:r>
          </a:p>
          <a:p>
            <a:endParaRPr lang="en-US" dirty="0"/>
          </a:p>
        </p:txBody>
      </p:sp>
    </p:spTree>
    <p:extLst>
      <p:ext uri="{BB962C8B-B14F-4D97-AF65-F5344CB8AC3E}">
        <p14:creationId xmlns:p14="http://schemas.microsoft.com/office/powerpoint/2010/main" val="273529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0A33-F436-4A33-8482-ACC24024294C}"/>
              </a:ext>
            </a:extLst>
          </p:cNvPr>
          <p:cNvSpPr>
            <a:spLocks noGrp="1"/>
          </p:cNvSpPr>
          <p:nvPr>
            <p:ph type="title"/>
          </p:nvPr>
        </p:nvSpPr>
        <p:spPr>
          <a:xfrm>
            <a:off x="1493189" y="308418"/>
            <a:ext cx="10018713" cy="681361"/>
          </a:xfrm>
        </p:spPr>
        <p:txBody>
          <a:bodyPr>
            <a:normAutofit fontScale="90000"/>
          </a:bodyPr>
          <a:lstStyle/>
          <a:p>
            <a:r>
              <a:rPr lang="en-IN" dirty="0"/>
              <a:t>How it was applied in the project?</a:t>
            </a:r>
          </a:p>
        </p:txBody>
      </p:sp>
      <p:pic>
        <p:nvPicPr>
          <p:cNvPr id="5" name="Content Placeholder 4">
            <a:extLst>
              <a:ext uri="{FF2B5EF4-FFF2-40B4-BE49-F238E27FC236}">
                <a16:creationId xmlns:a16="http://schemas.microsoft.com/office/drawing/2014/main" id="{5495DE48-1A8B-417A-A712-DA307E3E86E4}"/>
              </a:ext>
            </a:extLst>
          </p:cNvPr>
          <p:cNvPicPr>
            <a:picLocks noGrp="1" noChangeAspect="1"/>
          </p:cNvPicPr>
          <p:nvPr>
            <p:ph idx="1"/>
          </p:nvPr>
        </p:nvPicPr>
        <p:blipFill>
          <a:blip r:embed="rId2"/>
          <a:stretch>
            <a:fillRect/>
          </a:stretch>
        </p:blipFill>
        <p:spPr>
          <a:xfrm>
            <a:off x="2210539" y="1158455"/>
            <a:ext cx="9023803" cy="5075889"/>
          </a:xfrm>
        </p:spPr>
      </p:pic>
    </p:spTree>
    <p:extLst>
      <p:ext uri="{BB962C8B-B14F-4D97-AF65-F5344CB8AC3E}">
        <p14:creationId xmlns:p14="http://schemas.microsoft.com/office/powerpoint/2010/main" val="335786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471C-2575-4696-A419-ECAA23ECC233}"/>
              </a:ext>
            </a:extLst>
          </p:cNvPr>
          <p:cNvSpPr>
            <a:spLocks noGrp="1"/>
          </p:cNvSpPr>
          <p:nvPr>
            <p:ph type="title"/>
          </p:nvPr>
        </p:nvSpPr>
        <p:spPr>
          <a:xfrm>
            <a:off x="1484311" y="685801"/>
            <a:ext cx="10018713" cy="601462"/>
          </a:xfrm>
        </p:spPr>
        <p:txBody>
          <a:bodyPr>
            <a:normAutofit fontScale="90000"/>
          </a:bodyPr>
          <a:lstStyle/>
          <a:p>
            <a:r>
              <a:rPr lang="en-US" dirty="0"/>
              <a:t>How it was applied in the project?(contd.)</a:t>
            </a:r>
            <a:endParaRPr lang="en-IN" dirty="0"/>
          </a:p>
        </p:txBody>
      </p:sp>
      <p:sp>
        <p:nvSpPr>
          <p:cNvPr id="3" name="Content Placeholder 2">
            <a:extLst>
              <a:ext uri="{FF2B5EF4-FFF2-40B4-BE49-F238E27FC236}">
                <a16:creationId xmlns:a16="http://schemas.microsoft.com/office/drawing/2014/main" id="{0A0B4BBB-FF99-4C98-AE48-5CFAB6A14F87}"/>
              </a:ext>
            </a:extLst>
          </p:cNvPr>
          <p:cNvSpPr>
            <a:spLocks noGrp="1"/>
          </p:cNvSpPr>
          <p:nvPr>
            <p:ph idx="1"/>
          </p:nvPr>
        </p:nvSpPr>
        <p:spPr/>
        <p:txBody>
          <a:bodyPr>
            <a:normAutofit lnSpcReduction="10000"/>
          </a:bodyPr>
          <a:lstStyle/>
          <a:p>
            <a:pPr marL="0" indent="0">
              <a:buNone/>
            </a:pPr>
            <a:r>
              <a:rPr lang="en-IN" dirty="0"/>
              <a:t>We basically have 2 matrix as of now. The thing is that we are trying to fuse the two images(matrix) so we compare the entropy of the two matrix , value by value and keep the value that is required for the perfect fused image , i.e. the features of both the images need to be retained while the fusion is taking place. Hence the  entropy value which is greater will be stored in another matrix , which is going to help us form the final image.</a:t>
            </a:r>
          </a:p>
          <a:p>
            <a:pPr marL="0" indent="0">
              <a:buNone/>
            </a:pPr>
            <a:r>
              <a:rPr lang="en-IN" dirty="0"/>
              <a:t>This is done on all the parts of the image. </a:t>
            </a:r>
          </a:p>
          <a:p>
            <a:pPr marL="0" indent="0">
              <a:buNone/>
            </a:pPr>
            <a:r>
              <a:rPr lang="en-IN" dirty="0"/>
              <a:t>We will get 4 values after this , which will help us in forming the final image. </a:t>
            </a:r>
          </a:p>
        </p:txBody>
      </p:sp>
    </p:spTree>
    <p:extLst>
      <p:ext uri="{BB962C8B-B14F-4D97-AF65-F5344CB8AC3E}">
        <p14:creationId xmlns:p14="http://schemas.microsoft.com/office/powerpoint/2010/main" val="387760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8B4C-AC8D-4040-B5EE-E6CF28E795D2}"/>
              </a:ext>
            </a:extLst>
          </p:cNvPr>
          <p:cNvSpPr>
            <a:spLocks noGrp="1"/>
          </p:cNvSpPr>
          <p:nvPr>
            <p:ph type="title"/>
          </p:nvPr>
        </p:nvSpPr>
        <p:spPr>
          <a:xfrm>
            <a:off x="2363201" y="322583"/>
            <a:ext cx="7260194" cy="352886"/>
          </a:xfrm>
        </p:spPr>
        <p:txBody>
          <a:bodyPr>
            <a:normAutofit fontScale="90000"/>
          </a:bodyPr>
          <a:lstStyle/>
          <a:p>
            <a:r>
              <a:rPr lang="en-IN" dirty="0"/>
              <a:t>Step 5</a:t>
            </a:r>
          </a:p>
        </p:txBody>
      </p:sp>
      <p:sp>
        <p:nvSpPr>
          <p:cNvPr id="3" name="Content Placeholder 2">
            <a:extLst>
              <a:ext uri="{FF2B5EF4-FFF2-40B4-BE49-F238E27FC236}">
                <a16:creationId xmlns:a16="http://schemas.microsoft.com/office/drawing/2014/main" id="{000AEAFE-C42B-46D1-B372-632AE2B0351E}"/>
              </a:ext>
            </a:extLst>
          </p:cNvPr>
          <p:cNvSpPr>
            <a:spLocks noGrp="1"/>
          </p:cNvSpPr>
          <p:nvPr>
            <p:ph idx="1"/>
          </p:nvPr>
        </p:nvSpPr>
        <p:spPr>
          <a:xfrm>
            <a:off x="4290263" y="1113405"/>
            <a:ext cx="3611473" cy="762001"/>
          </a:xfrm>
        </p:spPr>
        <p:txBody>
          <a:bodyPr/>
          <a:lstStyle/>
          <a:p>
            <a:pPr marL="0" indent="0">
              <a:buNone/>
            </a:pPr>
            <a:r>
              <a:rPr lang="en-IN" dirty="0"/>
              <a:t>Inverse Wavelet Transform </a:t>
            </a:r>
          </a:p>
          <a:p>
            <a:endParaRPr lang="en-IN" dirty="0"/>
          </a:p>
        </p:txBody>
      </p:sp>
      <p:sp>
        <p:nvSpPr>
          <p:cNvPr id="4" name="TextBox 3">
            <a:extLst>
              <a:ext uri="{FF2B5EF4-FFF2-40B4-BE49-F238E27FC236}">
                <a16:creationId xmlns:a16="http://schemas.microsoft.com/office/drawing/2014/main" id="{CDE3594C-B41D-4FB7-BB60-105BC09E0834}"/>
              </a:ext>
            </a:extLst>
          </p:cNvPr>
          <p:cNvSpPr txBox="1"/>
          <p:nvPr/>
        </p:nvSpPr>
        <p:spPr>
          <a:xfrm>
            <a:off x="1944209" y="1734103"/>
            <a:ext cx="9983828" cy="4801314"/>
          </a:xfrm>
          <a:prstGeom prst="rect">
            <a:avLst/>
          </a:prstGeom>
          <a:noFill/>
        </p:spPr>
        <p:txBody>
          <a:bodyPr wrap="square" rtlCol="0">
            <a:spAutoFit/>
          </a:bodyPr>
          <a:lstStyle/>
          <a:p>
            <a:r>
              <a:rPr lang="en-US" dirty="0"/>
              <a:t>Once we arrive at our discrete wavelet coefficients, we need a way to reconstruct them back into the original signal (or a modified original signal if we played around with the coefficients). In order to do this, we utilize the process known as the inverse discrete wavelet transform.</a:t>
            </a:r>
          </a:p>
          <a:p>
            <a:r>
              <a:rPr lang="en-US" dirty="0"/>
              <a:t>Much like the DWT can be explained by using filter bank theory, so can the reconstruction of the IDWT. The process is simply reversed. The DWT coefficients are first </a:t>
            </a:r>
            <a:r>
              <a:rPr lang="en-US" dirty="0" err="1"/>
              <a:t>upsampled</a:t>
            </a:r>
            <a:r>
              <a:rPr lang="en-US" dirty="0"/>
              <a:t> (the approximation and the detail coefficients are handled separately) by placing zeros in between every coefficient, effectively doubling the lengths of each. These are then convolved with the reconstruction scaling filter for approximation coefficients (the reconstruction scaling filter is simply the original scaling filter that has been flipped left to right) and the reconstruction wavelet filter for the detail coefficients. These results are then added together to arrive at the original signal.</a:t>
            </a:r>
          </a:p>
          <a:p>
            <a:r>
              <a:rPr lang="en-US" dirty="0"/>
              <a:t>Similar to how we made the signal periodic before doing our DWT calculations on it, we must make our dwt coefficients periodic before convolving to obtain the original signal. This is done by simply taking the first N/2-1 coefficients from the DWT coefficients, and appending them to the end. Remember that N is the length of our scaling filter.</a:t>
            </a:r>
          </a:p>
          <a:p>
            <a:r>
              <a:rPr lang="en-US" dirty="0"/>
              <a:t>After the convolution and addition, to grab the part of the signal we want away from the convolution ‘junk’, we grab the coefficients from N to the length of the signal + N -1. This will give us our original signal.</a:t>
            </a:r>
            <a:endParaRPr lang="en-IN" dirty="0"/>
          </a:p>
        </p:txBody>
      </p:sp>
    </p:spTree>
    <p:extLst>
      <p:ext uri="{BB962C8B-B14F-4D97-AF65-F5344CB8AC3E}">
        <p14:creationId xmlns:p14="http://schemas.microsoft.com/office/powerpoint/2010/main" val="278259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CE96C5-5DA9-4BDD-B99F-AFB02562DF39}"/>
              </a:ext>
            </a:extLst>
          </p:cNvPr>
          <p:cNvPicPr>
            <a:picLocks noGrp="1" noChangeAspect="1"/>
          </p:cNvPicPr>
          <p:nvPr>
            <p:ph idx="1"/>
          </p:nvPr>
        </p:nvPicPr>
        <p:blipFill>
          <a:blip r:embed="rId2"/>
          <a:stretch>
            <a:fillRect/>
          </a:stretch>
        </p:blipFill>
        <p:spPr>
          <a:xfrm>
            <a:off x="2095940" y="1109709"/>
            <a:ext cx="7926950" cy="3985292"/>
          </a:xfrm>
        </p:spPr>
      </p:pic>
      <p:sp>
        <p:nvSpPr>
          <p:cNvPr id="6" name="TextBox 5">
            <a:extLst>
              <a:ext uri="{FF2B5EF4-FFF2-40B4-BE49-F238E27FC236}">
                <a16:creationId xmlns:a16="http://schemas.microsoft.com/office/drawing/2014/main" id="{0225BE91-7EB0-4CDA-8F4C-EFAC230F0C12}"/>
              </a:ext>
            </a:extLst>
          </p:cNvPr>
          <p:cNvSpPr txBox="1"/>
          <p:nvPr/>
        </p:nvSpPr>
        <p:spPr>
          <a:xfrm>
            <a:off x="4373413" y="5748291"/>
            <a:ext cx="3445174" cy="369332"/>
          </a:xfrm>
          <a:prstGeom prst="rect">
            <a:avLst/>
          </a:prstGeom>
          <a:noFill/>
        </p:spPr>
        <p:txBody>
          <a:bodyPr wrap="none" rtlCol="0">
            <a:spAutoFit/>
          </a:bodyPr>
          <a:lstStyle/>
          <a:p>
            <a:r>
              <a:rPr lang="en-IN" dirty="0"/>
              <a:t>Simple explanation of the working</a:t>
            </a:r>
          </a:p>
        </p:txBody>
      </p:sp>
    </p:spTree>
    <p:extLst>
      <p:ext uri="{BB962C8B-B14F-4D97-AF65-F5344CB8AC3E}">
        <p14:creationId xmlns:p14="http://schemas.microsoft.com/office/powerpoint/2010/main" val="70714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EA61-E2F0-402B-8E17-117883D784E0}"/>
              </a:ext>
            </a:extLst>
          </p:cNvPr>
          <p:cNvSpPr>
            <a:spLocks noGrp="1"/>
          </p:cNvSpPr>
          <p:nvPr>
            <p:ph type="title"/>
          </p:nvPr>
        </p:nvSpPr>
        <p:spPr>
          <a:xfrm>
            <a:off x="1484312" y="685801"/>
            <a:ext cx="6070586" cy="539318"/>
          </a:xfrm>
        </p:spPr>
        <p:txBody>
          <a:bodyPr>
            <a:normAutofit fontScale="90000"/>
          </a:bodyPr>
          <a:lstStyle/>
          <a:p>
            <a:r>
              <a:rPr lang="en-IN" dirty="0"/>
              <a:t>Step 6</a:t>
            </a:r>
          </a:p>
        </p:txBody>
      </p:sp>
      <p:sp>
        <p:nvSpPr>
          <p:cNvPr id="3" name="Content Placeholder 2">
            <a:extLst>
              <a:ext uri="{FF2B5EF4-FFF2-40B4-BE49-F238E27FC236}">
                <a16:creationId xmlns:a16="http://schemas.microsoft.com/office/drawing/2014/main" id="{17E413D5-D936-451A-98A5-2523F17BF5C8}"/>
              </a:ext>
            </a:extLst>
          </p:cNvPr>
          <p:cNvSpPr>
            <a:spLocks noGrp="1"/>
          </p:cNvSpPr>
          <p:nvPr>
            <p:ph idx="1"/>
          </p:nvPr>
        </p:nvSpPr>
        <p:spPr>
          <a:xfrm>
            <a:off x="1546456" y="3101635"/>
            <a:ext cx="4302800" cy="1026111"/>
          </a:xfrm>
        </p:spPr>
        <p:txBody>
          <a:bodyPr/>
          <a:lstStyle/>
          <a:p>
            <a:r>
              <a:rPr lang="en-IN" dirty="0"/>
              <a:t>Resulting image is displayed.</a:t>
            </a:r>
          </a:p>
        </p:txBody>
      </p:sp>
      <p:pic>
        <p:nvPicPr>
          <p:cNvPr id="5" name="Picture 4">
            <a:extLst>
              <a:ext uri="{FF2B5EF4-FFF2-40B4-BE49-F238E27FC236}">
                <a16:creationId xmlns:a16="http://schemas.microsoft.com/office/drawing/2014/main" id="{63379B1F-CD87-495A-96E9-7F3BB081D982}"/>
              </a:ext>
            </a:extLst>
          </p:cNvPr>
          <p:cNvPicPr>
            <a:picLocks noChangeAspect="1"/>
          </p:cNvPicPr>
          <p:nvPr/>
        </p:nvPicPr>
        <p:blipFill>
          <a:blip r:embed="rId2"/>
          <a:stretch>
            <a:fillRect/>
          </a:stretch>
        </p:blipFill>
        <p:spPr>
          <a:xfrm>
            <a:off x="6671221" y="1351255"/>
            <a:ext cx="4078428" cy="3830715"/>
          </a:xfrm>
          <a:prstGeom prst="rect">
            <a:avLst/>
          </a:prstGeom>
        </p:spPr>
      </p:pic>
      <p:sp>
        <p:nvSpPr>
          <p:cNvPr id="6" name="TextBox 5">
            <a:extLst>
              <a:ext uri="{FF2B5EF4-FFF2-40B4-BE49-F238E27FC236}">
                <a16:creationId xmlns:a16="http://schemas.microsoft.com/office/drawing/2014/main" id="{20E5652B-252F-4218-AED8-6046B033EDED}"/>
              </a:ext>
            </a:extLst>
          </p:cNvPr>
          <p:cNvSpPr txBox="1"/>
          <p:nvPr/>
        </p:nvSpPr>
        <p:spPr>
          <a:xfrm>
            <a:off x="6532434" y="5506745"/>
            <a:ext cx="4356001" cy="369332"/>
          </a:xfrm>
          <a:prstGeom prst="rect">
            <a:avLst/>
          </a:prstGeom>
          <a:noFill/>
        </p:spPr>
        <p:txBody>
          <a:bodyPr wrap="none" rtlCol="0">
            <a:spAutoFit/>
          </a:bodyPr>
          <a:lstStyle/>
          <a:p>
            <a:r>
              <a:rPr lang="en-IN" dirty="0"/>
              <a:t>Resulting fused image of the 2 images used.</a:t>
            </a:r>
          </a:p>
        </p:txBody>
      </p:sp>
    </p:spTree>
    <p:extLst>
      <p:ext uri="{BB962C8B-B14F-4D97-AF65-F5344CB8AC3E}">
        <p14:creationId xmlns:p14="http://schemas.microsoft.com/office/powerpoint/2010/main" val="2607391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E0B8-9D9B-451E-B58B-EA9EED5C39CB}"/>
              </a:ext>
            </a:extLst>
          </p:cNvPr>
          <p:cNvSpPr>
            <a:spLocks noGrp="1"/>
          </p:cNvSpPr>
          <p:nvPr>
            <p:ph type="title"/>
          </p:nvPr>
        </p:nvSpPr>
        <p:spPr>
          <a:xfrm>
            <a:off x="1386657" y="330694"/>
            <a:ext cx="10018713" cy="486052"/>
          </a:xfrm>
        </p:spPr>
        <p:txBody>
          <a:bodyPr>
            <a:normAutofit fontScale="90000"/>
          </a:bodyPr>
          <a:lstStyle/>
          <a:p>
            <a:r>
              <a:rPr lang="en-IN" dirty="0"/>
              <a:t>Some screenshots of the working of project.</a:t>
            </a:r>
          </a:p>
        </p:txBody>
      </p:sp>
      <p:pic>
        <p:nvPicPr>
          <p:cNvPr id="5" name="Content Placeholder 4">
            <a:extLst>
              <a:ext uri="{FF2B5EF4-FFF2-40B4-BE49-F238E27FC236}">
                <a16:creationId xmlns:a16="http://schemas.microsoft.com/office/drawing/2014/main" id="{F497586D-4E6F-4522-87A2-A8434F34FE6C}"/>
              </a:ext>
            </a:extLst>
          </p:cNvPr>
          <p:cNvPicPr>
            <a:picLocks noGrp="1" noChangeAspect="1"/>
          </p:cNvPicPr>
          <p:nvPr>
            <p:ph idx="1"/>
          </p:nvPr>
        </p:nvPicPr>
        <p:blipFill>
          <a:blip r:embed="rId2"/>
          <a:stretch>
            <a:fillRect/>
          </a:stretch>
        </p:blipFill>
        <p:spPr>
          <a:xfrm>
            <a:off x="1784412" y="1049513"/>
            <a:ext cx="9736368" cy="5268197"/>
          </a:xfrm>
        </p:spPr>
      </p:pic>
    </p:spTree>
    <p:extLst>
      <p:ext uri="{BB962C8B-B14F-4D97-AF65-F5344CB8AC3E}">
        <p14:creationId xmlns:p14="http://schemas.microsoft.com/office/powerpoint/2010/main" val="156679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995443-EBF6-4D5F-B30B-20E3B792CBC6}"/>
              </a:ext>
            </a:extLst>
          </p:cNvPr>
          <p:cNvPicPr>
            <a:picLocks noGrp="1" noChangeAspect="1"/>
          </p:cNvPicPr>
          <p:nvPr>
            <p:ph idx="1"/>
          </p:nvPr>
        </p:nvPicPr>
        <p:blipFill>
          <a:blip r:embed="rId2"/>
          <a:stretch>
            <a:fillRect/>
          </a:stretch>
        </p:blipFill>
        <p:spPr>
          <a:xfrm>
            <a:off x="1683749" y="590578"/>
            <a:ext cx="10176819" cy="5387053"/>
          </a:xfrm>
        </p:spPr>
      </p:pic>
    </p:spTree>
    <p:extLst>
      <p:ext uri="{BB962C8B-B14F-4D97-AF65-F5344CB8AC3E}">
        <p14:creationId xmlns:p14="http://schemas.microsoft.com/office/powerpoint/2010/main" val="315242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849968" y="61120"/>
            <a:ext cx="7411825" cy="1752599"/>
          </a:xfrm>
        </p:spPr>
        <p:txBody>
          <a:bodyPr>
            <a:normAutofit/>
          </a:bodyPr>
          <a:lstStyle/>
          <a:p>
            <a:pPr algn="l"/>
            <a:r>
              <a:rPr lang="en-US" dirty="0"/>
              <a:t>PROBLEM STATEMENT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714755" y="2582863"/>
            <a:ext cx="7243603" cy="2719193"/>
          </a:xfrm>
        </p:spPr>
        <p:txBody>
          <a:bodyPr anchor="t">
            <a:normAutofit fontScale="92500"/>
          </a:bodyPr>
          <a:lstStyle/>
          <a:p>
            <a:pPr marL="0" indent="0">
              <a:buNone/>
            </a:pPr>
            <a:r>
              <a:rPr lang="en-US" dirty="0"/>
              <a:t> Every single modality image has its own drawbacks in providing needed information because each image is captured with different radiation power. In order to overcome this it is highly required to obtain information from multiple modalities which is used for clinical diagnosis. In this situation, fusion is a technique used to combine multimodality medical images such as CT, MRI, PET etc.</a:t>
            </a: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BDB77C-D4A1-4FDD-99DC-80FD5148763A}"/>
              </a:ext>
            </a:extLst>
          </p:cNvPr>
          <p:cNvPicPr>
            <a:picLocks noGrp="1" noChangeAspect="1"/>
          </p:cNvPicPr>
          <p:nvPr>
            <p:ph idx="1"/>
          </p:nvPr>
        </p:nvPicPr>
        <p:blipFill>
          <a:blip r:embed="rId2"/>
          <a:stretch>
            <a:fillRect/>
          </a:stretch>
        </p:blipFill>
        <p:spPr>
          <a:xfrm>
            <a:off x="1589154" y="819529"/>
            <a:ext cx="10333557" cy="5021977"/>
          </a:xfrm>
        </p:spPr>
      </p:pic>
    </p:spTree>
    <p:extLst>
      <p:ext uri="{BB962C8B-B14F-4D97-AF65-F5344CB8AC3E}">
        <p14:creationId xmlns:p14="http://schemas.microsoft.com/office/powerpoint/2010/main" val="358262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1029-DEA5-47CD-A1C1-1037BF7158DC}"/>
              </a:ext>
            </a:extLst>
          </p:cNvPr>
          <p:cNvSpPr>
            <a:spLocks noGrp="1"/>
          </p:cNvSpPr>
          <p:nvPr>
            <p:ph type="title"/>
          </p:nvPr>
        </p:nvSpPr>
        <p:spPr>
          <a:xfrm>
            <a:off x="1484311" y="685801"/>
            <a:ext cx="10018713" cy="770138"/>
          </a:xfrm>
        </p:spPr>
        <p:txBody>
          <a:bodyPr/>
          <a:lstStyle/>
          <a:p>
            <a:r>
              <a:rPr lang="en-IN" dirty="0"/>
              <a:t>Checking The Results.</a:t>
            </a:r>
          </a:p>
        </p:txBody>
      </p:sp>
      <p:sp>
        <p:nvSpPr>
          <p:cNvPr id="3" name="Content Placeholder 2">
            <a:extLst>
              <a:ext uri="{FF2B5EF4-FFF2-40B4-BE49-F238E27FC236}">
                <a16:creationId xmlns:a16="http://schemas.microsoft.com/office/drawing/2014/main" id="{76996665-6AB2-4B2F-A457-4FAB7A9E39B5}"/>
              </a:ext>
            </a:extLst>
          </p:cNvPr>
          <p:cNvSpPr>
            <a:spLocks noGrp="1"/>
          </p:cNvSpPr>
          <p:nvPr>
            <p:ph idx="1"/>
          </p:nvPr>
        </p:nvSpPr>
        <p:spPr>
          <a:xfrm>
            <a:off x="5532528" y="1956787"/>
            <a:ext cx="1729407" cy="369164"/>
          </a:xfrm>
        </p:spPr>
        <p:txBody>
          <a:bodyPr>
            <a:normAutofit fontScale="92500" lnSpcReduction="20000"/>
          </a:bodyPr>
          <a:lstStyle/>
          <a:p>
            <a:pPr marL="0" indent="0">
              <a:buNone/>
            </a:pPr>
            <a:r>
              <a:rPr lang="en-IN" dirty="0"/>
              <a:t>SSIM value</a:t>
            </a:r>
          </a:p>
        </p:txBody>
      </p:sp>
      <p:sp>
        <p:nvSpPr>
          <p:cNvPr id="4" name="TextBox 3">
            <a:extLst>
              <a:ext uri="{FF2B5EF4-FFF2-40B4-BE49-F238E27FC236}">
                <a16:creationId xmlns:a16="http://schemas.microsoft.com/office/drawing/2014/main" id="{0DA675C9-7CC2-4665-BF12-F5066896DABC}"/>
              </a:ext>
            </a:extLst>
          </p:cNvPr>
          <p:cNvSpPr txBox="1"/>
          <p:nvPr/>
        </p:nvSpPr>
        <p:spPr>
          <a:xfrm>
            <a:off x="3334684" y="3329127"/>
            <a:ext cx="6317965" cy="1477328"/>
          </a:xfrm>
          <a:prstGeom prst="rect">
            <a:avLst/>
          </a:prstGeom>
          <a:noFill/>
        </p:spPr>
        <p:txBody>
          <a:bodyPr wrap="square" rtlCol="0">
            <a:spAutoFit/>
          </a:bodyPr>
          <a:lstStyle/>
          <a:p>
            <a:r>
              <a:rPr lang="en-US" dirty="0"/>
              <a:t>The Structural Similarity Index (SSIM) is a perceptual metric that quantifies image quality degradation caused by processing such as data compression or by losses in data transmission. It is a full reference metric that requires two images from the same image capture— a reference image and a processed image.</a:t>
            </a:r>
            <a:endParaRPr lang="en-IN" dirty="0"/>
          </a:p>
        </p:txBody>
      </p:sp>
    </p:spTree>
    <p:extLst>
      <p:ext uri="{BB962C8B-B14F-4D97-AF65-F5344CB8AC3E}">
        <p14:creationId xmlns:p14="http://schemas.microsoft.com/office/powerpoint/2010/main" val="325415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CA4C-FCD1-4AB7-BF13-1BC5483DD694}"/>
              </a:ext>
            </a:extLst>
          </p:cNvPr>
          <p:cNvSpPr>
            <a:spLocks noGrp="1"/>
          </p:cNvSpPr>
          <p:nvPr>
            <p:ph type="title"/>
          </p:nvPr>
        </p:nvSpPr>
        <p:spPr>
          <a:xfrm>
            <a:off x="1855867" y="349929"/>
            <a:ext cx="4005919" cy="583706"/>
          </a:xfrm>
        </p:spPr>
        <p:txBody>
          <a:bodyPr>
            <a:normAutofit fontScale="90000"/>
          </a:bodyPr>
          <a:lstStyle/>
          <a:p>
            <a:r>
              <a:rPr lang="en-IN" dirty="0"/>
              <a:t>SSIM value(contd.)</a:t>
            </a:r>
          </a:p>
        </p:txBody>
      </p:sp>
      <p:sp>
        <p:nvSpPr>
          <p:cNvPr id="3" name="Content Placeholder 2">
            <a:extLst>
              <a:ext uri="{FF2B5EF4-FFF2-40B4-BE49-F238E27FC236}">
                <a16:creationId xmlns:a16="http://schemas.microsoft.com/office/drawing/2014/main" id="{AAEB9F40-DFB8-4BC8-8223-AADFAFA70E62}"/>
              </a:ext>
            </a:extLst>
          </p:cNvPr>
          <p:cNvSpPr>
            <a:spLocks noGrp="1"/>
          </p:cNvSpPr>
          <p:nvPr>
            <p:ph idx="1"/>
          </p:nvPr>
        </p:nvSpPr>
        <p:spPr>
          <a:xfrm>
            <a:off x="1573087" y="1189609"/>
            <a:ext cx="7899387" cy="843378"/>
          </a:xfrm>
        </p:spPr>
        <p:txBody>
          <a:bodyPr>
            <a:normAutofit fontScale="85000" lnSpcReduction="20000"/>
          </a:bodyPr>
          <a:lstStyle/>
          <a:p>
            <a:r>
              <a:rPr lang="en-US" dirty="0"/>
              <a:t>The SSIM values ranges between 0 to 1, 1 means perfect match the reconstruct image with original one. Generally SSIM values 0.97, 0.98, 0.99 for good quality reconstruction techniques.</a:t>
            </a:r>
            <a:endParaRPr lang="en-IN" dirty="0"/>
          </a:p>
        </p:txBody>
      </p:sp>
      <p:pic>
        <p:nvPicPr>
          <p:cNvPr id="6" name="Picture 5">
            <a:extLst>
              <a:ext uri="{FF2B5EF4-FFF2-40B4-BE49-F238E27FC236}">
                <a16:creationId xmlns:a16="http://schemas.microsoft.com/office/drawing/2014/main" id="{9342D67B-4E50-4474-AE77-11042584461D}"/>
              </a:ext>
            </a:extLst>
          </p:cNvPr>
          <p:cNvPicPr>
            <a:picLocks noChangeAspect="1"/>
          </p:cNvPicPr>
          <p:nvPr/>
        </p:nvPicPr>
        <p:blipFill>
          <a:blip r:embed="rId2"/>
          <a:stretch>
            <a:fillRect/>
          </a:stretch>
        </p:blipFill>
        <p:spPr>
          <a:xfrm>
            <a:off x="4355976" y="2368859"/>
            <a:ext cx="7495713" cy="4055813"/>
          </a:xfrm>
          <a:prstGeom prst="rect">
            <a:avLst/>
          </a:prstGeom>
        </p:spPr>
      </p:pic>
      <p:sp>
        <p:nvSpPr>
          <p:cNvPr id="7" name="TextBox 6">
            <a:extLst>
              <a:ext uri="{FF2B5EF4-FFF2-40B4-BE49-F238E27FC236}">
                <a16:creationId xmlns:a16="http://schemas.microsoft.com/office/drawing/2014/main" id="{686F02EB-70EF-4B52-94DE-B700C6A6A78F}"/>
              </a:ext>
            </a:extLst>
          </p:cNvPr>
          <p:cNvSpPr txBox="1"/>
          <p:nvPr/>
        </p:nvSpPr>
        <p:spPr>
          <a:xfrm>
            <a:off x="1456372" y="3266983"/>
            <a:ext cx="2804910" cy="1754326"/>
          </a:xfrm>
          <a:prstGeom prst="rect">
            <a:avLst/>
          </a:prstGeom>
          <a:noFill/>
        </p:spPr>
        <p:txBody>
          <a:bodyPr wrap="square" rtlCol="0">
            <a:spAutoFit/>
          </a:bodyPr>
          <a:lstStyle/>
          <a:p>
            <a:r>
              <a:rPr lang="en-IN" dirty="0"/>
              <a:t>Since we have to fairly get </a:t>
            </a:r>
          </a:p>
          <a:p>
            <a:r>
              <a:rPr lang="en-IN" dirty="0"/>
              <a:t>both of the image’s features</a:t>
            </a:r>
          </a:p>
          <a:p>
            <a:r>
              <a:rPr lang="en-IN" dirty="0"/>
              <a:t>and fuse them into one,</a:t>
            </a:r>
          </a:p>
          <a:p>
            <a:r>
              <a:rPr lang="en-IN" dirty="0"/>
              <a:t>we do get a pretty decent SSIM score. </a:t>
            </a:r>
          </a:p>
        </p:txBody>
      </p:sp>
    </p:spTree>
    <p:extLst>
      <p:ext uri="{BB962C8B-B14F-4D97-AF65-F5344CB8AC3E}">
        <p14:creationId xmlns:p14="http://schemas.microsoft.com/office/powerpoint/2010/main" val="344822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4129298" y="2322514"/>
            <a:ext cx="7411825" cy="1752599"/>
          </a:xfrm>
        </p:spPr>
        <p:txBody>
          <a:bodyPr>
            <a:normAutofit/>
          </a:bodyPr>
          <a:lstStyle/>
          <a:p>
            <a:pPr algn="l"/>
            <a:r>
              <a:rPr lang="en-US" dirty="0"/>
              <a:t>Thank you.</a:t>
            </a:r>
          </a:p>
        </p:txBody>
      </p:sp>
    </p:spTree>
    <p:extLst>
      <p:ext uri="{BB962C8B-B14F-4D97-AF65-F5344CB8AC3E}">
        <p14:creationId xmlns:p14="http://schemas.microsoft.com/office/powerpoint/2010/main" val="17202232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849968" y="61120"/>
            <a:ext cx="7411825" cy="1752599"/>
          </a:xfrm>
        </p:spPr>
        <p:txBody>
          <a:bodyPr>
            <a:normAutofit/>
          </a:bodyPr>
          <a:lstStyle/>
          <a:p>
            <a:pPr algn="l"/>
            <a:r>
              <a:rPr lang="en-US" dirty="0"/>
              <a:t>METHODOLOGY</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714755" y="2582863"/>
            <a:ext cx="7243603" cy="2719193"/>
          </a:xfrm>
        </p:spPr>
        <p:txBody>
          <a:bodyPr anchor="t">
            <a:normAutofit/>
          </a:bodyPr>
          <a:lstStyle/>
          <a:p>
            <a:pPr marL="342900" indent="-342900">
              <a:buAutoNum type="arabicPeriod"/>
            </a:pPr>
            <a:r>
              <a:rPr lang="en-US" sz="1800" dirty="0"/>
              <a:t>Reading the images.</a:t>
            </a:r>
          </a:p>
          <a:p>
            <a:pPr marL="342900" indent="-342900">
              <a:buAutoNum type="arabicPeriod"/>
            </a:pPr>
            <a:r>
              <a:rPr lang="en-US" sz="1800" dirty="0"/>
              <a:t> Applying the wavelet transform on the images.</a:t>
            </a:r>
          </a:p>
          <a:p>
            <a:pPr marL="342900" indent="-342900">
              <a:buAutoNum type="arabicPeriod"/>
            </a:pPr>
            <a:r>
              <a:rPr lang="en-US" sz="1800" dirty="0"/>
              <a:t> Using the Bilateral Filter</a:t>
            </a:r>
          </a:p>
          <a:p>
            <a:pPr marL="342900" indent="-342900">
              <a:buAutoNum type="arabicPeriod"/>
            </a:pPr>
            <a:r>
              <a:rPr lang="en-US" sz="1800" dirty="0"/>
              <a:t>Applying the Entropy Based Fusion.</a:t>
            </a:r>
          </a:p>
          <a:p>
            <a:pPr marL="342900" indent="-342900">
              <a:buAutoNum type="arabicPeriod"/>
            </a:pPr>
            <a:r>
              <a:rPr lang="en-US" sz="1800" dirty="0"/>
              <a:t>Inverse Wavelet Transformation.</a:t>
            </a:r>
          </a:p>
          <a:p>
            <a:pPr marL="342900" indent="-342900">
              <a:buAutoNum type="arabicPeriod"/>
            </a:pPr>
            <a:r>
              <a:rPr lang="en-US" sz="1800" dirty="0"/>
              <a:t>Displaying the Fused Image</a:t>
            </a:r>
          </a:p>
          <a:p>
            <a:pPr marL="342900" indent="-342900">
              <a:buAutoNum type="arabicPeriod"/>
            </a:pPr>
            <a:endParaRPr lang="en-US" sz="1800" dirty="0"/>
          </a:p>
        </p:txBody>
      </p:sp>
    </p:spTree>
    <p:extLst>
      <p:ext uri="{BB962C8B-B14F-4D97-AF65-F5344CB8AC3E}">
        <p14:creationId xmlns:p14="http://schemas.microsoft.com/office/powerpoint/2010/main" val="23132303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346C-1999-4CF8-8960-C2C93DF6F2C8}"/>
              </a:ext>
            </a:extLst>
          </p:cNvPr>
          <p:cNvSpPr>
            <a:spLocks noGrp="1"/>
          </p:cNvSpPr>
          <p:nvPr>
            <p:ph type="title"/>
          </p:nvPr>
        </p:nvSpPr>
        <p:spPr>
          <a:xfrm>
            <a:off x="1023019" y="204185"/>
            <a:ext cx="10018713" cy="852257"/>
          </a:xfrm>
        </p:spPr>
        <p:txBody>
          <a:bodyPr/>
          <a:lstStyle/>
          <a:p>
            <a:r>
              <a:rPr lang="en-IN" dirty="0"/>
              <a:t>Tools / Language used :-</a:t>
            </a:r>
          </a:p>
        </p:txBody>
      </p:sp>
      <p:sp>
        <p:nvSpPr>
          <p:cNvPr id="3" name="Content Placeholder 2">
            <a:extLst>
              <a:ext uri="{FF2B5EF4-FFF2-40B4-BE49-F238E27FC236}">
                <a16:creationId xmlns:a16="http://schemas.microsoft.com/office/drawing/2014/main" id="{F6395349-7F6A-4567-8B3F-4306CD992BE1}"/>
              </a:ext>
            </a:extLst>
          </p:cNvPr>
          <p:cNvSpPr>
            <a:spLocks noGrp="1"/>
          </p:cNvSpPr>
          <p:nvPr>
            <p:ph idx="1"/>
          </p:nvPr>
        </p:nvSpPr>
        <p:spPr>
          <a:xfrm>
            <a:off x="4864961" y="1344225"/>
            <a:ext cx="2334827" cy="990601"/>
          </a:xfrm>
        </p:spPr>
        <p:txBody>
          <a:bodyPr/>
          <a:lstStyle/>
          <a:p>
            <a:pPr marL="0" indent="0">
              <a:buNone/>
            </a:pPr>
            <a:r>
              <a:rPr lang="en-IN" dirty="0"/>
              <a:t>MATLAB R2018a</a:t>
            </a:r>
          </a:p>
        </p:txBody>
      </p:sp>
      <p:sp>
        <p:nvSpPr>
          <p:cNvPr id="4" name="TextBox 3">
            <a:extLst>
              <a:ext uri="{FF2B5EF4-FFF2-40B4-BE49-F238E27FC236}">
                <a16:creationId xmlns:a16="http://schemas.microsoft.com/office/drawing/2014/main" id="{6BC60202-509A-4C07-B49A-04CC6C1C5FC2}"/>
              </a:ext>
            </a:extLst>
          </p:cNvPr>
          <p:cNvSpPr txBox="1"/>
          <p:nvPr/>
        </p:nvSpPr>
        <p:spPr>
          <a:xfrm>
            <a:off x="1793290" y="2622609"/>
            <a:ext cx="9376062" cy="2585323"/>
          </a:xfrm>
          <a:prstGeom prst="rect">
            <a:avLst/>
          </a:prstGeom>
          <a:noFill/>
        </p:spPr>
        <p:txBody>
          <a:bodyPr wrap="square" rtlCol="0">
            <a:spAutoFit/>
          </a:bodyPr>
          <a:lstStyle/>
          <a:p>
            <a:r>
              <a:rPr lang="en-US" dirty="0"/>
              <a:t>MATLAB (matrix laboratory) is a multi-paradigm numerical computing environment and proprietary programming language developed by MathWorks. MATLAB allows matrix manipulations, plotting of functions and data, implementation of algorithms, creation of user interfaces, and interfacing with programs written in other languages.</a:t>
            </a:r>
          </a:p>
          <a:p>
            <a:endParaRPr lang="en-US" dirty="0"/>
          </a:p>
          <a:p>
            <a:r>
              <a:rPr lang="en-US" dirty="0"/>
              <a:t>Although MATLAB is intended primarily for numerical computing, an optional toolbox uses the </a:t>
            </a:r>
            <a:r>
              <a:rPr lang="en-US" dirty="0" err="1"/>
              <a:t>MuPAD</a:t>
            </a:r>
            <a:r>
              <a:rPr lang="en-US" dirty="0"/>
              <a:t> symbolic engine allowing access to symbolic computing abilities. An additional package, Simulink, adds graphical multi-domain simulation and model-based design for dynamic and embedded systems.</a:t>
            </a:r>
            <a:endParaRPr lang="en-IN" dirty="0"/>
          </a:p>
        </p:txBody>
      </p:sp>
    </p:spTree>
    <p:extLst>
      <p:ext uri="{BB962C8B-B14F-4D97-AF65-F5344CB8AC3E}">
        <p14:creationId xmlns:p14="http://schemas.microsoft.com/office/powerpoint/2010/main" val="411116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6776-0379-4942-BCF5-825387BD9159}"/>
              </a:ext>
            </a:extLst>
          </p:cNvPr>
          <p:cNvSpPr>
            <a:spLocks noGrp="1"/>
          </p:cNvSpPr>
          <p:nvPr>
            <p:ph type="title"/>
          </p:nvPr>
        </p:nvSpPr>
        <p:spPr>
          <a:xfrm>
            <a:off x="1484311" y="685800"/>
            <a:ext cx="10018713" cy="468297"/>
          </a:xfrm>
        </p:spPr>
        <p:txBody>
          <a:bodyPr>
            <a:normAutofit fontScale="90000"/>
          </a:bodyPr>
          <a:lstStyle/>
          <a:p>
            <a:r>
              <a:rPr lang="en-IN" dirty="0"/>
              <a:t>ALL ABOUT THE PROJECT.</a:t>
            </a:r>
          </a:p>
        </p:txBody>
      </p:sp>
      <p:sp>
        <p:nvSpPr>
          <p:cNvPr id="3" name="Content Placeholder 2">
            <a:extLst>
              <a:ext uri="{FF2B5EF4-FFF2-40B4-BE49-F238E27FC236}">
                <a16:creationId xmlns:a16="http://schemas.microsoft.com/office/drawing/2014/main" id="{E9C12E31-46A5-48C7-9989-2FF701DD9919}"/>
              </a:ext>
            </a:extLst>
          </p:cNvPr>
          <p:cNvSpPr>
            <a:spLocks noGrp="1"/>
          </p:cNvSpPr>
          <p:nvPr>
            <p:ph idx="1"/>
          </p:nvPr>
        </p:nvSpPr>
        <p:spPr>
          <a:xfrm>
            <a:off x="1289002" y="2027806"/>
            <a:ext cx="5555681" cy="3124201"/>
          </a:xfrm>
        </p:spPr>
        <p:txBody>
          <a:bodyPr>
            <a:normAutofit fontScale="70000" lnSpcReduction="20000"/>
          </a:bodyPr>
          <a:lstStyle/>
          <a:p>
            <a:pPr marL="0" indent="0">
              <a:buNone/>
            </a:pPr>
            <a:r>
              <a:rPr lang="en-US" dirty="0"/>
              <a:t>The proposed method has been demonstrated in image.</a:t>
            </a:r>
          </a:p>
          <a:p>
            <a:pPr marL="0" indent="0">
              <a:buNone/>
            </a:pPr>
            <a:r>
              <a:rPr lang="en-US" dirty="0"/>
              <a:t> In the given chart two blurred images are accessed for input.</a:t>
            </a:r>
          </a:p>
          <a:p>
            <a:pPr marL="0" indent="0">
              <a:buNone/>
            </a:pPr>
            <a:r>
              <a:rPr lang="en-US" dirty="0"/>
              <a:t>These images are fused using wavelet transform where</a:t>
            </a:r>
          </a:p>
          <a:p>
            <a:pPr marL="0" indent="0">
              <a:buNone/>
            </a:pPr>
            <a:r>
              <a:rPr lang="en-US" dirty="0"/>
              <a:t>approximation and detail part is obtained. Over the both</a:t>
            </a:r>
          </a:p>
          <a:p>
            <a:pPr marL="0" indent="0">
              <a:buNone/>
            </a:pPr>
            <a:r>
              <a:rPr lang="en-US" dirty="0"/>
              <a:t>approximation part, cross bilateral filer is applied and over</a:t>
            </a:r>
          </a:p>
          <a:p>
            <a:pPr marL="0" indent="0">
              <a:buNone/>
            </a:pPr>
            <a:r>
              <a:rPr lang="en-US" dirty="0"/>
              <a:t>the detail part, weighed fusion is performed.</a:t>
            </a:r>
          </a:p>
        </p:txBody>
      </p:sp>
      <p:pic>
        <p:nvPicPr>
          <p:cNvPr id="5" name="Picture 4">
            <a:extLst>
              <a:ext uri="{FF2B5EF4-FFF2-40B4-BE49-F238E27FC236}">
                <a16:creationId xmlns:a16="http://schemas.microsoft.com/office/drawing/2014/main" id="{5DEF8D93-E16D-4F6C-8674-B6E0A2B1871C}"/>
              </a:ext>
            </a:extLst>
          </p:cNvPr>
          <p:cNvPicPr>
            <a:picLocks noChangeAspect="1"/>
          </p:cNvPicPr>
          <p:nvPr/>
        </p:nvPicPr>
        <p:blipFill>
          <a:blip r:embed="rId2"/>
          <a:stretch>
            <a:fillRect/>
          </a:stretch>
        </p:blipFill>
        <p:spPr>
          <a:xfrm>
            <a:off x="7150037" y="1637188"/>
            <a:ext cx="3982006" cy="4961140"/>
          </a:xfrm>
          <a:prstGeom prst="rect">
            <a:avLst/>
          </a:prstGeom>
        </p:spPr>
      </p:pic>
    </p:spTree>
    <p:extLst>
      <p:ext uri="{BB962C8B-B14F-4D97-AF65-F5344CB8AC3E}">
        <p14:creationId xmlns:p14="http://schemas.microsoft.com/office/powerpoint/2010/main" val="383581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BE1A-5194-4EBC-ABF7-F5DB5E9C4756}"/>
              </a:ext>
            </a:extLst>
          </p:cNvPr>
          <p:cNvSpPr>
            <a:spLocks noGrp="1"/>
          </p:cNvSpPr>
          <p:nvPr>
            <p:ph type="title"/>
          </p:nvPr>
        </p:nvSpPr>
        <p:spPr>
          <a:xfrm>
            <a:off x="1484311" y="685801"/>
            <a:ext cx="10018713" cy="779016"/>
          </a:xfrm>
        </p:spPr>
        <p:txBody>
          <a:bodyPr/>
          <a:lstStyle/>
          <a:p>
            <a:r>
              <a:rPr lang="en-IN" dirty="0"/>
              <a:t>Step 1 </a:t>
            </a:r>
          </a:p>
        </p:txBody>
      </p:sp>
      <p:sp>
        <p:nvSpPr>
          <p:cNvPr id="3" name="Content Placeholder 2">
            <a:extLst>
              <a:ext uri="{FF2B5EF4-FFF2-40B4-BE49-F238E27FC236}">
                <a16:creationId xmlns:a16="http://schemas.microsoft.com/office/drawing/2014/main" id="{20EE4BF2-4173-45BD-B7A0-F9171B4898D2}"/>
              </a:ext>
            </a:extLst>
          </p:cNvPr>
          <p:cNvSpPr>
            <a:spLocks noGrp="1"/>
          </p:cNvSpPr>
          <p:nvPr>
            <p:ph idx="1"/>
          </p:nvPr>
        </p:nvSpPr>
        <p:spPr>
          <a:xfrm>
            <a:off x="1484310" y="1725967"/>
            <a:ext cx="10018713" cy="2118064"/>
          </a:xfrm>
        </p:spPr>
        <p:txBody>
          <a:bodyPr>
            <a:normAutofit/>
          </a:bodyPr>
          <a:lstStyle/>
          <a:p>
            <a:pPr marL="0" indent="0">
              <a:buNone/>
            </a:pPr>
            <a:r>
              <a:rPr lang="en-IN" dirty="0"/>
              <a:t>So we start off simple. </a:t>
            </a:r>
          </a:p>
          <a:p>
            <a:pPr marL="0" indent="0">
              <a:buNone/>
            </a:pPr>
            <a:r>
              <a:rPr lang="en-IN" dirty="0"/>
              <a:t>We input the two images we need to fuse.</a:t>
            </a:r>
          </a:p>
          <a:p>
            <a:pPr marL="0" indent="0">
              <a:buNone/>
            </a:pPr>
            <a:r>
              <a:rPr lang="en-IN" dirty="0"/>
              <a:t>For example- In my case , I have used a MRI scan image and a CT scan image of the same part of brain.</a:t>
            </a:r>
          </a:p>
          <a:p>
            <a:endParaRPr lang="en-IN" dirty="0"/>
          </a:p>
        </p:txBody>
      </p:sp>
      <p:pic>
        <p:nvPicPr>
          <p:cNvPr id="5" name="Picture 4">
            <a:extLst>
              <a:ext uri="{FF2B5EF4-FFF2-40B4-BE49-F238E27FC236}">
                <a16:creationId xmlns:a16="http://schemas.microsoft.com/office/drawing/2014/main" id="{46750598-AF0B-491C-A8B7-6911DF6092CC}"/>
              </a:ext>
            </a:extLst>
          </p:cNvPr>
          <p:cNvPicPr>
            <a:picLocks noChangeAspect="1"/>
          </p:cNvPicPr>
          <p:nvPr/>
        </p:nvPicPr>
        <p:blipFill>
          <a:blip r:embed="rId2"/>
          <a:stretch>
            <a:fillRect/>
          </a:stretch>
        </p:blipFill>
        <p:spPr>
          <a:xfrm>
            <a:off x="3188303" y="4105181"/>
            <a:ext cx="1966404" cy="1966404"/>
          </a:xfrm>
          <a:prstGeom prst="rect">
            <a:avLst/>
          </a:prstGeom>
        </p:spPr>
      </p:pic>
      <p:pic>
        <p:nvPicPr>
          <p:cNvPr id="7" name="Picture 6">
            <a:extLst>
              <a:ext uri="{FF2B5EF4-FFF2-40B4-BE49-F238E27FC236}">
                <a16:creationId xmlns:a16="http://schemas.microsoft.com/office/drawing/2014/main" id="{366D4885-510F-47CC-9CB3-60E5B12D6831}"/>
              </a:ext>
            </a:extLst>
          </p:cNvPr>
          <p:cNvPicPr>
            <a:picLocks noChangeAspect="1"/>
          </p:cNvPicPr>
          <p:nvPr/>
        </p:nvPicPr>
        <p:blipFill>
          <a:blip r:embed="rId3"/>
          <a:stretch>
            <a:fillRect/>
          </a:stretch>
        </p:blipFill>
        <p:spPr>
          <a:xfrm>
            <a:off x="8437746" y="4105181"/>
            <a:ext cx="1966404" cy="1966404"/>
          </a:xfrm>
          <a:prstGeom prst="rect">
            <a:avLst/>
          </a:prstGeom>
        </p:spPr>
      </p:pic>
      <p:sp>
        <p:nvSpPr>
          <p:cNvPr id="8" name="TextBox 7">
            <a:extLst>
              <a:ext uri="{FF2B5EF4-FFF2-40B4-BE49-F238E27FC236}">
                <a16:creationId xmlns:a16="http://schemas.microsoft.com/office/drawing/2014/main" id="{A6E37222-BC31-40EF-AE5D-6EFA45C8EFBE}"/>
              </a:ext>
            </a:extLst>
          </p:cNvPr>
          <p:cNvSpPr txBox="1"/>
          <p:nvPr/>
        </p:nvSpPr>
        <p:spPr>
          <a:xfrm>
            <a:off x="5695476" y="4788308"/>
            <a:ext cx="2201500" cy="369332"/>
          </a:xfrm>
          <a:prstGeom prst="rect">
            <a:avLst/>
          </a:prstGeom>
          <a:noFill/>
        </p:spPr>
        <p:txBody>
          <a:bodyPr wrap="none" rtlCol="0">
            <a:spAutoFit/>
          </a:bodyPr>
          <a:lstStyle/>
          <a:p>
            <a:r>
              <a:rPr lang="en-IN" dirty="0"/>
              <a:t>  -  The images used  -</a:t>
            </a:r>
          </a:p>
        </p:txBody>
      </p:sp>
    </p:spTree>
    <p:extLst>
      <p:ext uri="{BB962C8B-B14F-4D97-AF65-F5344CB8AC3E}">
        <p14:creationId xmlns:p14="http://schemas.microsoft.com/office/powerpoint/2010/main" val="371314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A950-0B4C-4AAF-8405-0CC4EA3FCEC6}"/>
              </a:ext>
            </a:extLst>
          </p:cNvPr>
          <p:cNvSpPr>
            <a:spLocks noGrp="1"/>
          </p:cNvSpPr>
          <p:nvPr>
            <p:ph type="title"/>
          </p:nvPr>
        </p:nvSpPr>
        <p:spPr>
          <a:xfrm>
            <a:off x="1484311" y="685801"/>
            <a:ext cx="6594369" cy="486052"/>
          </a:xfrm>
        </p:spPr>
        <p:txBody>
          <a:bodyPr>
            <a:normAutofit fontScale="90000"/>
          </a:bodyPr>
          <a:lstStyle/>
          <a:p>
            <a:r>
              <a:rPr lang="en-IN" dirty="0"/>
              <a:t>STEP 2</a:t>
            </a:r>
          </a:p>
        </p:txBody>
      </p:sp>
      <p:sp>
        <p:nvSpPr>
          <p:cNvPr id="3" name="Content Placeholder 2">
            <a:extLst>
              <a:ext uri="{FF2B5EF4-FFF2-40B4-BE49-F238E27FC236}">
                <a16:creationId xmlns:a16="http://schemas.microsoft.com/office/drawing/2014/main" id="{75D20428-78DC-4843-B9C9-B3687EAA9639}"/>
              </a:ext>
            </a:extLst>
          </p:cNvPr>
          <p:cNvSpPr>
            <a:spLocks noGrp="1"/>
          </p:cNvSpPr>
          <p:nvPr>
            <p:ph idx="1"/>
          </p:nvPr>
        </p:nvSpPr>
        <p:spPr>
          <a:xfrm>
            <a:off x="1724007" y="1583924"/>
            <a:ext cx="10018713" cy="762001"/>
          </a:xfrm>
        </p:spPr>
        <p:txBody>
          <a:bodyPr/>
          <a:lstStyle/>
          <a:p>
            <a:r>
              <a:rPr lang="en-IN" dirty="0"/>
              <a:t>Step 2  calls for wavelet transformation of the 2 images.</a:t>
            </a:r>
          </a:p>
          <a:p>
            <a:endParaRPr lang="en-IN" dirty="0"/>
          </a:p>
        </p:txBody>
      </p:sp>
      <p:sp>
        <p:nvSpPr>
          <p:cNvPr id="4" name="TextBox 3">
            <a:extLst>
              <a:ext uri="{FF2B5EF4-FFF2-40B4-BE49-F238E27FC236}">
                <a16:creationId xmlns:a16="http://schemas.microsoft.com/office/drawing/2014/main" id="{66F1490A-CF2D-494F-892C-88023155B3A3}"/>
              </a:ext>
            </a:extLst>
          </p:cNvPr>
          <p:cNvSpPr txBox="1"/>
          <p:nvPr/>
        </p:nvSpPr>
        <p:spPr>
          <a:xfrm>
            <a:off x="1608599" y="2865241"/>
            <a:ext cx="8574089" cy="2862322"/>
          </a:xfrm>
          <a:prstGeom prst="rect">
            <a:avLst/>
          </a:prstGeom>
          <a:noFill/>
        </p:spPr>
        <p:txBody>
          <a:bodyPr wrap="square" rtlCol="0">
            <a:spAutoFit/>
          </a:bodyPr>
          <a:lstStyle/>
          <a:p>
            <a:r>
              <a:rPr lang="en-US" dirty="0"/>
              <a:t>Wavelet transform give the coefficients with respect to some other special kind of functions. Once these coefficients are obtained, they can be used for any purpose. If we have the coefficients, we can reconstruct the image, denoise it, compress it, etc.</a:t>
            </a:r>
          </a:p>
          <a:p>
            <a:endParaRPr lang="en-US" dirty="0"/>
          </a:p>
          <a:p>
            <a:r>
              <a:rPr lang="en-US" dirty="0"/>
              <a:t>The wavelet transform is similar to the Fourier transform (or much more to the windowed Fourier transform) with a completely different merit function. The main difference is this: Fourier transform decomposes the signal into sines and cosines, i.e. the functions localized in Fourier space; in contrary the wavelet transform uses functions that are localized in both the real and Fourier space. </a:t>
            </a:r>
          </a:p>
          <a:p>
            <a:endParaRPr lang="en-IN" dirty="0"/>
          </a:p>
        </p:txBody>
      </p:sp>
    </p:spTree>
    <p:extLst>
      <p:ext uri="{BB962C8B-B14F-4D97-AF65-F5344CB8AC3E}">
        <p14:creationId xmlns:p14="http://schemas.microsoft.com/office/powerpoint/2010/main" val="375870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D611-2F2A-49BD-A30B-2EFBE0AD846A}"/>
              </a:ext>
            </a:extLst>
          </p:cNvPr>
          <p:cNvSpPr>
            <a:spLocks noGrp="1"/>
          </p:cNvSpPr>
          <p:nvPr>
            <p:ph type="title"/>
          </p:nvPr>
        </p:nvSpPr>
        <p:spPr>
          <a:xfrm>
            <a:off x="1484311" y="685801"/>
            <a:ext cx="10018713" cy="545068"/>
          </a:xfrm>
        </p:spPr>
        <p:txBody>
          <a:bodyPr>
            <a:normAutofit fontScale="90000"/>
          </a:bodyPr>
          <a:lstStyle/>
          <a:p>
            <a:r>
              <a:rPr lang="en-IN" dirty="0"/>
              <a:t>How we used the wavelet Transformation.</a:t>
            </a:r>
          </a:p>
        </p:txBody>
      </p:sp>
      <p:pic>
        <p:nvPicPr>
          <p:cNvPr id="5" name="Content Placeholder 4">
            <a:extLst>
              <a:ext uri="{FF2B5EF4-FFF2-40B4-BE49-F238E27FC236}">
                <a16:creationId xmlns:a16="http://schemas.microsoft.com/office/drawing/2014/main" id="{3A534029-1E8D-47DF-8341-B82F9566E707}"/>
              </a:ext>
            </a:extLst>
          </p:cNvPr>
          <p:cNvPicPr>
            <a:picLocks noGrp="1" noChangeAspect="1"/>
          </p:cNvPicPr>
          <p:nvPr>
            <p:ph idx="1"/>
          </p:nvPr>
        </p:nvPicPr>
        <p:blipFill>
          <a:blip r:embed="rId2"/>
          <a:stretch>
            <a:fillRect/>
          </a:stretch>
        </p:blipFill>
        <p:spPr>
          <a:xfrm>
            <a:off x="3909943" y="1585621"/>
            <a:ext cx="4706007" cy="1200318"/>
          </a:xfrm>
        </p:spPr>
      </p:pic>
      <p:pic>
        <p:nvPicPr>
          <p:cNvPr id="7" name="Picture 6">
            <a:extLst>
              <a:ext uri="{FF2B5EF4-FFF2-40B4-BE49-F238E27FC236}">
                <a16:creationId xmlns:a16="http://schemas.microsoft.com/office/drawing/2014/main" id="{4A3B0F97-9490-46EB-8302-C757EAAD2B05}"/>
              </a:ext>
            </a:extLst>
          </p:cNvPr>
          <p:cNvPicPr>
            <a:picLocks noChangeAspect="1"/>
          </p:cNvPicPr>
          <p:nvPr/>
        </p:nvPicPr>
        <p:blipFill>
          <a:blip r:embed="rId3"/>
          <a:stretch>
            <a:fillRect/>
          </a:stretch>
        </p:blipFill>
        <p:spPr>
          <a:xfrm>
            <a:off x="4957827" y="3850904"/>
            <a:ext cx="2400635" cy="2210108"/>
          </a:xfrm>
          <a:prstGeom prst="rect">
            <a:avLst/>
          </a:prstGeom>
        </p:spPr>
      </p:pic>
      <p:sp>
        <p:nvSpPr>
          <p:cNvPr id="8" name="TextBox 7">
            <a:extLst>
              <a:ext uri="{FF2B5EF4-FFF2-40B4-BE49-F238E27FC236}">
                <a16:creationId xmlns:a16="http://schemas.microsoft.com/office/drawing/2014/main" id="{F0880360-37D8-4797-94FE-E1F5419A230A}"/>
              </a:ext>
            </a:extLst>
          </p:cNvPr>
          <p:cNvSpPr txBox="1"/>
          <p:nvPr/>
        </p:nvSpPr>
        <p:spPr>
          <a:xfrm>
            <a:off x="4200866" y="6243222"/>
            <a:ext cx="3790268" cy="369332"/>
          </a:xfrm>
          <a:prstGeom prst="rect">
            <a:avLst/>
          </a:prstGeom>
          <a:noFill/>
        </p:spPr>
        <p:txBody>
          <a:bodyPr wrap="none" rtlCol="0">
            <a:spAutoFit/>
          </a:bodyPr>
          <a:lstStyle/>
          <a:p>
            <a:r>
              <a:rPr lang="en-IN"/>
              <a:t>First level-based DWT decomposition </a:t>
            </a:r>
            <a:endParaRPr lang="en-IN" dirty="0"/>
          </a:p>
        </p:txBody>
      </p:sp>
    </p:spTree>
    <p:extLst>
      <p:ext uri="{BB962C8B-B14F-4D97-AF65-F5344CB8AC3E}">
        <p14:creationId xmlns:p14="http://schemas.microsoft.com/office/powerpoint/2010/main" val="422828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180C-E099-4E7E-A4D2-5961EDBBBC25}"/>
              </a:ext>
            </a:extLst>
          </p:cNvPr>
          <p:cNvSpPr>
            <a:spLocks noGrp="1"/>
          </p:cNvSpPr>
          <p:nvPr>
            <p:ph type="title"/>
          </p:nvPr>
        </p:nvSpPr>
        <p:spPr>
          <a:xfrm>
            <a:off x="1590842" y="396241"/>
            <a:ext cx="7659689" cy="361764"/>
          </a:xfrm>
        </p:spPr>
        <p:txBody>
          <a:bodyPr>
            <a:normAutofit fontScale="90000"/>
          </a:bodyPr>
          <a:lstStyle/>
          <a:p>
            <a:r>
              <a:rPr lang="en-IN" dirty="0"/>
              <a:t>Step 3</a:t>
            </a:r>
          </a:p>
        </p:txBody>
      </p:sp>
      <p:sp>
        <p:nvSpPr>
          <p:cNvPr id="3" name="Content Placeholder 2">
            <a:extLst>
              <a:ext uri="{FF2B5EF4-FFF2-40B4-BE49-F238E27FC236}">
                <a16:creationId xmlns:a16="http://schemas.microsoft.com/office/drawing/2014/main" id="{54179487-9F9C-453C-B5D3-C39053DC6BF9}"/>
              </a:ext>
            </a:extLst>
          </p:cNvPr>
          <p:cNvSpPr>
            <a:spLocks noGrp="1"/>
          </p:cNvSpPr>
          <p:nvPr>
            <p:ph idx="1"/>
          </p:nvPr>
        </p:nvSpPr>
        <p:spPr>
          <a:xfrm>
            <a:off x="1590842" y="1095652"/>
            <a:ext cx="10018713" cy="1248053"/>
          </a:xfrm>
        </p:spPr>
        <p:txBody>
          <a:bodyPr>
            <a:normAutofit/>
          </a:bodyPr>
          <a:lstStyle/>
          <a:p>
            <a:r>
              <a:rPr lang="en-IN" dirty="0"/>
              <a:t>Going on and applying the Bilateral Filter to certain aspects of the values obtained from the Wavelet Transformation.</a:t>
            </a:r>
          </a:p>
        </p:txBody>
      </p:sp>
      <p:sp>
        <p:nvSpPr>
          <p:cNvPr id="4" name="TextBox 3">
            <a:extLst>
              <a:ext uri="{FF2B5EF4-FFF2-40B4-BE49-F238E27FC236}">
                <a16:creationId xmlns:a16="http://schemas.microsoft.com/office/drawing/2014/main" id="{6518309B-DE2D-407F-8363-4024D0A88839}"/>
              </a:ext>
            </a:extLst>
          </p:cNvPr>
          <p:cNvSpPr txBox="1"/>
          <p:nvPr/>
        </p:nvSpPr>
        <p:spPr>
          <a:xfrm>
            <a:off x="1808608" y="3036968"/>
            <a:ext cx="9800947" cy="1477328"/>
          </a:xfrm>
          <a:prstGeom prst="rect">
            <a:avLst/>
          </a:prstGeom>
          <a:noFill/>
        </p:spPr>
        <p:txBody>
          <a:bodyPr wrap="square" rtlCol="0">
            <a:spAutoFit/>
          </a:bodyPr>
          <a:lstStyle/>
          <a:p>
            <a:r>
              <a:rPr lang="en-US" dirty="0"/>
              <a:t>A bilateral filter is a non-linear, edge-preserving, and noise-reducing smoothing filter for images. It replaces the intensity of each pixel with a weighted average of intensity values from nearby pixels. This weight can be based on a Gaussian distribution. Crucially, the weights depend not only on Euclidean distance of pixels, but also on the radiometric differences (e.g., range differences, such as color intensity, depth distance, etc.). This preserves sharp edges.</a:t>
            </a:r>
            <a:endParaRPr lang="en-IN" dirty="0"/>
          </a:p>
        </p:txBody>
      </p:sp>
    </p:spTree>
    <p:extLst>
      <p:ext uri="{BB962C8B-B14F-4D97-AF65-F5344CB8AC3E}">
        <p14:creationId xmlns:p14="http://schemas.microsoft.com/office/powerpoint/2010/main" val="3987316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1504</Words>
  <Application>Microsoft Office PowerPoint</Application>
  <PresentationFormat>Widescreen</PresentationFormat>
  <Paragraphs>73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Parallax</vt:lpstr>
      <vt:lpstr>Project on : MULTI MODALITY IMAGE FUSION</vt:lpstr>
      <vt:lpstr>PROBLEM STATEMENT</vt:lpstr>
      <vt:lpstr>METHODOLOGY</vt:lpstr>
      <vt:lpstr>Tools / Language used :-</vt:lpstr>
      <vt:lpstr>ALL ABOUT THE PROJECT.</vt:lpstr>
      <vt:lpstr>Step 1 </vt:lpstr>
      <vt:lpstr>STEP 2</vt:lpstr>
      <vt:lpstr>How we used the wavelet Transformation.</vt:lpstr>
      <vt:lpstr>Step 3</vt:lpstr>
      <vt:lpstr>More about Bilateral Filter?</vt:lpstr>
      <vt:lpstr>How it was used.</vt:lpstr>
      <vt:lpstr>Step 4</vt:lpstr>
      <vt:lpstr>How it was applied in the project?</vt:lpstr>
      <vt:lpstr>How it was applied in the project?(contd.)</vt:lpstr>
      <vt:lpstr>Step 5</vt:lpstr>
      <vt:lpstr>PowerPoint Presentation</vt:lpstr>
      <vt:lpstr>Step 6</vt:lpstr>
      <vt:lpstr>Some screenshots of the working of project.</vt:lpstr>
      <vt:lpstr>PowerPoint Presentation</vt:lpstr>
      <vt:lpstr>PowerPoint Presentation</vt:lpstr>
      <vt:lpstr>Checking The Results.</vt:lpstr>
      <vt:lpstr>SSIM value(contd.)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2020-06-19T08:31:13Z</dcterms:created>
  <dcterms:modified xsi:type="dcterms:W3CDTF">2020-06-19T13:23:14Z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