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3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3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3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9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8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0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245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5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8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9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7BB52-759C-4BC4-8621-66DB564564A3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25310-EE5B-494D-9E1E-D71E1D060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870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terature review steps">
            <a:extLst>
              <a:ext uri="{FF2B5EF4-FFF2-40B4-BE49-F238E27FC236}">
                <a16:creationId xmlns:a16="http://schemas.microsoft.com/office/drawing/2014/main" id="{8C52BC00-B39E-48DA-B154-2AF77FDE1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4" y="62828"/>
            <a:ext cx="5214450" cy="673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9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084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9707A9-9915-4FEC-8D2A-9890FB81DD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256"/>
          <a:stretch/>
        </p:blipFill>
        <p:spPr>
          <a:xfrm>
            <a:off x="402496" y="281353"/>
            <a:ext cx="8046911" cy="65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93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23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321FF-CDC1-4B9B-8F47-1E515EFF4547}"/>
              </a:ext>
            </a:extLst>
          </p:cNvPr>
          <p:cNvSpPr txBox="1"/>
          <p:nvPr/>
        </p:nvSpPr>
        <p:spPr>
          <a:xfrm>
            <a:off x="167053" y="245828"/>
            <a:ext cx="81416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02060"/>
                </a:solidFill>
                <a:latin typeface="Amasis MT Pro Black" panose="02040A04050005020304" pitchFamily="18" charset="0"/>
              </a:rPr>
              <a:t>Defining the Scope and Objectives of a Literature Review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1. Identify the Research Question: </a:t>
            </a:r>
            <a:r>
              <a:rPr lang="en-US" sz="2400" dirty="0">
                <a:latin typeface="Amasis MT Pro Black" panose="02040A04050005020304" pitchFamily="18" charset="0"/>
              </a:rPr>
              <a:t>Start by clearly defining your research question or hypothesis. This will guide the focus of your literature review.</a:t>
            </a:r>
          </a:p>
          <a:p>
            <a:pPr algn="just"/>
            <a:endParaRPr lang="en-US" sz="2400" dirty="0">
              <a:latin typeface="Amasis MT Pro Black" panose="02040A040500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2. Set Objectives: </a:t>
            </a:r>
            <a:r>
              <a:rPr lang="en-US" sz="2400" dirty="0">
                <a:latin typeface="Amasis MT Pro Black" panose="02040A04050005020304" pitchFamily="18" charset="0"/>
              </a:rPr>
              <a:t>Determine what you aim to achieve with your literature review. Objectives may include identifying gaps in the literature, understanding theoretical frameworks, or summarizing current findings.</a:t>
            </a:r>
          </a:p>
          <a:p>
            <a:pPr algn="just"/>
            <a:endParaRPr lang="en-US" sz="2400" dirty="0">
              <a:latin typeface="Amasis MT Pro Black" panose="02040A04050005020304" pitchFamily="18" charset="0"/>
            </a:endParaRP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Amasis MT Pro Black" panose="02040A04050005020304" pitchFamily="18" charset="0"/>
              </a:rPr>
              <a:t>3. Define the Scope: </a:t>
            </a:r>
            <a:r>
              <a:rPr lang="en-US" sz="2400" dirty="0">
                <a:latin typeface="Amasis MT Pro Black" panose="02040A04050005020304" pitchFamily="18" charset="0"/>
              </a:rPr>
              <a:t>Establish the boundaries of your review. Consider the time frame, geographical location, and specific aspects of the topic you will cover.</a:t>
            </a:r>
            <a:endParaRPr lang="en-IN" sz="24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41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4ECDB-42BA-4229-9B08-73E844E23E26}"/>
              </a:ext>
            </a:extLst>
          </p:cNvPr>
          <p:cNvSpPr txBox="1"/>
          <p:nvPr/>
        </p:nvSpPr>
        <p:spPr>
          <a:xfrm>
            <a:off x="193432" y="122570"/>
            <a:ext cx="833510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Amasis MT Pro Black" panose="02040A04050005020304" pitchFamily="18" charset="0"/>
              </a:rPr>
              <a:t>Effective Search Strategies for Finding Relevant Literature</a:t>
            </a:r>
          </a:p>
          <a:p>
            <a:pPr algn="ctr"/>
            <a:endParaRPr lang="en-US" dirty="0">
              <a:solidFill>
                <a:srgbClr val="0070C0"/>
              </a:solidFill>
              <a:latin typeface="Amasis MT Pro Black" panose="02040A04050005020304" pitchFamily="18" charset="0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Amasis MT Pro Black" panose="02040A04050005020304" pitchFamily="18" charset="0"/>
              </a:rPr>
              <a:t>1. Develop a Search Plan: </a:t>
            </a:r>
            <a:r>
              <a:rPr lang="en-US" sz="2000" dirty="0">
                <a:latin typeface="Amasis MT Pro Black" panose="02040A04050005020304" pitchFamily="18" charset="0"/>
              </a:rPr>
              <a:t>Outline your search strategy, including keywords, databases, and search engines you will use. Common databases include PubMed, Google Scholar, JSTOR, and Scopus.</a:t>
            </a:r>
          </a:p>
          <a:p>
            <a:pPr algn="just"/>
            <a:endParaRPr lang="en-US" sz="2000" dirty="0">
              <a:latin typeface="Amasis MT Pro Black" panose="02040A04050005020304" pitchFamily="18" charset="0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Amasis MT Pro Black" panose="02040A04050005020304" pitchFamily="18" charset="0"/>
              </a:rPr>
              <a:t>2. Use Keywords and Boolean Operators: </a:t>
            </a:r>
            <a:r>
              <a:rPr lang="en-US" sz="2000" dirty="0">
                <a:latin typeface="Amasis MT Pro Black" panose="02040A04050005020304" pitchFamily="18" charset="0"/>
              </a:rPr>
              <a:t>Identify relevant keywords and use Boolean operators (AND, OR, NOT) to refine your search. For example, "climate change AND agriculture" will yield results that include both terms.</a:t>
            </a:r>
          </a:p>
          <a:p>
            <a:pPr algn="just"/>
            <a:endParaRPr lang="en-US" sz="2000" dirty="0">
              <a:latin typeface="Amasis MT Pro Black" panose="02040A04050005020304" pitchFamily="18" charset="0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Amasis MT Pro Black" panose="02040A04050005020304" pitchFamily="18" charset="0"/>
              </a:rPr>
              <a:t>3. Explore Multiple Sources: </a:t>
            </a:r>
            <a:r>
              <a:rPr lang="en-US" sz="2000" dirty="0">
                <a:latin typeface="Amasis MT Pro Black" panose="02040A04050005020304" pitchFamily="18" charset="0"/>
              </a:rPr>
              <a:t>Search across various databases and sources, including academic journals, books, conference papers, and dissertations. Don't rely on a single source.</a:t>
            </a:r>
          </a:p>
          <a:p>
            <a:pPr algn="just"/>
            <a:endParaRPr lang="en-US" sz="2000" dirty="0">
              <a:latin typeface="Amasis MT Pro Black" panose="02040A04050005020304" pitchFamily="18" charset="0"/>
            </a:endParaRPr>
          </a:p>
          <a:p>
            <a:pPr algn="just"/>
            <a:r>
              <a:rPr lang="en-US" sz="2000" dirty="0">
                <a:solidFill>
                  <a:srgbClr val="0070C0"/>
                </a:solidFill>
                <a:latin typeface="Amasis MT Pro Black" panose="02040A04050005020304" pitchFamily="18" charset="0"/>
              </a:rPr>
              <a:t>4. Track Your Searches: </a:t>
            </a:r>
            <a:r>
              <a:rPr lang="en-US" sz="2000" dirty="0">
                <a:latin typeface="Amasis MT Pro Black" panose="02040A04050005020304" pitchFamily="18" charset="0"/>
              </a:rPr>
              <a:t>Keep a record of your search terms, databases used, and the number of results. This helps ensure a systematic approach and allows you to replicate your search if needed.</a:t>
            </a:r>
            <a:endParaRPr lang="en-IN" sz="2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140106-273D-4237-9DA8-32F87C5F086B}"/>
              </a:ext>
            </a:extLst>
          </p:cNvPr>
          <p:cNvSpPr txBox="1"/>
          <p:nvPr/>
        </p:nvSpPr>
        <p:spPr>
          <a:xfrm>
            <a:off x="131884" y="234776"/>
            <a:ext cx="826477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  <a:latin typeface="Amasis MT Pro Black" panose="02040A04050005020304" pitchFamily="18" charset="0"/>
              </a:rPr>
              <a:t>Evaluating and Selecting 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  <a:latin typeface="Amasis MT Pro Black" panose="02040A04050005020304" pitchFamily="18" charset="0"/>
              </a:rPr>
              <a:t>High-Quality Sources</a:t>
            </a:r>
          </a:p>
          <a:p>
            <a:pPr algn="ctr"/>
            <a:endParaRPr lang="en-US" sz="2800" dirty="0">
              <a:solidFill>
                <a:srgbClr val="0070C0"/>
              </a:solidFill>
              <a:latin typeface="Amasis MT Pro Black" panose="02040A040500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1. Assess Relevance: </a:t>
            </a:r>
            <a:r>
              <a:rPr lang="en-US" sz="2000" dirty="0">
                <a:latin typeface="Amasis MT Pro Black" panose="02040A04050005020304" pitchFamily="18" charset="0"/>
              </a:rPr>
              <a:t>Review the abstracts and conclusions of articles to determine their relevance to your research question. Focus on sources that directly address your topic.</a:t>
            </a:r>
          </a:p>
          <a:p>
            <a:endParaRPr lang="en-US" sz="2000" dirty="0">
              <a:latin typeface="Amasis MT Pro Black" panose="02040A040500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2. Check Credibility: </a:t>
            </a:r>
            <a:r>
              <a:rPr lang="en-US" sz="2000" dirty="0">
                <a:latin typeface="Amasis MT Pro Black" panose="02040A04050005020304" pitchFamily="18" charset="0"/>
              </a:rPr>
              <a:t>Evaluate the credibility of sources by considering the author's qualifications, the publication's reputation, and the peer-review process.</a:t>
            </a:r>
          </a:p>
          <a:p>
            <a:endParaRPr lang="en-US" sz="2000" dirty="0">
              <a:latin typeface="Amasis MT Pro Black" panose="02040A040500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3. Examine Methodology: </a:t>
            </a:r>
            <a:r>
              <a:rPr lang="en-US" sz="2000" dirty="0">
                <a:latin typeface="Amasis MT Pro Black" panose="02040A04050005020304" pitchFamily="18" charset="0"/>
              </a:rPr>
              <a:t>Assess the research methods used in the studies. High-quality sources should employ rigorous and appropriate methodologies.</a:t>
            </a:r>
          </a:p>
          <a:p>
            <a:endParaRPr lang="en-US" sz="2000" dirty="0">
              <a:latin typeface="Amasis MT Pro Black" panose="02040A040500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Amasis MT Pro Black" panose="02040A04050005020304" pitchFamily="18" charset="0"/>
              </a:rPr>
              <a:t>4. Look for Citations: </a:t>
            </a:r>
            <a:r>
              <a:rPr lang="en-US" sz="2000" dirty="0">
                <a:latin typeface="Amasis MT Pro Black" panose="02040A04050005020304" pitchFamily="18" charset="0"/>
              </a:rPr>
              <a:t>Consider how often a source has been cited by other researchers. Highly cited sources are often influential and recognized in the field.</a:t>
            </a:r>
            <a:endParaRPr lang="en-IN" sz="2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97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97B1B1-6874-44F0-8484-FBF1F47B21A2}"/>
              </a:ext>
            </a:extLst>
          </p:cNvPr>
          <p:cNvSpPr txBox="1"/>
          <p:nvPr/>
        </p:nvSpPr>
        <p:spPr>
          <a:xfrm>
            <a:off x="219806" y="52399"/>
            <a:ext cx="869559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/>
            <a:r>
              <a:rPr lang="en-US" sz="2400" b="1" i="0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</a:rPr>
              <a:t>Organizing and Synthesizing the Literature</a:t>
            </a:r>
          </a:p>
          <a:p>
            <a:pPr algn="l" fontAlgn="auto"/>
            <a:endParaRPr lang="en-US" sz="2400" b="1" i="0" dirty="0">
              <a:effectLst/>
              <a:latin typeface="Amasis MT Pro Black" panose="02040A04050005020304" pitchFamily="18" charset="0"/>
            </a:endParaRPr>
          </a:p>
          <a:p>
            <a:pPr marL="342900" indent="-342900" algn="l" fontAlgn="auto">
              <a:buAutoNum type="arabicPeriod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Create an Outline: </a:t>
            </a:r>
            <a:r>
              <a:rPr lang="en-US" sz="2400" b="0" i="0" dirty="0">
                <a:effectLst/>
                <a:latin typeface="Amasis MT Pro Black" panose="02040A04050005020304" pitchFamily="18" charset="0"/>
              </a:rPr>
              <a:t>Organize your literature review by creating an outline that groups sources by themes, methodologies, or chronological order.</a:t>
            </a:r>
          </a:p>
          <a:p>
            <a:pPr marL="342900" indent="-342900" algn="l" fontAlgn="auto">
              <a:buAutoNum type="arabicPeriod"/>
            </a:pPr>
            <a:endParaRPr lang="en-US" sz="2400" b="0" i="0" dirty="0">
              <a:solidFill>
                <a:srgbClr val="FF0000"/>
              </a:solidFill>
              <a:effectLst/>
              <a:latin typeface="Amasis MT Pro Black" panose="02040A04050005020304" pitchFamily="18" charset="0"/>
            </a:endParaRPr>
          </a:p>
          <a:p>
            <a:pPr algn="l" fontAlgn="auto"/>
            <a:r>
              <a:rPr lang="en-US" sz="2400" b="0" i="0" dirty="0"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2. Summarize Key Findings: </a:t>
            </a:r>
            <a:r>
              <a:rPr lang="en-US" sz="2400" b="0" i="0" dirty="0">
                <a:effectLst/>
                <a:latin typeface="Amasis MT Pro Black" panose="02040A04050005020304" pitchFamily="18" charset="0"/>
              </a:rPr>
              <a:t>Write summaries of each source, highlighting key findings, methodologies, and contributions to the field.</a:t>
            </a:r>
          </a:p>
          <a:p>
            <a:pPr algn="l" fontAlgn="auto"/>
            <a:endParaRPr lang="en-US" sz="2400" b="0" i="0" dirty="0">
              <a:effectLst/>
              <a:latin typeface="Amasis MT Pro Black" panose="02040A04050005020304" pitchFamily="18" charset="0"/>
            </a:endParaRPr>
          </a:p>
          <a:p>
            <a:pPr algn="l" fontAlgn="auto"/>
            <a:r>
              <a:rPr lang="en-US" sz="2400" b="0" i="0" dirty="0"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3. Identify Patterns and Gaps: </a:t>
            </a:r>
            <a:r>
              <a:rPr lang="en-US" sz="2400" b="0" i="0" dirty="0">
                <a:effectLst/>
                <a:latin typeface="Amasis MT Pro Black" panose="02040A04050005020304" pitchFamily="18" charset="0"/>
              </a:rPr>
              <a:t>Look for patterns, trends, and gaps in the literature. Identify areas where further research is needed.</a:t>
            </a:r>
          </a:p>
          <a:p>
            <a:pPr algn="l" fontAlgn="auto"/>
            <a:endParaRPr lang="en-US" sz="2400" b="0" i="0" dirty="0">
              <a:effectLst/>
              <a:latin typeface="Amasis MT Pro Black" panose="02040A04050005020304" pitchFamily="18" charset="0"/>
            </a:endParaRPr>
          </a:p>
          <a:p>
            <a:pPr algn="l" fontAlgn="auto"/>
            <a:r>
              <a:rPr lang="en-US" sz="2400" b="0" i="0" dirty="0">
                <a:solidFill>
                  <a:srgbClr val="FF0000"/>
                </a:solidFill>
                <a:effectLst/>
                <a:latin typeface="Amasis MT Pro Black" panose="02040A04050005020304" pitchFamily="18" charset="0"/>
              </a:rPr>
              <a:t>4. Synthesize Information: </a:t>
            </a:r>
            <a:r>
              <a:rPr lang="en-US" sz="2400" b="0" i="0" dirty="0">
                <a:effectLst/>
                <a:latin typeface="Amasis MT Pro Black" panose="02040A04050005020304" pitchFamily="18" charset="0"/>
              </a:rPr>
              <a:t>Integrate the findings from multiple sources to provide a comprehensive overview of the topic. Discuss how different studies relate to each other and to your research question.</a:t>
            </a:r>
          </a:p>
        </p:txBody>
      </p:sp>
    </p:spTree>
    <p:extLst>
      <p:ext uri="{BB962C8B-B14F-4D97-AF65-F5344CB8AC3E}">
        <p14:creationId xmlns:p14="http://schemas.microsoft.com/office/powerpoint/2010/main" val="143736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E9E7-5819-4CA0-9E10-07924181A319}"/>
              </a:ext>
            </a:extLst>
          </p:cNvPr>
          <p:cNvSpPr txBox="1"/>
          <p:nvPr/>
        </p:nvSpPr>
        <p:spPr>
          <a:xfrm>
            <a:off x="61547" y="0"/>
            <a:ext cx="8880229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Amasis MT Pro Black" panose="02040A04050005020304" pitchFamily="18" charset="0"/>
              </a:rPr>
              <a:t>Writing and Presenting the Literature Review</a:t>
            </a:r>
          </a:p>
          <a:p>
            <a:pPr algn="ctr"/>
            <a:endParaRPr lang="en-US" sz="2000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1. Introduction: </a:t>
            </a:r>
            <a:r>
              <a:rPr lang="en-US" sz="2000" dirty="0">
                <a:latin typeface="Amasis MT Pro Black" panose="02040A04050005020304" pitchFamily="18" charset="0"/>
              </a:rPr>
              <a:t>Begin with an introduction that outlines the purpose and scope of your literature review. Provide context for your research question.</a:t>
            </a:r>
          </a:p>
          <a:p>
            <a:endParaRPr lang="en-US" sz="2000" dirty="0">
              <a:latin typeface="Amasis MT Pro Black" panose="02040A04050005020304" pitchFamily="18" charset="0"/>
            </a:endParaRPr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2. Body: </a:t>
            </a:r>
            <a:r>
              <a:rPr lang="en-US" sz="2000" dirty="0">
                <a:latin typeface="Amasis MT Pro Black" panose="02040A04050005020304" pitchFamily="18" charset="0"/>
              </a:rPr>
              <a:t>Organize the body of your review into sections based on themes, methodologies, or chronological order. Use headings and subheadings to guide the reader.</a:t>
            </a:r>
          </a:p>
          <a:p>
            <a:endParaRPr lang="en-US" sz="2000" dirty="0">
              <a:latin typeface="Amasis MT Pro Black" panose="02040A04050005020304" pitchFamily="18" charset="0"/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3. Critical Analysis: </a:t>
            </a:r>
            <a:r>
              <a:rPr lang="en-US" sz="2000" dirty="0">
                <a:latin typeface="Amasis MT Pro Black" panose="02040A04050005020304" pitchFamily="18" charset="0"/>
              </a:rPr>
              <a:t>Critically analyze the sources, discussing their strengths, weaknesses, and contributions to the field. Highlight any conflicting findings and provide your interpretation.</a:t>
            </a:r>
          </a:p>
          <a:p>
            <a:endParaRPr lang="en-US" sz="2000" dirty="0">
              <a:latin typeface="Amasis MT Pro Black" panose="02040A04050005020304" pitchFamily="18" charset="0"/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4. Conclusion: </a:t>
            </a:r>
            <a:r>
              <a:rPr lang="en-US" sz="2000" dirty="0">
                <a:latin typeface="Amasis MT Pro Black" panose="02040A04050005020304" pitchFamily="18" charset="0"/>
              </a:rPr>
              <a:t>Summarize the main findings of your literature review and discuss their implications for your research question. Identify any gaps and suggest areas for future research.</a:t>
            </a:r>
          </a:p>
          <a:p>
            <a:endParaRPr lang="en-US" sz="2000" dirty="0">
              <a:latin typeface="Amasis MT Pro Black" panose="02040A04050005020304" pitchFamily="18" charset="0"/>
            </a:endParaRPr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masis MT Pro Black" panose="02040A04050005020304" pitchFamily="18" charset="0"/>
              </a:rPr>
              <a:t>5. References: </a:t>
            </a:r>
            <a:r>
              <a:rPr lang="en-US" sz="2000" dirty="0">
                <a:latin typeface="Amasis MT Pro Black" panose="02040A04050005020304" pitchFamily="18" charset="0"/>
              </a:rPr>
              <a:t>Include a comprehensive list of all sources cited in your literature review, formatted according to the appropriate citation style (e.g., APA, MLA, Chicago).</a:t>
            </a:r>
            <a:endParaRPr lang="en-IN" sz="2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4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BDEB97-2519-4185-9887-7987BD131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99" y="0"/>
            <a:ext cx="87404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61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8FAF081-D336-45C4-90AD-CAEB15C3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25" y="218627"/>
            <a:ext cx="8592749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0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A1D6D77-8715-4182-AE50-10EDFF7F3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69" y="180242"/>
            <a:ext cx="7163199" cy="649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6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647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R. Pramod</dc:creator>
  <cp:lastModifiedBy>Dr. R. Pramod</cp:lastModifiedBy>
  <cp:revision>1</cp:revision>
  <dcterms:created xsi:type="dcterms:W3CDTF">2025-01-18T03:31:04Z</dcterms:created>
  <dcterms:modified xsi:type="dcterms:W3CDTF">2025-01-18T04:24:35Z</dcterms:modified>
</cp:coreProperties>
</file>