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9FAE6D-DC1E-4AD7-B845-0BA8F849A407}"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61857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AE6D-DC1E-4AD7-B845-0BA8F849A407}"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61277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AE6D-DC1E-4AD7-B845-0BA8F849A407}"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122919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AE6D-DC1E-4AD7-B845-0BA8F849A407}"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225870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AE6D-DC1E-4AD7-B845-0BA8F849A407}"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133785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FAE6D-DC1E-4AD7-B845-0BA8F849A407}"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78789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FAE6D-DC1E-4AD7-B845-0BA8F849A407}"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243205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FAE6D-DC1E-4AD7-B845-0BA8F849A407}"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8820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FAE6D-DC1E-4AD7-B845-0BA8F849A407}"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7090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FAE6D-DC1E-4AD7-B845-0BA8F849A407}"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184513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FAE6D-DC1E-4AD7-B845-0BA8F849A407}"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5C766-9814-486B-B2E9-E58C12F540CB}" type="slidenum">
              <a:rPr lang="en-US" smtClean="0"/>
              <a:t>‹#›</a:t>
            </a:fld>
            <a:endParaRPr lang="en-US"/>
          </a:p>
        </p:txBody>
      </p:sp>
    </p:spTree>
    <p:extLst>
      <p:ext uri="{BB962C8B-B14F-4D97-AF65-F5344CB8AC3E}">
        <p14:creationId xmlns:p14="http://schemas.microsoft.com/office/powerpoint/2010/main" val="233215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FAE6D-DC1E-4AD7-B845-0BA8F849A407}" type="datetimeFigureOut">
              <a:rPr lang="en-US" smtClean="0"/>
              <a:t>7/15/2023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5C766-9814-486B-B2E9-E58C12F540CB}" type="slidenum">
              <a:rPr lang="en-US" smtClean="0"/>
              <a:t>‹#›</a:t>
            </a:fld>
            <a:endParaRPr lang="en-US"/>
          </a:p>
        </p:txBody>
      </p:sp>
    </p:spTree>
    <p:extLst>
      <p:ext uri="{BB962C8B-B14F-4D97-AF65-F5344CB8AC3E}">
        <p14:creationId xmlns:p14="http://schemas.microsoft.com/office/powerpoint/2010/main" val="556221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4FC163-6E7D-648B-7C20-A546188CF25A}"/>
              </a:ext>
            </a:extLst>
          </p:cNvPr>
          <p:cNvSpPr>
            <a:spLocks noGrp="1"/>
          </p:cNvSpPr>
          <p:nvPr/>
        </p:nvSpPr>
        <p:spPr>
          <a:xfrm>
            <a:off x="0" y="2150345"/>
            <a:ext cx="9144000" cy="18266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FF0000"/>
                </a:solidFill>
                <a:latin typeface="Times New Roman" panose="02020603050405020304" pitchFamily="18" charset="0"/>
                <a:cs typeface="Times New Roman" panose="02020603050405020304" pitchFamily="18" charset="0"/>
              </a:rPr>
              <a:t>Chapter 4</a:t>
            </a:r>
          </a:p>
          <a:p>
            <a:r>
              <a:rPr lang="en-US" sz="4000" dirty="0">
                <a:solidFill>
                  <a:srgbClr val="FF0000"/>
                </a:solidFill>
                <a:latin typeface="Times New Roman" panose="02020603050405020304" pitchFamily="18" charset="0"/>
                <a:cs typeface="Times New Roman" panose="02020603050405020304" pitchFamily="18" charset="0"/>
              </a:rPr>
              <a:t>Waves and Oscillation</a:t>
            </a:r>
            <a:r>
              <a:rPr lang="en-US" sz="6600" dirty="0">
                <a:solidFill>
                  <a:srgbClr val="FF0000"/>
                </a:solidFill>
                <a:latin typeface="Times New Roman" panose="02020603050405020304" pitchFamily="18" charset="0"/>
                <a:cs typeface="Times New Roman" panose="02020603050405020304" pitchFamily="18" charset="0"/>
              </a:rPr>
              <a:t>	</a:t>
            </a:r>
          </a:p>
        </p:txBody>
      </p:sp>
      <p:sp>
        <p:nvSpPr>
          <p:cNvPr id="5" name="Subtitle 2">
            <a:extLst>
              <a:ext uri="{FF2B5EF4-FFF2-40B4-BE49-F238E27FC236}">
                <a16:creationId xmlns:a16="http://schemas.microsoft.com/office/drawing/2014/main" id="{FB48D59D-9AF4-3279-903D-EB8B3456DB19}"/>
              </a:ext>
            </a:extLst>
          </p:cNvPr>
          <p:cNvSpPr>
            <a:spLocks noGrp="1"/>
          </p:cNvSpPr>
          <p:nvPr/>
        </p:nvSpPr>
        <p:spPr>
          <a:xfrm>
            <a:off x="0" y="4853353"/>
            <a:ext cx="9144000" cy="1826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latin typeface="Times New Roman" pitchFamily="18" charset="0"/>
              </a:rPr>
              <a:t>Nazmus Sakib</a:t>
            </a:r>
            <a:endParaRPr lang="en-US" sz="3600" b="1" dirty="0">
              <a:solidFill>
                <a:schemeClr val="tx1"/>
              </a:solidFill>
              <a:latin typeface="Times New Roman" pitchFamily="18" charset="0"/>
            </a:endParaRPr>
          </a:p>
          <a:p>
            <a:r>
              <a:rPr lang="en-US" sz="2800" dirty="0">
                <a:latin typeface="Times New Roman" pitchFamily="18" charset="0"/>
              </a:rPr>
              <a:t>Lecturer of Physics</a:t>
            </a:r>
            <a:endParaRPr lang="en-US" sz="2800" dirty="0">
              <a:solidFill>
                <a:schemeClr val="tx1"/>
              </a:solidFill>
              <a:latin typeface="Times New Roman" pitchFamily="18" charset="0"/>
            </a:endParaRPr>
          </a:p>
          <a:p>
            <a:r>
              <a:rPr lang="en-US" sz="2000" dirty="0">
                <a:solidFill>
                  <a:schemeClr val="tx1"/>
                </a:solidFill>
                <a:latin typeface="Times New Roman" pitchFamily="18" charset="0"/>
              </a:rPr>
              <a:t> </a:t>
            </a:r>
            <a:endParaRPr lang="en-US" sz="2400" dirty="0">
              <a:solidFill>
                <a:schemeClr val="tx1"/>
              </a:solidFill>
              <a:latin typeface="Times New Roman" pitchFamily="18" charset="0"/>
            </a:endParaRPr>
          </a:p>
        </p:txBody>
      </p:sp>
      <p:sp>
        <p:nvSpPr>
          <p:cNvPr id="6" name="TextBox 5">
            <a:extLst>
              <a:ext uri="{FF2B5EF4-FFF2-40B4-BE49-F238E27FC236}">
                <a16:creationId xmlns:a16="http://schemas.microsoft.com/office/drawing/2014/main" id="{6044EA11-A44C-75C8-3E57-5D073D10AD13}"/>
              </a:ext>
            </a:extLst>
          </p:cNvPr>
          <p:cNvSpPr txBox="1"/>
          <p:nvPr/>
        </p:nvSpPr>
        <p:spPr>
          <a:xfrm>
            <a:off x="297411" y="-1"/>
            <a:ext cx="8534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imes New Roman" pitchFamily="18" charset="0"/>
              </a:rPr>
              <a:t>Course No. PHY- 1131,</a:t>
            </a:r>
            <a:r>
              <a:rPr lang="en-US" sz="1800" b="0" i="0" u="none" strike="noStrike" baseline="0" dirty="0">
                <a:solidFill>
                  <a:srgbClr val="000000"/>
                </a:solidFill>
                <a:latin typeface="Times New Roman" panose="02020603050405020304" pitchFamily="18" charset="0"/>
              </a:rPr>
              <a:t> Physics I 	</a:t>
            </a:r>
          </a:p>
        </p:txBody>
      </p:sp>
    </p:spTree>
    <p:extLst>
      <p:ext uri="{BB962C8B-B14F-4D97-AF65-F5344CB8AC3E}">
        <p14:creationId xmlns:p14="http://schemas.microsoft.com/office/powerpoint/2010/main" val="229527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9A3D5D-E711-F184-1A97-FAED97C08B76}"/>
                  </a:ext>
                </a:extLst>
              </p:cNvPr>
              <p:cNvSpPr txBox="1"/>
              <p:nvPr/>
            </p:nvSpPr>
            <p:spPr>
              <a:xfrm>
                <a:off x="2154700" y="1137026"/>
                <a:ext cx="5118297" cy="3879460"/>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Integration both the sides we get </a:t>
                </a:r>
              </a:p>
              <a:p>
                <a:pPr>
                  <a:lnSpc>
                    <a:spcPct val="150000"/>
                  </a:lnSpc>
                </a:pP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f>
                            <m:fPr>
                              <m:ctrlPr>
                                <a:rPr lang="en-US" sz="2400" i="1" dirty="0">
                                  <a:latin typeface="Cambria Math" panose="02040503050406030204" pitchFamily="18" charset="0"/>
                                </a:rPr>
                              </m:ctrlPr>
                            </m:fPr>
                            <m:num>
                              <m:r>
                                <a:rPr lang="en-US" sz="2400" i="1" dirty="0">
                                  <a:latin typeface="Cambria Math" panose="02040503050406030204" pitchFamily="18" charset="0"/>
                                </a:rPr>
                                <m:t>𝑑𝑥</m:t>
                              </m:r>
                            </m:num>
                            <m:den>
                              <m:rad>
                                <m:radPr>
                                  <m:degHide m:val="on"/>
                                  <m:ctrlPr>
                                    <a:rPr lang="en-US" sz="2400" i="1">
                                      <a:latin typeface="Cambria Math" panose="02040503050406030204" pitchFamily="18" charset="0"/>
                                      <a:ea typeface="Cambria Math" panose="02040503050406030204" pitchFamily="18" charset="0"/>
                                    </a:rPr>
                                  </m:ctrlPr>
                                </m:radPr>
                                <m:deg/>
                                <m:e>
                                  <m:r>
                                    <m:rPr>
                                      <m:nor/>
                                    </m:rPr>
                                    <a:rPr lang="en-US" sz="2400" dirty="0">
                                      <a:latin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e>
                              </m:rad>
                            </m:den>
                          </m:f>
                        </m:e>
                      </m:nary>
                      <m:r>
                        <a:rPr lang="en-US" sz="2400" b="0" i="1" smtClean="0">
                          <a:latin typeface="Cambria Math" panose="02040503050406030204" pitchFamily="18" charset="0"/>
                        </a:rPr>
                        <m:t>=</m:t>
                      </m:r>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𝑑𝑡</m:t>
                          </m:r>
                        </m:e>
                      </m:nary>
                    </m:oMath>
                  </m:oMathPara>
                </a14:m>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t>Or,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𝑆𝑖𝑛</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𝐴</m:t>
                        </m:r>
                      </m:den>
                    </m:f>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ea typeface="Cambria Math" panose="02040503050406030204" pitchFamily="18" charset="0"/>
                        <a:cs typeface="Times New Roman" panose="02020603050405020304" pitchFamily="18" charset="0"/>
                      </a:rPr>
                      <m:t>x</m:t>
                    </m:r>
                  </m:oMath>
                </a14:m>
                <a:r>
                  <a:rPr lang="en-US" sz="2400" dirty="0">
                    <a:latin typeface="Times New Roman" panose="02020603050405020304" pitchFamily="18" charset="0"/>
                    <a:cs typeface="Times New Roman" panose="02020603050405020304" pitchFamily="18" charset="0"/>
                  </a:rPr>
                  <a:t> = A Sin(</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
                      <a:rPr lang="en-US" sz="2400" i="1" smtClean="0">
                        <a:latin typeface="Cambria Math" panose="02040503050406030204" pitchFamily="18" charset="0"/>
                        <a:ea typeface="Cambria Math" panose="02040503050406030204" pitchFamily="18" charset="0"/>
                      </a:rPr>
                      <m:t>𝑡</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effectLst/>
                    <a:latin typeface="Times New Roman" panose="02020603050405020304" pitchFamily="18" charset="0"/>
                    <a:ea typeface="Times New Roman" panose="02020603050405020304" pitchFamily="18" charset="0"/>
                  </a:rPr>
                  <a:t>where A is the amplitude of the motion</a:t>
                </a:r>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CB9A3D5D-E711-F184-1A97-FAED97C08B76}"/>
                  </a:ext>
                </a:extLst>
              </p:cNvPr>
              <p:cNvSpPr txBox="1">
                <a:spLocks noRot="1" noChangeAspect="1" noMove="1" noResize="1" noEditPoints="1" noAdjustHandles="1" noChangeArrowheads="1" noChangeShapeType="1" noTextEdit="1"/>
              </p:cNvSpPr>
              <p:nvPr/>
            </p:nvSpPr>
            <p:spPr>
              <a:xfrm>
                <a:off x="2154700" y="1137026"/>
                <a:ext cx="5118297" cy="3879460"/>
              </a:xfrm>
              <a:prstGeom prst="rect">
                <a:avLst/>
              </a:prstGeom>
              <a:blipFill>
                <a:blip r:embed="rId2"/>
                <a:stretch>
                  <a:fillRect l="-1786" b="-283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A651EF-0D14-73EF-43BA-E73B40E7A646}"/>
              </a:ext>
            </a:extLst>
          </p:cNvPr>
          <p:cNvSpPr txBox="1"/>
          <p:nvPr/>
        </p:nvSpPr>
        <p:spPr>
          <a:xfrm>
            <a:off x="-267286" y="0"/>
            <a:ext cx="9144000" cy="954107"/>
          </a:xfrm>
          <a:prstGeom prst="rect">
            <a:avLst/>
          </a:prstGeom>
          <a:noFill/>
        </p:spPr>
        <p:txBody>
          <a:bodyPr wrap="square">
            <a:spAutoFit/>
          </a:bodyPr>
          <a:lstStyle/>
          <a:p>
            <a:pPr algn="ctr"/>
            <a:r>
              <a:rPr lang="en-US" sz="2800" dirty="0">
                <a:latin typeface="Times New Roman" charset="0"/>
                <a:cs typeface="Times New Roman" charset="0"/>
              </a:rPr>
              <a:t>A solution to the differential equation of Simple Harmonic Motion</a:t>
            </a:r>
            <a:endParaRPr lang="en-US" sz="2800" dirty="0"/>
          </a:p>
        </p:txBody>
      </p:sp>
    </p:spTree>
    <p:extLst>
      <p:ext uri="{BB962C8B-B14F-4D97-AF65-F5344CB8AC3E}">
        <p14:creationId xmlns:p14="http://schemas.microsoft.com/office/powerpoint/2010/main" val="92664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FAE94-939C-F263-704A-30553A291FCF}"/>
              </a:ext>
            </a:extLst>
          </p:cNvPr>
          <p:cNvSpPr txBox="1"/>
          <p:nvPr/>
        </p:nvSpPr>
        <p:spPr>
          <a:xfrm>
            <a:off x="2159390" y="0"/>
            <a:ext cx="5535638" cy="590033"/>
          </a:xfrm>
          <a:prstGeom prst="rect">
            <a:avLst/>
          </a:prstGeom>
          <a:noFill/>
        </p:spPr>
        <p:txBody>
          <a:bodyPr wrap="square">
            <a:spAutoFit/>
          </a:bodyPr>
          <a:lstStyle/>
          <a:p>
            <a:pPr marL="139065" marR="277495" algn="ctr">
              <a:lnSpc>
                <a:spcPts val="4260"/>
              </a:lnSpc>
              <a:spcBef>
                <a:spcPts val="0"/>
              </a:spcBef>
              <a:spcAft>
                <a:spcPts val="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Projection of Circular Motion</a:t>
            </a:r>
          </a:p>
        </p:txBody>
      </p:sp>
      <p:pic>
        <p:nvPicPr>
          <p:cNvPr id="4" name="image11.jpeg">
            <a:extLst>
              <a:ext uri="{FF2B5EF4-FFF2-40B4-BE49-F238E27FC236}">
                <a16:creationId xmlns:a16="http://schemas.microsoft.com/office/drawing/2014/main" id="{5405CB30-C8F9-2E55-09A4-2F5C90F75B10}"/>
              </a:ext>
            </a:extLst>
          </p:cNvPr>
          <p:cNvPicPr>
            <a:picLocks noChangeAspect="1"/>
          </p:cNvPicPr>
          <p:nvPr/>
        </p:nvPicPr>
        <p:blipFill>
          <a:blip r:embed="rId2" cstate="print"/>
          <a:stretch>
            <a:fillRect/>
          </a:stretch>
        </p:blipFill>
        <p:spPr>
          <a:xfrm>
            <a:off x="1177289" y="615558"/>
            <a:ext cx="6789420" cy="370332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8D58F5D-FC1C-07BB-3B0A-C880EC816EE7}"/>
                  </a:ext>
                </a:extLst>
              </p:cNvPr>
              <p:cNvSpPr txBox="1"/>
              <p:nvPr/>
            </p:nvSpPr>
            <p:spPr>
              <a:xfrm>
                <a:off x="177394" y="4470822"/>
                <a:ext cx="4259413" cy="105721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Angular displacement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
                      <a:rPr lang="en-US" sz="2400" i="1" smtClean="0">
                        <a:latin typeface="Cambria Math" panose="02040503050406030204" pitchFamily="18" charset="0"/>
                        <a:ea typeface="Cambria Math" panose="02040503050406030204" pitchFamily="18" charset="0"/>
                      </a:rPr>
                      <m:t>𝑡</m:t>
                    </m:r>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𝜔</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rPr>
                        </m:ctrlPr>
                      </m:fPr>
                      <m:num>
                        <m:r>
                          <m:rPr>
                            <m:nor/>
                          </m:rPr>
                          <a:rPr lang="el-GR" sz="2400" dirty="0">
                            <a:latin typeface="Times New Roman" panose="02020603050405020304" pitchFamily="18" charset="0"/>
                            <a:cs typeface="Times New Roman" panose="02020603050405020304" pitchFamily="18" charset="0"/>
                          </a:rPr>
                          <m:t>θ</m:t>
                        </m:r>
                      </m:num>
                      <m:den>
                        <m:r>
                          <a:rPr lang="en-US" sz="2400" b="0" i="1" smtClean="0">
                            <a:latin typeface="Cambria Math" panose="02040503050406030204" pitchFamily="18" charset="0"/>
                          </a:rPr>
                          <m:t>𝑡</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rPr>
                        </m:ctrlPr>
                      </m:fPr>
                      <m:num>
                        <m:r>
                          <m:rPr>
                            <m:nor/>
                          </m:rPr>
                          <a:rPr lang="en-US" sz="2400" b="0" i="0" smtClean="0">
                            <a:latin typeface="Times New Roman" panose="02020603050405020304" pitchFamily="18" charset="0"/>
                            <a:cs typeface="Times New Roman" panose="020206030504050203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b="0" i="1" dirty="0" smtClean="0">
                            <a:latin typeface="Cambria Math" panose="02040503050406030204" pitchFamily="18" charset="0"/>
                          </a:rPr>
                          <m:t>𝑇</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8D58F5D-FC1C-07BB-3B0A-C880EC816EE7}"/>
                  </a:ext>
                </a:extLst>
              </p:cNvPr>
              <p:cNvSpPr txBox="1">
                <a:spLocks noRot="1" noChangeAspect="1" noMove="1" noResize="1" noEditPoints="1" noAdjustHandles="1" noChangeArrowheads="1" noChangeShapeType="1" noTextEdit="1"/>
              </p:cNvSpPr>
              <p:nvPr/>
            </p:nvSpPr>
            <p:spPr>
              <a:xfrm>
                <a:off x="177394" y="4470822"/>
                <a:ext cx="4259413" cy="1057212"/>
              </a:xfrm>
              <a:prstGeom prst="rect">
                <a:avLst/>
              </a:prstGeom>
              <a:blipFill>
                <a:blip r:embed="rId3"/>
                <a:stretch>
                  <a:fillRect l="-2146" t="-4598" b="-40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7CB954-3A8B-5F16-A2FF-84991105F521}"/>
                  </a:ext>
                </a:extLst>
              </p:cNvPr>
              <p:cNvSpPr txBox="1"/>
              <p:nvPr/>
            </p:nvSpPr>
            <p:spPr>
              <a:xfrm>
                <a:off x="4137437" y="4470822"/>
                <a:ext cx="500656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Where T is the time period of the SHM</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dirty="0">
                    <a:latin typeface="Times New Roman" panose="02020603050405020304" pitchFamily="18" charset="0"/>
                    <a:cs typeface="Times New Roman" panose="02020603050405020304" pitchFamily="18" charset="0"/>
                  </a:rPr>
                  <a:t> is the angular velocity</a:t>
                </a:r>
              </a:p>
            </p:txBody>
          </p:sp>
        </mc:Choice>
        <mc:Fallback xmlns="">
          <p:sp>
            <p:nvSpPr>
              <p:cNvPr id="6" name="TextBox 5">
                <a:extLst>
                  <a:ext uri="{FF2B5EF4-FFF2-40B4-BE49-F238E27FC236}">
                    <a16:creationId xmlns:a16="http://schemas.microsoft.com/office/drawing/2014/main" id="{137CB954-3A8B-5F16-A2FF-84991105F521}"/>
                  </a:ext>
                </a:extLst>
              </p:cNvPr>
              <p:cNvSpPr txBox="1">
                <a:spLocks noRot="1" noChangeAspect="1" noMove="1" noResize="1" noEditPoints="1" noAdjustHandles="1" noChangeArrowheads="1" noChangeShapeType="1" noTextEdit="1"/>
              </p:cNvSpPr>
              <p:nvPr/>
            </p:nvSpPr>
            <p:spPr>
              <a:xfrm>
                <a:off x="4137437" y="4470822"/>
                <a:ext cx="5006563" cy="830997"/>
              </a:xfrm>
              <a:prstGeom prst="rect">
                <a:avLst/>
              </a:prstGeom>
              <a:blipFill>
                <a:blip r:embed="rId4"/>
                <a:stretch>
                  <a:fillRect l="-1949" t="-5839" r="-853"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CF8D7E-B0F9-475A-81CA-5204F39BF1EE}"/>
                  </a:ext>
                </a:extLst>
              </p:cNvPr>
              <p:cNvSpPr txBox="1"/>
              <p:nvPr/>
            </p:nvSpPr>
            <p:spPr>
              <a:xfrm>
                <a:off x="91393" y="5528034"/>
                <a:ext cx="8961211" cy="121321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Therefore, The time period T = </a:t>
                </a:r>
                <a14:m>
                  <m:oMath xmlns:m="http://schemas.openxmlformats.org/officeDocument/2006/math">
                    <m:f>
                      <m:fPr>
                        <m:ctrlPr>
                          <a:rPr lang="en-US" sz="2400" i="1" smtClean="0">
                            <a:latin typeface="Cambria Math" panose="02040503050406030204" pitchFamily="18" charset="0"/>
                          </a:rPr>
                        </m:ctrlPr>
                      </m:fPr>
                      <m:num>
                        <m:r>
                          <m:rPr>
                            <m:nor/>
                          </m:rPr>
                          <a:rPr lang="en-US" sz="2400" b="0" i="0" smtClean="0">
                            <a:latin typeface="Times New Roman" panose="02020603050405020304" pitchFamily="18" charset="0"/>
                            <a:cs typeface="Times New Roman" panose="020206030504050203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𝜔</m:t>
                        </m:r>
                        <m:r>
                          <m:rPr>
                            <m:nor/>
                          </m:rPr>
                          <a:rPr lang="en-US" sz="2400" dirty="0">
                            <a:latin typeface="Times New Roman" panose="02020603050405020304" pitchFamily="18" charset="0"/>
                            <a:cs typeface="Times New Roman" panose="02020603050405020304" pitchFamily="18" charset="0"/>
                          </a:rPr>
                          <m:t> </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m:rPr>
                        <m:nor/>
                      </m:rPr>
                      <a:rPr lang="en-US" sz="2400">
                        <a:latin typeface="Times New Roman" panose="020206030504050203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1">
                                <a:latin typeface="Cambria Math" panose="02040503050406030204" pitchFamily="18" charset="0"/>
                              </a:rPr>
                              <m:t>𝑚</m:t>
                            </m:r>
                          </m:den>
                        </m:f>
                      </m:e>
                    </m:rad>
                  </m:oMath>
                </a14:m>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where K is the spring constant and m is the mass </a:t>
                </a:r>
              </a:p>
            </p:txBody>
          </p:sp>
        </mc:Choice>
        <mc:Fallback xmlns="">
          <p:sp>
            <p:nvSpPr>
              <p:cNvPr id="7" name="TextBox 6">
                <a:extLst>
                  <a:ext uri="{FF2B5EF4-FFF2-40B4-BE49-F238E27FC236}">
                    <a16:creationId xmlns:a16="http://schemas.microsoft.com/office/drawing/2014/main" id="{67CF8D7E-B0F9-475A-81CA-5204F39BF1EE}"/>
                  </a:ext>
                </a:extLst>
              </p:cNvPr>
              <p:cNvSpPr txBox="1">
                <a:spLocks noRot="1" noChangeAspect="1" noMove="1" noResize="1" noEditPoints="1" noAdjustHandles="1" noChangeArrowheads="1" noChangeShapeType="1" noTextEdit="1"/>
              </p:cNvSpPr>
              <p:nvPr/>
            </p:nvSpPr>
            <p:spPr>
              <a:xfrm>
                <a:off x="91393" y="5528034"/>
                <a:ext cx="8961211" cy="1213217"/>
              </a:xfrm>
              <a:prstGeom prst="rect">
                <a:avLst/>
              </a:prstGeom>
              <a:blipFill>
                <a:blip r:embed="rId5"/>
                <a:stretch>
                  <a:fillRect l="-1088" b="-10553"/>
                </a:stretch>
              </a:blipFill>
            </p:spPr>
            <p:txBody>
              <a:bodyPr/>
              <a:lstStyle/>
              <a:p>
                <a:r>
                  <a:rPr lang="en-US">
                    <a:noFill/>
                  </a:rPr>
                  <a:t> </a:t>
                </a:r>
              </a:p>
            </p:txBody>
          </p:sp>
        </mc:Fallback>
      </mc:AlternateContent>
    </p:spTree>
    <p:extLst>
      <p:ext uri="{BB962C8B-B14F-4D97-AF65-F5344CB8AC3E}">
        <p14:creationId xmlns:p14="http://schemas.microsoft.com/office/powerpoint/2010/main" val="104899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9AE2C-ACE3-5C1C-05B2-57FFC95B3C53}"/>
                  </a:ext>
                </a:extLst>
              </p:cNvPr>
              <p:cNvSpPr>
                <a:spLocks noGrp="1"/>
              </p:cNvSpPr>
              <p:nvPr>
                <p:ph idx="1"/>
              </p:nvPr>
            </p:nvSpPr>
            <p:spPr>
              <a:xfrm>
                <a:off x="0" y="1111347"/>
                <a:ext cx="9144000" cy="424844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displacement of SHM is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x</m:t>
                    </m:r>
                  </m:oMath>
                </a14:m>
                <a:r>
                  <a:rPr lang="en-US" sz="2800" dirty="0">
                    <a:latin typeface="Times New Roman" panose="02020603050405020304" pitchFamily="18" charset="0"/>
                    <a:cs typeface="Times New Roman" panose="02020603050405020304" pitchFamily="18" charset="0"/>
                  </a:rPr>
                  <a:t> = A Sin(</a:t>
                </a:r>
                <a14:m>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𝑡</m:t>
                    </m:r>
                  </m:oMath>
                </a14:m>
                <a:r>
                  <a:rPr lang="en-US" sz="2800" dirty="0">
                    <a:latin typeface="Times New Roman" panose="02020603050405020304" pitchFamily="18" charset="0"/>
                    <a:cs typeface="Times New Roman" panose="02020603050405020304" pitchFamily="18" charset="0"/>
                  </a:rPr>
                  <a:t>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Velocity v </a:t>
                </a:r>
                <a:r>
                  <a:rPr lang="en-US" dirty="0">
                    <a:latin typeface="Times New Roman" panose="02020603050405020304" pitchFamily="18" charset="0"/>
                    <a:cs typeface="Times New Roman" panose="02020603050405020304" pitchFamily="18" charset="0"/>
                  </a:rPr>
                  <a:t>=</a:t>
                </a:r>
                <a:r>
                  <a:rPr lang="en-US" sz="2800" b="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𝑑𝑥</m:t>
                        </m:r>
                      </m:num>
                      <m:den>
                        <m:r>
                          <a:rPr lang="en-US" sz="2800" b="0" i="1" dirty="0" smtClean="0">
                            <a:latin typeface="Cambria Math" panose="02040503050406030204" pitchFamily="18" charset="0"/>
                          </a:rPr>
                          <m:t>𝑑𝑡</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𝑑</m:t>
                        </m:r>
                      </m:num>
                      <m:den>
                        <m:r>
                          <a:rPr lang="en-US" i="1" dirty="0">
                            <a:latin typeface="Cambria Math" panose="02040503050406030204" pitchFamily="18" charset="0"/>
                          </a:rPr>
                          <m:t>𝑑𝑡</m:t>
                        </m:r>
                      </m:den>
                    </m:f>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dirty="0" smtClean="0">
                            <a:latin typeface="Cambria Math" panose="02040503050406030204" pitchFamily="18" charset="0"/>
                          </a:rPr>
                        </m:ctrlPr>
                      </m:dPr>
                      <m:e>
                        <m:r>
                          <m:rPr>
                            <m:nor/>
                          </m:rPr>
                          <a:rPr lang="en-US" dirty="0">
                            <a:latin typeface="Times New Roman" panose="02020603050405020304" pitchFamily="18" charset="0"/>
                            <a:cs typeface="Times New Roman" panose="02020603050405020304" pitchFamily="18" charset="0"/>
                          </a:rPr>
                          <m:t>A</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Sin</m:t>
                        </m:r>
                        <m:r>
                          <m:rPr>
                            <m:nor/>
                          </m:rPr>
                          <a:rPr lang="en-US" dirty="0">
                            <a:latin typeface="Times New Roman" panose="020206030504050203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m:rPr>
                            <m:nor/>
                          </m:rPr>
                          <a:rPr lang="en-US" dirty="0">
                            <a:latin typeface="Times New Roman" panose="02020603050405020304" pitchFamily="18" charset="0"/>
                            <a:cs typeface="Times New Roman" panose="02020603050405020304" pitchFamily="18" charset="0"/>
                          </a:rPr>
                          <m:t> + </m:t>
                        </m:r>
                        <m:r>
                          <a:rPr lang="en-US" i="1">
                            <a:latin typeface="Cambria Math" panose="02040503050406030204" pitchFamily="18" charset="0"/>
                            <a:ea typeface="Cambria Math" panose="02040503050406030204" pitchFamily="18" charset="0"/>
                          </a:rPr>
                          <m:t>𝛿</m:t>
                        </m:r>
                        <m:r>
                          <m:rPr>
                            <m:nor/>
                          </m:rPr>
                          <a:rPr lang="en-US" dirty="0">
                            <a:latin typeface="Times New Roman" panose="02020603050405020304" pitchFamily="18" charset="0"/>
                            <a:cs typeface="Times New Roman" panose="02020603050405020304" pitchFamily="18" charset="0"/>
                          </a:rPr>
                          <m:t>)</m:t>
                        </m:r>
                      </m:e>
                    </m:d>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𝜔</m:t>
                    </m:r>
                  </m:oMath>
                </a14:m>
                <a:r>
                  <a:rPr lang="en-US" dirty="0">
                    <a:latin typeface="Times New Roman" panose="02020603050405020304" pitchFamily="18" charset="0"/>
                    <a:cs typeface="Times New Roman" panose="02020603050405020304" pitchFamily="18" charset="0"/>
                  </a:rPr>
                  <a:t>A </a:t>
                </a:r>
                <a14:m>
                  <m:oMath xmlns:m="http://schemas.openxmlformats.org/officeDocument/2006/math">
                    <m:r>
                      <m:rPr>
                        <m:nor/>
                      </m:rPr>
                      <a:rPr lang="en-US" dirty="0">
                        <a:latin typeface="Times New Roman" panose="02020603050405020304" pitchFamily="18" charset="0"/>
                        <a:cs typeface="Times New Roman" panose="02020603050405020304" pitchFamily="18" charset="0"/>
                      </a:rPr>
                      <m:t>C</m:t>
                    </m:r>
                    <m:r>
                      <m:rPr>
                        <m:nor/>
                      </m:rPr>
                      <a:rPr lang="en-US" b="0" i="0" dirty="0" smtClean="0">
                        <a:latin typeface="Times New Roman" panose="02020603050405020304" pitchFamily="18" charset="0"/>
                        <a:cs typeface="Times New Roman" panose="02020603050405020304" pitchFamily="18" charset="0"/>
                      </a:rPr>
                      <m:t>os</m:t>
                    </m:r>
                    <m:r>
                      <m:rPr>
                        <m:nor/>
                      </m:rPr>
                      <a:rPr lang="en-US" dirty="0">
                        <a:latin typeface="Times New Roman" panose="020206030504050203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m:rPr>
                        <m:nor/>
                      </m:rPr>
                      <a:rPr lang="en-US" dirty="0">
                        <a:latin typeface="Times New Roman" panose="02020603050405020304" pitchFamily="18" charset="0"/>
                        <a:cs typeface="Times New Roman" panose="02020603050405020304" pitchFamily="18" charset="0"/>
                      </a:rPr>
                      <m:t> + </m:t>
                    </m:r>
                    <m:r>
                      <a:rPr lang="en-US" i="1">
                        <a:latin typeface="Cambria Math" panose="02040503050406030204" pitchFamily="18" charset="0"/>
                        <a:ea typeface="Cambria Math" panose="02040503050406030204" pitchFamily="18" charset="0"/>
                      </a:rPr>
                      <m:t>𝛿</m:t>
                    </m:r>
                  </m:oMath>
                </a14:m>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𝑚𝑎𝑥</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i="1">
                        <a:latin typeface="Cambria Math" panose="02040503050406030204" pitchFamily="18" charset="0"/>
                        <a:ea typeface="Cambria Math" panose="02040503050406030204" pitchFamily="18" charset="0"/>
                      </a:rPr>
                      <m:t>𝜔</m:t>
                    </m:r>
                  </m:oMath>
                </a14:m>
                <a:r>
                  <a:rPr lang="en-US" dirty="0">
                    <a:latin typeface="Times New Roman" panose="02020603050405020304" pitchFamily="18" charset="0"/>
                    <a:cs typeface="Times New Roman" panose="02020603050405020304" pitchFamily="18" charset="0"/>
                  </a:rPr>
                  <a:t>A </a:t>
                </a:r>
              </a:p>
              <a:p>
                <a:pPr marL="0" indent="0" algn="ctr">
                  <a:buNone/>
                </a:pPr>
                <a:r>
                  <a:rPr 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𝑚𝑖𝑛</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0" i="1" smtClean="0">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Again </a:t>
                </a:r>
                <a:r>
                  <a:rPr lang="en-US" b="1" dirty="0">
                    <a:latin typeface="Times New Roman" panose="02020603050405020304" pitchFamily="18" charset="0"/>
                    <a:cs typeface="Times New Roman" panose="02020603050405020304" pitchFamily="18" charset="0"/>
                  </a:rPr>
                  <a:t>acceleration</a:t>
                </a:r>
                <a:r>
                  <a:rPr lang="en-US" dirty="0">
                    <a:latin typeface="Times New Roman" panose="02020603050405020304" pitchFamily="18" charset="0"/>
                    <a:cs typeface="Times New Roman" panose="02020603050405020304" pitchFamily="18" charset="0"/>
                  </a:rPr>
                  <a:t> of the particle of SHM is </a:t>
                </a:r>
              </a:p>
              <a:p>
                <a:pPr marL="0" indent="0">
                  <a:buNone/>
                </a:pPr>
                <a:r>
                  <a:rPr lang="en-US" dirty="0">
                    <a:latin typeface="Times New Roman" panose="02020603050405020304" pitchFamily="18" charset="0"/>
                    <a:cs typeface="Times New Roman" panose="02020603050405020304" pitchFamily="18" charset="0"/>
                  </a:rPr>
                  <a:t>a = </a:t>
                </a:r>
                <a14:m>
                  <m:oMath xmlns:m="http://schemas.openxmlformats.org/officeDocument/2006/math">
                    <m:f>
                      <m:fPr>
                        <m:ctrlPr>
                          <a:rPr lang="en-US" sz="2800" b="0" i="1" dirty="0" smtClean="0">
                            <a:latin typeface="Cambria Math" panose="02040503050406030204" pitchFamily="18" charset="0"/>
                          </a:rPr>
                        </m:ctrlPr>
                      </m:fPr>
                      <m:num>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𝑑</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𝑥</m:t>
                        </m:r>
                      </m:num>
                      <m:den>
                        <m:r>
                          <a:rPr lang="en-US" sz="2800" b="0" i="1" dirty="0" smtClean="0">
                            <a:latin typeface="Cambria Math" panose="02040503050406030204" pitchFamily="18" charset="0"/>
                          </a:rPr>
                          <m:t>𝑑</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n-US" i="1" dirty="0">
                                <a:latin typeface="Cambria Math" panose="02040503050406030204" pitchFamily="18" charset="0"/>
                              </a:rPr>
                              <m:t>2</m:t>
                            </m:r>
                          </m:sup>
                        </m:sSup>
                      </m:num>
                      <m:den>
                        <m:r>
                          <a:rPr lang="en-US" i="1" dirty="0">
                            <a:latin typeface="Cambria Math" panose="02040503050406030204" pitchFamily="18" charset="0"/>
                          </a:rPr>
                          <m:t>𝑑</m:t>
                        </m:r>
                        <m:sSup>
                          <m:sSupPr>
                            <m:ctrlPr>
                              <a:rPr lang="en-US" i="1" dirty="0">
                                <a:latin typeface="Cambria Math" panose="02040503050406030204" pitchFamily="18" charset="0"/>
                              </a:rPr>
                            </m:ctrlPr>
                          </m:sSupPr>
                          <m:e>
                            <m:r>
                              <a:rPr lang="en-US" i="1" dirty="0">
                                <a:latin typeface="Cambria Math" panose="02040503050406030204" pitchFamily="18" charset="0"/>
                              </a:rPr>
                              <m:t>𝑡</m:t>
                            </m:r>
                          </m:e>
                          <m:sup>
                            <m:r>
                              <a:rPr lang="en-US" i="1" dirty="0">
                                <a:latin typeface="Cambria Math" panose="02040503050406030204" pitchFamily="18" charset="0"/>
                              </a:rPr>
                              <m:t>2</m:t>
                            </m:r>
                          </m:sup>
                        </m:sSup>
                      </m:den>
                    </m:f>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dirty="0">
                            <a:latin typeface="Cambria Math" panose="02040503050406030204" pitchFamily="18" charset="0"/>
                          </a:rPr>
                        </m:ctrlPr>
                      </m:dPr>
                      <m:e>
                        <m:r>
                          <m:rPr>
                            <m:nor/>
                          </m:rPr>
                          <a:rPr lang="en-US" dirty="0">
                            <a:latin typeface="Times New Roman" panose="02020603050405020304" pitchFamily="18" charset="0"/>
                            <a:cs typeface="Times New Roman" panose="02020603050405020304" pitchFamily="18" charset="0"/>
                          </a:rPr>
                          <m:t>A</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Sin</m:t>
                        </m:r>
                        <m:r>
                          <m:rPr>
                            <m:nor/>
                          </m:rPr>
                          <a:rPr lang="en-US" dirty="0">
                            <a:latin typeface="Times New Roman" panose="020206030504050203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m:rPr>
                            <m:nor/>
                          </m:rPr>
                          <a:rPr lang="en-US" dirty="0">
                            <a:latin typeface="Times New Roman" panose="02020603050405020304" pitchFamily="18" charset="0"/>
                            <a:cs typeface="Times New Roman" panose="02020603050405020304" pitchFamily="18" charset="0"/>
                          </a:rPr>
                          <m:t> + </m:t>
                        </m:r>
                        <m:r>
                          <a:rPr lang="en-US" i="1">
                            <a:latin typeface="Cambria Math" panose="02040503050406030204" pitchFamily="18" charset="0"/>
                            <a:ea typeface="Cambria Math" panose="02040503050406030204" pitchFamily="18" charset="0"/>
                          </a:rPr>
                          <m:t>𝛿</m:t>
                        </m:r>
                        <m:r>
                          <m:rPr>
                            <m:nor/>
                          </m:rPr>
                          <a:rPr lang="en-US" dirty="0">
                            <a:latin typeface="Times New Roman" panose="02020603050405020304" pitchFamily="18" charset="0"/>
                            <a:cs typeface="Times New Roman" panose="02020603050405020304" pitchFamily="18" charset="0"/>
                          </a:rPr>
                          <m:t>)</m:t>
                        </m:r>
                      </m:e>
                    </m:d>
                    <m:r>
                      <a:rPr lang="en-US" b="0" i="0" dirty="0"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e>
                      <m:sup>
                        <m:r>
                          <a:rPr lang="en-US" b="0" i="1" dirty="0" smtClean="0">
                            <a:latin typeface="Cambria Math" panose="02040503050406030204" pitchFamily="18" charset="0"/>
                            <a:cs typeface="Times New Roman" panose="02020603050405020304" pitchFamily="18" charset="0"/>
                          </a:rPr>
                          <m:t>2</m:t>
                        </m:r>
                      </m:sup>
                    </m:sSup>
                    <m:r>
                      <m:rPr>
                        <m:nor/>
                      </m:rPr>
                      <a:rPr lang="en-US" dirty="0">
                        <a:latin typeface="Times New Roman" panose="02020603050405020304" pitchFamily="18" charset="0"/>
                        <a:cs typeface="Times New Roman" panose="02020603050405020304" pitchFamily="18" charset="0"/>
                      </a:rPr>
                      <m:t>A</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Sin</m:t>
                    </m:r>
                    <m:r>
                      <m:rPr>
                        <m:nor/>
                      </m:rPr>
                      <a:rPr lang="en-US" dirty="0">
                        <a:latin typeface="Times New Roman" panose="020206030504050203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m:rPr>
                        <m:nor/>
                      </m:rPr>
                      <a:rPr lang="en-US" dirty="0">
                        <a:latin typeface="Times New Roman" panose="02020603050405020304" pitchFamily="18" charset="0"/>
                        <a:cs typeface="Times New Roman" panose="02020603050405020304" pitchFamily="18" charset="0"/>
                      </a:rPr>
                      <m:t> + </m:t>
                    </m:r>
                    <m:r>
                      <a:rPr lang="en-US" i="1">
                        <a:latin typeface="Cambria Math" panose="02040503050406030204" pitchFamily="18" charset="0"/>
                        <a:ea typeface="Cambria Math" panose="02040503050406030204" pitchFamily="18" charset="0"/>
                      </a:rPr>
                      <m:t>𝛿</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e>
                      <m:sup>
                        <m:r>
                          <a:rPr lang="en-US" i="1" dirty="0">
                            <a:latin typeface="Cambria Math" panose="02040503050406030204" pitchFamily="18" charset="0"/>
                            <a:cs typeface="Times New Roman" panose="02020603050405020304" pitchFamily="18" charset="0"/>
                          </a:rPr>
                          <m:t>2</m:t>
                        </m:r>
                      </m:sup>
                    </m:sSup>
                    <m:r>
                      <m:rPr>
                        <m:nor/>
                      </m:rPr>
                      <a:rPr lang="en-US" b="0" i="0" dirty="0" smtClean="0">
                        <a:latin typeface="Times New Roman" panose="02020603050405020304" pitchFamily="18" charset="0"/>
                        <a:cs typeface="Times New Roman" panose="02020603050405020304" pitchFamily="18" charset="0"/>
                      </a:rPr>
                      <m:t>x</m:t>
                    </m:r>
                  </m:oMath>
                </a14:m>
                <a:r>
                  <a:rPr lang="en-US" dirty="0">
                    <a:latin typeface="Times New Roman" panose="02020603050405020304" pitchFamily="18" charset="0"/>
                    <a:cs typeface="Times New Roman" panose="02020603050405020304" pitchFamily="18" charset="0"/>
                  </a:rPr>
                  <a:t> </a:t>
                </a:r>
              </a:p>
              <a:p>
                <a:pPr marL="0" indent="0" algn="ctr">
                  <a:buNone/>
                </a:pPr>
                <a:r>
                  <a:rPr 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𝑚𝑎𝑥</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latin typeface="Cambria Math" panose="02040503050406030204" pitchFamily="18" charset="0"/>
                        <a:cs typeface="Times New Roman" panose="02020603050405020304" pitchFamily="18" charset="0"/>
                      </a:rPr>
                      <m:t> </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𝜔</m:t>
                        </m:r>
                      </m:e>
                      <m:sup>
                        <m:r>
                          <a:rPr lang="en-US" i="1" dirty="0">
                            <a:latin typeface="Cambria Math" panose="02040503050406030204" pitchFamily="18" charset="0"/>
                            <a:cs typeface="Times New Roman" panose="02020603050405020304" pitchFamily="18" charset="0"/>
                          </a:rPr>
                          <m:t>2</m:t>
                        </m:r>
                      </m:sup>
                    </m:sSup>
                    <m:r>
                      <m:rPr>
                        <m:nor/>
                      </m:rPr>
                      <a:rPr lang="en-US" b="0" i="0" dirty="0" smtClean="0">
                        <a:latin typeface="Times New Roman" panose="02020603050405020304" pitchFamily="18" charset="0"/>
                        <a:cs typeface="Times New Roman" panose="02020603050405020304" pitchFamily="18" charset="0"/>
                      </a:rPr>
                      <m:t>A</m:t>
                    </m:r>
                  </m:oMath>
                </a14:m>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𝑚𝑖𝑛</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0" i="1" smtClean="0">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5A9AE2C-ACE3-5C1C-05B2-57FFC95B3C53}"/>
                  </a:ext>
                </a:extLst>
              </p:cNvPr>
              <p:cNvSpPr>
                <a:spLocks noGrp="1" noRot="1" noChangeAspect="1" noMove="1" noResize="1" noEditPoints="1" noAdjustHandles="1" noChangeArrowheads="1" noChangeShapeType="1" noTextEdit="1"/>
              </p:cNvSpPr>
              <p:nvPr>
                <p:ph idx="1"/>
              </p:nvPr>
            </p:nvSpPr>
            <p:spPr>
              <a:xfrm>
                <a:off x="0" y="1111347"/>
                <a:ext cx="9144000" cy="4248443"/>
              </a:xfrm>
              <a:blipFill>
                <a:blip r:embed="rId2"/>
                <a:stretch>
                  <a:fillRect l="-1333" t="-344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81D2C87-3F1D-BB2A-A91E-197188162CCA}"/>
              </a:ext>
            </a:extLst>
          </p:cNvPr>
          <p:cNvSpPr txBox="1"/>
          <p:nvPr/>
        </p:nvSpPr>
        <p:spPr>
          <a:xfrm>
            <a:off x="1915535" y="112542"/>
            <a:ext cx="558428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Velocity and acceleration of a SHM</a:t>
            </a:r>
          </a:p>
        </p:txBody>
      </p:sp>
    </p:spTree>
    <p:extLst>
      <p:ext uri="{BB962C8B-B14F-4D97-AF65-F5344CB8AC3E}">
        <p14:creationId xmlns:p14="http://schemas.microsoft.com/office/powerpoint/2010/main" val="295855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95303-854B-FFB5-FFBF-E97633AE828E}"/>
              </a:ext>
            </a:extLst>
          </p:cNvPr>
          <p:cNvSpPr txBox="1"/>
          <p:nvPr/>
        </p:nvSpPr>
        <p:spPr>
          <a:xfrm>
            <a:off x="1990578" y="185755"/>
            <a:ext cx="4572000" cy="468077"/>
          </a:xfrm>
          <a:prstGeom prst="rect">
            <a:avLst/>
          </a:prstGeom>
          <a:noFill/>
        </p:spPr>
        <p:txBody>
          <a:bodyPr wrap="square">
            <a:spAutoFit/>
          </a:bodyPr>
          <a:lstStyle/>
          <a:p>
            <a:pPr marL="0" marR="0" algn="ct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Waves and Oscillations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2DC56D5-B98A-C11A-8F6B-00B864F9ABA7}"/>
              </a:ext>
            </a:extLst>
          </p:cNvPr>
          <p:cNvSpPr txBox="1"/>
          <p:nvPr/>
        </p:nvSpPr>
        <p:spPr>
          <a:xfrm>
            <a:off x="21101" y="559832"/>
            <a:ext cx="9144000" cy="1756186"/>
          </a:xfrm>
          <a:prstGeom prst="rect">
            <a:avLst/>
          </a:prstGeom>
          <a:noFill/>
        </p:spPr>
        <p:txBody>
          <a:bodyPr wrap="square">
            <a:spAutoFit/>
          </a:bodyPr>
          <a:lstStyle/>
          <a:p>
            <a:pPr marL="0" marR="0">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Periodic Motion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motion which repeats itself over and over again after a regular interval of time is known as periodic motion. This path may be circular, elliptical. Linear or more complex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1E08AF9-7C48-0CB2-390B-B7B7AE6A15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8345" y="2213542"/>
            <a:ext cx="3722117" cy="1623353"/>
          </a:xfrm>
          <a:prstGeom prst="rect">
            <a:avLst/>
          </a:prstGeom>
          <a:noFill/>
          <a:ln>
            <a:noFill/>
          </a:ln>
        </p:spPr>
      </p:pic>
      <p:sp>
        <p:nvSpPr>
          <p:cNvPr id="10" name="TextBox 9">
            <a:extLst>
              <a:ext uri="{FF2B5EF4-FFF2-40B4-BE49-F238E27FC236}">
                <a16:creationId xmlns:a16="http://schemas.microsoft.com/office/drawing/2014/main" id="{709DC2A0-4E8B-EAEB-5103-95D02D4358A7}"/>
              </a:ext>
            </a:extLst>
          </p:cNvPr>
          <p:cNvSpPr txBox="1"/>
          <p:nvPr/>
        </p:nvSpPr>
        <p:spPr>
          <a:xfrm>
            <a:off x="1990578" y="3836895"/>
            <a:ext cx="4593100" cy="468077"/>
          </a:xfrm>
          <a:prstGeom prst="rect">
            <a:avLst/>
          </a:prstGeom>
          <a:noFill/>
        </p:spPr>
        <p:txBody>
          <a:bodyPr wrap="square">
            <a:spAutoFit/>
          </a:bodyPr>
          <a:lstStyle/>
          <a:p>
            <a:pPr marL="0" marR="0" algn="ctr">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Figure: Periodic motion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D61C56F-F739-0CAB-4541-13FDEBF8A3F0}"/>
              </a:ext>
            </a:extLst>
          </p:cNvPr>
          <p:cNvSpPr txBox="1"/>
          <p:nvPr/>
        </p:nvSpPr>
        <p:spPr>
          <a:xfrm>
            <a:off x="87316" y="4206496"/>
            <a:ext cx="6243146" cy="2436757"/>
          </a:xfrm>
          <a:prstGeom prst="rect">
            <a:avLst/>
          </a:prstGeom>
          <a:noFill/>
        </p:spPr>
        <p:txBody>
          <a:bodyPr wrap="square">
            <a:spAutoFit/>
          </a:bodyPr>
          <a:lstStyle/>
          <a:p>
            <a:pPr marL="0" marR="0">
              <a:lnSpc>
                <a:spcPct val="107000"/>
              </a:lnSpc>
              <a:spcBef>
                <a:spcPts val="0"/>
              </a:spcBef>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Oscillatory Motion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rPr>
              <a:t>A particle having periodic motion remains half of its time period in one direction and the rest of time period remains in another direction along the same line, then its motion is called oscillatory motion</a:t>
            </a:r>
            <a:endParaRPr lang="en-US" sz="2400" dirty="0"/>
          </a:p>
        </p:txBody>
      </p:sp>
      <p:pic>
        <p:nvPicPr>
          <p:cNvPr id="14" name="Picture 13">
            <a:extLst>
              <a:ext uri="{FF2B5EF4-FFF2-40B4-BE49-F238E27FC236}">
                <a16:creationId xmlns:a16="http://schemas.microsoft.com/office/drawing/2014/main" id="{03A997DC-49BE-4A28-5FDA-23211D2BC7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3529" y="3842901"/>
            <a:ext cx="2533155" cy="2793572"/>
          </a:xfrm>
          <a:prstGeom prst="rect">
            <a:avLst/>
          </a:prstGeom>
          <a:noFill/>
          <a:ln>
            <a:noFill/>
          </a:ln>
        </p:spPr>
      </p:pic>
    </p:spTree>
    <p:extLst>
      <p:ext uri="{BB962C8B-B14F-4D97-AF65-F5344CB8AC3E}">
        <p14:creationId xmlns:p14="http://schemas.microsoft.com/office/powerpoint/2010/main" val="202856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997682-410D-67DC-29BF-350DBCC9A7B8}"/>
              </a:ext>
            </a:extLst>
          </p:cNvPr>
          <p:cNvSpPr txBox="1"/>
          <p:nvPr/>
        </p:nvSpPr>
        <p:spPr>
          <a:xfrm>
            <a:off x="2679895" y="0"/>
            <a:ext cx="4572000" cy="587148"/>
          </a:xfrm>
          <a:prstGeom prst="rect">
            <a:avLst/>
          </a:prstGeom>
          <a:noFill/>
        </p:spPr>
        <p:txBody>
          <a:bodyPr wrap="square">
            <a:spAutoFit/>
          </a:bodyPr>
          <a:lstStyle/>
          <a:p>
            <a:pPr>
              <a:lnSpc>
                <a:spcPct val="150000"/>
              </a:lnSpc>
            </a:pPr>
            <a:r>
              <a:rPr lang="en-US" sz="2400" b="1" dirty="0">
                <a:latin typeface="Times New Roman" charset="0"/>
                <a:cs typeface="Times New Roman" charset="0"/>
              </a:rPr>
              <a:t>Simple Harmonic Motion</a:t>
            </a:r>
            <a:endParaRPr lang="en-US" sz="2400" b="1" dirty="0"/>
          </a:p>
        </p:txBody>
      </p:sp>
      <p:sp>
        <p:nvSpPr>
          <p:cNvPr id="7" name="TextBox 6">
            <a:extLst>
              <a:ext uri="{FF2B5EF4-FFF2-40B4-BE49-F238E27FC236}">
                <a16:creationId xmlns:a16="http://schemas.microsoft.com/office/drawing/2014/main" id="{DCFB0F01-5894-C09C-EED3-2E236B3FAD95}"/>
              </a:ext>
            </a:extLst>
          </p:cNvPr>
          <p:cNvSpPr txBox="1"/>
          <p:nvPr/>
        </p:nvSpPr>
        <p:spPr>
          <a:xfrm>
            <a:off x="0" y="587148"/>
            <a:ext cx="9144000" cy="1695144"/>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Calibri" panose="020F0502020204030204" pitchFamily="34" charset="0"/>
              </a:rPr>
              <a:t>If the acceleration of an oscillatory particle is proportional to distance from its equilibrium position and always towards the equilibrium position, then that motion is </a:t>
            </a:r>
            <a:r>
              <a:rPr lang="en-US" sz="2400" b="1" dirty="0">
                <a:effectLst/>
                <a:latin typeface="Times New Roman" panose="02020603050405020304" pitchFamily="18" charset="0"/>
                <a:ea typeface="Calibri" panose="020F0502020204030204" pitchFamily="34" charset="0"/>
              </a:rPr>
              <a:t>called simple harmonic motion</a:t>
            </a:r>
            <a:r>
              <a:rPr lang="en-US" sz="2400" dirty="0">
                <a:effectLst/>
                <a:latin typeface="Times New Roman" panose="02020603050405020304" pitchFamily="18" charset="0"/>
                <a:ea typeface="Calibri" panose="020F0502020204030204" pitchFamily="34" charset="0"/>
              </a:rPr>
              <a:t>.</a:t>
            </a:r>
            <a:endParaRPr lang="en-US" sz="2400" dirty="0"/>
          </a:p>
        </p:txBody>
      </p:sp>
      <p:sp>
        <p:nvSpPr>
          <p:cNvPr id="11" name="TextBox 10">
            <a:extLst>
              <a:ext uri="{FF2B5EF4-FFF2-40B4-BE49-F238E27FC236}">
                <a16:creationId xmlns:a16="http://schemas.microsoft.com/office/drawing/2014/main" id="{F2E2B5B6-68F4-3BA6-7C7F-FA060233DB03}"/>
              </a:ext>
            </a:extLst>
          </p:cNvPr>
          <p:cNvSpPr txBox="1"/>
          <p:nvPr/>
        </p:nvSpPr>
        <p:spPr>
          <a:xfrm>
            <a:off x="175846" y="5433661"/>
            <a:ext cx="4670474" cy="1200329"/>
          </a:xfrm>
          <a:prstGeom prst="rect">
            <a:avLst/>
          </a:prstGeom>
          <a:noFill/>
        </p:spPr>
        <p:txBody>
          <a:bodyPr wrap="square">
            <a:spAutoFit/>
          </a:bodyPr>
          <a:lstStyle/>
          <a:p>
            <a:pPr marL="533400" indent="-533400">
              <a:buFont typeface="Wingdings" panose="05000000000000000000" pitchFamily="2" charset="2"/>
              <a:buNone/>
            </a:pPr>
            <a:r>
              <a:rPr lang="en-US" altLang="en-US" sz="2400" b="1" dirty="0">
                <a:latin typeface="Times New Roman" panose="02020603050405020304" pitchFamily="18" charset="0"/>
              </a:rPr>
              <a:t>Examples</a:t>
            </a:r>
          </a:p>
          <a:p>
            <a:pPr marL="533400" indent="-533400">
              <a:buClr>
                <a:schemeClr val="tx1"/>
              </a:buClr>
              <a:buFont typeface="Wingdings" panose="05000000000000000000" pitchFamily="2" charset="2"/>
              <a:buAutoNum type="arabicPeriod"/>
            </a:pPr>
            <a:r>
              <a:rPr lang="en-US" altLang="en-US" sz="2400" dirty="0">
                <a:latin typeface="Times New Roman" panose="02020603050405020304" pitchFamily="18" charset="0"/>
              </a:rPr>
              <a:t>Mass attached to a spring</a:t>
            </a:r>
          </a:p>
          <a:p>
            <a:pPr marL="533400" indent="-533400">
              <a:buClr>
                <a:schemeClr val="tx1"/>
              </a:buClr>
              <a:buFont typeface="Wingdings" panose="05000000000000000000" pitchFamily="2" charset="2"/>
              <a:buAutoNum type="arabicPeriod"/>
            </a:pPr>
            <a:r>
              <a:rPr lang="en-US" altLang="en-US" sz="2400" dirty="0">
                <a:latin typeface="Times New Roman" panose="02020603050405020304" pitchFamily="18" charset="0"/>
              </a:rPr>
              <a:t>Simple pendulum</a:t>
            </a:r>
            <a:endParaRPr lang="en-US" sz="2400" dirty="0"/>
          </a:p>
        </p:txBody>
      </p:sp>
      <p:pic>
        <p:nvPicPr>
          <p:cNvPr id="12" name="Picture 9">
            <a:extLst>
              <a:ext uri="{FF2B5EF4-FFF2-40B4-BE49-F238E27FC236}">
                <a16:creationId xmlns:a16="http://schemas.microsoft.com/office/drawing/2014/main" id="{F5804501-0C7D-2B86-B3DB-0DBE940D99B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94442" y="2371683"/>
            <a:ext cx="1104900" cy="3419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C1B4D5-DF05-90F7-429F-3D965F99A553}"/>
              </a:ext>
            </a:extLst>
          </p:cNvPr>
          <p:cNvSpPr txBox="1"/>
          <p:nvPr/>
        </p:nvSpPr>
        <p:spPr>
          <a:xfrm>
            <a:off x="0" y="2327821"/>
            <a:ext cx="7568418" cy="2795958"/>
          </a:xfrm>
          <a:prstGeom prst="rect">
            <a:avLst/>
          </a:prstGeom>
          <a:noFill/>
        </p:spPr>
        <p:txBody>
          <a:bodyPr wrap="square">
            <a:spAutoFit/>
          </a:bodyPr>
          <a:lstStyle/>
          <a:p>
            <a:pPr marL="285750" indent="-285750" algn="l" rtl="0">
              <a:lnSpc>
                <a:spcPct val="150000"/>
              </a:lnSpc>
              <a:buFont typeface="Wingdings" panose="05000000000000000000" pitchFamily="2" charset="2"/>
              <a:buChar char="Ø"/>
            </a:pPr>
            <a:r>
              <a:rPr lang="en-US" sz="2400" b="0" i="0" dirty="0">
                <a:solidFill>
                  <a:srgbClr val="282829"/>
                </a:solidFill>
                <a:effectLst/>
                <a:latin typeface="Times New Roman" panose="02020603050405020304" pitchFamily="18" charset="0"/>
                <a:cs typeface="Times New Roman" panose="02020603050405020304" pitchFamily="18" charset="0"/>
              </a:rPr>
              <a:t>Simple Harmonic Motion is a periodic motion..</a:t>
            </a:r>
          </a:p>
          <a:p>
            <a:pPr marL="285750" indent="-285750" algn="l" rtl="0">
              <a:lnSpc>
                <a:spcPct val="150000"/>
              </a:lnSpc>
              <a:buFont typeface="Wingdings" panose="05000000000000000000" pitchFamily="2" charset="2"/>
              <a:buChar char="Ø"/>
            </a:pPr>
            <a:r>
              <a:rPr lang="en-US" sz="2400" b="0" i="0" dirty="0">
                <a:solidFill>
                  <a:srgbClr val="282829"/>
                </a:solidFill>
                <a:effectLst/>
                <a:latin typeface="Times New Roman" panose="02020603050405020304" pitchFamily="18" charset="0"/>
                <a:cs typeface="Times New Roman" panose="02020603050405020304" pitchFamily="18" charset="0"/>
              </a:rPr>
              <a:t>In Simple Harmonic Motion the acceleration of a body is directly proportional to its distance from mean position.</a:t>
            </a:r>
          </a:p>
          <a:p>
            <a:pPr marL="285750" indent="-285750" algn="l" rtl="0">
              <a:lnSpc>
                <a:spcPct val="150000"/>
              </a:lnSpc>
              <a:buFont typeface="Wingdings" panose="05000000000000000000" pitchFamily="2" charset="2"/>
              <a:buChar char="Ø"/>
            </a:pPr>
            <a:r>
              <a:rPr lang="en-US" sz="2400" b="0" i="0" dirty="0">
                <a:solidFill>
                  <a:srgbClr val="282829"/>
                </a:solidFill>
                <a:effectLst/>
                <a:latin typeface="Times New Roman" panose="02020603050405020304" pitchFamily="18" charset="0"/>
                <a:cs typeface="Times New Roman" panose="02020603050405020304" pitchFamily="18" charset="0"/>
              </a:rPr>
              <a:t>In Simple Harmonic Motion the acceleration of a body is always directed towards its mean position.</a:t>
            </a:r>
          </a:p>
        </p:txBody>
      </p:sp>
    </p:spTree>
    <p:extLst>
      <p:ext uri="{BB962C8B-B14F-4D97-AF65-F5344CB8AC3E}">
        <p14:creationId xmlns:p14="http://schemas.microsoft.com/office/powerpoint/2010/main" val="428123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8AD418-9756-A03F-997B-79A4E811B8AA}"/>
              </a:ext>
            </a:extLst>
          </p:cNvPr>
          <p:cNvSpPr txBox="1"/>
          <p:nvPr/>
        </p:nvSpPr>
        <p:spPr>
          <a:xfrm>
            <a:off x="1078191" y="179308"/>
            <a:ext cx="7709096" cy="523220"/>
          </a:xfrm>
          <a:prstGeom prst="rect">
            <a:avLst/>
          </a:prstGeom>
          <a:noFill/>
        </p:spPr>
        <p:txBody>
          <a:bodyPr wrap="square">
            <a:spAutoFit/>
          </a:bodyPr>
          <a:lstStyle/>
          <a:p>
            <a:r>
              <a:rPr lang="en-US" sz="2800" b="1" dirty="0">
                <a:latin typeface="Times New Roman" charset="0"/>
                <a:cs typeface="Times New Roman" charset="0"/>
              </a:rPr>
              <a:t>Simple Harmonic Motion—Spring Oscillations</a:t>
            </a:r>
            <a:endParaRPr lang="en-US" sz="2800" b="1" dirty="0"/>
          </a:p>
        </p:txBody>
      </p:sp>
      <p:pic>
        <p:nvPicPr>
          <p:cNvPr id="6" name="Picture 5" descr="11_01_Figure.jpg">
            <a:extLst>
              <a:ext uri="{FF2B5EF4-FFF2-40B4-BE49-F238E27FC236}">
                <a16:creationId xmlns:a16="http://schemas.microsoft.com/office/drawing/2014/main" id="{BA09D8E4-AA96-1C3F-FDB6-F2C0DEEEA34C}"/>
              </a:ext>
            </a:extLst>
          </p:cNvPr>
          <p:cNvPicPr>
            <a:picLocks noChangeAspect="1"/>
          </p:cNvPicPr>
          <p:nvPr/>
        </p:nvPicPr>
        <p:blipFill rotWithShape="1">
          <a:blip r:embed="rId2">
            <a:extLst>
              <a:ext uri="{28A0092B-C50C-407E-A947-70E740481C1C}">
                <a14:useLocalDpi xmlns:a14="http://schemas.microsoft.com/office/drawing/2010/main" val="0"/>
              </a:ext>
            </a:extLst>
          </a:blip>
          <a:srcRect t="-1720" b="2755"/>
          <a:stretch/>
        </p:blipFill>
        <p:spPr>
          <a:xfrm>
            <a:off x="358726" y="1027873"/>
            <a:ext cx="3536012" cy="4802253"/>
          </a:xfrm>
          <a:prstGeom prst="rect">
            <a:avLst/>
          </a:prstGeom>
        </p:spPr>
      </p:pic>
      <p:sp>
        <p:nvSpPr>
          <p:cNvPr id="7" name="Content Placeholder 2">
            <a:extLst>
              <a:ext uri="{FF2B5EF4-FFF2-40B4-BE49-F238E27FC236}">
                <a16:creationId xmlns:a16="http://schemas.microsoft.com/office/drawing/2014/main" id="{4080C788-7E79-D820-C7C7-CBD8D30BE339}"/>
              </a:ext>
            </a:extLst>
          </p:cNvPr>
          <p:cNvSpPr>
            <a:spLocks noGrp="1"/>
          </p:cNvSpPr>
          <p:nvPr>
            <p:ph idx="1"/>
          </p:nvPr>
        </p:nvSpPr>
        <p:spPr>
          <a:xfrm>
            <a:off x="4431323" y="1027873"/>
            <a:ext cx="4572000" cy="5370340"/>
          </a:xfrm>
        </p:spPr>
        <p:txBody>
          <a:bodyPr>
            <a:normAutofit/>
          </a:bodyPr>
          <a:lstStyle/>
          <a:p>
            <a:pPr marL="0" indent="0">
              <a:lnSpc>
                <a:spcPct val="150000"/>
              </a:lnSpc>
              <a:spcBef>
                <a:spcPct val="50000"/>
              </a:spcBef>
              <a:buNone/>
            </a:pPr>
            <a:r>
              <a:rPr lang="en-US" dirty="0">
                <a:latin typeface="Times New Roman" charset="0"/>
                <a:cs typeface="Times New Roman" charset="0"/>
              </a:rPr>
              <a:t>If an object vibrates or oscillates back and forth over the same path, each cycle taking the same amount of time, the motion is called periodic. The mass and spring system is a useful model for a periodic system.</a:t>
            </a:r>
          </a:p>
        </p:txBody>
      </p:sp>
    </p:spTree>
    <p:extLst>
      <p:ext uri="{BB962C8B-B14F-4D97-AF65-F5344CB8AC3E}">
        <p14:creationId xmlns:p14="http://schemas.microsoft.com/office/powerpoint/2010/main" val="29363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AA6A49-0907-283D-9460-102516F24593}"/>
              </a:ext>
            </a:extLst>
          </p:cNvPr>
          <p:cNvSpPr>
            <a:spLocks noGrp="1"/>
          </p:cNvSpPr>
          <p:nvPr>
            <p:ph idx="1"/>
          </p:nvPr>
        </p:nvSpPr>
        <p:spPr>
          <a:xfrm>
            <a:off x="-1" y="702528"/>
            <a:ext cx="9143999" cy="2426627"/>
          </a:xfrm>
        </p:spPr>
        <p:txBody>
          <a:bodyPr>
            <a:normAutofit/>
          </a:bodyPr>
          <a:lstStyle/>
          <a:p>
            <a:pPr marL="0" indent="0" algn="just">
              <a:spcBef>
                <a:spcPct val="50000"/>
              </a:spcBef>
              <a:buNone/>
            </a:pPr>
            <a:r>
              <a:rPr lang="en-US" sz="2400" dirty="0">
                <a:latin typeface="Times New Roman" charset="0"/>
                <a:cs typeface="Times New Roman" charset="0"/>
              </a:rPr>
              <a:t>We assume that the surface is frictionless. There is a point where the spring is neither stretched nor compressed; this is the equilibrium position. </a:t>
            </a:r>
          </a:p>
          <a:p>
            <a:pPr marL="0" indent="0" algn="just">
              <a:spcBef>
                <a:spcPct val="50000"/>
              </a:spcBef>
              <a:buNone/>
            </a:pPr>
            <a:r>
              <a:rPr lang="en-US" sz="2400" dirty="0">
                <a:latin typeface="Times New Roman" charset="0"/>
                <a:cs typeface="Times New Roman" charset="0"/>
              </a:rPr>
              <a:t>We measure displacement from that point (</a:t>
            </a:r>
            <a:r>
              <a:rPr lang="en-US" sz="2400" i="1" dirty="0">
                <a:latin typeface="Times New Roman" charset="0"/>
                <a:cs typeface="Times New Roman" charset="0"/>
              </a:rPr>
              <a:t>x</a:t>
            </a:r>
            <a:r>
              <a:rPr lang="en-US" sz="2400" dirty="0">
                <a:latin typeface="Times New Roman" charset="0"/>
                <a:cs typeface="Times New Roman" charset="0"/>
              </a:rPr>
              <a:t> = 0 on the previous figure).</a:t>
            </a:r>
          </a:p>
          <a:p>
            <a:pPr marL="0" indent="0" algn="just">
              <a:spcBef>
                <a:spcPct val="50000"/>
              </a:spcBef>
              <a:buNone/>
            </a:pPr>
            <a:r>
              <a:rPr lang="en-US" sz="2400" dirty="0">
                <a:latin typeface="Times New Roman" charset="0"/>
                <a:cs typeface="Times New Roman" charset="0"/>
              </a:rPr>
              <a:t>The force exerted by the spring depends on the displacement:</a:t>
            </a:r>
          </a:p>
        </p:txBody>
      </p:sp>
      <p:sp>
        <p:nvSpPr>
          <p:cNvPr id="7" name="TextBox 6">
            <a:extLst>
              <a:ext uri="{FF2B5EF4-FFF2-40B4-BE49-F238E27FC236}">
                <a16:creationId xmlns:a16="http://schemas.microsoft.com/office/drawing/2014/main" id="{DF5F3174-F15B-871D-88B3-E7CCDCC06647}"/>
              </a:ext>
            </a:extLst>
          </p:cNvPr>
          <p:cNvSpPr txBox="1"/>
          <p:nvPr/>
        </p:nvSpPr>
        <p:spPr>
          <a:xfrm>
            <a:off x="1078191" y="26866"/>
            <a:ext cx="7709096" cy="523220"/>
          </a:xfrm>
          <a:prstGeom prst="rect">
            <a:avLst/>
          </a:prstGeom>
          <a:noFill/>
        </p:spPr>
        <p:txBody>
          <a:bodyPr wrap="square">
            <a:spAutoFit/>
          </a:bodyPr>
          <a:lstStyle/>
          <a:p>
            <a:r>
              <a:rPr lang="en-US" sz="2800" b="1" dirty="0">
                <a:latin typeface="Times New Roman" charset="0"/>
                <a:cs typeface="Times New Roman" charset="0"/>
              </a:rPr>
              <a:t>Simple Harmonic Motion—Spring Oscillations</a:t>
            </a:r>
            <a:endParaRPr lang="en-US" sz="2800" b="1" dirty="0"/>
          </a:p>
        </p:txBody>
      </p:sp>
      <p:pic>
        <p:nvPicPr>
          <p:cNvPr id="9" name="Picture 8" descr="11_KeyEquation_01.jpg">
            <a:extLst>
              <a:ext uri="{FF2B5EF4-FFF2-40B4-BE49-F238E27FC236}">
                <a16:creationId xmlns:a16="http://schemas.microsoft.com/office/drawing/2014/main" id="{F29AA6EC-EED7-69CB-0353-D648A24533F9}"/>
              </a:ext>
            </a:extLst>
          </p:cNvPr>
          <p:cNvPicPr>
            <a:picLocks noChangeAspect="1"/>
          </p:cNvPicPr>
          <p:nvPr/>
        </p:nvPicPr>
        <p:blipFill rotWithShape="1">
          <a:blip r:embed="rId2">
            <a:extLst>
              <a:ext uri="{28A0092B-C50C-407E-A947-70E740481C1C}">
                <a14:useLocalDpi xmlns:a14="http://schemas.microsoft.com/office/drawing/2010/main" val="0"/>
              </a:ext>
            </a:extLst>
          </a:blip>
          <a:srcRect r="13735" b="29114"/>
          <a:stretch/>
        </p:blipFill>
        <p:spPr>
          <a:xfrm>
            <a:off x="419850" y="3380841"/>
            <a:ext cx="7372684" cy="362980"/>
          </a:xfrm>
          <a:prstGeom prst="rect">
            <a:avLst/>
          </a:prstGeom>
        </p:spPr>
      </p:pic>
      <p:sp>
        <p:nvSpPr>
          <p:cNvPr id="13" name="TextBox 12">
            <a:extLst>
              <a:ext uri="{FF2B5EF4-FFF2-40B4-BE49-F238E27FC236}">
                <a16:creationId xmlns:a16="http://schemas.microsoft.com/office/drawing/2014/main" id="{D310526E-D903-0AB5-0449-A50C709D6B56}"/>
              </a:ext>
            </a:extLst>
          </p:cNvPr>
          <p:cNvSpPr txBox="1"/>
          <p:nvPr/>
        </p:nvSpPr>
        <p:spPr>
          <a:xfrm>
            <a:off x="-1" y="3995507"/>
            <a:ext cx="9143998" cy="2426626"/>
          </a:xfrm>
          <a:prstGeom prst="rect">
            <a:avLst/>
          </a:prstGeom>
          <a:noFill/>
        </p:spPr>
        <p:txBody>
          <a:bodyPr wrap="square">
            <a:spAutoFit/>
          </a:bodyPr>
          <a:lstStyle/>
          <a:p>
            <a:pPr marL="644652" indent="-342900">
              <a:lnSpc>
                <a:spcPct val="150000"/>
              </a:lnSpc>
              <a:spcBef>
                <a:spcPct val="50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minus sign on the force indicates that it is a restoring force—it is directed to restore the mass to its equilibrium position. </a:t>
            </a:r>
          </a:p>
          <a:p>
            <a:pPr marL="644652" indent="-342900">
              <a:lnSpc>
                <a:spcPct val="150000"/>
              </a:lnSpc>
              <a:spcBef>
                <a:spcPct val="50000"/>
              </a:spcBef>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the spring constant. The force is not constant, so the acceleration is not constant either</a:t>
            </a:r>
            <a:endParaRPr lang="en-US" sz="24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70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645AA4-1766-DEF6-3616-93AEEE2E34B3}"/>
              </a:ext>
            </a:extLst>
          </p:cNvPr>
          <p:cNvSpPr txBox="1"/>
          <p:nvPr/>
        </p:nvSpPr>
        <p:spPr>
          <a:xfrm>
            <a:off x="189913" y="576775"/>
            <a:ext cx="876417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Again from Newtons second law of motion we know that if m be the mass and a be the acceleration the </a:t>
            </a:r>
            <a:r>
              <a:rPr lang="en-US" altLang="en-US" sz="2400" dirty="0">
                <a:latin typeface="Times New Roman" panose="02020603050405020304" pitchFamily="18" charset="0"/>
                <a:cs typeface="Times New Roman" panose="02020603050405020304" pitchFamily="18" charset="0"/>
              </a:rPr>
              <a:t>F = ma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DE5762-1A9C-5523-7050-6680B1ACCD59}"/>
                  </a:ext>
                </a:extLst>
              </p:cNvPr>
              <p:cNvSpPr txBox="1"/>
              <p:nvPr/>
            </p:nvSpPr>
            <p:spPr>
              <a:xfrm>
                <a:off x="972210" y="1617690"/>
                <a:ext cx="3976281" cy="152554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ma = -</a:t>
                </a:r>
                <a:r>
                  <a:rPr lang="en-US" sz="2400" dirty="0" err="1">
                    <a:latin typeface="Times New Roman" panose="02020603050405020304" pitchFamily="18" charset="0"/>
                    <a:cs typeface="Times New Roman" panose="02020603050405020304" pitchFamily="18" charset="0"/>
                  </a:rPr>
                  <a:t>kx</a:t>
                </a:r>
                <a:r>
                  <a:rPr lang="en-US" sz="2400" dirty="0">
                    <a:latin typeface="Times New Roman" panose="02020603050405020304" pitchFamily="18" charset="0"/>
                    <a:cs typeface="Times New Roman" panose="02020603050405020304" pitchFamily="18" charset="0"/>
                  </a:rPr>
                  <a:t> ----(1)</a:t>
                </a:r>
              </a:p>
              <a:p>
                <a:r>
                  <a:rPr lang="en-US" sz="2400" dirty="0">
                    <a:latin typeface="Times New Roman" panose="02020603050405020304" pitchFamily="18" charset="0"/>
                    <a:cs typeface="Times New Roman" panose="02020603050405020304" pitchFamily="18" charset="0"/>
                  </a:rPr>
                  <a:t>a=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oMath>
                </a14:m>
                <a:r>
                  <a:rPr lang="en-US" sz="2400" dirty="0">
                    <a:latin typeface="Times New Roman" panose="02020603050405020304" pitchFamily="18" charset="0"/>
                    <a:cs typeface="Times New Roman" panose="02020603050405020304" pitchFamily="18" charset="0"/>
                  </a:rPr>
                  <a:t> x</a:t>
                </a:r>
              </a:p>
              <a:p>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latin typeface="Times New Roman" panose="02020603050405020304" pitchFamily="18" charset="0"/>
                    <a:cs typeface="Times New Roman" panose="02020603050405020304" pitchFamily="18" charset="0"/>
                  </a:rPr>
                  <a:t>  ; ---(2) where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BDE5762-1A9C-5523-7050-6680B1ACCD59}"/>
                  </a:ext>
                </a:extLst>
              </p:cNvPr>
              <p:cNvSpPr txBox="1">
                <a:spLocks noRot="1" noChangeAspect="1" noMove="1" noResize="1" noEditPoints="1" noAdjustHandles="1" noChangeArrowheads="1" noChangeShapeType="1" noTextEdit="1"/>
              </p:cNvSpPr>
              <p:nvPr/>
            </p:nvSpPr>
            <p:spPr>
              <a:xfrm>
                <a:off x="972210" y="1617690"/>
                <a:ext cx="3976281" cy="1525546"/>
              </a:xfrm>
              <a:prstGeom prst="rect">
                <a:avLst/>
              </a:prstGeom>
              <a:blipFill>
                <a:blip r:embed="rId2"/>
                <a:stretch>
                  <a:fillRect l="-2297" t="-3187" b="-2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79AE74-EEC1-F007-1050-C86A1D7A18DC}"/>
                  </a:ext>
                </a:extLst>
              </p:cNvPr>
              <p:cNvSpPr txBox="1"/>
              <p:nvPr/>
            </p:nvSpPr>
            <p:spPr>
              <a:xfrm>
                <a:off x="5655211" y="1617690"/>
                <a:ext cx="3066757"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Again</a:t>
                </a:r>
              </a:p>
              <a:p>
                <a:r>
                  <a:rPr lang="en-US" sz="2400" dirty="0">
                    <a:latin typeface="Times New Roman" panose="02020603050405020304" pitchFamily="18" charset="0"/>
                    <a:cs typeface="Times New Roman" panose="02020603050405020304" pitchFamily="18" charset="0"/>
                  </a:rPr>
                  <a:t>a=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a:t>
                </a:r>
              </a:p>
              <a:p>
                <a:r>
                  <a:rPr lang="en-US" sz="2400" dirty="0">
                    <a:latin typeface="Times New Roman" panose="02020603050405020304" pitchFamily="18" charset="0"/>
                    <a:cs typeface="Times New Roman" panose="02020603050405020304" pitchFamily="18" charset="0"/>
                  </a:rPr>
                  <a:t>a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0 -----(3)</a:t>
                </a:r>
              </a:p>
            </p:txBody>
          </p:sp>
        </mc:Choice>
        <mc:Fallback xmlns="">
          <p:sp>
            <p:nvSpPr>
              <p:cNvPr id="6" name="TextBox 5">
                <a:extLst>
                  <a:ext uri="{FF2B5EF4-FFF2-40B4-BE49-F238E27FC236}">
                    <a16:creationId xmlns:a16="http://schemas.microsoft.com/office/drawing/2014/main" id="{5D79AE74-EEC1-F007-1050-C86A1D7A18DC}"/>
                  </a:ext>
                </a:extLst>
              </p:cNvPr>
              <p:cNvSpPr txBox="1">
                <a:spLocks noRot="1" noChangeAspect="1" noMove="1" noResize="1" noEditPoints="1" noAdjustHandles="1" noChangeArrowheads="1" noChangeShapeType="1" noTextEdit="1"/>
              </p:cNvSpPr>
              <p:nvPr/>
            </p:nvSpPr>
            <p:spPr>
              <a:xfrm>
                <a:off x="5655211" y="1617690"/>
                <a:ext cx="3066757" cy="1200329"/>
              </a:xfrm>
              <a:prstGeom prst="rect">
                <a:avLst/>
              </a:prstGeom>
              <a:blipFill>
                <a:blip r:embed="rId3"/>
                <a:stretch>
                  <a:fillRect l="-3181"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A0D7B2-1A1E-655B-10DE-8FF984176F4B}"/>
                  </a:ext>
                </a:extLst>
              </p:cNvPr>
              <p:cNvSpPr txBox="1"/>
              <p:nvPr/>
            </p:nvSpPr>
            <p:spPr>
              <a:xfrm>
                <a:off x="402983" y="3143236"/>
                <a:ext cx="2871235" cy="314438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But acceleration </a:t>
                </a:r>
              </a:p>
              <a:p>
                <a:r>
                  <a:rPr lang="en-US" sz="2400" dirty="0">
                    <a:latin typeface="Times New Roman" panose="02020603050405020304" pitchFamily="18" charset="0"/>
                    <a:cs typeface="Times New Roman" panose="02020603050405020304" pitchFamily="18" charset="0"/>
                  </a:rPr>
                  <a:t>a=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𝑑𝑣</m:t>
                        </m:r>
                      </m:num>
                      <m:den>
                        <m:r>
                          <a:rPr lang="en-US" sz="2400" b="0" i="1" smtClean="0">
                            <a:latin typeface="Cambria Math" panose="02040503050406030204" pitchFamily="18" charset="0"/>
                          </a:rPr>
                          <m:t>𝑑𝑡</m:t>
                        </m:r>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𝑡</m:t>
                        </m:r>
                      </m:den>
                    </m:f>
                    <m:d>
                      <m:dPr>
                        <m:ctrlPr>
                          <a:rPr lang="en-US" sz="2400" b="0" i="1" dirty="0" smtClean="0">
                            <a:latin typeface="Cambria Math" panose="02040503050406030204" pitchFamily="18" charset="0"/>
                          </a:rPr>
                        </m:ctrlPr>
                      </m:dPr>
                      <m:e>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r>
                              <a:rPr lang="en-US" sz="2400" b="0" i="1" dirty="0" smtClean="0">
                                <a:latin typeface="Cambria Math" panose="02040503050406030204" pitchFamily="18" charset="0"/>
                              </a:rPr>
                              <m:t>𝑥</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𝑡</m:t>
                            </m:r>
                          </m:den>
                        </m:f>
                      </m:e>
                    </m:d>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𝑑</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𝑑</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From equation (1) </a:t>
                </a:r>
              </a:p>
              <a:p>
                <a:r>
                  <a:rPr lang="en-US" sz="2400" dirty="0">
                    <a:latin typeface="Times New Roman" panose="02020603050405020304" pitchFamily="18" charset="0"/>
                    <a:cs typeface="Times New Roman" panose="02020603050405020304" pitchFamily="18" charset="0"/>
                  </a:rPr>
                  <a:t>m</a:t>
                </a:r>
                <a:r>
                  <a:rPr lang="en-US" sz="2400" b="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𝑑</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𝑑</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kx</a:t>
                </a:r>
                <a:endParaRPr lang="en-US" sz="240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𝑑</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𝑑</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1">
                            <a:latin typeface="Cambria Math" panose="02040503050406030204" pitchFamily="18" charset="0"/>
                          </a:rPr>
                          <m:t>𝑚</m:t>
                        </m:r>
                      </m:den>
                    </m:f>
                  </m:oMath>
                </a14:m>
                <a:r>
                  <a:rPr lang="en-US" sz="2400" dirty="0">
                    <a:latin typeface="Times New Roman" panose="02020603050405020304" pitchFamily="18" charset="0"/>
                    <a:cs typeface="Times New Roman" panose="02020603050405020304" pitchFamily="18" charset="0"/>
                  </a:rPr>
                  <a:t> x= 0 </a:t>
                </a:r>
              </a:p>
              <a:p>
                <a14:m>
                  <m:oMath xmlns:m="http://schemas.openxmlformats.org/officeDocument/2006/math">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𝑑</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𝑑</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0 </a:t>
                </a:r>
              </a:p>
            </p:txBody>
          </p:sp>
        </mc:Choice>
        <mc:Fallback xmlns="">
          <p:sp>
            <p:nvSpPr>
              <p:cNvPr id="7" name="TextBox 6">
                <a:extLst>
                  <a:ext uri="{FF2B5EF4-FFF2-40B4-BE49-F238E27FC236}">
                    <a16:creationId xmlns:a16="http://schemas.microsoft.com/office/drawing/2014/main" id="{91A0D7B2-1A1E-655B-10DE-8FF984176F4B}"/>
                  </a:ext>
                </a:extLst>
              </p:cNvPr>
              <p:cNvSpPr txBox="1">
                <a:spLocks noRot="1" noChangeAspect="1" noMove="1" noResize="1" noEditPoints="1" noAdjustHandles="1" noChangeArrowheads="1" noChangeShapeType="1" noTextEdit="1"/>
              </p:cNvSpPr>
              <p:nvPr/>
            </p:nvSpPr>
            <p:spPr>
              <a:xfrm>
                <a:off x="402983" y="3143236"/>
                <a:ext cx="2871235" cy="3144387"/>
              </a:xfrm>
              <a:prstGeom prst="rect">
                <a:avLst/>
              </a:prstGeom>
              <a:blipFill>
                <a:blip r:embed="rId4"/>
                <a:stretch>
                  <a:fillRect l="-3185" t="-1553" b="-97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CCE8A44-F57C-3CA4-63E1-3885015180CD}"/>
              </a:ext>
            </a:extLst>
          </p:cNvPr>
          <p:cNvSpPr txBox="1"/>
          <p:nvPr/>
        </p:nvSpPr>
        <p:spPr>
          <a:xfrm>
            <a:off x="1406769" y="6287623"/>
            <a:ext cx="531055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is the differential equation of SHM</a:t>
            </a:r>
          </a:p>
        </p:txBody>
      </p:sp>
      <p:sp>
        <p:nvSpPr>
          <p:cNvPr id="10" name="TextBox 9">
            <a:extLst>
              <a:ext uri="{FF2B5EF4-FFF2-40B4-BE49-F238E27FC236}">
                <a16:creationId xmlns:a16="http://schemas.microsoft.com/office/drawing/2014/main" id="{C3889AB0-3216-E1FF-1E16-487321D96BC6}"/>
              </a:ext>
            </a:extLst>
          </p:cNvPr>
          <p:cNvSpPr txBox="1"/>
          <p:nvPr/>
        </p:nvSpPr>
        <p:spPr>
          <a:xfrm>
            <a:off x="189914" y="26866"/>
            <a:ext cx="8954086" cy="523220"/>
          </a:xfrm>
          <a:prstGeom prst="rect">
            <a:avLst/>
          </a:prstGeom>
          <a:noFill/>
        </p:spPr>
        <p:txBody>
          <a:bodyPr wrap="square">
            <a:spAutoFit/>
          </a:bodyPr>
          <a:lstStyle/>
          <a:p>
            <a:r>
              <a:rPr lang="en-US" sz="2800" b="1" dirty="0">
                <a:latin typeface="Times New Roman" charset="0"/>
                <a:cs typeface="Times New Roman" charset="0"/>
              </a:rPr>
              <a:t>Simple Harmonic Motion—Spring Oscillations(Cont.)</a:t>
            </a:r>
            <a:endParaRPr lang="en-US" sz="2800" b="1" dirty="0"/>
          </a:p>
        </p:txBody>
      </p:sp>
    </p:spTree>
    <p:extLst>
      <p:ext uri="{BB962C8B-B14F-4D97-AF65-F5344CB8AC3E}">
        <p14:creationId xmlns:p14="http://schemas.microsoft.com/office/powerpoint/2010/main" val="429080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EC107-F87A-82C9-7254-EC9C7032175F}"/>
              </a:ext>
            </a:extLst>
          </p:cNvPr>
          <p:cNvSpPr>
            <a:spLocks noGrp="1"/>
          </p:cNvSpPr>
          <p:nvPr>
            <p:ph idx="1"/>
          </p:nvPr>
        </p:nvSpPr>
        <p:spPr>
          <a:xfrm>
            <a:off x="0" y="519747"/>
            <a:ext cx="9144000" cy="1112105"/>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simple pendulum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constructed by attaching</a:t>
            </a:r>
            <a:r>
              <a:rPr lang="en-US" sz="24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mass to a thin rod or a</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string. We will also assume that the amplitude of the oscillations is small.</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0CA8B8-2F46-2B97-CBDA-09F2DD9660D2}"/>
              </a:ext>
            </a:extLst>
          </p:cNvPr>
          <p:cNvSpPr txBox="1"/>
          <p:nvPr/>
        </p:nvSpPr>
        <p:spPr>
          <a:xfrm>
            <a:off x="2004646" y="1"/>
            <a:ext cx="5181090" cy="590033"/>
          </a:xfrm>
          <a:prstGeom prst="rect">
            <a:avLst/>
          </a:prstGeom>
          <a:noFill/>
        </p:spPr>
        <p:txBody>
          <a:bodyPr wrap="square">
            <a:spAutoFit/>
          </a:bodyPr>
          <a:lstStyle/>
          <a:p>
            <a:pPr marL="139065" marR="302260" algn="ctr">
              <a:lnSpc>
                <a:spcPts val="4335"/>
              </a:lnSpc>
              <a:spcBef>
                <a:spcPts val="0"/>
              </a:spcBef>
              <a:spcAft>
                <a:spcPts val="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The Simple Pendulum</a:t>
            </a:r>
          </a:p>
        </p:txBody>
      </p:sp>
      <p:pic>
        <p:nvPicPr>
          <p:cNvPr id="6" name="image21.jpeg">
            <a:extLst>
              <a:ext uri="{FF2B5EF4-FFF2-40B4-BE49-F238E27FC236}">
                <a16:creationId xmlns:a16="http://schemas.microsoft.com/office/drawing/2014/main" id="{63E734FB-B35C-BC74-625D-12BF09752A8D}"/>
              </a:ext>
            </a:extLst>
          </p:cNvPr>
          <p:cNvPicPr>
            <a:picLocks noChangeAspect="1"/>
          </p:cNvPicPr>
          <p:nvPr/>
        </p:nvPicPr>
        <p:blipFill>
          <a:blip r:embed="rId2" cstate="print"/>
          <a:stretch>
            <a:fillRect/>
          </a:stretch>
        </p:blipFill>
        <p:spPr>
          <a:xfrm>
            <a:off x="5302812" y="1631852"/>
            <a:ext cx="3546475" cy="4797425"/>
          </a:xfrm>
          <a:prstGeom prst="rect">
            <a:avLst/>
          </a:prstGeom>
        </p:spPr>
      </p:pic>
      <p:sp>
        <p:nvSpPr>
          <p:cNvPr id="8" name="TextBox 7">
            <a:extLst>
              <a:ext uri="{FF2B5EF4-FFF2-40B4-BE49-F238E27FC236}">
                <a16:creationId xmlns:a16="http://schemas.microsoft.com/office/drawing/2014/main" id="{98CD133A-AA17-7677-8986-602A622B3DC3}"/>
              </a:ext>
            </a:extLst>
          </p:cNvPr>
          <p:cNvSpPr txBox="1"/>
          <p:nvPr/>
        </p:nvSpPr>
        <p:spPr>
          <a:xfrm>
            <a:off x="107598" y="1664767"/>
            <a:ext cx="5181089" cy="3046988"/>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pendulum is best described using polar coordinates.</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origin is at the pivot point. The coordinates are (r, φ). The r-coordinate points from the origin along the rod. The φ- coordinate is perpendicular to the rod and is positive in the counter clockwise direction.</a:t>
            </a:r>
          </a:p>
        </p:txBody>
      </p:sp>
      <p:sp>
        <p:nvSpPr>
          <p:cNvPr id="13" name="TextBox 12">
            <a:extLst>
              <a:ext uri="{FF2B5EF4-FFF2-40B4-BE49-F238E27FC236}">
                <a16:creationId xmlns:a16="http://schemas.microsoft.com/office/drawing/2014/main" id="{63CAB354-971B-01B9-81AD-0665BE074679}"/>
              </a:ext>
            </a:extLst>
          </p:cNvPr>
          <p:cNvSpPr txBox="1"/>
          <p:nvPr/>
        </p:nvSpPr>
        <p:spPr>
          <a:xfrm>
            <a:off x="107598" y="4853565"/>
            <a:ext cx="4614202" cy="815288"/>
          </a:xfrm>
          <a:prstGeom prst="rect">
            <a:avLst/>
          </a:prstGeom>
          <a:noFill/>
        </p:spPr>
        <p:txBody>
          <a:bodyPr wrap="square">
            <a:spAutoFit/>
          </a:bodyPr>
          <a:lstStyle/>
          <a:p>
            <a:pPr marL="330835" marR="15240">
              <a:lnSpc>
                <a:spcPts val="285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Apply Newton’s 2</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Law to the pendulum</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00A01D5-1FCB-7773-998E-DDE83169CA9A}"/>
                  </a:ext>
                </a:extLst>
              </p:cNvPr>
              <p:cNvSpPr txBox="1"/>
              <p:nvPr/>
            </p:nvSpPr>
            <p:spPr>
              <a:xfrm>
                <a:off x="948153" y="5952474"/>
                <a:ext cx="3546474" cy="771558"/>
              </a:xfrm>
              <a:prstGeom prst="rect">
                <a:avLst/>
              </a:prstGeom>
              <a:noFill/>
            </p:spPr>
            <p:txBody>
              <a:bodyPr wrap="square" lIns="0" tIns="0" rIns="0" bIns="0" rtlCol="0">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i="1" smtClean="0">
                            <a:latin typeface="Cambria Math" panose="02040503050406030204" pitchFamily="18" charset="0"/>
                            <a:ea typeface="Cambria Math" panose="02040503050406030204" pitchFamily="18" charset="0"/>
                          </a:rPr>
                          <m:t>𝜑</m:t>
                        </m:r>
                      </m:sub>
                    </m:sSub>
                  </m:oMath>
                </a14:m>
                <a:r>
                  <a:rPr lang="en-US" sz="2400" dirty="0">
                    <a:latin typeface="Times New Roman" panose="02020603050405020304" pitchFamily="18" charset="0"/>
                    <a:cs typeface="Times New Roman" panose="02020603050405020304" pitchFamily="18" charset="0"/>
                  </a:rPr>
                  <a:t> = -mg sin</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𝜑</m:t>
                        </m:r>
                      </m:sub>
                    </m:sSub>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𝑟</m:t>
                        </m:r>
                      </m:sub>
                    </m:sSub>
                  </m:oMath>
                </a14:m>
                <a:r>
                  <a:rPr lang="en-US" sz="2400" dirty="0">
                    <a:latin typeface="Times New Roman" panose="02020603050405020304" pitchFamily="18" charset="0"/>
                    <a:cs typeface="Times New Roman" panose="02020603050405020304" pitchFamily="18" charset="0"/>
                  </a:rPr>
                  <a:t> = T= mg cos </a:t>
                </a:r>
                <a14:m>
                  <m:oMath xmlns:m="http://schemas.openxmlformats.org/officeDocument/2006/math">
                    <m:r>
                      <a:rPr lang="en-US" sz="2400" i="1" smtClean="0">
                        <a:latin typeface="Cambria Math" panose="02040503050406030204" pitchFamily="18" charset="0"/>
                        <a:ea typeface="Cambria Math" panose="02040503050406030204" pitchFamily="18" charset="0"/>
                      </a:rPr>
                      <m:t>𝜑</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00A01D5-1FCB-7773-998E-DDE83169CA9A}"/>
                  </a:ext>
                </a:extLst>
              </p:cNvPr>
              <p:cNvSpPr txBox="1">
                <a:spLocks noRot="1" noChangeAspect="1" noMove="1" noResize="1" noEditPoints="1" noAdjustHandles="1" noChangeArrowheads="1" noChangeShapeType="1" noTextEdit="1"/>
              </p:cNvSpPr>
              <p:nvPr/>
            </p:nvSpPr>
            <p:spPr>
              <a:xfrm>
                <a:off x="948153" y="5952474"/>
                <a:ext cx="3546474" cy="771558"/>
              </a:xfrm>
              <a:prstGeom prst="rect">
                <a:avLst/>
              </a:prstGeom>
              <a:blipFill>
                <a:blip r:embed="rId3"/>
                <a:stretch>
                  <a:fillRect l="-5336" t="-11811" b="-23622"/>
                </a:stretch>
              </a:blipFill>
            </p:spPr>
            <p:txBody>
              <a:bodyPr/>
              <a:lstStyle/>
              <a:p>
                <a:r>
                  <a:rPr lang="en-US">
                    <a:noFill/>
                  </a:rPr>
                  <a:t> </a:t>
                </a:r>
              </a:p>
            </p:txBody>
          </p:sp>
        </mc:Fallback>
      </mc:AlternateContent>
    </p:spTree>
    <p:extLst>
      <p:ext uri="{BB962C8B-B14F-4D97-AF65-F5344CB8AC3E}">
        <p14:creationId xmlns:p14="http://schemas.microsoft.com/office/powerpoint/2010/main" val="101283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64F038-E0AC-2CAE-8260-4EBFA19A5A84}"/>
                  </a:ext>
                </a:extLst>
              </p:cNvPr>
              <p:cNvSpPr>
                <a:spLocks noGrp="1"/>
              </p:cNvSpPr>
              <p:nvPr>
                <p:ph idx="1"/>
              </p:nvPr>
            </p:nvSpPr>
            <p:spPr>
              <a:xfrm>
                <a:off x="206619" y="123433"/>
                <a:ext cx="8937381" cy="1705367"/>
              </a:xfrm>
            </p:spPr>
            <p:txBody>
              <a:bodyPr>
                <a:normAutofit lnSpcReduction="10000"/>
              </a:bodyPr>
              <a:lstStyle/>
              <a:p>
                <a:pPr marL="102235" marR="0" indent="0">
                  <a:lnSpc>
                    <a:spcPct val="15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If we assume that φ &lt;&lt;1 rad, then sin φ </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φ and cos φ </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1, the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angular frequency of oscillations is then:</a:t>
                </a:r>
              </a:p>
              <a:p>
                <a:pPr marL="102235" marR="0" indent="0">
                  <a:lnSpc>
                    <a:spcPct val="150000"/>
                  </a:lnSpc>
                  <a:spcBef>
                    <a:spcPts val="0"/>
                  </a:spcBef>
                  <a:spcAft>
                    <a:spcPts val="0"/>
                  </a:spcAft>
                  <a:buNone/>
                </a:pPr>
                <a:r>
                  <a:rPr lang="en-US" sz="2400" dirty="0">
                    <a:effectLst/>
                    <a:latin typeface="Verdana" panose="020B0604030504040204" pitchFamily="34" charset="0"/>
                    <a:ea typeface="Times New Roman" panose="02020603050405020304" pitchFamily="18" charset="0"/>
                  </a:rPr>
                  <a:t>∑</a:t>
                </a:r>
                <a:r>
                  <a:rPr lang="en-US" sz="2400" spc="-945" dirty="0">
                    <a:effectLst/>
                    <a:latin typeface="Verdana" panose="020B0604030504040204" pitchFamily="34" charset="0"/>
                    <a:ea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i="1" smtClean="0">
                            <a:latin typeface="Cambria Math" panose="02040503050406030204" pitchFamily="18" charset="0"/>
                            <a:ea typeface="Cambria Math" panose="02040503050406030204" pitchFamily="18" charset="0"/>
                          </a:rPr>
                          <m:t>𝜑</m:t>
                        </m:r>
                      </m:sub>
                    </m:sSub>
                  </m:oMath>
                </a14:m>
                <a:r>
                  <a:rPr lang="en-US" sz="2400" i="1" spc="-205" dirty="0">
                    <a:latin typeface="Times New Roman" panose="02020603050405020304" pitchFamily="18" charset="0"/>
                    <a:ea typeface="Times New Roman" panose="02020603050405020304" pitchFamily="18" charset="0"/>
                  </a:rPr>
                  <a:t>  </a:t>
                </a:r>
                <a:r>
                  <a:rPr lang="en-US" sz="2400" dirty="0">
                    <a:effectLst/>
                    <a:latin typeface="Symbol" panose="05050102010706020507" pitchFamily="18" charset="2"/>
                    <a:ea typeface="Times New Roman" panose="02020603050405020304" pitchFamily="18" charset="0"/>
                  </a:rPr>
                  <a:t>=</a:t>
                </a:r>
                <a:r>
                  <a:rPr lang="en-US" sz="2400" spc="-30" dirty="0">
                    <a:effectLst/>
                    <a:latin typeface="Times New Roman" panose="02020603050405020304" pitchFamily="18" charset="0"/>
                    <a:ea typeface="Times New Roman" panose="02020603050405020304" pitchFamily="18" charset="0"/>
                  </a:rPr>
                  <a:t> </a:t>
                </a:r>
                <a:r>
                  <a:rPr lang="en-US" sz="2400" spc="25" dirty="0">
                    <a:effectLst/>
                    <a:latin typeface="Symbol" panose="05050102010706020507" pitchFamily="18" charset="2"/>
                    <a:ea typeface="Times New Roman" panose="02020603050405020304" pitchFamily="18" charset="0"/>
                  </a:rPr>
                  <a:t>-</a:t>
                </a:r>
                <a:r>
                  <a:rPr lang="en-US" sz="2400" i="1" spc="25" dirty="0">
                    <a:effectLst/>
                    <a:latin typeface="Times New Roman" panose="02020603050405020304" pitchFamily="18" charset="0"/>
                    <a:ea typeface="Times New Roman" panose="02020603050405020304" pitchFamily="18" charset="0"/>
                  </a:rPr>
                  <a:t>mg</a:t>
                </a:r>
                <a:r>
                  <a:rPr lang="en-US" sz="2400" i="1" spc="-1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sin</a:t>
                </a:r>
                <a:r>
                  <a:rPr lang="en-US" sz="2400" spc="-375" dirty="0">
                    <a:effectLst/>
                    <a:latin typeface="Times New Roman" panose="02020603050405020304" pitchFamily="18" charset="0"/>
                    <a:ea typeface="Times New Roman" panose="02020603050405020304" pitchFamily="18" charset="0"/>
                  </a:rPr>
                  <a:t> </a:t>
                </a:r>
                <a:r>
                  <a:rPr lang="en-US" sz="2400" i="1" spc="-85" dirty="0">
                    <a:effectLst/>
                    <a:latin typeface="Symbol" panose="05050102010706020507" pitchFamily="18" charset="2"/>
                    <a:ea typeface="Times New Roman" panose="02020603050405020304" pitchFamily="18" charset="0"/>
                  </a:rPr>
                  <a:t>f</a:t>
                </a:r>
                <a:r>
                  <a:rPr lang="en-US" sz="2400" i="1" spc="-85" dirty="0">
                    <a:latin typeface="Times New Roman" panose="02020603050405020304" pitchFamily="18" charset="0"/>
                    <a:ea typeface="Times New Roman" panose="02020603050405020304" pitchFamily="18" charset="0"/>
                  </a:rPr>
                  <a:t> </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a:t>
                </a:r>
                <a:r>
                  <a:rPr lang="en-US" sz="2400" i="1" spc="-55" dirty="0">
                    <a:effectLst/>
                    <a:latin typeface="Times New Roman" panose="02020603050405020304" pitchFamily="18" charset="0"/>
                    <a:ea typeface="Times New Roman" panose="02020603050405020304" pitchFamily="18" charset="0"/>
                  </a:rPr>
                  <a:t>m</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𝜑</m:t>
                        </m:r>
                      </m:sub>
                    </m:sSub>
                  </m:oMath>
                </a14:m>
                <a:r>
                  <a:rPr lang="en-US" sz="2400" i="1" spc="-55" dirty="0">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D64F038-E0AC-2CAE-8260-4EBFA19A5A84}"/>
                  </a:ext>
                </a:extLst>
              </p:cNvPr>
              <p:cNvSpPr>
                <a:spLocks noGrp="1" noRot="1" noChangeAspect="1" noMove="1" noResize="1" noEditPoints="1" noAdjustHandles="1" noChangeArrowheads="1" noChangeShapeType="1" noTextEdit="1"/>
              </p:cNvSpPr>
              <p:nvPr>
                <p:ph idx="1"/>
              </p:nvPr>
            </p:nvSpPr>
            <p:spPr>
              <a:xfrm>
                <a:off x="206619" y="123433"/>
                <a:ext cx="8937381" cy="1705367"/>
              </a:xfrm>
              <a:blipFill>
                <a:blip r:embed="rId2"/>
                <a:stretch>
                  <a:fillRect r="-68" b="-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11DF8EF-027F-2E59-7968-C00E6A6631E1}"/>
                  </a:ext>
                </a:extLst>
              </p:cNvPr>
              <p:cNvSpPr txBox="1"/>
              <p:nvPr/>
            </p:nvSpPr>
            <p:spPr>
              <a:xfrm>
                <a:off x="206618" y="1828800"/>
                <a:ext cx="4618599" cy="3718775"/>
              </a:xfrm>
              <a:prstGeom prst="rect">
                <a:avLst/>
              </a:prstGeom>
              <a:noFill/>
            </p:spPr>
            <p:txBody>
              <a:bodyPr wrap="square">
                <a:spAutoFit/>
              </a:bodyPr>
              <a:lstStyle/>
              <a:p>
                <a:pPr marL="0" indent="0">
                  <a:lnSpc>
                    <a:spcPct val="150000"/>
                  </a:lnSpc>
                  <a:buNone/>
                </a:pPr>
                <a14:m>
                  <m:oMath xmlns:m="http://schemas.openxmlformats.org/officeDocument/2006/math">
                    <m:r>
                      <a:rPr lang="en-US" sz="2400" i="1" spc="20"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spc="2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400" i="1" spc="20" dirty="0">
                    <a:effectLst/>
                    <a:latin typeface="Times New Roman" panose="02020603050405020304" pitchFamily="18" charset="0"/>
                    <a:ea typeface="Times New Roman" panose="02020603050405020304" pitchFamily="18" charset="0"/>
                  </a:rPr>
                  <a:t>mg </a:t>
                </a:r>
                <a:r>
                  <a:rPr lang="en-US" sz="2400" dirty="0">
                    <a:effectLst/>
                    <a:latin typeface="Times New Roman" panose="02020603050405020304" pitchFamily="18" charset="0"/>
                    <a:ea typeface="Times New Roman" panose="02020603050405020304" pitchFamily="18" charset="0"/>
                  </a:rPr>
                  <a:t>sin</a:t>
                </a:r>
                <a:r>
                  <a:rPr lang="en-US" sz="2400" spc="-500" dirty="0">
                    <a:effectLst/>
                    <a:latin typeface="Times New Roman" panose="02020603050405020304" pitchFamily="18" charset="0"/>
                    <a:ea typeface="Times New Roman" panose="02020603050405020304" pitchFamily="18" charset="0"/>
                  </a:rPr>
                  <a:t> </a:t>
                </a:r>
                <a:r>
                  <a:rPr lang="en-US" sz="2400" i="1" dirty="0">
                    <a:effectLst/>
                    <a:latin typeface="Symbol" panose="05050102010706020507" pitchFamily="18" charset="2"/>
                    <a:ea typeface="Times New Roman" panose="02020603050405020304" pitchFamily="18" charset="0"/>
                    <a:cs typeface="Times New Roman" panose="02020603050405020304" pitchFamily="18" charset="0"/>
                  </a:rPr>
                  <a:t>f</a:t>
                </a:r>
                <a:r>
                  <a:rPr lang="en-US" sz="2400" i="1" dirty="0">
                    <a:effectLst/>
                    <a:latin typeface="Times New Roman" panose="02020603050405020304" pitchFamily="18" charset="0"/>
                    <a:ea typeface="Times New Roman" panose="02020603050405020304" pitchFamily="18" charset="0"/>
                  </a:rPr>
                  <a:t> </a:t>
                </a:r>
                <a:r>
                  <a:rPr lang="en-US" sz="24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a:t>
                </a:r>
                <a:r>
                  <a:rPr lang="en-US" sz="2400" i="1" spc="-55" dirty="0">
                    <a:effectLst/>
                    <a:latin typeface="Times New Roman" panose="02020603050405020304" pitchFamily="18" charset="0"/>
                    <a:ea typeface="Times New Roman" panose="02020603050405020304" pitchFamily="18" charset="0"/>
                  </a:rPr>
                  <a:t>m</a:t>
                </a:r>
                <a:r>
                  <a:rPr lang="en-US" sz="2400" i="1" spc="-55" dirty="0">
                    <a:effectLst/>
                    <a:latin typeface="Symbol" panose="05050102010706020507" pitchFamily="18" charset="2"/>
                    <a:ea typeface="Times New Roman" panose="02020603050405020304" pitchFamily="18" charset="0"/>
                    <a:cs typeface="Times New Roman" panose="02020603050405020304" pitchFamily="18" charset="0"/>
                  </a:rPr>
                  <a:t>a </a:t>
                </a:r>
              </a:p>
              <a:p>
                <a:pPr marL="0" indent="0">
                  <a:lnSpc>
                    <a:spcPct val="150000"/>
                  </a:lnSpc>
                  <a:buNone/>
                </a:pPr>
                <a14:m>
                  <m:oMath xmlns:m="http://schemas.openxmlformats.org/officeDocument/2006/math">
                    <m:r>
                      <a:rPr lang="en-US" sz="2400" i="1" spc="20" smtClean="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i="1" spc="20" dirty="0">
                    <a:effectLst/>
                    <a:latin typeface="Times New Roman" panose="02020603050405020304" pitchFamily="18" charset="0"/>
                    <a:ea typeface="Times New Roman" panose="02020603050405020304" pitchFamily="18" charset="0"/>
                  </a:rPr>
                  <a:t>- g </a:t>
                </a:r>
                <a:r>
                  <a:rPr lang="en-US" sz="2400" dirty="0">
                    <a:effectLst/>
                    <a:latin typeface="Times New Roman" panose="02020603050405020304" pitchFamily="18" charset="0"/>
                    <a:ea typeface="Times New Roman" panose="02020603050405020304" pitchFamily="18" charset="0"/>
                  </a:rPr>
                  <a:t>sin</a:t>
                </a:r>
                <a:r>
                  <a:rPr lang="en-US" sz="2400" spc="-500" dirty="0">
                    <a:effectLst/>
                    <a:latin typeface="Times New Roman" panose="02020603050405020304" pitchFamily="18" charset="0"/>
                    <a:ea typeface="Times New Roman" panose="02020603050405020304" pitchFamily="18" charset="0"/>
                  </a:rPr>
                  <a:t> </a:t>
                </a:r>
                <a:r>
                  <a:rPr lang="en-US" sz="2400" i="1" dirty="0">
                    <a:effectLst/>
                    <a:latin typeface="Symbol" panose="05050102010706020507" pitchFamily="18" charset="2"/>
                    <a:ea typeface="Times New Roman" panose="02020603050405020304" pitchFamily="18" charset="0"/>
                    <a:cs typeface="Times New Roman" panose="02020603050405020304" pitchFamily="18" charset="0"/>
                  </a:rPr>
                  <a:t>f = </a:t>
                </a:r>
                <a:r>
                  <a:rPr lang="en-US" sz="2400" i="1" spc="-55" dirty="0">
                    <a:effectLst/>
                    <a:latin typeface="Symbol" panose="05050102010706020507" pitchFamily="18" charset="2"/>
                    <a:ea typeface="Times New Roman" panose="02020603050405020304" pitchFamily="18" charset="0"/>
                    <a:cs typeface="Times New Roman" panose="02020603050405020304" pitchFamily="18" charset="0"/>
                  </a:rPr>
                  <a:t>a</a:t>
                </a:r>
              </a:p>
              <a:p>
                <a:pPr marL="0" indent="0">
                  <a:lnSpc>
                    <a:spcPct val="150000"/>
                  </a:lnSpc>
                  <a:buNone/>
                </a:pPr>
                <a14:m>
                  <m:oMath xmlns:m="http://schemas.openxmlformats.org/officeDocument/2006/math">
                    <m:r>
                      <a:rPr lang="en-US" sz="2400" i="1" spc="2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i="1" spc="-55" dirty="0">
                    <a:latin typeface="Symbol" panose="05050102010706020507" pitchFamily="18" charset="2"/>
                    <a:ea typeface="Times New Roman" panose="02020603050405020304" pitchFamily="18" charset="0"/>
                    <a:cs typeface="Times New Roman" panose="02020603050405020304" pitchFamily="18" charset="0"/>
                  </a:rPr>
                  <a:t>a </a:t>
                </a:r>
                <a:r>
                  <a:rPr lang="en-US" sz="2400" i="1" spc="-55" dirty="0">
                    <a:effectLst/>
                    <a:latin typeface="Symbol" panose="05050102010706020507" pitchFamily="18" charset="2"/>
                    <a:ea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Times New Roman" panose="02020603050405020304" pitchFamily="18" charset="0"/>
                  </a:rPr>
                  <a:t>g</a:t>
                </a:r>
                <a:r>
                  <a:rPr lang="en-US" sz="2400" i="1" dirty="0">
                    <a:effectLst/>
                    <a:latin typeface="Symbol" panose="05050102010706020507" pitchFamily="18" charset="2"/>
                    <a:ea typeface="Times New Roman" panose="02020603050405020304" pitchFamily="18" charset="0"/>
                    <a:cs typeface="Times New Roman" panose="02020603050405020304" pitchFamily="18" charset="0"/>
                  </a:rPr>
                  <a:t>f </a:t>
                </a:r>
              </a:p>
              <a:p>
                <a:pPr marL="0" indent="0">
                  <a:lnSpc>
                    <a:spcPct val="150000"/>
                  </a:lnSpc>
                  <a:buNone/>
                </a:pPr>
                <a14:m>
                  <m:oMath xmlns:m="http://schemas.openxmlformats.org/officeDocument/2006/math">
                    <m:r>
                      <a:rPr lang="en-US" sz="2400" i="1" spc="2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i="1" spc="-55" dirty="0">
                    <a:latin typeface="Symbol" panose="05050102010706020507" pitchFamily="18" charset="2"/>
                    <a:ea typeface="Times New Roman" panose="02020603050405020304" pitchFamily="18" charset="0"/>
                    <a:cs typeface="Times New Roman" panose="02020603050405020304" pitchFamily="18" charset="0"/>
                  </a:rPr>
                  <a:t>a </a:t>
                </a:r>
                <a:r>
                  <a:rPr lang="en-US" sz="2400" i="1" spc="-55" dirty="0">
                    <a:effectLst/>
                    <a:latin typeface="Symbol" panose="05050102010706020507" pitchFamily="18" charset="2"/>
                    <a:ea typeface="Times New Roman" panose="02020603050405020304" pitchFamily="18" charset="0"/>
                    <a:cs typeface="Times New Roman" panose="02020603050405020304" pitchFamily="18" charset="0"/>
                  </a:rPr>
                  <a:t>= - </a:t>
                </a:r>
                <a:r>
                  <a:rPr lang="en-US" sz="2400" spc="-55" dirty="0">
                    <a:effectLst/>
                    <a:latin typeface="Symbol" panose="05050102010706020507" pitchFamily="18" charset="2"/>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spc="-55" smtClean="0">
                            <a:effectLst/>
                            <a:latin typeface="Cambria Math" panose="02040503050406030204" pitchFamily="18" charset="0"/>
                            <a:cs typeface="Times New Roman" panose="02020603050405020304" pitchFamily="18" charset="0"/>
                          </a:rPr>
                        </m:ctrlPr>
                      </m:fPr>
                      <m:num>
                        <m:r>
                          <m:rPr>
                            <m:sty m:val="p"/>
                          </m:rPr>
                          <a:rPr lang="en-US" sz="2400" b="0" i="0" spc="-55" smtClean="0">
                            <a:effectLst/>
                            <a:latin typeface="Cambria Math" panose="02040503050406030204" pitchFamily="18" charset="0"/>
                            <a:cs typeface="Times New Roman" panose="02020603050405020304" pitchFamily="18" charset="0"/>
                          </a:rPr>
                          <m:t>g</m:t>
                        </m:r>
                      </m:num>
                      <m:den>
                        <m:r>
                          <m:rPr>
                            <m:sty m:val="p"/>
                          </m:rPr>
                          <a:rPr lang="en-US" sz="2400" b="0" i="0" spc="-55" smtClean="0">
                            <a:effectLst/>
                            <a:latin typeface="Cambria Math" panose="02040503050406030204" pitchFamily="18" charset="0"/>
                            <a:cs typeface="Times New Roman" panose="02020603050405020304" pitchFamily="18" charset="0"/>
                          </a:rPr>
                          <m:t>L</m:t>
                        </m:r>
                      </m:den>
                    </m:f>
                  </m:oMath>
                </a14:m>
                <a:r>
                  <a:rPr lang="en-US" sz="2400" spc="20" dirty="0">
                    <a:effectLst/>
                    <a:latin typeface="Times New Roman" panose="02020603050405020304" pitchFamily="18" charset="0"/>
                    <a:ea typeface="Times New Roman" panose="02020603050405020304" pitchFamily="18" charset="0"/>
                  </a:rPr>
                  <a:t> )s</a:t>
                </a:r>
                <a:r>
                  <a:rPr lang="en-US" sz="2400" i="1" dirty="0">
                    <a:effectLst/>
                    <a:latin typeface="Symbol" panose="05050102010706020507" pitchFamily="18" charset="2"/>
                    <a:ea typeface="Times New Roman" panose="02020603050405020304" pitchFamily="18" charset="0"/>
                    <a:cs typeface="Times New Roman" panose="02020603050405020304" pitchFamily="18" charset="0"/>
                  </a:rPr>
                  <a:t> </a:t>
                </a:r>
                <a:endParaRPr lang="en-US" sz="2400" i="1" spc="-55" dirty="0">
                  <a:effectLst/>
                  <a:latin typeface="Symbol" panose="05050102010706020507" pitchFamily="18" charset="2"/>
                  <a:ea typeface="Times New Roman" panose="02020603050405020304" pitchFamily="18" charset="0"/>
                  <a:cs typeface="Times New Roman" panose="02020603050405020304" pitchFamily="18" charset="0"/>
                </a:endParaRPr>
              </a:p>
              <a:p>
                <a:pPr marL="0" indent="0">
                  <a:lnSpc>
                    <a:spcPct val="150000"/>
                  </a:lnSpc>
                  <a:buNone/>
                </a:pPr>
                <a:r>
                  <a:rPr lang="en-US" sz="2400" i="1" spc="-55" dirty="0">
                    <a:latin typeface="Cambria Math" panose="02040503050406030204" pitchFamily="18" charset="0"/>
                    <a:ea typeface="Cambria Math" panose="02040503050406030204" pitchFamily="18" charset="0"/>
                    <a:cs typeface="Times New Roman" panose="02020603050405020304" pitchFamily="18" charset="0"/>
                  </a:rPr>
                  <a:t>∴</a:t>
                </a:r>
                <a:r>
                  <a:rPr lang="en-US" sz="2400" i="1" spc="-55" dirty="0">
                    <a:latin typeface="Symbol" panose="05050102010706020507" pitchFamily="18" charset="2"/>
                    <a:ea typeface="Times New Roman" panose="02020603050405020304" pitchFamily="18" charset="0"/>
                    <a:cs typeface="Times New Roman" panose="02020603050405020304" pitchFamily="18" charset="0"/>
                  </a:rPr>
                  <a:t>a = -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𝜔</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𝑠</m:t>
                    </m:r>
                  </m:oMath>
                </a14:m>
                <a:r>
                  <a:rPr lang="en-US" sz="2400" i="1" dirty="0">
                    <a:latin typeface="Symbol" panose="05050102010706020507" pitchFamily="18" charset="2"/>
                    <a:ea typeface="Times New Roman" panose="02020603050405020304" pitchFamily="18" charset="0"/>
                    <a:cs typeface="Times New Roman" panose="02020603050405020304" pitchFamily="18" charset="0"/>
                  </a:rPr>
                  <a:t> </a:t>
                </a:r>
                <a:r>
                  <a:rPr lang="en-US" sz="2400" i="1" spc="-55" dirty="0">
                    <a:latin typeface="Symbol" panose="05050102010706020507" pitchFamily="18" charset="2"/>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𝑔</m:t>
                        </m:r>
                      </m:num>
                      <m:den>
                        <m:r>
                          <a:rPr lang="en-US" sz="2400" b="0" i="1" smtClean="0">
                            <a:latin typeface="Cambria Math" panose="02040503050406030204" pitchFamily="18" charset="0"/>
                          </a:rPr>
                          <m:t>𝐿</m:t>
                        </m:r>
                      </m:den>
                    </m:f>
                  </m:oMath>
                </a14:m>
                <a:endParaRPr lang="en-US" sz="2400" i="1" spc="-55" dirty="0">
                  <a:effectLst/>
                  <a:latin typeface="Symbol" panose="05050102010706020507" pitchFamily="18" charset="2"/>
                  <a:ea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This equation represent the SHM</a:t>
                </a:r>
              </a:p>
            </p:txBody>
          </p:sp>
        </mc:Choice>
        <mc:Fallback xmlns="">
          <p:sp>
            <p:nvSpPr>
              <p:cNvPr id="13" name="TextBox 12">
                <a:extLst>
                  <a:ext uri="{FF2B5EF4-FFF2-40B4-BE49-F238E27FC236}">
                    <a16:creationId xmlns:a16="http://schemas.microsoft.com/office/drawing/2014/main" id="{F11DF8EF-027F-2E59-7968-C00E6A6631E1}"/>
                  </a:ext>
                </a:extLst>
              </p:cNvPr>
              <p:cNvSpPr txBox="1">
                <a:spLocks noRot="1" noChangeAspect="1" noMove="1" noResize="1" noEditPoints="1" noAdjustHandles="1" noChangeArrowheads="1" noChangeShapeType="1" noTextEdit="1"/>
              </p:cNvSpPr>
              <p:nvPr/>
            </p:nvSpPr>
            <p:spPr>
              <a:xfrm>
                <a:off x="206618" y="1828800"/>
                <a:ext cx="4618599" cy="3718775"/>
              </a:xfrm>
              <a:prstGeom prst="rect">
                <a:avLst/>
              </a:prstGeom>
              <a:blipFill>
                <a:blip r:embed="rId3"/>
                <a:stretch>
                  <a:fillRect l="-2111" b="-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A10963A-9538-6239-7CF3-7520242A785C}"/>
                  </a:ext>
                </a:extLst>
              </p:cNvPr>
              <p:cNvSpPr txBox="1"/>
              <p:nvPr/>
            </p:nvSpPr>
            <p:spPr>
              <a:xfrm>
                <a:off x="618977" y="5744039"/>
                <a:ext cx="7709095" cy="84388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Therefore, The time period  T = </a:t>
                </a:r>
                <a14:m>
                  <m:oMath xmlns:m="http://schemas.openxmlformats.org/officeDocument/2006/math">
                    <m:f>
                      <m:fPr>
                        <m:ctrlPr>
                          <a:rPr lang="en-US" sz="2400" i="1" smtClean="0">
                            <a:latin typeface="Cambria Math" panose="02040503050406030204" pitchFamily="18" charset="0"/>
                          </a:rPr>
                        </m:ctrlPr>
                      </m:fPr>
                      <m:num>
                        <m:r>
                          <m:rPr>
                            <m:nor/>
                          </m:rPr>
                          <a:rPr lang="en-US" sz="2400" b="0" i="0" smtClean="0">
                            <a:latin typeface="Times New Roman" panose="02020603050405020304" pitchFamily="18" charset="0"/>
                            <a:cs typeface="Times New Roman" panose="020206030504050203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𝜔</m:t>
                        </m:r>
                        <m:r>
                          <m:rPr>
                            <m:nor/>
                          </m:rPr>
                          <a:rPr lang="en-US" sz="2400" dirty="0">
                            <a:latin typeface="Times New Roman" panose="02020603050405020304" pitchFamily="18" charset="0"/>
                            <a:cs typeface="Times New Roman" panose="02020603050405020304" pitchFamily="18" charset="0"/>
                          </a:rPr>
                          <m:t> </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m:rPr>
                        <m:nor/>
                      </m:rPr>
                      <a:rPr lang="en-US" sz="2400">
                        <a:latin typeface="Times New Roman" panose="020206030504050203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𝐿</m:t>
                            </m:r>
                          </m:num>
                          <m:den>
                            <m:r>
                              <a:rPr lang="en-US" sz="2400" b="0" i="1" smtClean="0">
                                <a:latin typeface="Cambria Math" panose="02040503050406030204" pitchFamily="18" charset="0"/>
                              </a:rPr>
                              <m:t>𝑔</m:t>
                            </m:r>
                          </m:den>
                        </m:f>
                      </m:e>
                    </m:rad>
                  </m:oMath>
                </a14:m>
                <a:r>
                  <a:rPr lang="en-US" sz="2400" dirty="0">
                    <a:latin typeface="Times New Roman" panose="02020603050405020304" pitchFamily="18" charset="0"/>
                    <a:cs typeface="Times New Roman" panose="02020603050405020304" pitchFamily="18" charset="0"/>
                  </a:rPr>
                  <a:t> ; </a:t>
                </a:r>
              </a:p>
            </p:txBody>
          </p:sp>
        </mc:Choice>
        <mc:Fallback xmlns="">
          <p:sp>
            <p:nvSpPr>
              <p:cNvPr id="15" name="TextBox 14">
                <a:extLst>
                  <a:ext uri="{FF2B5EF4-FFF2-40B4-BE49-F238E27FC236}">
                    <a16:creationId xmlns:a16="http://schemas.microsoft.com/office/drawing/2014/main" id="{0A10963A-9538-6239-7CF3-7520242A785C}"/>
                  </a:ext>
                </a:extLst>
              </p:cNvPr>
              <p:cNvSpPr txBox="1">
                <a:spLocks noRot="1" noChangeAspect="1" noMove="1" noResize="1" noEditPoints="1" noAdjustHandles="1" noChangeArrowheads="1" noChangeShapeType="1" noTextEdit="1"/>
              </p:cNvSpPr>
              <p:nvPr/>
            </p:nvSpPr>
            <p:spPr>
              <a:xfrm>
                <a:off x="618977" y="5744039"/>
                <a:ext cx="7709095" cy="843885"/>
              </a:xfrm>
              <a:prstGeom prst="rect">
                <a:avLst/>
              </a:prstGeom>
              <a:blipFill>
                <a:blip r:embed="rId4"/>
                <a:stretch>
                  <a:fillRect l="-1266"/>
                </a:stretch>
              </a:blipFill>
            </p:spPr>
            <p:txBody>
              <a:bodyPr/>
              <a:lstStyle/>
              <a:p>
                <a:r>
                  <a:rPr lang="en-US">
                    <a:noFill/>
                  </a:rPr>
                  <a:t> </a:t>
                </a:r>
              </a:p>
            </p:txBody>
          </p:sp>
        </mc:Fallback>
      </mc:AlternateContent>
    </p:spTree>
    <p:extLst>
      <p:ext uri="{BB962C8B-B14F-4D97-AF65-F5344CB8AC3E}">
        <p14:creationId xmlns:p14="http://schemas.microsoft.com/office/powerpoint/2010/main" val="38883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3C7DB8-F8C4-D4EB-1C12-DDF97BDB7539}"/>
              </a:ext>
            </a:extLst>
          </p:cNvPr>
          <p:cNvSpPr txBox="1"/>
          <p:nvPr/>
        </p:nvSpPr>
        <p:spPr>
          <a:xfrm>
            <a:off x="0" y="26866"/>
            <a:ext cx="9144000" cy="954107"/>
          </a:xfrm>
          <a:prstGeom prst="rect">
            <a:avLst/>
          </a:prstGeom>
          <a:noFill/>
        </p:spPr>
        <p:txBody>
          <a:bodyPr wrap="square">
            <a:spAutoFit/>
          </a:bodyPr>
          <a:lstStyle/>
          <a:p>
            <a:pPr algn="ctr"/>
            <a:r>
              <a:rPr lang="en-US" sz="2800" b="1" dirty="0">
                <a:latin typeface="Times New Roman" charset="0"/>
                <a:cs typeface="Times New Roman" charset="0"/>
              </a:rPr>
              <a:t>A solution to the differential equation of Simple Harmonic Motion</a:t>
            </a:r>
            <a:endParaRPr lang="en-US" sz="2800"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DF4829-8F3F-DE34-8337-955B4867D312}"/>
                  </a:ext>
                </a:extLst>
              </p:cNvPr>
              <p:cNvSpPr txBox="1"/>
              <p:nvPr/>
            </p:nvSpPr>
            <p:spPr>
              <a:xfrm>
                <a:off x="232117" y="877260"/>
                <a:ext cx="4804117" cy="5980740"/>
              </a:xfrm>
              <a:prstGeom prst="rect">
                <a:avLst/>
              </a:prstGeom>
              <a:noFill/>
            </p:spPr>
            <p:txBody>
              <a:bodyPr wrap="square">
                <a:spAutoFit/>
              </a:bodyPr>
              <a:lstStyle/>
              <a:p>
                <a:pPr>
                  <a:lnSpc>
                    <a:spcPct val="150000"/>
                  </a:lnSpc>
                </a:pPr>
                <a:r>
                  <a:rPr lang="en-US" sz="2400" b="0" dirty="0">
                    <a:latin typeface="Times New Roman" panose="02020603050405020304" pitchFamily="18" charset="0"/>
                    <a:cs typeface="Times New Roman" panose="02020603050405020304" pitchFamily="18" charset="0"/>
                  </a:rPr>
                  <a:t>The differential equation of SHM is </a:t>
                </a:r>
              </a:p>
              <a:p>
                <a:pPr>
                  <a:lnSpc>
                    <a:spcPct val="150000"/>
                  </a:lnSpc>
                </a:pPr>
                <a14:m>
                  <m:oMath xmlns:m="http://schemas.openxmlformats.org/officeDocument/2006/math">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𝑑</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𝑥</m:t>
                        </m:r>
                      </m:num>
                      <m:den>
                        <m:r>
                          <a:rPr lang="en-US" sz="2400" b="0" i="1" dirty="0" smtClean="0">
                            <a:latin typeface="Cambria Math" panose="02040503050406030204" pitchFamily="18" charset="0"/>
                          </a:rPr>
                          <m:t>𝑑</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0 </a:t>
                </a:r>
              </a:p>
              <a:p>
                <a:pPr>
                  <a:lnSpc>
                    <a:spcPct val="150000"/>
                  </a:lnSpc>
                </a:pPr>
                <a:r>
                  <a:rPr lang="en-US" sz="2400" dirty="0">
                    <a:latin typeface="Times New Roman" panose="02020603050405020304" pitchFamily="18" charset="0"/>
                    <a:cs typeface="Times New Roman" panose="02020603050405020304" pitchFamily="18" charset="0"/>
                  </a:rPr>
                  <a:t>Or,</a:t>
                </a:r>
                <a:r>
                  <a:rPr lang="en-US" sz="2400" dirty="0"/>
                  <a:t> </a:t>
                </a:r>
                <a14:m>
                  <m:oMath xmlns:m="http://schemas.openxmlformats.org/officeDocument/2006/math">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𝑡</m:t>
                        </m:r>
                      </m:den>
                    </m:f>
                    <m:d>
                      <m:dPr>
                        <m:ctrlPr>
                          <a:rPr lang="en-US" sz="2400" b="0" i="1" dirty="0" smtClean="0">
                            <a:latin typeface="Cambria Math" panose="02040503050406030204" pitchFamily="18" charset="0"/>
                          </a:rPr>
                        </m:ctrlPr>
                      </m:dPr>
                      <m:e>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r>
                              <a:rPr lang="en-US" sz="2400" b="0" i="1" dirty="0" smtClean="0">
                                <a:latin typeface="Cambria Math" panose="02040503050406030204" pitchFamily="18" charset="0"/>
                              </a:rPr>
                              <m:t>𝑥</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𝑡</m:t>
                            </m:r>
                          </m:den>
                        </m:f>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0 </a:t>
                </a:r>
              </a:p>
              <a:p>
                <a:pPr>
                  <a:lnSpc>
                    <a:spcPct val="150000"/>
                  </a:lnSpc>
                </a:pPr>
                <a:r>
                  <a:rPr lang="en-US" sz="2400" b="0" dirty="0"/>
                  <a:t>Or, </a:t>
                </a:r>
                <a14:m>
                  <m:oMath xmlns:m="http://schemas.openxmlformats.org/officeDocument/2006/math">
                    <m:d>
                      <m:dPr>
                        <m:ctrlPr>
                          <a:rPr lang="en-US" sz="2400" b="0" i="1" dirty="0" smtClean="0">
                            <a:latin typeface="Cambria Math" panose="02040503050406030204" pitchFamily="18" charset="0"/>
                          </a:rPr>
                        </m:ctrlPr>
                      </m:dPr>
                      <m:e>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r>
                              <a:rPr lang="en-US" sz="2400" b="0" i="1" dirty="0" smtClean="0">
                                <a:latin typeface="Cambria Math" panose="02040503050406030204" pitchFamily="18" charset="0"/>
                              </a:rPr>
                              <m:t>𝑣</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𝑡</m:t>
                            </m:r>
                          </m:den>
                        </m:f>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0 </a:t>
                </a:r>
              </a:p>
              <a:p>
                <a:pPr>
                  <a:lnSpc>
                    <a:spcPct val="150000"/>
                  </a:lnSpc>
                </a:pPr>
                <a:r>
                  <a:rPr lang="en-US" sz="2400" b="0" dirty="0"/>
                  <a:t>Or, </a:t>
                </a:r>
                <a14:m>
                  <m:oMath xmlns:m="http://schemas.openxmlformats.org/officeDocument/2006/math">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𝑑𝑥</m:t>
                        </m:r>
                      </m:num>
                      <m:den>
                        <m:r>
                          <a:rPr lang="en-US" sz="2400" b="0" i="1" dirty="0" smtClean="0">
                            <a:latin typeface="Cambria Math" panose="02040503050406030204" pitchFamily="18" charset="0"/>
                          </a:rPr>
                          <m:t>𝑑𝑡</m:t>
                        </m:r>
                      </m:den>
                    </m:f>
                    <m:d>
                      <m:dPr>
                        <m:ctrlPr>
                          <a:rPr lang="en-US" sz="2400" b="0" i="1" dirty="0" smtClean="0">
                            <a:latin typeface="Cambria Math" panose="02040503050406030204" pitchFamily="18" charset="0"/>
                          </a:rPr>
                        </m:ctrlPr>
                      </m:dPr>
                      <m:e>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𝑑</m:t>
                            </m:r>
                            <m:r>
                              <a:rPr lang="en-US" sz="2400" b="0" i="1" dirty="0" smtClean="0">
                                <a:latin typeface="Cambria Math" panose="02040503050406030204" pitchFamily="18" charset="0"/>
                              </a:rPr>
                              <m:t>𝑣</m:t>
                            </m:r>
                          </m:num>
                          <m:den>
                            <m:r>
                              <a:rPr lang="en-US" sz="2400" i="1" dirty="0" smtClean="0">
                                <a:latin typeface="Cambria Math" panose="02040503050406030204" pitchFamily="18" charset="0"/>
                              </a:rPr>
                              <m:t>𝑑</m:t>
                            </m:r>
                            <m:r>
                              <a:rPr lang="en-US" sz="2400" b="0" i="1" dirty="0" smtClean="0">
                                <a:latin typeface="Cambria Math" panose="02040503050406030204" pitchFamily="18" charset="0"/>
                              </a:rPr>
                              <m:t>𝑥</m:t>
                            </m:r>
                          </m:den>
                        </m:f>
                      </m:e>
                    </m:d>
                  </m:oMath>
                </a14:m>
                <a:r>
                  <a:rPr lang="en-US" sz="2400" dirty="0">
                    <a:latin typeface="Times New Roman" panose="02020603050405020304" pitchFamily="18" charset="0"/>
                    <a:cs typeface="Times New Roman" panose="02020603050405020304" pitchFamily="18" charset="0"/>
                  </a:rPr>
                  <a:t> =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a:t>
                </a:r>
              </a:p>
              <a:p>
                <a:pPr>
                  <a:lnSpc>
                    <a:spcPct val="150000"/>
                  </a:lnSpc>
                </a:pPr>
                <a:r>
                  <a:rPr lang="en-US" sz="2400" dirty="0"/>
                  <a:t>Or, </a:t>
                </a:r>
                <a:r>
                  <a:rPr lang="en-US" sz="2400" dirty="0" err="1"/>
                  <a:t>vdv</a:t>
                </a:r>
                <a:r>
                  <a:rPr lang="en-US" sz="2400" dirty="0"/>
                  <a:t> =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dx </a:t>
                </a:r>
              </a:p>
              <a:p>
                <a:pPr>
                  <a:lnSpc>
                    <a:spcPct val="150000"/>
                  </a:lnSpc>
                </a:pPr>
                <a:r>
                  <a:rPr lang="en-US" sz="2400" dirty="0"/>
                  <a:t>Or, </a:t>
                </a:r>
                <a14:m>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m:rPr>
                            <m:nor/>
                          </m:rPr>
                          <a:rPr lang="en-US" sz="2400" b="0" i="0" smtClean="0">
                            <a:latin typeface="Cambria Math" panose="02040503050406030204" pitchFamily="18" charset="0"/>
                          </a:rPr>
                          <m:t>v</m:t>
                        </m:r>
                        <m:r>
                          <m:rPr>
                            <m:nor/>
                          </m:rPr>
                          <a:rPr lang="en-US" sz="2400" b="0" i="0" smtClean="0">
                            <a:latin typeface="Cambria Math" panose="02040503050406030204" pitchFamily="18" charset="0"/>
                          </a:rPr>
                          <m:t> </m:t>
                        </m:r>
                        <m:r>
                          <m:rPr>
                            <m:nor/>
                          </m:rPr>
                          <a:rPr lang="en-US" sz="2400" dirty="0"/>
                          <m:t>dv</m:t>
                        </m:r>
                      </m:e>
                    </m:nary>
                  </m:oMath>
                </a14:m>
                <a:r>
                  <a:rPr lang="en-US" sz="2400" dirty="0"/>
                  <a:t>=</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oMath>
                </a14:m>
                <a:r>
                  <a:rPr lang="en-US" sz="2400" dirty="0"/>
                  <a:t> </a:t>
                </a:r>
                <a14:m>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m:rPr>
                            <m:nor/>
                          </m:rPr>
                          <a:rPr lang="en-US" sz="2400" dirty="0">
                            <a:latin typeface="Times New Roman" panose="02020603050405020304" pitchFamily="18" charset="0"/>
                            <a:cs typeface="Times New Roman" panose="02020603050405020304" pitchFamily="18" charset="0"/>
                          </a:rPr>
                          <m:t>x</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dx</m:t>
                        </m:r>
                      </m:e>
                    </m:nary>
                  </m:oMath>
                </a14:m>
                <a:endParaRPr lang="en-US" sz="2400" dirty="0"/>
              </a:p>
              <a:p>
                <a:pPr>
                  <a:lnSpc>
                    <a:spcPct val="150000"/>
                  </a:lnSpc>
                </a:pPr>
                <a:r>
                  <a:rPr lang="en-US" sz="2400" dirty="0"/>
                  <a:t>Or, </a:t>
                </a:r>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den>
                    </m:f>
                  </m:oMath>
                </a14:m>
                <a:r>
                  <a:rPr lang="en-US" sz="2400" dirty="0"/>
                  <a:t>  =</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oMath>
                </a14:m>
                <a:r>
                  <a:rPr lang="en-US" sz="2400" dirty="0"/>
                  <a:t> + C -----(1)</a:t>
                </a:r>
              </a:p>
            </p:txBody>
          </p:sp>
        </mc:Choice>
        <mc:Fallback xmlns="">
          <p:sp>
            <p:nvSpPr>
              <p:cNvPr id="6" name="TextBox 5">
                <a:extLst>
                  <a:ext uri="{FF2B5EF4-FFF2-40B4-BE49-F238E27FC236}">
                    <a16:creationId xmlns:a16="http://schemas.microsoft.com/office/drawing/2014/main" id="{A7DF4829-8F3F-DE34-8337-955B4867D312}"/>
                  </a:ext>
                </a:extLst>
              </p:cNvPr>
              <p:cNvSpPr txBox="1">
                <a:spLocks noRot="1" noChangeAspect="1" noMove="1" noResize="1" noEditPoints="1" noAdjustHandles="1" noChangeArrowheads="1" noChangeShapeType="1" noTextEdit="1"/>
              </p:cNvSpPr>
              <p:nvPr/>
            </p:nvSpPr>
            <p:spPr>
              <a:xfrm>
                <a:off x="232117" y="877260"/>
                <a:ext cx="4804117" cy="5980740"/>
              </a:xfrm>
              <a:prstGeom prst="rect">
                <a:avLst/>
              </a:prstGeom>
              <a:blipFill>
                <a:blip r:embed="rId2"/>
                <a:stretch>
                  <a:fillRect l="-2919"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331B46-7BD9-F0E6-0278-E7F2CEC1CCE3}"/>
                  </a:ext>
                </a:extLst>
              </p:cNvPr>
              <p:cNvSpPr txBox="1"/>
              <p:nvPr/>
            </p:nvSpPr>
            <p:spPr>
              <a:xfrm>
                <a:off x="4213274" y="1573517"/>
                <a:ext cx="4642338" cy="510402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v=0 the x= A then from equation (1)</a:t>
                </a:r>
              </a:p>
              <a:p>
                <a14:m>
                  <m:oMath xmlns:m="http://schemas.openxmlformats.org/officeDocument/2006/math">
                    <m:r>
                      <a:rPr lang="en-US" sz="2400" i="1" smtClean="0">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b="0" i="1" smtClean="0">
                                <a:latin typeface="Cambria Math" panose="02040503050406030204" pitchFamily="18" charset="0"/>
                              </a:rPr>
                              <m:t>𝐴</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C</a:t>
                </a:r>
              </a:p>
              <a:p>
                <a:r>
                  <a:rPr lang="en-US" sz="2400" dirty="0">
                    <a:latin typeface="Times New Roman" panose="02020603050405020304" pitchFamily="18" charset="0"/>
                    <a:cs typeface="Times New Roman" panose="02020603050405020304" pitchFamily="18" charset="0"/>
                  </a:rPr>
                  <a:t>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b="0" i="1" smtClean="0">
                                <a:latin typeface="Cambria Math" panose="02040503050406030204" pitchFamily="18" charset="0"/>
                              </a:rPr>
                              <m:t>𝐴</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C</a:t>
                </a:r>
              </a:p>
              <a:p>
                <a:r>
                  <a:rPr lang="en-US" sz="2400" dirty="0">
                    <a:latin typeface="Times New Roman" panose="02020603050405020304" pitchFamily="18" charset="0"/>
                    <a:cs typeface="Times New Roman" panose="02020603050405020304" pitchFamily="18" charset="0"/>
                  </a:rPr>
                  <a:t>From equation (1) </a:t>
                </a:r>
              </a:p>
              <a:p>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oMath>
                </a14:m>
                <a:r>
                  <a:rPr lang="en-US" sz="2400" dirty="0">
                    <a:latin typeface="Times New Roman" panose="02020603050405020304" pitchFamily="18" charset="0"/>
                    <a:cs typeface="Times New Roman" panose="02020603050405020304" pitchFamily="18" charset="0"/>
                  </a:rPr>
                  <a:t> </a:t>
                </a:r>
              </a:p>
              <a:p>
                <a:r>
                  <a:rPr lang="en-US" sz="2400" dirty="0"/>
                  <a:t>Or,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𝜔</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Or, v=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ad>
                      <m:radPr>
                        <m:degHide m:val="on"/>
                        <m:ctrlPr>
                          <a:rPr lang="en-US" sz="2400" i="1" smtClean="0">
                            <a:latin typeface="Cambria Math" panose="02040503050406030204" pitchFamily="18" charset="0"/>
                            <a:ea typeface="Cambria Math" panose="02040503050406030204" pitchFamily="18" charset="0"/>
                          </a:rPr>
                        </m:ctrlPr>
                      </m:radPr>
                      <m:deg/>
                      <m:e>
                        <m:r>
                          <m:rPr>
                            <m:nor/>
                          </m:rPr>
                          <a:rPr lang="en-US" sz="2400" dirty="0">
                            <a:latin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e>
                    </m:rad>
                  </m:oMath>
                </a14:m>
                <a:r>
                  <a:rPr lang="en-US" sz="2400" dirty="0">
                    <a:latin typeface="Times New Roman" panose="02020603050405020304" pitchFamily="18" charset="0"/>
                    <a:cs typeface="Times New Roman" panose="02020603050405020304" pitchFamily="18" charset="0"/>
                  </a:rPr>
                  <a:t>-----(2)</a:t>
                </a:r>
              </a:p>
              <a:p>
                <a:r>
                  <a:rPr lang="en-US" sz="2400" b="0" dirty="0"/>
                  <a:t>Or, </a:t>
                </a:r>
                <a14:m>
                  <m:oMath xmlns:m="http://schemas.openxmlformats.org/officeDocument/2006/math">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𝑑𝑥</m:t>
                        </m:r>
                      </m:num>
                      <m:den>
                        <m:r>
                          <a:rPr lang="en-US" sz="2400" b="0" i="1" dirty="0" smtClean="0">
                            <a:latin typeface="Cambria Math" panose="02040503050406030204" pitchFamily="18" charset="0"/>
                          </a:rPr>
                          <m:t>𝑑𝑡</m:t>
                        </m:r>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𝜔</m:t>
                    </m:r>
                    <m:rad>
                      <m:radPr>
                        <m:degHide m:val="on"/>
                        <m:ctrlPr>
                          <a:rPr lang="en-US" sz="2400" i="1">
                            <a:latin typeface="Cambria Math" panose="02040503050406030204" pitchFamily="18" charset="0"/>
                            <a:ea typeface="Cambria Math" panose="02040503050406030204" pitchFamily="18" charset="0"/>
                          </a:rPr>
                        </m:ctrlPr>
                      </m:radPr>
                      <m:deg/>
                      <m:e>
                        <m:r>
                          <m:rPr>
                            <m:nor/>
                          </m:rPr>
                          <a:rPr lang="en-US" sz="2400" dirty="0">
                            <a:latin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e>
                    </m:ra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 </a:t>
                </a:r>
                <a14:m>
                  <m:oMath xmlns:m="http://schemas.openxmlformats.org/officeDocument/2006/math">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𝑑𝑥</m:t>
                        </m:r>
                      </m:num>
                      <m:den>
                        <m:rad>
                          <m:radPr>
                            <m:degHide m:val="on"/>
                            <m:ctrlPr>
                              <a:rPr lang="en-US" sz="2400" i="1">
                                <a:latin typeface="Cambria Math" panose="02040503050406030204" pitchFamily="18" charset="0"/>
                                <a:ea typeface="Cambria Math" panose="02040503050406030204" pitchFamily="18" charset="0"/>
                              </a:rPr>
                            </m:ctrlPr>
                          </m:radPr>
                          <m:deg/>
                          <m:e>
                            <m:r>
                              <m:rPr>
                                <m:nor/>
                              </m:rPr>
                              <a:rPr lang="en-US" sz="2400" dirty="0">
                                <a:latin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m:rPr>
                                <m:nor/>
                              </m:rPr>
                              <a:rPr lang="en-US" sz="2400" dirty="0">
                                <a:latin typeface="Times New Roman" panose="02020603050405020304" pitchFamily="18" charset="0"/>
                                <a:cs typeface="Times New Roman" panose="02020603050405020304" pitchFamily="18" charset="0"/>
                              </a:rPr>
                              <m:t>) </m:t>
                            </m:r>
                          </m:e>
                        </m:rad>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𝑑𝑡</m:t>
                    </m:r>
                  </m:oMath>
                </a14:m>
                <a:r>
                  <a:rPr lang="en-US" sz="2400" dirty="0">
                    <a:latin typeface="Times New Roman" panose="02020603050405020304" pitchFamily="18" charset="0"/>
                    <a:cs typeface="Times New Roman" panose="02020603050405020304" pitchFamily="18" charset="0"/>
                  </a:rPr>
                  <a:t>------(3)</a:t>
                </a:r>
              </a:p>
            </p:txBody>
          </p:sp>
        </mc:Choice>
        <mc:Fallback xmlns="">
          <p:sp>
            <p:nvSpPr>
              <p:cNvPr id="7" name="TextBox 6">
                <a:extLst>
                  <a:ext uri="{FF2B5EF4-FFF2-40B4-BE49-F238E27FC236}">
                    <a16:creationId xmlns:a16="http://schemas.microsoft.com/office/drawing/2014/main" id="{90331B46-7BD9-F0E6-0278-E7F2CEC1CCE3}"/>
                  </a:ext>
                </a:extLst>
              </p:cNvPr>
              <p:cNvSpPr txBox="1">
                <a:spLocks noRot="1" noChangeAspect="1" noMove="1" noResize="1" noEditPoints="1" noAdjustHandles="1" noChangeArrowheads="1" noChangeShapeType="1" noTextEdit="1"/>
              </p:cNvSpPr>
              <p:nvPr/>
            </p:nvSpPr>
            <p:spPr>
              <a:xfrm>
                <a:off x="4213274" y="1573517"/>
                <a:ext cx="4642338" cy="5104026"/>
              </a:xfrm>
              <a:prstGeom prst="rect">
                <a:avLst/>
              </a:prstGeom>
              <a:blipFill>
                <a:blip r:embed="rId3"/>
                <a:stretch>
                  <a:fillRect l="-1969" t="-956"/>
                </a:stretch>
              </a:blipFill>
            </p:spPr>
            <p:txBody>
              <a:bodyPr/>
              <a:lstStyle/>
              <a:p>
                <a:r>
                  <a:rPr lang="en-US">
                    <a:noFill/>
                  </a:rPr>
                  <a:t> </a:t>
                </a:r>
              </a:p>
            </p:txBody>
          </p:sp>
        </mc:Fallback>
      </mc:AlternateContent>
    </p:spTree>
    <p:extLst>
      <p:ext uri="{BB962C8B-B14F-4D97-AF65-F5344CB8AC3E}">
        <p14:creationId xmlns:p14="http://schemas.microsoft.com/office/powerpoint/2010/main" val="2628244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18892</TotalTime>
  <Words>983</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Nazmus Sakib</dc:creator>
  <cp:lastModifiedBy>Nazmus Sakib</cp:lastModifiedBy>
  <cp:revision>11</cp:revision>
  <dcterms:created xsi:type="dcterms:W3CDTF">2023-06-02T05:19:46Z</dcterms:created>
  <dcterms:modified xsi:type="dcterms:W3CDTF">2023-07-15T03:13:19Z</dcterms:modified>
</cp:coreProperties>
</file>