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lfa Slab One" pitchFamily="2" charset="77"/>
      <p:regular r:id="rId13"/>
    </p:embeddedFont>
    <p:embeddedFont>
      <p:font typeface="Proxima Nova" panose="02000506030000020004"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143" d="100"/>
          <a:sy n="143" d="100"/>
        </p:scale>
        <p:origin x="76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and welcome to our presentation about predicting Gas Prices based on Financial Data.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60ace124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60ace124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c6098b2fbb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c6098b2fbb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project we wanted to build a statistical model that could accurately predict the price of gas for the following month. We found this interesting because many increases in gas prices are retroactively blamed on aspects of our society and we wanted to see if we could predict these proactively. </a:t>
            </a:r>
            <a:endParaRPr/>
          </a:p>
          <a:p>
            <a:pPr marL="0" lvl="0" indent="0" algn="l" rtl="0">
              <a:spcBef>
                <a:spcPts val="0"/>
              </a:spcBef>
              <a:spcAft>
                <a:spcPts val="0"/>
              </a:spcAft>
              <a:buNone/>
            </a:pPr>
            <a:endParaRPr/>
          </a:p>
          <a:p>
            <a:pPr marL="0" lvl="0" indent="0" algn="l" rtl="0">
              <a:spcBef>
                <a:spcPts val="0"/>
              </a:spcBef>
              <a:spcAft>
                <a:spcPts val="0"/>
              </a:spcAft>
              <a:buNone/>
            </a:pPr>
            <a:r>
              <a:rPr lang="en"/>
              <a:t>The goals of our project were to create a statistical model with a Root mean square error of less than 0.5 or 50 cents. Finally the goal of seeing what financial data was most useful in predicting gas prices based on our models was another question we wanted to answer</a:t>
            </a:r>
            <a:endParaRPr/>
          </a:p>
          <a:p>
            <a:pPr marL="0" lvl="0" indent="0" algn="l" rtl="0">
              <a:spcBef>
                <a:spcPts val="0"/>
              </a:spcBef>
              <a:spcAft>
                <a:spcPts val="0"/>
              </a:spcAft>
              <a:buNone/>
            </a:pPr>
            <a:endParaRPr/>
          </a:p>
          <a:p>
            <a:pPr marL="0" lvl="0" indent="0" algn="l" rtl="0">
              <a:spcBef>
                <a:spcPts val="0"/>
              </a:spcBef>
              <a:spcAft>
                <a:spcPts val="0"/>
              </a:spcAft>
              <a:buNone/>
            </a:pPr>
            <a:r>
              <a:rPr lang="en"/>
              <a:t>Our hypothesis was that we could build and accurate model and crude oil, energy etfs and finally the CPI will be the most predictive of the price</a:t>
            </a:r>
            <a:endParaRPr/>
          </a:p>
          <a:p>
            <a:pPr marL="0" lvl="0" indent="0" algn="l" rtl="0">
              <a:spcBef>
                <a:spcPts val="0"/>
              </a:spcBef>
              <a:spcAft>
                <a:spcPts val="0"/>
              </a:spcAft>
              <a:buNone/>
            </a:pPr>
            <a:endParaRPr/>
          </a:p>
          <a:p>
            <a:pPr marL="0" lvl="0" indent="0" algn="l" rtl="0">
              <a:spcBef>
                <a:spcPts val="0"/>
              </a:spcBef>
              <a:spcAft>
                <a:spcPts val="0"/>
              </a:spcAft>
              <a:buNone/>
            </a:pPr>
            <a:r>
              <a:rPr lang="en"/>
              <a:t>The modeling approach we took was to look at a variety of statistical models and slowly refine the models we have to produce the lowest RMSE value. These models ended up being the Gradient boosted machine model and the linear model. Finally we wanted to minimize the RMSE for what every model we did end up picking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c6098b2fbb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6098b2fbb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acquired our data from a variety of sources. The first one was the Bureau of Labor Statistics for the United States Government- this gave us the cpi unemployment and other labor market statistics. Gas prices were gathered from the US energy Infrmation Administration website. FInancial data was gathered from the Yahoo finance API using a python file to make csv’s for each piece of financial data. </a:t>
            </a:r>
            <a:endParaRPr/>
          </a:p>
          <a:p>
            <a:pPr marL="0" lvl="0" indent="0" algn="l" rtl="0">
              <a:spcBef>
                <a:spcPts val="0"/>
              </a:spcBef>
              <a:spcAft>
                <a:spcPts val="0"/>
              </a:spcAft>
              <a:buNone/>
            </a:pPr>
            <a:r>
              <a:rPr lang="en"/>
              <a:t>This data was then placed into a singular data frame so we could build our model. This left us with a data frame that contained 26 predictive variables and roughly 200 observations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c6098b2fbb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6098b2fbb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plan for the analysis was to combine the data into a singular data frame. Split the data into a train and test group. Run and train models figuring out which the best one was. Fine tune the model parameters and the predictive variables for the model. Finally examine the predictive nature of the model and the Variables used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6098b2fbb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098b2fbb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had a few tricky analysis decision to make. The first being what was the best time frame to use. Having less time between observations causes more data leading to more time needed to build the model. Due to the nature of these models having large data sets can cause them to take a super long time to build like days. So keeping the data set smaller but not to small is conducive to building a good model.</a:t>
            </a:r>
            <a:endParaRPr/>
          </a:p>
          <a:p>
            <a:pPr marL="0" lvl="0" indent="0" algn="l" rtl="0">
              <a:spcBef>
                <a:spcPts val="0"/>
              </a:spcBef>
              <a:spcAft>
                <a:spcPts val="0"/>
              </a:spcAft>
              <a:buNone/>
            </a:pPr>
            <a:r>
              <a:rPr lang="en"/>
              <a:t>THe second challenge was what model to use. Some models are computationally heavy taking alot of time to produce so we wanted to find one that was efficient and still produced accurate predictions for the price of gas. The best model was eventually found using trail and error and looking at the question we wanted to answer.</a:t>
            </a:r>
            <a:endParaRPr/>
          </a:p>
          <a:p>
            <a:pPr marL="0" lvl="0" indent="0" algn="l" rtl="0">
              <a:spcBef>
                <a:spcPts val="0"/>
              </a:spcBef>
              <a:spcAft>
                <a:spcPts val="0"/>
              </a:spcAft>
              <a:buNone/>
            </a:pPr>
            <a:endParaRPr/>
          </a:p>
          <a:p>
            <a:pPr marL="0" lvl="0" indent="0" algn="l" rtl="0">
              <a:spcBef>
                <a:spcPts val="0"/>
              </a:spcBef>
              <a:spcAft>
                <a:spcPts val="0"/>
              </a:spcAft>
              <a:buNone/>
            </a:pPr>
            <a:r>
              <a:rPr lang="en"/>
              <a:t>Finally after selecting the models we had to select what type of gradient boosted machine to use. There are many different options depending on the data used. WE ended up using the most basic form a stochastic Gradient boosted machine model due to the low RMSE value it gave us.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6098b2fbb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098b2fbb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it came to data bias and Uncertainty our biggest was the fact we got to pick the predictive variables. There a tons of variables we could have picked but through background research we decided these variables were the best. OUr data was also restricted by the time range of the price of gasoline data. Finally we minimized variability and uncertainty when creating our model by doing  Repeated cross validation testing to create the model.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6098b2fbb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098b2fbb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Gradient Boosted machine model had a RMSE of 0.312 or roughly 30 cents when predicting gas prices. This is about a 10% erro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60ace124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60ace124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the graphs more clear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6098b2fbb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098b2fbb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Three directions we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finance.yahoo.com/" TargetMode="External"/><Relationship Id="rId3" Type="http://schemas.openxmlformats.org/officeDocument/2006/relationships/hyperlink" Target="https://www.eia.gov/energyexplained/gasoline/factors-affecting-gasoline-prices.php" TargetMode="External"/><Relationship Id="rId7" Type="http://schemas.openxmlformats.org/officeDocument/2006/relationships/hyperlink" Target="https://www.eia.gov/dnav/pet/hist/LeafHandler.ashx?n=pet&amp;s=emm_epmr_pte_nus_dpg&amp;f=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machinelearningmastery.com/k-fold-cross-validation/" TargetMode="External"/><Relationship Id="rId11" Type="http://schemas.openxmlformats.org/officeDocument/2006/relationships/hyperlink" Target="https://fred.stlouisfed.org/series/CPIAUCSL" TargetMode="External"/><Relationship Id="rId5" Type="http://schemas.openxmlformats.org/officeDocument/2006/relationships/hyperlink" Target="https://machinelearningmastery.com/gentle-introduction-gradient-boosting-algorithm-machine-learning/" TargetMode="External"/><Relationship Id="rId10" Type="http://schemas.openxmlformats.org/officeDocument/2006/relationships/hyperlink" Target="https://fred.stlouisfed.org/series/UNRATE" TargetMode="External"/><Relationship Id="rId4" Type="http://schemas.openxmlformats.org/officeDocument/2006/relationships/hyperlink" Target="https://fred.stlouisfed.org/" TargetMode="External"/><Relationship Id="rId9" Type="http://schemas.openxmlformats.org/officeDocument/2006/relationships/hyperlink" Target="https://www.eia.gov/petroleum/gasdiese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Predicting Gas Prices From Financial Data</a:t>
            </a:r>
            <a:endParaRPr dirty="0"/>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358"/>
              <a:buNone/>
            </a:pPr>
            <a:r>
              <a:rPr lang="en" sz="1517" dirty="0"/>
              <a:t>DS 4002 Group 7 3/26/2024</a:t>
            </a:r>
            <a:endParaRPr sz="1517" dirty="0"/>
          </a:p>
          <a:p>
            <a:pPr marL="0" lvl="0" indent="0" algn="ctr" rtl="0">
              <a:lnSpc>
                <a:spcPct val="90000"/>
              </a:lnSpc>
              <a:spcBef>
                <a:spcPts val="0"/>
              </a:spcBef>
              <a:spcAft>
                <a:spcPts val="0"/>
              </a:spcAft>
              <a:buSzPts val="358"/>
              <a:buNone/>
            </a:pPr>
            <a:endParaRPr sz="142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22" name="Google Shape;122;p22"/>
          <p:cNvSpPr txBox="1">
            <a:spLocks noGrp="1"/>
          </p:cNvSpPr>
          <p:nvPr>
            <p:ph type="body" idx="1"/>
          </p:nvPr>
        </p:nvSpPr>
        <p:spPr>
          <a:xfrm>
            <a:off x="246950" y="902700"/>
            <a:ext cx="8781900" cy="4075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D1117"/>
                </a:solidFill>
              </a:rPr>
              <a:t>Factors Affecting Gasoline Prices - U.S. Energy Information Administration (EIA). </a:t>
            </a:r>
            <a:r>
              <a:rPr lang="en" sz="1300" u="sng">
                <a:solidFill>
                  <a:srgbClr val="0D1117"/>
                </a:solidFill>
                <a:hlinkClick r:id="rId3">
                  <a:extLst>
                    <a:ext uri="{A12FA001-AC4F-418D-AE19-62706E023703}">
                      <ahyp:hlinkClr xmlns:ahyp="http://schemas.microsoft.com/office/drawing/2018/hyperlinkcolor" val="tx"/>
                    </a:ext>
                  </a:extLst>
                </a:hlinkClick>
              </a:rPr>
              <a:t>https://www.eia.gov/energyexplained/gasoline/factors-affecting-gasoline-prices.php</a:t>
            </a:r>
            <a:r>
              <a:rPr lang="en" sz="1300">
                <a:solidFill>
                  <a:srgbClr val="0D1117"/>
                </a:solidFill>
              </a:rPr>
              <a:t>. Accessed 24 Mar. 2024.</a:t>
            </a:r>
            <a:br>
              <a:rPr lang="en" sz="1300">
                <a:solidFill>
                  <a:srgbClr val="0D1117"/>
                </a:solidFill>
              </a:rPr>
            </a:br>
            <a:r>
              <a:rPr lang="en" sz="1300">
                <a:solidFill>
                  <a:srgbClr val="0D1117"/>
                </a:solidFill>
              </a:rPr>
              <a:t>Federal Reserve Economic Data | FRED | St. Louis Fed. </a:t>
            </a:r>
            <a:r>
              <a:rPr lang="en" sz="1300" u="sng">
                <a:solidFill>
                  <a:srgbClr val="0D1117"/>
                </a:solidFill>
                <a:hlinkClick r:id="rId4">
                  <a:extLst>
                    <a:ext uri="{A12FA001-AC4F-418D-AE19-62706E023703}">
                      <ahyp:hlinkClr xmlns:ahyp="http://schemas.microsoft.com/office/drawing/2018/hyperlinkcolor" val="tx"/>
                    </a:ext>
                  </a:extLst>
                </a:hlinkClick>
              </a:rPr>
              <a:t>https://fred.stlouisfed.org/</a:t>
            </a:r>
            <a:r>
              <a:rPr lang="en" sz="1300">
                <a:solidFill>
                  <a:srgbClr val="0D1117"/>
                </a:solidFill>
              </a:rPr>
              <a:t>. Accessed 24 Mar. 2024.</a:t>
            </a:r>
            <a:br>
              <a:rPr lang="en" sz="1300">
                <a:solidFill>
                  <a:srgbClr val="0D1117"/>
                </a:solidFill>
              </a:rPr>
            </a:br>
            <a:r>
              <a:rPr lang="en" sz="1300">
                <a:solidFill>
                  <a:srgbClr val="0D1117"/>
                </a:solidFill>
              </a:rPr>
              <a:t>Machine Learning Mastery- A gentle introduction to gradient Boosted Algorithms for Machine learning. </a:t>
            </a:r>
            <a:r>
              <a:rPr lang="en" sz="1300" u="sng">
                <a:solidFill>
                  <a:srgbClr val="0D1117"/>
                </a:solidFill>
                <a:hlinkClick r:id="rId5">
                  <a:extLst>
                    <a:ext uri="{A12FA001-AC4F-418D-AE19-62706E023703}">
                      <ahyp:hlinkClr xmlns:ahyp="http://schemas.microsoft.com/office/drawing/2018/hyperlinkcolor" val="tx"/>
                    </a:ext>
                  </a:extLst>
                </a:hlinkClick>
              </a:rPr>
              <a:t>https://machinelearningmastery.com/gentle-introduction-gradient-boosting-algorithm-machine-learning/</a:t>
            </a:r>
            <a:r>
              <a:rPr lang="en" sz="1300">
                <a:solidFill>
                  <a:srgbClr val="0D1117"/>
                </a:solidFill>
              </a:rPr>
              <a:t>. Accessed 15 Mar. 2024.</a:t>
            </a:r>
            <a:br>
              <a:rPr lang="en" sz="1300">
                <a:solidFill>
                  <a:srgbClr val="0D1117"/>
                </a:solidFill>
              </a:rPr>
            </a:br>
            <a:r>
              <a:rPr lang="en" sz="1300">
                <a:solidFill>
                  <a:srgbClr val="0D1117"/>
                </a:solidFill>
              </a:rPr>
              <a:t>Machine Learning Mastery- A gentle introduction to K-fold Cross-Validation. </a:t>
            </a:r>
            <a:r>
              <a:rPr lang="en" sz="1300" u="sng">
                <a:solidFill>
                  <a:srgbClr val="0D1117"/>
                </a:solidFill>
                <a:hlinkClick r:id="rId6">
                  <a:extLst>
                    <a:ext uri="{A12FA001-AC4F-418D-AE19-62706E023703}">
                      <ahyp:hlinkClr xmlns:ahyp="http://schemas.microsoft.com/office/drawing/2018/hyperlinkcolor" val="tx"/>
                    </a:ext>
                  </a:extLst>
                </a:hlinkClick>
              </a:rPr>
              <a:t>https://machinelearningmastery.com/k-fold-cross-validation/</a:t>
            </a:r>
            <a:r>
              <a:rPr lang="en" sz="1300">
                <a:solidFill>
                  <a:srgbClr val="0D1117"/>
                </a:solidFill>
              </a:rPr>
              <a:t>. Accessed 15 Mar. 2024</a:t>
            </a:r>
            <a:br>
              <a:rPr lang="en" sz="1300">
                <a:solidFill>
                  <a:srgbClr val="0D1117"/>
                </a:solidFill>
              </a:rPr>
            </a:br>
            <a:r>
              <a:rPr lang="en" sz="1300">
                <a:solidFill>
                  <a:srgbClr val="0D1117"/>
                </a:solidFill>
              </a:rPr>
              <a:t>U.S. Regular All Formulations Retail Gasoline Prices (Dollars per Gallon). </a:t>
            </a:r>
            <a:r>
              <a:rPr lang="en" sz="1300" u="sng">
                <a:solidFill>
                  <a:srgbClr val="0D1117"/>
                </a:solidFill>
                <a:hlinkClick r:id="rId7">
                  <a:extLst>
                    <a:ext uri="{A12FA001-AC4F-418D-AE19-62706E023703}">
                      <ahyp:hlinkClr xmlns:ahyp="http://schemas.microsoft.com/office/drawing/2018/hyperlinkcolor" val="tx"/>
                    </a:ext>
                  </a:extLst>
                </a:hlinkClick>
              </a:rPr>
              <a:t>https://www.eia.gov/dnav/pet/hist/LeafHandler.ashx?n=pet&amp;s=emm_epmr_pte_nus_dpg&amp;f=m</a:t>
            </a:r>
            <a:r>
              <a:rPr lang="en" sz="1300">
                <a:solidFill>
                  <a:srgbClr val="0D1117"/>
                </a:solidFill>
              </a:rPr>
              <a:t>. Accessed 24 Mar. 2024.</a:t>
            </a:r>
            <a:br>
              <a:rPr lang="en" sz="1300">
                <a:solidFill>
                  <a:srgbClr val="0D1117"/>
                </a:solidFill>
              </a:rPr>
            </a:br>
            <a:r>
              <a:rPr lang="en" sz="1300">
                <a:solidFill>
                  <a:srgbClr val="0D1117"/>
                </a:solidFill>
              </a:rPr>
              <a:t>Yahoo Finance - Stock Market Live, Quotes, Business &amp; Finance News. </a:t>
            </a:r>
            <a:r>
              <a:rPr lang="en" sz="1300" u="sng">
                <a:solidFill>
                  <a:srgbClr val="0D1117"/>
                </a:solidFill>
                <a:hlinkClick r:id="rId8">
                  <a:extLst>
                    <a:ext uri="{A12FA001-AC4F-418D-AE19-62706E023703}">
                      <ahyp:hlinkClr xmlns:ahyp="http://schemas.microsoft.com/office/drawing/2018/hyperlinkcolor" val="tx"/>
                    </a:ext>
                  </a:extLst>
                </a:hlinkClick>
              </a:rPr>
              <a:t>https://finance.yahoo.com/</a:t>
            </a:r>
            <a:r>
              <a:rPr lang="en" sz="1300">
                <a:solidFill>
                  <a:srgbClr val="0D1117"/>
                </a:solidFill>
              </a:rPr>
              <a:t>. Accessed 24 Mar. 2024.</a:t>
            </a:r>
            <a:endParaRPr sz="1300">
              <a:solidFill>
                <a:srgbClr val="0D1117"/>
              </a:solidFill>
            </a:endParaRPr>
          </a:p>
          <a:p>
            <a:pPr marL="0" lvl="0" indent="0" algn="l" rtl="0">
              <a:spcBef>
                <a:spcPts val="1200"/>
              </a:spcBef>
              <a:spcAft>
                <a:spcPts val="0"/>
              </a:spcAft>
              <a:buNone/>
            </a:pPr>
            <a:r>
              <a:rPr lang="en" sz="1200">
                <a:solidFill>
                  <a:srgbClr val="0D1117"/>
                </a:solidFill>
              </a:rPr>
              <a:t>Data Sources:</a:t>
            </a:r>
            <a:endParaRPr sz="1200">
              <a:solidFill>
                <a:srgbClr val="0D1117"/>
              </a:solidFill>
            </a:endParaRPr>
          </a:p>
          <a:p>
            <a:pPr marL="457200" lvl="0" indent="-304800" algn="l" rtl="0">
              <a:spcBef>
                <a:spcPts val="1200"/>
              </a:spcBef>
              <a:spcAft>
                <a:spcPts val="0"/>
              </a:spcAft>
              <a:buSzPts val="1200"/>
              <a:buFont typeface="Arial"/>
              <a:buChar char="●"/>
            </a:pPr>
            <a:r>
              <a:rPr lang="en" sz="1200" u="sng">
                <a:solidFill>
                  <a:schemeClr val="hlink"/>
                </a:solidFill>
                <a:latin typeface="Arial"/>
                <a:ea typeface="Arial"/>
                <a:cs typeface="Arial"/>
                <a:sym typeface="Arial"/>
                <a:hlinkClick r:id="rId9"/>
              </a:rPr>
              <a:t>https://www.eia.gov/petroleum/gasdiesel/</a:t>
            </a:r>
            <a:endParaRPr sz="1200"/>
          </a:p>
          <a:p>
            <a:pPr marL="457200" lvl="0" indent="-304800" algn="l" rtl="0">
              <a:spcBef>
                <a:spcPts val="0"/>
              </a:spcBef>
              <a:spcAft>
                <a:spcPts val="0"/>
              </a:spcAft>
              <a:buSzPts val="1200"/>
              <a:buChar char="●"/>
            </a:pPr>
            <a:r>
              <a:rPr lang="en" sz="1200" u="sng">
                <a:solidFill>
                  <a:schemeClr val="hlink"/>
                </a:solidFill>
                <a:latin typeface="Arial"/>
                <a:ea typeface="Arial"/>
                <a:cs typeface="Arial"/>
                <a:sym typeface="Arial"/>
                <a:hlinkClick r:id="rId10"/>
              </a:rPr>
              <a:t>https://fred.stlouisfed.org/series/UNRATE</a:t>
            </a:r>
            <a:endParaRPr sz="1200"/>
          </a:p>
          <a:p>
            <a:pPr marL="457200" lvl="0" indent="-304800" algn="l" rtl="0">
              <a:spcBef>
                <a:spcPts val="0"/>
              </a:spcBef>
              <a:spcAft>
                <a:spcPts val="0"/>
              </a:spcAft>
              <a:buSzPts val="1200"/>
              <a:buChar char="●"/>
            </a:pPr>
            <a:r>
              <a:rPr lang="en" sz="1200" u="sng">
                <a:solidFill>
                  <a:schemeClr val="hlink"/>
                </a:solidFill>
                <a:latin typeface="Arial"/>
                <a:ea typeface="Arial"/>
                <a:cs typeface="Arial"/>
                <a:sym typeface="Arial"/>
                <a:hlinkClick r:id="rId11"/>
              </a:rPr>
              <a:t>https://fred.stlouisfed.org/series/CPIAUCSL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63" name="Google Shape;63;p14"/>
          <p:cNvSpPr txBox="1">
            <a:spLocks noGrp="1"/>
          </p:cNvSpPr>
          <p:nvPr>
            <p:ph type="body" idx="1"/>
          </p:nvPr>
        </p:nvSpPr>
        <p:spPr>
          <a:xfrm>
            <a:off x="311700" y="915975"/>
            <a:ext cx="8680200" cy="206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Goals:</a:t>
            </a:r>
            <a:endParaRPr/>
          </a:p>
          <a:p>
            <a:pPr marL="914400" lvl="1" indent="-317500" algn="l" rtl="0">
              <a:spcBef>
                <a:spcPts val="0"/>
              </a:spcBef>
              <a:spcAft>
                <a:spcPts val="0"/>
              </a:spcAft>
              <a:buSzPts val="1400"/>
              <a:buChar char="○"/>
            </a:pPr>
            <a:r>
              <a:rPr lang="en"/>
              <a:t>What financial statistics are best at predicting consumer gasoline prices</a:t>
            </a:r>
            <a:endParaRPr/>
          </a:p>
          <a:p>
            <a:pPr marL="914400" lvl="1" indent="-317500" algn="l" rtl="0">
              <a:spcBef>
                <a:spcPts val="0"/>
              </a:spcBef>
              <a:spcAft>
                <a:spcPts val="0"/>
              </a:spcAft>
              <a:buSzPts val="1400"/>
              <a:buChar char="○"/>
            </a:pPr>
            <a:r>
              <a:rPr lang="en"/>
              <a:t>Can we accurately predict Gasoline prices using statistical models</a:t>
            </a:r>
            <a:endParaRPr/>
          </a:p>
          <a:p>
            <a:pPr marL="1371600" lvl="2" indent="-317500" algn="l" rtl="0">
              <a:spcBef>
                <a:spcPts val="0"/>
              </a:spcBef>
              <a:spcAft>
                <a:spcPts val="0"/>
              </a:spcAft>
              <a:buSzPts val="1400"/>
              <a:buChar char="■"/>
            </a:pPr>
            <a:r>
              <a:rPr lang="en"/>
              <a:t>Can we create a model that can predict gas prices within 50 cents of the actual price</a:t>
            </a:r>
            <a:endParaRPr/>
          </a:p>
          <a:p>
            <a:pPr marL="457200" lvl="0" indent="-342900" algn="l" rtl="0">
              <a:spcBef>
                <a:spcPts val="0"/>
              </a:spcBef>
              <a:spcAft>
                <a:spcPts val="0"/>
              </a:spcAft>
              <a:buSzPts val="1800"/>
              <a:buChar char="●"/>
            </a:pPr>
            <a:r>
              <a:rPr lang="en"/>
              <a:t>Hypothesis:</a:t>
            </a:r>
            <a:endParaRPr/>
          </a:p>
          <a:p>
            <a:pPr marL="914400" lvl="1" indent="-317500" algn="l" rtl="0">
              <a:spcBef>
                <a:spcPts val="0"/>
              </a:spcBef>
              <a:spcAft>
                <a:spcPts val="0"/>
              </a:spcAft>
              <a:buSzPts val="1400"/>
              <a:buChar char="○"/>
            </a:pPr>
            <a:r>
              <a:rPr lang="en"/>
              <a:t>Consumer gas prices will be predicted best by crude oil price, the energy ETFs and finally the CPI or consumer Price index, in that order</a:t>
            </a:r>
            <a:endParaRPr/>
          </a:p>
        </p:txBody>
      </p:sp>
      <p:pic>
        <p:nvPicPr>
          <p:cNvPr id="64" name="Google Shape;64;p14"/>
          <p:cNvPicPr preferRelativeResize="0"/>
          <p:nvPr/>
        </p:nvPicPr>
        <p:blipFill>
          <a:blip r:embed="rId3">
            <a:alphaModFix/>
          </a:blip>
          <a:stretch>
            <a:fillRect/>
          </a:stretch>
        </p:blipFill>
        <p:spPr>
          <a:xfrm>
            <a:off x="5827009" y="2826900"/>
            <a:ext cx="3278592" cy="2261100"/>
          </a:xfrm>
          <a:prstGeom prst="rect">
            <a:avLst/>
          </a:prstGeom>
          <a:noFill/>
          <a:ln>
            <a:noFill/>
          </a:ln>
        </p:spPr>
      </p:pic>
      <p:sp>
        <p:nvSpPr>
          <p:cNvPr id="65" name="Google Shape;65;p14"/>
          <p:cNvSpPr txBox="1"/>
          <p:nvPr/>
        </p:nvSpPr>
        <p:spPr>
          <a:xfrm>
            <a:off x="311700" y="2826900"/>
            <a:ext cx="5515200" cy="2007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Modeling Approach:</a:t>
            </a:r>
            <a:endParaRPr sz="1800">
              <a:solidFill>
                <a:schemeClr val="dk2"/>
              </a:solidFill>
              <a:latin typeface="Proxima Nova"/>
              <a:ea typeface="Proxima Nova"/>
              <a:cs typeface="Proxima Nova"/>
              <a:sym typeface="Proxima Nova"/>
            </a:endParaRPr>
          </a:p>
          <a:p>
            <a:pPr marL="914400" lvl="1" indent="-317500" algn="l" rtl="0">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Try a few statistical modeling techniques and select the ones with the lowest root mean squared error (RMSE)</a:t>
            </a:r>
            <a:endParaRPr>
              <a:solidFill>
                <a:schemeClr val="dk2"/>
              </a:solidFill>
              <a:latin typeface="Proxima Nova"/>
              <a:ea typeface="Proxima Nova"/>
              <a:cs typeface="Proxima Nova"/>
              <a:sym typeface="Proxima Nova"/>
            </a:endParaRPr>
          </a:p>
          <a:p>
            <a:pPr marL="914400" lvl="1" indent="-317500" algn="l" rtl="0">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Statistical models that were used</a:t>
            </a:r>
            <a:endParaRPr>
              <a:solidFill>
                <a:schemeClr val="dk2"/>
              </a:solidFill>
              <a:latin typeface="Proxima Nova"/>
              <a:ea typeface="Proxima Nova"/>
              <a:cs typeface="Proxima Nova"/>
              <a:sym typeface="Proxima Nova"/>
            </a:endParaRPr>
          </a:p>
          <a:p>
            <a:pPr marL="1371600" lvl="2" indent="-317500" algn="l" rtl="0">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Gradient Boosted Machine “gbm”</a:t>
            </a:r>
            <a:endParaRPr>
              <a:solidFill>
                <a:schemeClr val="dk2"/>
              </a:solidFill>
              <a:latin typeface="Proxima Nova"/>
              <a:ea typeface="Proxima Nova"/>
              <a:cs typeface="Proxima Nova"/>
              <a:sym typeface="Proxima Nova"/>
            </a:endParaRPr>
          </a:p>
          <a:p>
            <a:pPr marL="1371600" lvl="2" indent="-317500" algn="l" rtl="0">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Linear Model “lm”</a:t>
            </a:r>
            <a:endParaRPr>
              <a:solidFill>
                <a:schemeClr val="dk2"/>
              </a:solidFill>
              <a:latin typeface="Proxima Nova"/>
              <a:ea typeface="Proxima Nova"/>
              <a:cs typeface="Proxima Nova"/>
              <a:sym typeface="Proxima Nova"/>
            </a:endParaRPr>
          </a:p>
          <a:p>
            <a:pPr marL="914400" lvl="1" indent="-317500" algn="l" rtl="0">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Minimize RMSE through parameter and variable refinement</a:t>
            </a:r>
            <a:endParaRPr>
              <a:solidFill>
                <a:schemeClr val="dk2"/>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Acquisition</a:t>
            </a:r>
            <a:endParaRPr/>
          </a:p>
        </p:txBody>
      </p:sp>
      <p:sp>
        <p:nvSpPr>
          <p:cNvPr id="71" name="Google Shape;71;p15"/>
          <p:cNvSpPr txBox="1">
            <a:spLocks noGrp="1"/>
          </p:cNvSpPr>
          <p:nvPr>
            <p:ph type="body" idx="1"/>
          </p:nvPr>
        </p:nvSpPr>
        <p:spPr>
          <a:xfrm>
            <a:off x="311700" y="804950"/>
            <a:ext cx="8643300" cy="2978700"/>
          </a:xfrm>
          <a:prstGeom prst="rect">
            <a:avLst/>
          </a:prstGeom>
        </p:spPr>
        <p:txBody>
          <a:bodyPr spcFirstLastPara="1" wrap="square" lIns="91425" tIns="91425" rIns="91425" bIns="91425" anchor="t" anchorCtr="0">
            <a:normAutofit fontScale="62500" lnSpcReduction="10000"/>
          </a:bodyPr>
          <a:lstStyle/>
          <a:p>
            <a:pPr marL="457200" lvl="0" indent="-338622" algn="l" rtl="0">
              <a:spcBef>
                <a:spcPts val="0"/>
              </a:spcBef>
              <a:spcAft>
                <a:spcPts val="0"/>
              </a:spcAft>
              <a:buSzPct val="100000"/>
              <a:buChar char="●"/>
            </a:pPr>
            <a:r>
              <a:rPr lang="en" sz="2772"/>
              <a:t>Data was collected from a number of open sources:</a:t>
            </a:r>
            <a:endParaRPr sz="2772"/>
          </a:p>
          <a:p>
            <a:pPr marL="914400" lvl="1" indent="-338622" algn="l" rtl="0">
              <a:spcBef>
                <a:spcPts val="0"/>
              </a:spcBef>
              <a:spcAft>
                <a:spcPts val="0"/>
              </a:spcAft>
              <a:buSzPct val="100000"/>
              <a:buChar char="○"/>
            </a:pPr>
            <a:r>
              <a:rPr lang="en" sz="2772"/>
              <a:t>Monthly unemployment and CPI data gathered from bureau of labor statistics </a:t>
            </a:r>
            <a:endParaRPr sz="2772"/>
          </a:p>
          <a:p>
            <a:pPr marL="914400" lvl="1" indent="-338622" algn="l" rtl="0">
              <a:spcBef>
                <a:spcPts val="0"/>
              </a:spcBef>
              <a:spcAft>
                <a:spcPts val="0"/>
              </a:spcAft>
              <a:buSzPct val="100000"/>
              <a:buChar char="○"/>
            </a:pPr>
            <a:r>
              <a:rPr lang="en" sz="2772"/>
              <a:t>Gas prices were found available on US energy Information Administration website</a:t>
            </a:r>
            <a:endParaRPr sz="2772"/>
          </a:p>
          <a:p>
            <a:pPr marL="914400" lvl="1" indent="-338622" algn="l" rtl="0">
              <a:spcBef>
                <a:spcPts val="0"/>
              </a:spcBef>
              <a:spcAft>
                <a:spcPts val="0"/>
              </a:spcAft>
              <a:buSzPct val="100000"/>
              <a:buChar char="○"/>
            </a:pPr>
            <a:r>
              <a:rPr lang="en" sz="2772"/>
              <a:t>Other financial data was gathered from the Yahoo Finance API</a:t>
            </a:r>
            <a:endParaRPr sz="2772"/>
          </a:p>
          <a:p>
            <a:pPr marL="1371600" lvl="2" indent="-338622" algn="l" rtl="0">
              <a:spcBef>
                <a:spcPts val="0"/>
              </a:spcBef>
              <a:spcAft>
                <a:spcPts val="0"/>
              </a:spcAft>
              <a:buSzPct val="100000"/>
              <a:buChar char="■"/>
            </a:pPr>
            <a:r>
              <a:rPr lang="en" sz="2772"/>
              <a:t>All data is free and there are no licensing issues</a:t>
            </a:r>
            <a:endParaRPr sz="2772"/>
          </a:p>
          <a:p>
            <a:pPr marL="457200" lvl="0" indent="-338622" algn="l" rtl="0">
              <a:spcBef>
                <a:spcPts val="0"/>
              </a:spcBef>
              <a:spcAft>
                <a:spcPts val="0"/>
              </a:spcAft>
              <a:buSzPct val="100000"/>
              <a:buChar char="●"/>
            </a:pPr>
            <a:r>
              <a:rPr lang="en" sz="2772"/>
              <a:t>Data was further coerced and cleaned into a singular data frame</a:t>
            </a:r>
            <a:endParaRPr sz="2772"/>
          </a:p>
          <a:p>
            <a:pPr marL="457200" lvl="0" indent="-338622" algn="l" rtl="0">
              <a:spcBef>
                <a:spcPts val="0"/>
              </a:spcBef>
              <a:spcAft>
                <a:spcPts val="0"/>
              </a:spcAft>
              <a:buSzPct val="100000"/>
              <a:buChar char="●"/>
            </a:pPr>
            <a:r>
              <a:rPr lang="en" sz="2772"/>
              <a:t>The final data frame contained 26 predictive variables and ~200 months of observations</a:t>
            </a:r>
            <a:endParaRPr sz="2772"/>
          </a:p>
          <a:p>
            <a:pPr marL="914400" lvl="1" indent="-338622" algn="l" rtl="0">
              <a:spcBef>
                <a:spcPts val="0"/>
              </a:spcBef>
              <a:spcAft>
                <a:spcPts val="0"/>
              </a:spcAft>
              <a:buSzPct val="100000"/>
              <a:buChar char="○"/>
            </a:pPr>
            <a:r>
              <a:rPr lang="en" sz="2772"/>
              <a:t>Ex. Gas.Price, Date, Crud.x, SP.x</a:t>
            </a:r>
            <a:endParaRPr sz="2772"/>
          </a:p>
        </p:txBody>
      </p:sp>
      <p:pic>
        <p:nvPicPr>
          <p:cNvPr id="72" name="Google Shape;72;p15"/>
          <p:cNvPicPr preferRelativeResize="0"/>
          <p:nvPr/>
        </p:nvPicPr>
        <p:blipFill rotWithShape="1">
          <a:blip r:embed="rId3">
            <a:alphaModFix/>
          </a:blip>
          <a:srcRect t="-7232" b="55311"/>
          <a:stretch/>
        </p:blipFill>
        <p:spPr>
          <a:xfrm>
            <a:off x="4483675" y="2960300"/>
            <a:ext cx="4660324" cy="218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Plan</a:t>
            </a:r>
            <a:endParaRPr/>
          </a:p>
        </p:txBody>
      </p:sp>
      <p:sp>
        <p:nvSpPr>
          <p:cNvPr id="78" name="Google Shape;78;p16"/>
          <p:cNvSpPr txBox="1">
            <a:spLocks noGrp="1"/>
          </p:cNvSpPr>
          <p:nvPr>
            <p:ph type="body" idx="1"/>
          </p:nvPr>
        </p:nvSpPr>
        <p:spPr>
          <a:xfrm>
            <a:off x="646200" y="915975"/>
            <a:ext cx="8012700" cy="3638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Compile data into a singular data frame</a:t>
            </a:r>
            <a:endParaRPr/>
          </a:p>
          <a:p>
            <a:pPr marL="457200" lvl="0" indent="-342900" algn="l" rtl="0">
              <a:spcBef>
                <a:spcPts val="0"/>
              </a:spcBef>
              <a:spcAft>
                <a:spcPts val="0"/>
              </a:spcAft>
              <a:buSzPts val="1800"/>
              <a:buChar char="●"/>
            </a:pPr>
            <a:r>
              <a:rPr lang="en"/>
              <a:t>Split data into a Train and Test group</a:t>
            </a:r>
            <a:endParaRPr/>
          </a:p>
          <a:p>
            <a:pPr marL="457200" lvl="0" indent="-342900" algn="l" rtl="0">
              <a:spcBef>
                <a:spcPts val="0"/>
              </a:spcBef>
              <a:spcAft>
                <a:spcPts val="0"/>
              </a:spcAft>
              <a:buSzPts val="1800"/>
              <a:buChar char="●"/>
            </a:pPr>
            <a:r>
              <a:rPr lang="en"/>
              <a:t>Run and train models to find the ones with the smallest RMSE value</a:t>
            </a:r>
            <a:endParaRPr/>
          </a:p>
          <a:p>
            <a:pPr marL="914400" lvl="1" indent="-317500" algn="l" rtl="0">
              <a:spcBef>
                <a:spcPts val="0"/>
              </a:spcBef>
              <a:spcAft>
                <a:spcPts val="0"/>
              </a:spcAft>
              <a:buSzPts val="1400"/>
              <a:buChar char="○"/>
            </a:pPr>
            <a:r>
              <a:rPr lang="en"/>
              <a:t>These models ended up being the linear model and the gradient boosting machine</a:t>
            </a:r>
            <a:endParaRPr/>
          </a:p>
          <a:p>
            <a:pPr marL="457200" lvl="0" indent="-342900" algn="l" rtl="0">
              <a:spcBef>
                <a:spcPts val="0"/>
              </a:spcBef>
              <a:spcAft>
                <a:spcPts val="0"/>
              </a:spcAft>
              <a:buSzPts val="1800"/>
              <a:buChar char="●"/>
            </a:pPr>
            <a:r>
              <a:rPr lang="en"/>
              <a:t>Fine tune model parameters and predictive variables for the model</a:t>
            </a:r>
            <a:endParaRPr/>
          </a:p>
          <a:p>
            <a:pPr marL="457200" lvl="0" indent="-342900" algn="l" rtl="0">
              <a:spcBef>
                <a:spcPts val="0"/>
              </a:spcBef>
              <a:spcAft>
                <a:spcPts val="0"/>
              </a:spcAft>
              <a:buSzPts val="1800"/>
              <a:buChar char="●"/>
            </a:pPr>
            <a:r>
              <a:rPr lang="en"/>
              <a:t>Examine predictive nature of each Variable used for gbm model</a:t>
            </a:r>
            <a:endParaRPr/>
          </a:p>
        </p:txBody>
      </p:sp>
      <p:pic>
        <p:nvPicPr>
          <p:cNvPr id="79" name="Google Shape;79;p16"/>
          <p:cNvPicPr preferRelativeResize="0"/>
          <p:nvPr/>
        </p:nvPicPr>
        <p:blipFill rotWithShape="1">
          <a:blip r:embed="rId3">
            <a:alphaModFix/>
          </a:blip>
          <a:srcRect t="24992"/>
          <a:stretch/>
        </p:blipFill>
        <p:spPr>
          <a:xfrm>
            <a:off x="2478700" y="2788250"/>
            <a:ext cx="4186601" cy="2355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Tricky Analysis Decision</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is the best time between observations to use?</a:t>
            </a:r>
            <a:endParaRPr/>
          </a:p>
          <a:p>
            <a:pPr marL="914400" lvl="1" indent="-317500" algn="l" rtl="0">
              <a:spcBef>
                <a:spcPts val="0"/>
              </a:spcBef>
              <a:spcAft>
                <a:spcPts val="0"/>
              </a:spcAft>
              <a:buSzPts val="1400"/>
              <a:buChar char="○"/>
            </a:pPr>
            <a:r>
              <a:rPr lang="en"/>
              <a:t>Day Month Year</a:t>
            </a:r>
            <a:endParaRPr/>
          </a:p>
          <a:p>
            <a:pPr marL="1371600" lvl="2" indent="-317500" algn="l" rtl="0">
              <a:spcBef>
                <a:spcPts val="0"/>
              </a:spcBef>
              <a:spcAft>
                <a:spcPts val="0"/>
              </a:spcAft>
              <a:buSzPts val="1400"/>
              <a:buChar char="■"/>
            </a:pPr>
            <a:r>
              <a:rPr lang="en"/>
              <a:t>Different amounts of data leading to different processing times</a:t>
            </a:r>
            <a:endParaRPr/>
          </a:p>
          <a:p>
            <a:pPr marL="914400" lvl="1" indent="-317500" algn="l" rtl="0">
              <a:spcBef>
                <a:spcPts val="0"/>
              </a:spcBef>
              <a:spcAft>
                <a:spcPts val="0"/>
              </a:spcAft>
              <a:buSzPts val="1400"/>
              <a:buChar char="○"/>
            </a:pPr>
            <a:r>
              <a:rPr lang="en"/>
              <a:t>Decided to do Monthly averages for roughly a 15 year period</a:t>
            </a:r>
            <a:endParaRPr/>
          </a:p>
          <a:p>
            <a:pPr marL="457200" lvl="0" indent="-342900" algn="l" rtl="0">
              <a:spcBef>
                <a:spcPts val="0"/>
              </a:spcBef>
              <a:spcAft>
                <a:spcPts val="0"/>
              </a:spcAft>
              <a:buSzPts val="1800"/>
              <a:buChar char="●"/>
            </a:pPr>
            <a:r>
              <a:rPr lang="en"/>
              <a:t>What models to use?</a:t>
            </a:r>
            <a:endParaRPr/>
          </a:p>
          <a:p>
            <a:pPr marL="914400" lvl="1" indent="-317500" algn="l" rtl="0">
              <a:spcBef>
                <a:spcPts val="0"/>
              </a:spcBef>
              <a:spcAft>
                <a:spcPts val="0"/>
              </a:spcAft>
              <a:buSzPts val="1400"/>
              <a:buChar char="○"/>
            </a:pPr>
            <a:r>
              <a:rPr lang="en"/>
              <a:t>Some models take a lot of computational energy and time to produce</a:t>
            </a:r>
            <a:endParaRPr/>
          </a:p>
          <a:p>
            <a:pPr marL="914400" lvl="1" indent="-317500" algn="l" rtl="0">
              <a:spcBef>
                <a:spcPts val="0"/>
              </a:spcBef>
              <a:spcAft>
                <a:spcPts val="0"/>
              </a:spcAft>
              <a:buSzPts val="1400"/>
              <a:buChar char="○"/>
            </a:pPr>
            <a:r>
              <a:rPr lang="en"/>
              <a:t>What model was efficient and returned accurate gas prices?</a:t>
            </a:r>
            <a:endParaRPr/>
          </a:p>
          <a:p>
            <a:pPr marL="914400" lvl="1" indent="-317500" algn="l" rtl="0">
              <a:spcBef>
                <a:spcPts val="0"/>
              </a:spcBef>
              <a:spcAft>
                <a:spcPts val="0"/>
              </a:spcAft>
              <a:buSzPts val="1400"/>
              <a:buChar char="○"/>
            </a:pPr>
            <a:r>
              <a:rPr lang="en"/>
              <a:t>Through trial and error the best models were eventually found</a:t>
            </a:r>
            <a:endParaRPr/>
          </a:p>
          <a:p>
            <a:pPr marL="457200" lvl="0" indent="-342900" algn="l" rtl="0">
              <a:spcBef>
                <a:spcPts val="0"/>
              </a:spcBef>
              <a:spcAft>
                <a:spcPts val="0"/>
              </a:spcAft>
              <a:buSzPts val="1800"/>
              <a:buChar char="●"/>
            </a:pPr>
            <a:r>
              <a:rPr lang="en"/>
              <a:t>What GBM model to use?</a:t>
            </a:r>
            <a:endParaRPr/>
          </a:p>
          <a:p>
            <a:pPr marL="914400" lvl="1" indent="-317500" algn="l" rtl="0">
              <a:spcBef>
                <a:spcPts val="0"/>
              </a:spcBef>
              <a:spcAft>
                <a:spcPts val="0"/>
              </a:spcAft>
              <a:buSzPts val="1400"/>
              <a:buChar char="○"/>
            </a:pPr>
            <a:r>
              <a:rPr lang="en"/>
              <a:t>There's a wide variety of gradient boosted machines made for different purposes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Bias and Uncertainty</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is a wide range of predictive variables to choose from</a:t>
            </a:r>
            <a:endParaRPr/>
          </a:p>
          <a:p>
            <a:pPr marL="914400" lvl="1" indent="-317500" algn="l" rtl="0">
              <a:spcBef>
                <a:spcPts val="0"/>
              </a:spcBef>
              <a:spcAft>
                <a:spcPts val="0"/>
              </a:spcAft>
              <a:buSzPts val="1400"/>
              <a:buChar char="○"/>
            </a:pPr>
            <a:r>
              <a:rPr lang="en"/>
              <a:t>The predictive variables quality and quantity can directly impact how our model functions</a:t>
            </a:r>
            <a:endParaRPr/>
          </a:p>
          <a:p>
            <a:pPr marL="914400" lvl="1" indent="-317500" algn="l" rtl="0">
              <a:spcBef>
                <a:spcPts val="0"/>
              </a:spcBef>
              <a:spcAft>
                <a:spcPts val="0"/>
              </a:spcAft>
              <a:buSzPts val="1400"/>
              <a:buChar char="○"/>
            </a:pPr>
            <a:r>
              <a:rPr lang="en"/>
              <a:t>Statistical learning machines most important aspect is the data its trained on</a:t>
            </a:r>
            <a:endParaRPr/>
          </a:p>
          <a:p>
            <a:pPr marL="457200" lvl="0" indent="-342900" algn="l" rtl="0">
              <a:spcBef>
                <a:spcPts val="0"/>
              </a:spcBef>
              <a:spcAft>
                <a:spcPts val="0"/>
              </a:spcAft>
              <a:buSzPts val="1800"/>
              <a:buChar char="●"/>
            </a:pPr>
            <a:r>
              <a:rPr lang="en"/>
              <a:t>Data was restricted to years with data about consumer gasoline prices</a:t>
            </a:r>
            <a:endParaRPr/>
          </a:p>
          <a:p>
            <a:pPr marL="914400" lvl="1" indent="-317500" algn="l" rtl="0">
              <a:spcBef>
                <a:spcPts val="0"/>
              </a:spcBef>
              <a:spcAft>
                <a:spcPts val="0"/>
              </a:spcAft>
              <a:buSzPts val="1400"/>
              <a:buChar char="○"/>
            </a:pPr>
            <a:r>
              <a:rPr lang="en"/>
              <a:t>Data on the price of consumer gasoline was limited to certain years the data was actually collected</a:t>
            </a:r>
            <a:endParaRPr/>
          </a:p>
          <a:p>
            <a:pPr marL="457200" lvl="0" indent="-342900" algn="l" rtl="0">
              <a:spcBef>
                <a:spcPts val="0"/>
              </a:spcBef>
              <a:spcAft>
                <a:spcPts val="0"/>
              </a:spcAft>
              <a:buSzPts val="1800"/>
              <a:buChar char="●"/>
            </a:pPr>
            <a:r>
              <a:rPr lang="en"/>
              <a:t>Uncertainty and variability was minimized while building the model</a:t>
            </a:r>
            <a:endParaRPr/>
          </a:p>
          <a:p>
            <a:pPr marL="914400" lvl="1" indent="-317500" algn="l" rtl="0">
              <a:spcBef>
                <a:spcPts val="0"/>
              </a:spcBef>
              <a:spcAft>
                <a:spcPts val="0"/>
              </a:spcAft>
              <a:buSzPts val="1400"/>
              <a:buChar char="○"/>
            </a:pPr>
            <a:r>
              <a:rPr lang="en"/>
              <a:t>Repeated cross validation testing: 10 fold cross validation repeated 5 times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Conclusions</a:t>
            </a:r>
            <a:endParaRPr/>
          </a:p>
        </p:txBody>
      </p:sp>
      <p:sp>
        <p:nvSpPr>
          <p:cNvPr id="97" name="Google Shape;97;p19"/>
          <p:cNvSpPr txBox="1">
            <a:spLocks noGrp="1"/>
          </p:cNvSpPr>
          <p:nvPr>
            <p:ph type="body" idx="1"/>
          </p:nvPr>
        </p:nvSpPr>
        <p:spPr>
          <a:xfrm>
            <a:off x="377925" y="1017725"/>
            <a:ext cx="3015900" cy="343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Gradient Boosted Machine</a:t>
            </a:r>
            <a:endParaRPr b="1"/>
          </a:p>
          <a:p>
            <a:pPr marL="0" lvl="0" indent="0" algn="l" rtl="0">
              <a:spcBef>
                <a:spcPts val="1200"/>
              </a:spcBef>
              <a:spcAft>
                <a:spcPts val="0"/>
              </a:spcAft>
              <a:buNone/>
            </a:pPr>
            <a:r>
              <a:rPr lang="en" b="1"/>
              <a:t>Testing data:</a:t>
            </a:r>
            <a:br>
              <a:rPr lang="en" b="1"/>
            </a:br>
            <a:r>
              <a:rPr lang="en"/>
              <a:t>RMSE: 0.312</a:t>
            </a:r>
            <a:endParaRPr/>
          </a:p>
          <a:p>
            <a:pPr marL="0" lvl="0" indent="0" algn="l" rtl="0">
              <a:spcBef>
                <a:spcPts val="1200"/>
              </a:spcBef>
              <a:spcAft>
                <a:spcPts val="0"/>
              </a:spcAft>
              <a:buNone/>
            </a:pPr>
            <a:r>
              <a:rPr lang="en" b="1"/>
              <a:t>Actual model:</a:t>
            </a:r>
            <a:br>
              <a:rPr lang="en"/>
            </a:br>
            <a:r>
              <a:rPr lang="en"/>
              <a:t>RMSE: 0.22</a:t>
            </a:r>
            <a:endParaRPr/>
          </a:p>
          <a:p>
            <a:pPr marL="0" lvl="0" indent="0" algn="l" rtl="0">
              <a:spcBef>
                <a:spcPts val="1200"/>
              </a:spcBef>
              <a:spcAft>
                <a:spcPts val="1200"/>
              </a:spcAft>
              <a:buNone/>
            </a:pPr>
            <a:r>
              <a:rPr lang="en" b="1"/>
              <a:t>Best Predictors:</a:t>
            </a:r>
            <a:br>
              <a:rPr lang="en"/>
            </a:br>
            <a:r>
              <a:rPr lang="en"/>
              <a:t>Crude oil, Both Energy ETFs, CPI</a:t>
            </a:r>
            <a:endParaRPr/>
          </a:p>
        </p:txBody>
      </p:sp>
      <p:pic>
        <p:nvPicPr>
          <p:cNvPr id="98" name="Google Shape;98;p19"/>
          <p:cNvPicPr preferRelativeResize="0"/>
          <p:nvPr/>
        </p:nvPicPr>
        <p:blipFill>
          <a:blip r:embed="rId3">
            <a:alphaModFix/>
          </a:blip>
          <a:stretch>
            <a:fillRect/>
          </a:stretch>
        </p:blipFill>
        <p:spPr>
          <a:xfrm>
            <a:off x="3006888" y="1796525"/>
            <a:ext cx="3130225" cy="2810450"/>
          </a:xfrm>
          <a:prstGeom prst="rect">
            <a:avLst/>
          </a:prstGeom>
          <a:noFill/>
          <a:ln>
            <a:noFill/>
          </a:ln>
        </p:spPr>
      </p:pic>
      <p:pic>
        <p:nvPicPr>
          <p:cNvPr id="99" name="Google Shape;99;p19"/>
          <p:cNvPicPr preferRelativeResize="0"/>
          <p:nvPr/>
        </p:nvPicPr>
        <p:blipFill>
          <a:blip r:embed="rId4">
            <a:alphaModFix/>
          </a:blip>
          <a:stretch>
            <a:fillRect/>
          </a:stretch>
        </p:blipFill>
        <p:spPr>
          <a:xfrm>
            <a:off x="6213300" y="1796525"/>
            <a:ext cx="2930701" cy="26590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Conclusions</a:t>
            </a:r>
            <a:endParaRPr/>
          </a:p>
        </p:txBody>
      </p:sp>
      <p:sp>
        <p:nvSpPr>
          <p:cNvPr id="105" name="Google Shape;105;p20"/>
          <p:cNvSpPr txBox="1">
            <a:spLocks noGrp="1"/>
          </p:cNvSpPr>
          <p:nvPr>
            <p:ph type="body" idx="1"/>
          </p:nvPr>
        </p:nvSpPr>
        <p:spPr>
          <a:xfrm>
            <a:off x="498175" y="1126325"/>
            <a:ext cx="2887500" cy="3314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a:t>Linear Model</a:t>
            </a:r>
            <a:endParaRPr b="1"/>
          </a:p>
          <a:p>
            <a:pPr marL="0" lvl="0" indent="0" algn="l" rtl="0">
              <a:spcBef>
                <a:spcPts val="1200"/>
              </a:spcBef>
              <a:spcAft>
                <a:spcPts val="0"/>
              </a:spcAft>
              <a:buNone/>
            </a:pPr>
            <a:r>
              <a:rPr lang="en" b="1"/>
              <a:t>Test Data:</a:t>
            </a:r>
            <a:br>
              <a:rPr lang="en" b="1"/>
            </a:br>
            <a:r>
              <a:rPr lang="en"/>
              <a:t>RMSE: 0.298</a:t>
            </a:r>
            <a:br>
              <a:rPr lang="en"/>
            </a:br>
            <a:r>
              <a:rPr lang="en"/>
              <a:t>R-Squared: 0.87</a:t>
            </a:r>
            <a:endParaRPr/>
          </a:p>
          <a:p>
            <a:pPr marL="0" lvl="0" indent="0" algn="l" rtl="0">
              <a:spcBef>
                <a:spcPts val="1200"/>
              </a:spcBef>
              <a:spcAft>
                <a:spcPts val="0"/>
              </a:spcAft>
              <a:buNone/>
            </a:pPr>
            <a:r>
              <a:rPr lang="en" b="1"/>
              <a:t>Actual Model:</a:t>
            </a:r>
            <a:br>
              <a:rPr lang="en"/>
            </a:br>
            <a:r>
              <a:rPr lang="en"/>
              <a:t>RMSE: 0.23</a:t>
            </a:r>
            <a:br>
              <a:rPr lang="en"/>
            </a:br>
            <a:r>
              <a:rPr lang="en"/>
              <a:t>R-Squared: 0.90</a:t>
            </a:r>
            <a:endParaRPr/>
          </a:p>
          <a:p>
            <a:pPr marL="0" lvl="0" indent="0" algn="l" rtl="0">
              <a:spcBef>
                <a:spcPts val="1200"/>
              </a:spcBef>
              <a:spcAft>
                <a:spcPts val="0"/>
              </a:spcAft>
              <a:buNone/>
            </a:pPr>
            <a:r>
              <a:rPr lang="en"/>
              <a:t>The residuals are randomly fitted around 0 meaning a linear model is a good fit</a:t>
            </a:r>
            <a:endParaRPr/>
          </a:p>
          <a:p>
            <a:pPr marL="0" lvl="0" indent="0" algn="l" rtl="0">
              <a:spcBef>
                <a:spcPts val="1200"/>
              </a:spcBef>
              <a:spcAft>
                <a:spcPts val="1200"/>
              </a:spcAft>
              <a:buNone/>
            </a:pPr>
            <a:endParaRPr/>
          </a:p>
        </p:txBody>
      </p:sp>
      <p:pic>
        <p:nvPicPr>
          <p:cNvPr id="106" name="Google Shape;106;p20"/>
          <p:cNvPicPr preferRelativeResize="0"/>
          <p:nvPr/>
        </p:nvPicPr>
        <p:blipFill>
          <a:blip r:embed="rId3">
            <a:alphaModFix/>
          </a:blip>
          <a:stretch>
            <a:fillRect/>
          </a:stretch>
        </p:blipFill>
        <p:spPr>
          <a:xfrm>
            <a:off x="3385677" y="1197875"/>
            <a:ext cx="2826400" cy="3062449"/>
          </a:xfrm>
          <a:prstGeom prst="rect">
            <a:avLst/>
          </a:prstGeom>
          <a:noFill/>
          <a:ln>
            <a:noFill/>
          </a:ln>
        </p:spPr>
      </p:pic>
      <p:pic>
        <p:nvPicPr>
          <p:cNvPr id="107" name="Google Shape;107;p20"/>
          <p:cNvPicPr preferRelativeResize="0"/>
          <p:nvPr/>
        </p:nvPicPr>
        <p:blipFill>
          <a:blip r:embed="rId4">
            <a:alphaModFix/>
          </a:blip>
          <a:stretch>
            <a:fillRect/>
          </a:stretch>
        </p:blipFill>
        <p:spPr>
          <a:xfrm>
            <a:off x="6267725" y="1218175"/>
            <a:ext cx="2788900" cy="3021825"/>
          </a:xfrm>
          <a:prstGeom prst="rect">
            <a:avLst/>
          </a:prstGeom>
          <a:noFill/>
          <a:ln>
            <a:noFill/>
          </a:ln>
        </p:spPr>
      </p:pic>
      <p:sp>
        <p:nvSpPr>
          <p:cNvPr id="108" name="Google Shape;108;p20"/>
          <p:cNvSpPr txBox="1"/>
          <p:nvPr/>
        </p:nvSpPr>
        <p:spPr>
          <a:xfrm>
            <a:off x="3728125" y="4240000"/>
            <a:ext cx="2484000" cy="3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Proxima Nova"/>
                <a:ea typeface="Proxima Nova"/>
                <a:cs typeface="Proxima Nova"/>
                <a:sym typeface="Proxima Nova"/>
              </a:rPr>
              <a:t>Residuals </a:t>
            </a:r>
            <a:endParaRPr sz="1800">
              <a:solidFill>
                <a:schemeClr val="dk2"/>
              </a:solidFill>
              <a:latin typeface="Proxima Nova"/>
              <a:ea typeface="Proxima Nova"/>
              <a:cs typeface="Proxima Nova"/>
              <a:sym typeface="Proxima Nova"/>
            </a:endParaRPr>
          </a:p>
        </p:txBody>
      </p:sp>
      <p:sp>
        <p:nvSpPr>
          <p:cNvPr id="109" name="Google Shape;109;p20"/>
          <p:cNvSpPr txBox="1"/>
          <p:nvPr/>
        </p:nvSpPr>
        <p:spPr>
          <a:xfrm>
            <a:off x="6762400" y="4283175"/>
            <a:ext cx="18318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Steps</a:t>
            </a:r>
            <a:endParaRPr/>
          </a:p>
        </p:txBody>
      </p:sp>
      <p:sp>
        <p:nvSpPr>
          <p:cNvPr id="115" name="Google Shape;115;p21"/>
          <p:cNvSpPr txBox="1">
            <a:spLocks noGrp="1"/>
          </p:cNvSpPr>
          <p:nvPr>
            <p:ph type="body" idx="1"/>
          </p:nvPr>
        </p:nvSpPr>
        <p:spPr>
          <a:xfrm>
            <a:off x="311700" y="1152475"/>
            <a:ext cx="5220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Make the model more accurate by decreasing the time range between observations</a:t>
            </a:r>
            <a:endParaRPr/>
          </a:p>
          <a:p>
            <a:pPr marL="914400" lvl="1" indent="-317500" algn="l" rtl="0">
              <a:spcBef>
                <a:spcPts val="0"/>
              </a:spcBef>
              <a:spcAft>
                <a:spcPts val="0"/>
              </a:spcAft>
              <a:buSzPts val="1400"/>
              <a:buChar char="○"/>
            </a:pPr>
            <a:r>
              <a:rPr lang="en"/>
              <a:t>Makes the model more useful over shorter periods of time</a:t>
            </a:r>
            <a:endParaRPr/>
          </a:p>
          <a:p>
            <a:pPr marL="457200" lvl="0" indent="-342900" algn="l" rtl="0">
              <a:spcBef>
                <a:spcPts val="0"/>
              </a:spcBef>
              <a:spcAft>
                <a:spcPts val="0"/>
              </a:spcAft>
              <a:buSzPts val="1800"/>
              <a:buChar char="●"/>
            </a:pPr>
            <a:r>
              <a:rPr lang="en"/>
              <a:t>Include better predictors for gas prices.</a:t>
            </a:r>
            <a:endParaRPr/>
          </a:p>
          <a:p>
            <a:pPr marL="914400" lvl="1" indent="-317500" algn="l" rtl="0">
              <a:spcBef>
                <a:spcPts val="0"/>
              </a:spcBef>
              <a:spcAft>
                <a:spcPts val="0"/>
              </a:spcAft>
              <a:buSzPts val="1400"/>
              <a:buChar char="○"/>
            </a:pPr>
            <a:r>
              <a:rPr lang="en"/>
              <a:t>Select better variables</a:t>
            </a:r>
            <a:endParaRPr/>
          </a:p>
          <a:p>
            <a:pPr marL="457200" lvl="0" indent="-342900" algn="l" rtl="0">
              <a:spcBef>
                <a:spcPts val="0"/>
              </a:spcBef>
              <a:spcAft>
                <a:spcPts val="0"/>
              </a:spcAft>
              <a:buSzPts val="1800"/>
              <a:buChar char="●"/>
            </a:pPr>
            <a:r>
              <a:rPr lang="en"/>
              <a:t>Increase our predictive range</a:t>
            </a:r>
            <a:endParaRPr/>
          </a:p>
          <a:p>
            <a:pPr marL="914400" lvl="1" indent="-317500" algn="l" rtl="0">
              <a:spcBef>
                <a:spcPts val="0"/>
              </a:spcBef>
              <a:spcAft>
                <a:spcPts val="0"/>
              </a:spcAft>
              <a:buSzPts val="1400"/>
              <a:buChar char="○"/>
            </a:pPr>
            <a:r>
              <a:rPr lang="en"/>
              <a:t>Create models that can predict gas prices 3 months 6 months and 12 months in advanced</a:t>
            </a:r>
            <a:endParaRPr/>
          </a:p>
        </p:txBody>
      </p:sp>
      <p:pic>
        <p:nvPicPr>
          <p:cNvPr id="116" name="Google Shape;116;p21"/>
          <p:cNvPicPr preferRelativeResize="0"/>
          <p:nvPr/>
        </p:nvPicPr>
        <p:blipFill>
          <a:blip r:embed="rId3">
            <a:alphaModFix/>
          </a:blip>
          <a:stretch>
            <a:fillRect/>
          </a:stretch>
        </p:blipFill>
        <p:spPr>
          <a:xfrm>
            <a:off x="5619650" y="1043625"/>
            <a:ext cx="3307200" cy="3056247"/>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1517</Words>
  <Application>Microsoft Macintosh PowerPoint</Application>
  <PresentationFormat>On-screen Show (16:9)</PresentationFormat>
  <Paragraphs>93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Alfa Slab One</vt:lpstr>
      <vt:lpstr>Proxima Nova</vt:lpstr>
      <vt:lpstr>Gameday</vt:lpstr>
      <vt:lpstr>Predicting Gas Prices From Financial Data</vt:lpstr>
      <vt:lpstr>Background</vt:lpstr>
      <vt:lpstr>Data Acquisition</vt:lpstr>
      <vt:lpstr>Analysis Plan</vt:lpstr>
      <vt:lpstr>Tricky Analysis Decision</vt:lpstr>
      <vt:lpstr>Data Bias and Uncertainty</vt:lpstr>
      <vt:lpstr>Results and Conclusions</vt:lpstr>
      <vt:lpstr>Results and Conclusions</vt:lpstr>
      <vt:lpstr>Next Steps</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Gas Prices From Financial Data</dc:title>
  <cp:lastModifiedBy>Sameul Rea</cp:lastModifiedBy>
  <cp:revision>1</cp:revision>
  <dcterms:modified xsi:type="dcterms:W3CDTF">2024-05-10T12:59:48Z</dcterms:modified>
</cp:coreProperties>
</file>