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1" r:id="rId2"/>
    <p:sldId id="262" r:id="rId3"/>
    <p:sldId id="263" r:id="rId4"/>
    <p:sldId id="264" r:id="rId5"/>
    <p:sldId id="265" r:id="rId6"/>
    <p:sldId id="266" r:id="rId7"/>
    <p:sldId id="283" r:id="rId8"/>
    <p:sldId id="284" r:id="rId9"/>
    <p:sldId id="285" r:id="rId10"/>
    <p:sldId id="272" r:id="rId11"/>
    <p:sldId id="277" r:id="rId12"/>
    <p:sldId id="286" r:id="rId13"/>
    <p:sldId id="279" r:id="rId14"/>
    <p:sldId id="280" r:id="rId15"/>
    <p:sldId id="281" r:id="rId16"/>
    <p:sldId id="28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1" autoAdjust="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C0347-54B0-C148-8A8F-6FD16DC16DCA}"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90133-5E01-FD49-92CC-D7C384EDEA94}" type="slidenum">
              <a:rPr lang="en-US" smtClean="0"/>
              <a:t>‹#›</a:t>
            </a:fld>
            <a:endParaRPr lang="en-US"/>
          </a:p>
        </p:txBody>
      </p:sp>
    </p:spTree>
    <p:extLst>
      <p:ext uri="{BB962C8B-B14F-4D97-AF65-F5344CB8AC3E}">
        <p14:creationId xmlns:p14="http://schemas.microsoft.com/office/powerpoint/2010/main" val="214708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255346" y="2750337"/>
            <a:ext cx="1171888" cy="1356442"/>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309"/>
            <a:ext cx="1154151" cy="1090789"/>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11615"/>
            <a:ext cx="1154151" cy="1090789"/>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7200" dirty="0">
                <a:solidFill>
                  <a:prstClr val="white"/>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7200" dirty="0">
                <a:solidFill>
                  <a:prstClr val="white"/>
                </a:solidFill>
                <a:effectLst/>
              </a:rPr>
              <a:t>”</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a:xfrm>
            <a:off x="10729455" y="4709925"/>
            <a:ext cx="1154151" cy="1090789"/>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11"/>
          </p:nvPr>
        </p:nvSpPr>
        <p:spPr>
          <a:xfrm>
            <a:off x="680321" y="5936188"/>
            <a:ext cx="6126805"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10729455" y="2869895"/>
            <a:ext cx="1154151" cy="1090789"/>
          </a:xfrm>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C4CCB5-DEE6-E743-A4CB-14A708B7F0A6}" type="datetimeFigureOut">
              <a:rPr lang="en-US" smtClean="0">
                <a:solidFill>
                  <a:prstClr val="white">
                    <a:tint val="75000"/>
                  </a:prstClr>
                </a:solidFill>
              </a:rPr>
              <a:pPr/>
              <a:t>5/4/2017</a:t>
            </a:fld>
            <a:endParaRPr lang="en-US">
              <a:solidFill>
                <a:prstClr val="white">
                  <a:tint val="75000"/>
                </a:prstClr>
              </a:solidFill>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603C6D-3DFD-6B4B-98C4-E7BC9C829F62}"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38530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cdc.gov/chronicdisease/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297" y="364716"/>
            <a:ext cx="5869577" cy="1847261"/>
          </a:xfrm>
        </p:spPr>
        <p:txBody>
          <a:bodyPr/>
          <a:lstStyle/>
          <a:p>
            <a:r>
              <a:rPr lang="en-US" dirty="0" smtClean="0"/>
              <a:t>Chronic Diseases</a:t>
            </a:r>
            <a:endParaRPr lang="en-US" dirty="0"/>
          </a:p>
        </p:txBody>
      </p:sp>
      <p:sp>
        <p:nvSpPr>
          <p:cNvPr id="5" name="TextBox 4"/>
          <p:cNvSpPr txBox="1"/>
          <p:nvPr/>
        </p:nvSpPr>
        <p:spPr>
          <a:xfrm>
            <a:off x="9109166" y="2583544"/>
            <a:ext cx="3082833" cy="1384995"/>
          </a:xfrm>
          <a:prstGeom prst="rect">
            <a:avLst/>
          </a:prstGeom>
          <a:noFill/>
        </p:spPr>
        <p:txBody>
          <a:bodyPr wrap="square" rtlCol="0">
            <a:spAutoFit/>
          </a:bodyPr>
          <a:lstStyle/>
          <a:p>
            <a:endParaRPr lang="en-US" dirty="0">
              <a:solidFill>
                <a:prstClr val="white"/>
              </a:solidFill>
            </a:endParaRPr>
          </a:p>
          <a:p>
            <a:r>
              <a:rPr lang="en-US" sz="2200" dirty="0">
                <a:solidFill>
                  <a:prstClr val="white"/>
                </a:solidFill>
              </a:rPr>
              <a:t>Praveen Tata</a:t>
            </a:r>
          </a:p>
          <a:p>
            <a:r>
              <a:rPr lang="en-US" sz="2200" err="1">
                <a:solidFill>
                  <a:prstClr val="white"/>
                </a:solidFill>
              </a:rPr>
              <a:t>Samreen</a:t>
            </a:r>
            <a:r>
              <a:rPr lang="en-US" sz="2200">
                <a:solidFill>
                  <a:prstClr val="white"/>
                </a:solidFill>
              </a:rPr>
              <a:t> Nayeem</a:t>
            </a:r>
            <a:endParaRPr lang="en-US" sz="2200" dirty="0">
              <a:solidFill>
                <a:prstClr val="white"/>
              </a:solidFill>
            </a:endParaRPr>
          </a:p>
          <a:p>
            <a:r>
              <a:rPr lang="en-US" sz="2200" dirty="0">
                <a:solidFill>
                  <a:prstClr val="white"/>
                </a:solidFill>
              </a:rPr>
              <a:t>Nikhil </a:t>
            </a:r>
            <a:r>
              <a:rPr lang="en-US" sz="2200" dirty="0" err="1">
                <a:solidFill>
                  <a:prstClr val="white"/>
                </a:solidFill>
              </a:rPr>
              <a:t>Nandakumar</a:t>
            </a:r>
            <a:endParaRPr lang="en-US" sz="2200" dirty="0">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3544"/>
            <a:ext cx="8969829" cy="1666240"/>
          </a:xfrm>
          <a:prstGeom prst="rect">
            <a:avLst/>
          </a:prstGeom>
        </p:spPr>
      </p:pic>
      <p:sp>
        <p:nvSpPr>
          <p:cNvPr id="3" name="TextBox 2"/>
          <p:cNvSpPr txBox="1"/>
          <p:nvPr/>
        </p:nvSpPr>
        <p:spPr>
          <a:xfrm>
            <a:off x="478971" y="4415246"/>
            <a:ext cx="7907383" cy="461665"/>
          </a:xfrm>
          <a:prstGeom prst="rect">
            <a:avLst/>
          </a:prstGeom>
          <a:noFill/>
        </p:spPr>
        <p:txBody>
          <a:bodyPr wrap="square" rtlCol="0">
            <a:spAutoFit/>
          </a:bodyPr>
          <a:lstStyle/>
          <a:p>
            <a:pPr algn="ctr"/>
            <a:r>
              <a:rPr lang="en-US" sz="2400" i="1" dirty="0" smtClean="0"/>
              <a:t>Final</a:t>
            </a:r>
            <a:r>
              <a:rPr lang="en-US" i="1" dirty="0" smtClean="0"/>
              <a:t> </a:t>
            </a:r>
            <a:r>
              <a:rPr lang="en-US" sz="2400" i="1" dirty="0" smtClean="0"/>
              <a:t>Presentation</a:t>
            </a:r>
            <a:endParaRPr lang="en-US" sz="2400" i="1" dirty="0"/>
          </a:p>
        </p:txBody>
      </p:sp>
    </p:spTree>
    <p:extLst>
      <p:ext uri="{BB962C8B-B14F-4D97-AF65-F5344CB8AC3E}">
        <p14:creationId xmlns:p14="http://schemas.microsoft.com/office/powerpoint/2010/main" val="2003091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Diseases and their affects </a:t>
            </a:r>
            <a:r>
              <a:rPr lang="en-US" sz="3200" dirty="0" smtClean="0"/>
              <a:t>by Metrics per Region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1" y="2223776"/>
            <a:ext cx="11773682" cy="4524339"/>
          </a:xfrm>
          <a:prstGeom prst="rect">
            <a:avLst/>
          </a:prstGeom>
        </p:spPr>
      </p:pic>
    </p:spTree>
    <p:extLst>
      <p:ext uri="{BB962C8B-B14F-4D97-AF65-F5344CB8AC3E}">
        <p14:creationId xmlns:p14="http://schemas.microsoft.com/office/powerpoint/2010/main" val="2145844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Diseases by Region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1248"/>
            <a:ext cx="12192000" cy="4409471"/>
          </a:xfrm>
          <a:prstGeom prst="rect">
            <a:avLst/>
          </a:prstGeom>
        </p:spPr>
      </p:pic>
    </p:spTree>
    <p:extLst>
      <p:ext uri="{BB962C8B-B14F-4D97-AF65-F5344CB8AC3E}">
        <p14:creationId xmlns:p14="http://schemas.microsoft.com/office/powerpoint/2010/main" val="1459165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Mortality Rate of Diseases </a:t>
            </a:r>
            <a:r>
              <a:rPr lang="en-US" dirty="0"/>
              <a:t>by Year</a:t>
            </a:r>
          </a:p>
        </p:txBody>
      </p:sp>
      <p:sp>
        <p:nvSpPr>
          <p:cNvPr id="4" name="Text Placeholder 3"/>
          <p:cNvSpPr>
            <a:spLocks noGrp="1"/>
          </p:cNvSpPr>
          <p:nvPr>
            <p:ph type="body" sz="half" idx="2"/>
          </p:nvPr>
        </p:nvSpPr>
        <p:spPr>
          <a:xfrm>
            <a:off x="178047" y="2355549"/>
            <a:ext cx="3157581" cy="4238433"/>
          </a:xfrm>
        </p:spPr>
        <p:txBody>
          <a:bodyPr/>
          <a:lstStyle/>
          <a:p>
            <a:pPr marL="285750" indent="-285750">
              <a:buFont typeface="Arial" panose="020B0604020202020204" pitchFamily="34" charset="0"/>
              <a:buChar char="•"/>
            </a:pPr>
            <a:r>
              <a:rPr lang="en-US" dirty="0" smtClean="0"/>
              <a:t>The graph shows the number of people who died because of different diseases by year.</a:t>
            </a:r>
          </a:p>
          <a:p>
            <a:pPr marL="285750" indent="-285750">
              <a:buFont typeface="Arial" panose="020B0604020202020204" pitchFamily="34" charset="0"/>
              <a:buChar char="•"/>
            </a:pPr>
            <a:r>
              <a:rPr lang="en-US" dirty="0" smtClean="0"/>
              <a:t>The number is increasing every year.</a:t>
            </a:r>
          </a:p>
          <a:p>
            <a:pPr marL="285750" indent="-285750">
              <a:buFont typeface="Arial" panose="020B0604020202020204" pitchFamily="34" charset="0"/>
              <a:buChar char="•"/>
            </a:pPr>
            <a:r>
              <a:rPr lang="en-US" dirty="0" smtClean="0"/>
              <a:t>Fatalities due to cardiovascular diseases is the most.</a:t>
            </a:r>
            <a:endParaRPr lang="en-US" dirty="0"/>
          </a:p>
        </p:txBody>
      </p:sp>
      <p:sp>
        <p:nvSpPr>
          <p:cNvPr id="10" name="Picture Placeholder 9"/>
          <p:cNvSpPr>
            <a:spLocks noGrp="1"/>
          </p:cNvSpPr>
          <p:nvPr>
            <p:ph type="pic" idx="1"/>
          </p:nvPr>
        </p:nvSpPr>
        <p:spPr/>
      </p:sp>
      <p:pic>
        <p:nvPicPr>
          <p:cNvPr id="14" name="Picture 13"/>
          <p:cNvPicPr>
            <a:picLocks noChangeAspect="1"/>
          </p:cNvPicPr>
          <p:nvPr/>
        </p:nvPicPr>
        <p:blipFill>
          <a:blip r:embed="rId2"/>
          <a:stretch>
            <a:fillRect/>
          </a:stretch>
        </p:blipFill>
        <p:spPr>
          <a:xfrm>
            <a:off x="3335628" y="2128233"/>
            <a:ext cx="8763000" cy="4607417"/>
          </a:xfrm>
          <a:prstGeom prst="rect">
            <a:avLst/>
          </a:prstGeom>
        </p:spPr>
      </p:pic>
    </p:spTree>
    <p:extLst>
      <p:ext uri="{BB962C8B-B14F-4D97-AF65-F5344CB8AC3E}">
        <p14:creationId xmlns:p14="http://schemas.microsoft.com/office/powerpoint/2010/main" val="173618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Diseases per </a:t>
            </a:r>
            <a:r>
              <a:rPr lang="en-US" sz="3200" dirty="0" smtClean="0"/>
              <a:t>Year (2013) </a:t>
            </a:r>
            <a:r>
              <a:rPr lang="en-US" sz="3200" dirty="0" smtClean="0"/>
              <a:t>for </a:t>
            </a:r>
            <a:r>
              <a:rPr lang="en-US" sz="3200" dirty="0" smtClean="0"/>
              <a:t>Northeast region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5" y="2118359"/>
            <a:ext cx="11923017" cy="4676798"/>
          </a:xfrm>
          <a:prstGeom prst="rect">
            <a:avLst/>
          </a:prstGeom>
        </p:spPr>
      </p:pic>
      <p:sp>
        <p:nvSpPr>
          <p:cNvPr id="3" name="TextBox 2"/>
          <p:cNvSpPr txBox="1"/>
          <p:nvPr/>
        </p:nvSpPr>
        <p:spPr>
          <a:xfrm>
            <a:off x="296213" y="4340180"/>
            <a:ext cx="405684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The graph shows the mortality rate in the Northeast region in year 2013 for different disease.</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Fatalities due to Cardiovascular and Chronic Pulmonary diseases are the most.</a:t>
            </a:r>
            <a:endParaRPr lang="en-US" dirty="0">
              <a:solidFill>
                <a:schemeClr val="bg1"/>
              </a:solidFill>
            </a:endParaRPr>
          </a:p>
        </p:txBody>
      </p:sp>
    </p:spTree>
    <p:extLst>
      <p:ext uri="{BB962C8B-B14F-4D97-AF65-F5344CB8AC3E}">
        <p14:creationId xmlns:p14="http://schemas.microsoft.com/office/powerpoint/2010/main" val="1993895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smtClean="0"/>
              <a:t>Pie Chart </a:t>
            </a:r>
            <a:r>
              <a:rPr lang="en-US" dirty="0" smtClean="0"/>
              <a:t>– Overall Mortality Rate of Male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40" y="2319597"/>
            <a:ext cx="11872198" cy="4133454"/>
          </a:xfrm>
          <a:prstGeom prst="rect">
            <a:avLst/>
          </a:prstGeom>
        </p:spPr>
      </p:pic>
      <p:sp>
        <p:nvSpPr>
          <p:cNvPr id="3" name="TextBox 2"/>
          <p:cNvSpPr txBox="1"/>
          <p:nvPr/>
        </p:nvSpPr>
        <p:spPr>
          <a:xfrm>
            <a:off x="360609" y="4698725"/>
            <a:ext cx="419851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Overall male mortality rate by different disease.</a:t>
            </a:r>
          </a:p>
          <a:p>
            <a:pPr marL="285750" indent="-285750">
              <a:buFont typeface="Arial" panose="020B0604020202020204" pitchFamily="34" charset="0"/>
              <a:buChar char="•"/>
            </a:pPr>
            <a:r>
              <a:rPr lang="en-US" dirty="0" smtClean="0">
                <a:solidFill>
                  <a:schemeClr val="bg1"/>
                </a:solidFill>
              </a:rPr>
              <a:t>Cardiovascular and Obstructive Pulmonary disease have the most affect – 47% and 42% respectively.</a:t>
            </a:r>
            <a:endParaRPr lang="en-US" dirty="0">
              <a:solidFill>
                <a:schemeClr val="bg1"/>
              </a:solidFill>
            </a:endParaRPr>
          </a:p>
        </p:txBody>
      </p:sp>
    </p:spTree>
    <p:extLst>
      <p:ext uri="{BB962C8B-B14F-4D97-AF65-F5344CB8AC3E}">
        <p14:creationId xmlns:p14="http://schemas.microsoft.com/office/powerpoint/2010/main" val="2060067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Mortality Rate for specific diseases for a select Year</a:t>
            </a:r>
            <a:endParaRPr lang="en-US"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76" y="2239116"/>
            <a:ext cx="11886612" cy="4187810"/>
          </a:xfrm>
          <a:prstGeom prst="rect">
            <a:avLst/>
          </a:prstGeom>
        </p:spPr>
      </p:pic>
      <p:sp>
        <p:nvSpPr>
          <p:cNvPr id="4" name="TextBox 3"/>
          <p:cNvSpPr txBox="1"/>
          <p:nvPr/>
        </p:nvSpPr>
        <p:spPr>
          <a:xfrm>
            <a:off x="901521" y="5074276"/>
            <a:ext cx="3206840" cy="923330"/>
          </a:xfrm>
          <a:prstGeom prst="rect">
            <a:avLst/>
          </a:prstGeom>
          <a:noFill/>
        </p:spPr>
        <p:txBody>
          <a:bodyPr wrap="square" rtlCol="0">
            <a:spAutoFit/>
          </a:bodyPr>
          <a:lstStyle/>
          <a:p>
            <a:r>
              <a:rPr lang="en-US" dirty="0" smtClean="0">
                <a:solidFill>
                  <a:schemeClr val="bg1"/>
                </a:solidFill>
                <a:latin typeface="Calibri" panose="020F0502020204030204" pitchFamily="34" charset="0"/>
                <a:cs typeface="Calibri" panose="020F0502020204030204" pitchFamily="34" charset="0"/>
              </a:rPr>
              <a:t>The pie chart shows number of males who died because of listed diseases in the year 2012. </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171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Overall </a:t>
            </a:r>
            <a:r>
              <a:rPr lang="en-US" sz="3000" dirty="0" smtClean="0"/>
              <a:t>Disease Mortality Rate </a:t>
            </a:r>
            <a:r>
              <a:rPr lang="en-US" sz="3000" dirty="0" smtClean="0"/>
              <a:t>by Year</a:t>
            </a:r>
            <a:endParaRPr lang="en-US" sz="3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513" y="2088422"/>
            <a:ext cx="8997487" cy="4656991"/>
          </a:xfrm>
          <a:prstGeom prst="rect">
            <a:avLst/>
          </a:prstGeom>
        </p:spPr>
      </p:pic>
      <p:sp>
        <p:nvSpPr>
          <p:cNvPr id="3" name="TextBox 2"/>
          <p:cNvSpPr txBox="1"/>
          <p:nvPr/>
        </p:nvSpPr>
        <p:spPr>
          <a:xfrm>
            <a:off x="334851" y="2781837"/>
            <a:ext cx="2524259"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graph shows the comparison of the number of people who died from year 2011 – 2014.</a:t>
            </a:r>
          </a:p>
          <a:p>
            <a:pPr marL="285750" indent="-285750">
              <a:buFont typeface="Arial" panose="020B0604020202020204" pitchFamily="34" charset="0"/>
              <a:buChar char="•"/>
            </a:pPr>
            <a:r>
              <a:rPr lang="en-US" dirty="0" smtClean="0"/>
              <a:t>The graph also compares the mortality rate from year 2011-2014 of various diseases.</a:t>
            </a:r>
            <a:endParaRPr lang="en-US" dirty="0"/>
          </a:p>
        </p:txBody>
      </p:sp>
    </p:spTree>
    <p:extLst>
      <p:ext uri="{BB962C8B-B14F-4D97-AF65-F5344CB8AC3E}">
        <p14:creationId xmlns:p14="http://schemas.microsoft.com/office/powerpoint/2010/main" val="1223093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Insights</a:t>
            </a:r>
          </a:p>
        </p:txBody>
      </p:sp>
      <p:sp>
        <p:nvSpPr>
          <p:cNvPr id="3" name="Content Placeholder 2"/>
          <p:cNvSpPr>
            <a:spLocks noGrp="1"/>
          </p:cNvSpPr>
          <p:nvPr>
            <p:ph idx="1"/>
          </p:nvPr>
        </p:nvSpPr>
        <p:spPr/>
        <p:txBody>
          <a:bodyPr>
            <a:normAutofit lnSpcReduction="10000"/>
          </a:bodyPr>
          <a:lstStyle/>
          <a:p>
            <a:pPr algn="just"/>
            <a:r>
              <a:rPr lang="en-US" dirty="0"/>
              <a:t>Gradual decline in Lifestyle diseases (e.g. Diabetes, Cardiovascular) over the past 5 years indicates </a:t>
            </a:r>
            <a:r>
              <a:rPr lang="en-US" dirty="0" smtClean="0"/>
              <a:t>a trend </a:t>
            </a:r>
            <a:r>
              <a:rPr lang="en-US" dirty="0"/>
              <a:t>towards </a:t>
            </a:r>
            <a:r>
              <a:rPr lang="en-US" dirty="0" smtClean="0"/>
              <a:t>a healthier lifestyle.</a:t>
            </a:r>
            <a:endParaRPr lang="en-US" dirty="0"/>
          </a:p>
          <a:p>
            <a:pPr algn="just"/>
            <a:r>
              <a:rPr lang="en-US" dirty="0"/>
              <a:t>Cardio vascular diseases have a high mortality rate but low hospitalization rate. This may imply that there is </a:t>
            </a:r>
            <a:r>
              <a:rPr lang="en-US" dirty="0" smtClean="0"/>
              <a:t>a need for </a:t>
            </a:r>
            <a:r>
              <a:rPr lang="en-US" dirty="0"/>
              <a:t>Medical Institutions </a:t>
            </a:r>
            <a:r>
              <a:rPr lang="en-US" dirty="0" smtClean="0"/>
              <a:t>to </a:t>
            </a:r>
            <a:r>
              <a:rPr lang="en-US" dirty="0"/>
              <a:t>increase </a:t>
            </a:r>
            <a:r>
              <a:rPr lang="en-US" dirty="0" smtClean="0"/>
              <a:t>awareness of the sudden effects of such diseases. This will allow more people to get checked up and over time reduce the mortality rate of such a disease.</a:t>
            </a:r>
            <a:endParaRPr lang="en-US" dirty="0"/>
          </a:p>
          <a:p>
            <a:pPr algn="just"/>
            <a:r>
              <a:rPr lang="en-US" dirty="0" smtClean="0"/>
              <a:t>Southern Region is more </a:t>
            </a:r>
            <a:r>
              <a:rPr lang="en-US" dirty="0"/>
              <a:t>prone to </a:t>
            </a:r>
            <a:r>
              <a:rPr lang="en-US" dirty="0" smtClean="0"/>
              <a:t>heart </a:t>
            </a:r>
            <a:r>
              <a:rPr lang="en-US" dirty="0"/>
              <a:t>diseases than other </a:t>
            </a:r>
            <a:r>
              <a:rPr lang="en-US" dirty="0" smtClean="0"/>
              <a:t>regions hence allowing institutions to work towards reducing such diseases in those regions.</a:t>
            </a:r>
            <a:endParaRPr lang="en-US" dirty="0"/>
          </a:p>
        </p:txBody>
      </p:sp>
    </p:spTree>
    <p:extLst>
      <p:ext uri="{BB962C8B-B14F-4D97-AF65-F5344CB8AC3E}">
        <p14:creationId xmlns:p14="http://schemas.microsoft.com/office/powerpoint/2010/main" val="641608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As can be clearly seen with the results acquired from the various reports, a data warehouse can take a huge collection of raw data and convert this data into user-friendly analysis data, allowing business users to utilize such information to further improve their organization. </a:t>
            </a:r>
          </a:p>
          <a:p>
            <a:r>
              <a:rPr lang="en-US" dirty="0" smtClean="0"/>
              <a:t>In our case, the data allows medical institutes to query the data </a:t>
            </a:r>
            <a:r>
              <a:rPr lang="en-US" dirty="0"/>
              <a:t>w</a:t>
            </a:r>
            <a:r>
              <a:rPr lang="en-US" dirty="0" smtClean="0"/>
              <a:t>arehouse and help understand the various chronic disease trends in America and take necessary action to help reduce the mortality rate and hospitalizations caused by these diseases.</a:t>
            </a:r>
          </a:p>
          <a:p>
            <a:r>
              <a:rPr lang="en-US" dirty="0" smtClean="0"/>
              <a:t>This report has not only helped us understand the usage of a data warehouse but taught us how to execute and see the benefits in real-time.</a:t>
            </a:r>
            <a:endParaRPr lang="en-US" dirty="0"/>
          </a:p>
        </p:txBody>
      </p:sp>
    </p:spTree>
    <p:extLst>
      <p:ext uri="{BB962C8B-B14F-4D97-AF65-F5344CB8AC3E}">
        <p14:creationId xmlns:p14="http://schemas.microsoft.com/office/powerpoint/2010/main" val="1540530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https://www.cdc.gov/chronicdisease/overview</a:t>
            </a:r>
            <a:r>
              <a:rPr lang="en-US" dirty="0" smtClean="0">
                <a:hlinkClick r:id="rId2"/>
              </a:rPr>
              <a:t>/</a:t>
            </a:r>
            <a:endParaRPr lang="en-US" dirty="0"/>
          </a:p>
          <a:p>
            <a:endParaRPr lang="en-US" dirty="0"/>
          </a:p>
        </p:txBody>
      </p:sp>
    </p:spTree>
    <p:extLst>
      <p:ext uri="{BB962C8B-B14F-4D97-AF65-F5344CB8AC3E}">
        <p14:creationId xmlns:p14="http://schemas.microsoft.com/office/powerpoint/2010/main" val="163156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680321" y="2336872"/>
            <a:ext cx="9613861" cy="4205817"/>
          </a:xfrm>
        </p:spPr>
        <p:txBody>
          <a:bodyPr>
            <a:normAutofit fontScale="92500" lnSpcReduction="10000"/>
          </a:bodyPr>
          <a:lstStyle/>
          <a:p>
            <a:pPr algn="just"/>
            <a:r>
              <a:rPr lang="en-US" b="1" dirty="0" smtClean="0"/>
              <a:t>What is a Chronic Disease? </a:t>
            </a:r>
          </a:p>
          <a:p>
            <a:pPr marL="457200" lvl="1" indent="0" algn="just">
              <a:buNone/>
            </a:pPr>
            <a:r>
              <a:rPr lang="en-US" dirty="0" smtClean="0"/>
              <a:t>Most </a:t>
            </a:r>
            <a:r>
              <a:rPr lang="en-US" dirty="0"/>
              <a:t>diseases that lasts for a period longer then 3 </a:t>
            </a:r>
            <a:r>
              <a:rPr lang="en-US" dirty="0" smtClean="0"/>
              <a:t>months</a:t>
            </a:r>
          </a:p>
          <a:p>
            <a:pPr algn="just"/>
            <a:r>
              <a:rPr lang="en-US" b="1" dirty="0" smtClean="0"/>
              <a:t>Why is a Data Warehouse required for chronic disease data?</a:t>
            </a:r>
          </a:p>
          <a:p>
            <a:pPr lvl="1" algn="just">
              <a:buFont typeface="Wingdings" panose="05000000000000000000" pitchFamily="2" charset="2"/>
              <a:buChar char="§"/>
            </a:pPr>
            <a:r>
              <a:rPr lang="en-US" dirty="0"/>
              <a:t>Eighty-six percent of all health care spending in 2010 was for people with one or more chronic medical conditions</a:t>
            </a:r>
            <a:r>
              <a:rPr lang="en-US" dirty="0" smtClean="0"/>
              <a:t>.</a:t>
            </a:r>
          </a:p>
          <a:p>
            <a:pPr lvl="1" algn="just">
              <a:buFont typeface="Wingdings" panose="05000000000000000000" pitchFamily="2" charset="2"/>
              <a:buChar char="§"/>
            </a:pPr>
            <a:r>
              <a:rPr lang="en-US" dirty="0"/>
              <a:t>The total cost of arthritis and related conditions was about $128 billion in 2003. Of this amount, nearly $81 billion was for direct medical costs and $47 billion was for indirect costs associated with lost </a:t>
            </a:r>
            <a:r>
              <a:rPr lang="en-US" dirty="0" smtClean="0"/>
              <a:t>earnings.</a:t>
            </a:r>
            <a:endParaRPr lang="en-US" dirty="0"/>
          </a:p>
          <a:p>
            <a:pPr algn="just"/>
            <a:r>
              <a:rPr lang="en-US" b="1" dirty="0" smtClean="0"/>
              <a:t>How will it help?</a:t>
            </a:r>
          </a:p>
          <a:p>
            <a:pPr marL="457200" lvl="1" indent="0" algn="just">
              <a:buNone/>
            </a:pPr>
            <a:r>
              <a:rPr lang="en-US" dirty="0" smtClean="0"/>
              <a:t>Collecting and reviewing Chronic Disease Data in a Data Warehouse, will help doctors and medical institutions isolate the areas where certain Chronic Diseases are prevalent and help focus resources relating to that disease in those areas. This will help reduce and control the number of affected people, resulting in reduced personal medical costs and an overall improvement in the economy.</a:t>
            </a:r>
          </a:p>
        </p:txBody>
      </p:sp>
    </p:spTree>
    <p:extLst>
      <p:ext uri="{BB962C8B-B14F-4D97-AF65-F5344CB8AC3E}">
        <p14:creationId xmlns:p14="http://schemas.microsoft.com/office/powerpoint/2010/main" val="229248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i="1" dirty="0" smtClean="0"/>
              <a:t>Thank You</a:t>
            </a:r>
            <a:endParaRPr lang="en-US" sz="7200" i="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090772"/>
            <a:ext cx="12192000" cy="4767228"/>
          </a:xfrm>
        </p:spPr>
      </p:pic>
    </p:spTree>
    <p:extLst>
      <p:ext uri="{BB962C8B-B14F-4D97-AF65-F5344CB8AC3E}">
        <p14:creationId xmlns:p14="http://schemas.microsoft.com/office/powerpoint/2010/main" val="540670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Need</a:t>
            </a:r>
            <a:endParaRPr lang="en-US" dirty="0"/>
          </a:p>
        </p:txBody>
      </p:sp>
      <p:sp>
        <p:nvSpPr>
          <p:cNvPr id="3" name="Content Placeholder 2"/>
          <p:cNvSpPr>
            <a:spLocks noGrp="1"/>
          </p:cNvSpPr>
          <p:nvPr>
            <p:ph idx="1"/>
          </p:nvPr>
        </p:nvSpPr>
        <p:spPr/>
        <p:txBody>
          <a:bodyPr/>
          <a:lstStyle/>
          <a:p>
            <a:pPr algn="just"/>
            <a:r>
              <a:rPr lang="en-US" dirty="0" smtClean="0"/>
              <a:t>Which parts of United States are susceptible to certain diseases</a:t>
            </a:r>
            <a:endParaRPr lang="en-US" dirty="0"/>
          </a:p>
          <a:p>
            <a:pPr algn="just"/>
            <a:r>
              <a:rPr lang="en-US" dirty="0" smtClean="0"/>
              <a:t>Demographic </a:t>
            </a:r>
            <a:r>
              <a:rPr lang="en-US" dirty="0" err="1" smtClean="0"/>
              <a:t>divison</a:t>
            </a:r>
            <a:r>
              <a:rPr lang="en-US" dirty="0" smtClean="0"/>
              <a:t> of diseases</a:t>
            </a:r>
            <a:endParaRPr lang="en-US" dirty="0"/>
          </a:p>
          <a:p>
            <a:pPr algn="just"/>
            <a:r>
              <a:rPr lang="en-US" dirty="0"/>
              <a:t>Based on </a:t>
            </a:r>
            <a:r>
              <a:rPr lang="en-US" dirty="0" smtClean="0"/>
              <a:t>gender and/or race, </a:t>
            </a:r>
            <a:r>
              <a:rPr lang="en-US" dirty="0"/>
              <a:t>which diseases have been the main drivers of mortality </a:t>
            </a:r>
            <a:r>
              <a:rPr lang="en-US" dirty="0" smtClean="0"/>
              <a:t>rate</a:t>
            </a:r>
            <a:endParaRPr lang="en-US" dirty="0"/>
          </a:p>
          <a:p>
            <a:pPr algn="just"/>
            <a:r>
              <a:rPr lang="en-US" dirty="0"/>
              <a:t>Year-on-year increase in incidence of diseases in a given region over a given </a:t>
            </a:r>
            <a:r>
              <a:rPr lang="en-US" dirty="0" smtClean="0"/>
              <a:t>timeframe</a:t>
            </a:r>
            <a:endParaRPr lang="en-US" dirty="0"/>
          </a:p>
          <a:p>
            <a:pPr algn="just"/>
            <a:r>
              <a:rPr lang="en-US" dirty="0"/>
              <a:t>Helps us understand which age groups and locations have a higher </a:t>
            </a:r>
            <a:r>
              <a:rPr lang="en-US" dirty="0" smtClean="0"/>
              <a:t>chance </a:t>
            </a:r>
            <a:r>
              <a:rPr lang="en-US" dirty="0"/>
              <a:t>of being affected by specific diseases.</a:t>
            </a:r>
          </a:p>
          <a:p>
            <a:pPr algn="just"/>
            <a:endParaRPr lang="en-US" dirty="0"/>
          </a:p>
        </p:txBody>
      </p:sp>
    </p:spTree>
    <p:extLst>
      <p:ext uri="{BB962C8B-B14F-4D97-AF65-F5344CB8AC3E}">
        <p14:creationId xmlns:p14="http://schemas.microsoft.com/office/powerpoint/2010/main" val="39206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 Cube</a:t>
            </a:r>
            <a:endParaRPr lang="en-US" dirty="0"/>
          </a:p>
        </p:txBody>
      </p:sp>
      <p:pic>
        <p:nvPicPr>
          <p:cNvPr id="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0224" y="2513070"/>
            <a:ext cx="4754053" cy="3598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919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a:t>
            </a:r>
            <a:endParaRPr lang="en-US" dirty="0"/>
          </a:p>
        </p:txBody>
      </p:sp>
      <p:pic>
        <p:nvPicPr>
          <p:cNvPr id="5" name="Picture 4"/>
          <p:cNvPicPr>
            <a:picLocks noChangeAspect="1"/>
          </p:cNvPicPr>
          <p:nvPr/>
        </p:nvPicPr>
        <p:blipFill>
          <a:blip r:embed="rId2"/>
          <a:stretch>
            <a:fillRect/>
          </a:stretch>
        </p:blipFill>
        <p:spPr>
          <a:xfrm>
            <a:off x="1188841" y="2046274"/>
            <a:ext cx="8076345" cy="4721717"/>
          </a:xfrm>
          <a:prstGeom prst="rect">
            <a:avLst/>
          </a:prstGeom>
        </p:spPr>
      </p:pic>
    </p:spTree>
    <p:extLst>
      <p:ext uri="{BB962C8B-B14F-4D97-AF65-F5344CB8AC3E}">
        <p14:creationId xmlns:p14="http://schemas.microsoft.com/office/powerpoint/2010/main" val="21443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Staging</a:t>
            </a:r>
            <a:endParaRPr lang="en-US" dirty="0"/>
          </a:p>
        </p:txBody>
      </p:sp>
      <p:sp>
        <p:nvSpPr>
          <p:cNvPr id="4" name="Rectangle 3"/>
          <p:cNvSpPr/>
          <p:nvPr/>
        </p:nvSpPr>
        <p:spPr>
          <a:xfrm>
            <a:off x="150040" y="2097295"/>
            <a:ext cx="2606071" cy="645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Data</a:t>
            </a:r>
            <a:endParaRPr lang="en-US" dirty="0"/>
          </a:p>
        </p:txBody>
      </p:sp>
      <p:sp>
        <p:nvSpPr>
          <p:cNvPr id="5" name="Rectangle 4"/>
          <p:cNvSpPr/>
          <p:nvPr/>
        </p:nvSpPr>
        <p:spPr>
          <a:xfrm>
            <a:off x="3173541" y="2097295"/>
            <a:ext cx="2606071" cy="645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Extraction &amp; Cleansing</a:t>
            </a:r>
            <a:endParaRPr lang="en-US" dirty="0"/>
          </a:p>
        </p:txBody>
      </p:sp>
      <p:sp>
        <p:nvSpPr>
          <p:cNvPr id="6" name="Rectangle 5"/>
          <p:cNvSpPr/>
          <p:nvPr/>
        </p:nvSpPr>
        <p:spPr>
          <a:xfrm>
            <a:off x="6207702" y="2113913"/>
            <a:ext cx="2801474" cy="645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Standardization</a:t>
            </a:r>
          </a:p>
        </p:txBody>
      </p:sp>
      <p:sp>
        <p:nvSpPr>
          <p:cNvPr id="7" name="Rectangle 6"/>
          <p:cNvSpPr/>
          <p:nvPr/>
        </p:nvSpPr>
        <p:spPr>
          <a:xfrm>
            <a:off x="9436197" y="2113913"/>
            <a:ext cx="2606071" cy="645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Reporting &amp; Analysis</a:t>
            </a:r>
            <a:endParaRPr lang="en-US" dirty="0"/>
          </a:p>
        </p:txBody>
      </p:sp>
      <p:sp>
        <p:nvSpPr>
          <p:cNvPr id="8" name="TextBox 7"/>
          <p:cNvSpPr txBox="1"/>
          <p:nvPr/>
        </p:nvSpPr>
        <p:spPr>
          <a:xfrm>
            <a:off x="-922" y="2899586"/>
            <a:ext cx="2907993" cy="1200329"/>
          </a:xfrm>
          <a:prstGeom prst="rect">
            <a:avLst/>
          </a:prstGeom>
          <a:noFill/>
        </p:spPr>
        <p:txBody>
          <a:bodyPr wrap="square" rtlCol="0">
            <a:spAutoFit/>
          </a:bodyPr>
          <a:lstStyle/>
          <a:p>
            <a:pPr marL="285750" indent="-285750">
              <a:buFontTx/>
              <a:buChar char="-"/>
            </a:pPr>
            <a:r>
              <a:rPr lang="en-US" dirty="0" smtClean="0"/>
              <a:t>Retrieved the </a:t>
            </a:r>
            <a:r>
              <a:rPr lang="en-US" b="1" dirty="0" smtClean="0"/>
              <a:t>raw data </a:t>
            </a:r>
            <a:r>
              <a:rPr lang="en-US" dirty="0" smtClean="0"/>
              <a:t>from the </a:t>
            </a:r>
            <a:r>
              <a:rPr lang="en-US" dirty="0" err="1" smtClean="0"/>
              <a:t>www.data.gov</a:t>
            </a:r>
            <a:r>
              <a:rPr lang="en-US" dirty="0" smtClean="0"/>
              <a:t> website</a:t>
            </a:r>
            <a:endParaRPr lang="en-US" b="1" dirty="0" smtClean="0"/>
          </a:p>
          <a:p>
            <a:pPr marL="285750" indent="-285750">
              <a:buFontTx/>
              <a:buChar char="-"/>
            </a:pPr>
            <a:endParaRPr lang="en-US" dirty="0"/>
          </a:p>
        </p:txBody>
      </p:sp>
      <p:sp>
        <p:nvSpPr>
          <p:cNvPr id="9" name="TextBox 8"/>
          <p:cNvSpPr txBox="1"/>
          <p:nvPr/>
        </p:nvSpPr>
        <p:spPr>
          <a:xfrm>
            <a:off x="3022579" y="2899586"/>
            <a:ext cx="2907993" cy="2031325"/>
          </a:xfrm>
          <a:prstGeom prst="rect">
            <a:avLst/>
          </a:prstGeom>
          <a:noFill/>
        </p:spPr>
        <p:txBody>
          <a:bodyPr wrap="square" rtlCol="0">
            <a:spAutoFit/>
          </a:bodyPr>
          <a:lstStyle/>
          <a:p>
            <a:pPr marL="285750" indent="-285750">
              <a:buFontTx/>
              <a:buChar char="-"/>
            </a:pPr>
            <a:r>
              <a:rPr lang="en-US" dirty="0" smtClean="0"/>
              <a:t>Extracted the data from the spreadsheet and loaded it into Database Tables.</a:t>
            </a:r>
          </a:p>
          <a:p>
            <a:pPr marL="285750" indent="-285750">
              <a:buFontTx/>
              <a:buChar char="-"/>
            </a:pPr>
            <a:r>
              <a:rPr lang="en-US" dirty="0" smtClean="0"/>
              <a:t>Cleansing performed to trim spaces and encode certain field values</a:t>
            </a:r>
            <a:endParaRPr lang="en-US" dirty="0"/>
          </a:p>
        </p:txBody>
      </p:sp>
      <p:sp>
        <p:nvSpPr>
          <p:cNvPr id="10" name="TextBox 9"/>
          <p:cNvSpPr txBox="1"/>
          <p:nvPr/>
        </p:nvSpPr>
        <p:spPr>
          <a:xfrm>
            <a:off x="6056740" y="2928322"/>
            <a:ext cx="2952436" cy="2862322"/>
          </a:xfrm>
          <a:prstGeom prst="rect">
            <a:avLst/>
          </a:prstGeom>
          <a:noFill/>
        </p:spPr>
        <p:txBody>
          <a:bodyPr wrap="square" rtlCol="0">
            <a:spAutoFit/>
          </a:bodyPr>
          <a:lstStyle/>
          <a:p>
            <a:pPr marL="285750" indent="-285750">
              <a:buFontTx/>
              <a:buChar char="-"/>
            </a:pPr>
            <a:r>
              <a:rPr lang="en-US" dirty="0" smtClean="0"/>
              <a:t>Staging data transformed into dimension and fact tables using snowflake schema</a:t>
            </a:r>
          </a:p>
          <a:p>
            <a:pPr marL="285750" indent="-285750">
              <a:buFontTx/>
              <a:buChar char="-"/>
            </a:pPr>
            <a:r>
              <a:rPr lang="en-US" dirty="0" smtClean="0"/>
              <a:t>Standardization of questions across diseases</a:t>
            </a:r>
          </a:p>
          <a:p>
            <a:pPr marL="285750" indent="-285750">
              <a:buFontTx/>
              <a:buChar char="-"/>
            </a:pPr>
            <a:r>
              <a:rPr lang="en-US" dirty="0" smtClean="0"/>
              <a:t>Filtering out questions with no response</a:t>
            </a:r>
            <a:endParaRPr lang="en-US" dirty="0"/>
          </a:p>
        </p:txBody>
      </p:sp>
      <p:sp>
        <p:nvSpPr>
          <p:cNvPr id="11" name="TextBox 10"/>
          <p:cNvSpPr txBox="1"/>
          <p:nvPr/>
        </p:nvSpPr>
        <p:spPr>
          <a:xfrm>
            <a:off x="9222686" y="2928322"/>
            <a:ext cx="2838758" cy="1477328"/>
          </a:xfrm>
          <a:prstGeom prst="rect">
            <a:avLst/>
          </a:prstGeom>
          <a:noFill/>
        </p:spPr>
        <p:txBody>
          <a:bodyPr wrap="square" rtlCol="0">
            <a:spAutoFit/>
          </a:bodyPr>
          <a:lstStyle/>
          <a:p>
            <a:pPr marL="285750" indent="-285750">
              <a:buFontTx/>
              <a:buChar char="-"/>
            </a:pPr>
            <a:r>
              <a:rPr lang="en-US" dirty="0" smtClean="0"/>
              <a:t>Fact measures and dimensional attributes combined to create a reporting view for OLAP analysis</a:t>
            </a:r>
            <a:endParaRPr lang="en-US" dirty="0"/>
          </a:p>
        </p:txBody>
      </p:sp>
      <p:sp>
        <p:nvSpPr>
          <p:cNvPr id="12" name="Right Arrow 11"/>
          <p:cNvSpPr/>
          <p:nvPr/>
        </p:nvSpPr>
        <p:spPr>
          <a:xfrm>
            <a:off x="2764627" y="2325440"/>
            <a:ext cx="407845" cy="242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a:off x="3173541" y="5959884"/>
            <a:ext cx="8787031" cy="6525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 Database</a:t>
            </a:r>
            <a:endParaRPr lang="en-US" dirty="0"/>
          </a:p>
        </p:txBody>
      </p:sp>
      <p:sp>
        <p:nvSpPr>
          <p:cNvPr id="17" name="Right Arrow 16"/>
          <p:cNvSpPr/>
          <p:nvPr/>
        </p:nvSpPr>
        <p:spPr>
          <a:xfrm>
            <a:off x="5779612" y="2308233"/>
            <a:ext cx="427021" cy="282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9009176" y="2326906"/>
            <a:ext cx="427021" cy="263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120082" y="5951312"/>
            <a:ext cx="2701491" cy="6697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Spreadsheet</a:t>
            </a:r>
            <a:endParaRPr lang="en-US" dirty="0"/>
          </a:p>
        </p:txBody>
      </p:sp>
      <p:cxnSp>
        <p:nvCxnSpPr>
          <p:cNvPr id="21" name="Straight Connector 20"/>
          <p:cNvCxnSpPr/>
          <p:nvPr/>
        </p:nvCxnSpPr>
        <p:spPr>
          <a:xfrm flipH="1">
            <a:off x="3011189" y="5951312"/>
            <a:ext cx="0" cy="753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42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Cardiovascular vs Diabetes</a:t>
            </a:r>
          </a:p>
        </p:txBody>
      </p:sp>
      <p:sp>
        <p:nvSpPr>
          <p:cNvPr id="4" name="Text Placeholder 3"/>
          <p:cNvSpPr>
            <a:spLocks noGrp="1"/>
          </p:cNvSpPr>
          <p:nvPr>
            <p:ph type="body" sz="half" idx="2"/>
          </p:nvPr>
        </p:nvSpPr>
        <p:spPr>
          <a:xfrm>
            <a:off x="281078" y="2368282"/>
            <a:ext cx="3876256" cy="3599315"/>
          </a:xfrm>
        </p:spPr>
        <p:txBody>
          <a:bodyPr/>
          <a:lstStyle/>
          <a:p>
            <a:r>
              <a:rPr lang="en-US" dirty="0" smtClean="0"/>
              <a:t>This graph shows the comparison between Cardiovascular Disease vs Diabetes. </a:t>
            </a:r>
          </a:p>
          <a:p>
            <a:r>
              <a:rPr lang="en-US" dirty="0" smtClean="0"/>
              <a:t>Drilling down further, the graph compares hospitalization vs mortality for both diseases for the year 2013.</a:t>
            </a:r>
          </a:p>
          <a:p>
            <a:endParaRPr lang="en-US" dirty="0"/>
          </a:p>
          <a:p>
            <a:r>
              <a:rPr lang="en-US" dirty="0" smtClean="0"/>
              <a:t>Conclusion – </a:t>
            </a:r>
          </a:p>
          <a:p>
            <a:pPr marL="285750" indent="-285750">
              <a:buFont typeface="Arial" panose="020B0604020202020204" pitchFamily="34" charset="0"/>
              <a:buChar char="•"/>
            </a:pPr>
            <a:r>
              <a:rPr lang="en-US" dirty="0" smtClean="0"/>
              <a:t>More people died because of cardiovascular disease as compared to diabetes.</a:t>
            </a:r>
          </a:p>
          <a:p>
            <a:pPr marL="285750" indent="-285750">
              <a:buFont typeface="Arial" panose="020B0604020202020204" pitchFamily="34" charset="0"/>
              <a:buChar char="•"/>
            </a:pPr>
            <a:r>
              <a:rPr lang="en-US" dirty="0" smtClean="0"/>
              <a:t>On the other hand more people were hospitalized due to diabetes.</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261" r="3261"/>
          <a:stretch>
            <a:fillRect/>
          </a:stretch>
        </p:blipFill>
        <p:spPr>
          <a:xfrm>
            <a:off x="4417455" y="2336800"/>
            <a:ext cx="7585634" cy="3598863"/>
          </a:xfrm>
          <a:prstGeom prst="rect">
            <a:avLst/>
          </a:prstGeom>
        </p:spPr>
      </p:pic>
    </p:spTree>
    <p:extLst>
      <p:ext uri="{BB962C8B-B14F-4D97-AF65-F5344CB8AC3E}">
        <p14:creationId xmlns:p14="http://schemas.microsoft.com/office/powerpoint/2010/main" val="288514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Diseases by Year for Male Patients</a:t>
            </a:r>
            <a:endParaRPr lang="en-US"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The graph shows </a:t>
            </a:r>
            <a:r>
              <a:rPr lang="en-US" b="1" i="1" dirty="0" smtClean="0"/>
              <a:t>comparison of mortality rate </a:t>
            </a:r>
            <a:r>
              <a:rPr lang="en-US" dirty="0" smtClean="0"/>
              <a:t>due to various diseases like Asthma, Cardiovascular, Chronic Kidney, Diabetes and other diseases.</a:t>
            </a:r>
          </a:p>
          <a:p>
            <a:pPr marL="285750" indent="-285750">
              <a:buFont typeface="Arial" panose="020B0604020202020204" pitchFamily="34" charset="0"/>
              <a:buChar char="•"/>
            </a:pPr>
            <a:r>
              <a:rPr lang="en-US" dirty="0" smtClean="0"/>
              <a:t>The comparison shows the mortality rate of Males in different years.</a:t>
            </a:r>
          </a:p>
          <a:p>
            <a:pPr marL="285750" indent="-285750">
              <a:buFont typeface="Arial" panose="020B0604020202020204" pitchFamily="34" charset="0"/>
              <a:buChar char="•"/>
            </a:pPr>
            <a:r>
              <a:rPr lang="en-US" dirty="0" smtClean="0"/>
              <a:t>As we can see, the number of </a:t>
            </a:r>
            <a:r>
              <a:rPr lang="en-US" b="1" i="1" dirty="0" smtClean="0"/>
              <a:t>Males who died</a:t>
            </a:r>
            <a:r>
              <a:rPr lang="en-US" dirty="0" smtClean="0"/>
              <a:t> due to these disease </a:t>
            </a:r>
            <a:r>
              <a:rPr lang="en-US" b="1" dirty="0" smtClean="0"/>
              <a:t>increased every year.</a:t>
            </a:r>
          </a:p>
          <a:p>
            <a:pPr marL="285750" indent="-285750">
              <a:buFont typeface="Arial" panose="020B0604020202020204" pitchFamily="34" charset="0"/>
              <a:buChar char="•"/>
            </a:pPr>
            <a:r>
              <a:rPr lang="en-US" dirty="0" smtClean="0"/>
              <a:t>We can see a little decline in the year 2014 which shows, Males are also becoming health conscious.</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749" r="749"/>
          <a:stretch>
            <a:fillRect/>
          </a:stretch>
        </p:blipFill>
        <p:spPr>
          <a:xfrm>
            <a:off x="4868863" y="2336800"/>
            <a:ext cx="7185025" cy="3598863"/>
          </a:xfrm>
          <a:prstGeom prst="rect">
            <a:avLst/>
          </a:prstGeom>
        </p:spPr>
      </p:pic>
    </p:spTree>
    <p:extLst>
      <p:ext uri="{BB962C8B-B14F-4D97-AF65-F5344CB8AC3E}">
        <p14:creationId xmlns:p14="http://schemas.microsoft.com/office/powerpoint/2010/main" val="278507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Diseases by Gender per Year</a:t>
            </a:r>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This graph shows comparison of mortality rates of Male and Female by year.</a:t>
            </a:r>
          </a:p>
          <a:p>
            <a:pPr marL="285750" indent="-285750">
              <a:buFont typeface="Arial" panose="020B0604020202020204" pitchFamily="34" charset="0"/>
              <a:buChar char="•"/>
            </a:pPr>
            <a:r>
              <a:rPr lang="en-US" dirty="0" smtClean="0"/>
              <a:t>This graph shows that more females died due to different chronic diseases.</a:t>
            </a:r>
          </a:p>
          <a:p>
            <a:pPr marL="285750" indent="-285750">
              <a:buFont typeface="Arial" panose="020B0604020202020204" pitchFamily="34" charset="0"/>
              <a:buChar char="•"/>
            </a:pPr>
            <a:r>
              <a:rPr lang="en-US" dirty="0" smtClean="0"/>
              <a:t>The number of females and males increased every year.</a:t>
            </a:r>
            <a:endParaRPr lang="en-US" dirty="0"/>
          </a:p>
        </p:txBody>
      </p:sp>
      <p:pic>
        <p:nvPicPr>
          <p:cNvPr id="7" name="Picture Placeholder 6"/>
          <p:cNvPicPr>
            <a:picLocks noGrp="1" noChangeAspect="1"/>
          </p:cNvPicPr>
          <p:nvPr>
            <p:ph type="pic" idx="1"/>
          </p:nvPr>
        </p:nvPicPr>
        <p:blipFill>
          <a:blip r:embed="rId2"/>
          <a:srcRect l="2875" r="2875"/>
          <a:stretch>
            <a:fillRect/>
          </a:stretch>
        </p:blipFill>
        <p:spPr>
          <a:xfrm>
            <a:off x="4868863" y="2336800"/>
            <a:ext cx="7134225" cy="3598863"/>
          </a:xfrm>
          <a:prstGeom prst="rect">
            <a:avLst/>
          </a:prstGeom>
        </p:spPr>
      </p:pic>
    </p:spTree>
    <p:extLst>
      <p:ext uri="{BB962C8B-B14F-4D97-AF65-F5344CB8AC3E}">
        <p14:creationId xmlns:p14="http://schemas.microsoft.com/office/powerpoint/2010/main" val="13279001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399</TotalTime>
  <Words>916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Palatino Linotype</vt:lpstr>
      <vt:lpstr>Wingdings</vt:lpstr>
      <vt:lpstr>Berlin</vt:lpstr>
      <vt:lpstr>Chronic Diseases</vt:lpstr>
      <vt:lpstr>Overview</vt:lpstr>
      <vt:lpstr>Business Need</vt:lpstr>
      <vt:lpstr>Dimension Cube</vt:lpstr>
      <vt:lpstr>Data Cube</vt:lpstr>
      <vt:lpstr>Data Staging</vt:lpstr>
      <vt:lpstr>Cardiovascular vs Diabetes</vt:lpstr>
      <vt:lpstr>Diseases by Year for Male Patients</vt:lpstr>
      <vt:lpstr>Diseases by Gender per Year</vt:lpstr>
      <vt:lpstr>Diseases and their affects by Metrics per Region</vt:lpstr>
      <vt:lpstr>Diseases by Region</vt:lpstr>
      <vt:lpstr>Mortality Rate of Diseases by Year</vt:lpstr>
      <vt:lpstr>Diseases per Year (2013) for Northeast region</vt:lpstr>
      <vt:lpstr>Pie Chart – Overall Mortality Rate of Male</vt:lpstr>
      <vt:lpstr>Mortality Rate for specific diseases for a select Year</vt:lpstr>
      <vt:lpstr>Overall Disease Mortality Rate by Year</vt:lpstr>
      <vt:lpstr>Key Insights</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Samreen Nayeem</dc:creator>
  <cp:lastModifiedBy>TATA!</cp:lastModifiedBy>
  <cp:revision>53</cp:revision>
  <dcterms:created xsi:type="dcterms:W3CDTF">2017-04-23T22:24:05Z</dcterms:created>
  <dcterms:modified xsi:type="dcterms:W3CDTF">2017-05-04T23:22:06Z</dcterms:modified>
</cp:coreProperties>
</file>