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88" r:id="rId7"/>
    <p:sldId id="258" r:id="rId8"/>
    <p:sldId id="289" r:id="rId9"/>
    <p:sldId id="262" r:id="rId10"/>
    <p:sldId id="290" r:id="rId11"/>
    <p:sldId id="292" r:id="rId12"/>
    <p:sldId id="264" r:id="rId13"/>
    <p:sldId id="293" r:id="rId14"/>
    <p:sldId id="294" r:id="rId15"/>
    <p:sldId id="295" r:id="rId16"/>
    <p:sldId id="269" r:id="rId17"/>
    <p:sldId id="29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668512" cy="1243584"/>
          </a:xfrm>
        </p:spPr>
        <p:txBody>
          <a:bodyPr/>
          <a:lstStyle/>
          <a:p>
            <a:r>
              <a:rPr lang="en-US" b="1" dirty="0" err="1"/>
              <a:t>Furniro</a:t>
            </a:r>
            <a:r>
              <a:rPr lang="en-US" b="1" dirty="0"/>
              <a:t> - E-Commerce Website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766-770B-4724-9B47-F3F805BC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/>
              <a:t>Future Plans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CC138D-807C-4D3C-848F-D8A3AB1FE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4590" y="2941380"/>
            <a:ext cx="5672105" cy="1463040"/>
          </a:xfrm>
        </p:spPr>
        <p:txBody>
          <a:bodyPr/>
          <a:lstStyle/>
          <a:p>
            <a:r>
              <a:rPr lang="en-US" sz="2000" dirty="0"/>
              <a:t>Expanding product range to include </a:t>
            </a:r>
            <a:r>
              <a:rPr lang="en-US" sz="2000" b="1" dirty="0"/>
              <a:t>household items</a:t>
            </a:r>
            <a:r>
              <a:rPr lang="en-US" sz="2000" dirty="0"/>
              <a:t> like </a:t>
            </a:r>
            <a:r>
              <a:rPr lang="en-US" sz="2000" b="1" dirty="0"/>
              <a:t>kitchen accessories</a:t>
            </a:r>
            <a:r>
              <a:rPr lang="en-US" sz="2000" dirty="0"/>
              <a:t>, </a:t>
            </a:r>
            <a:r>
              <a:rPr lang="en-US" sz="2000" b="1" dirty="0"/>
              <a:t>bathroom fittings</a:t>
            </a:r>
            <a:r>
              <a:rPr lang="en-US" sz="2000" dirty="0"/>
              <a:t>, and </a:t>
            </a:r>
            <a:r>
              <a:rPr lang="en-US" sz="2000" b="1" dirty="0"/>
              <a:t>home decor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EFF6FE-CD7D-47C4-8E5F-BFE9272A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242" name="Picture 2" descr="Household electrical kitchen appliance ...">
            <a:extLst>
              <a:ext uri="{FF2B5EF4-FFF2-40B4-BE49-F238E27FC236}">
                <a16:creationId xmlns:a16="http://schemas.microsoft.com/office/drawing/2014/main" id="{D93A117F-8F20-43D9-B77C-0A73E20A83E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 bwMode="auto">
          <a:xfrm>
            <a:off x="878920" y="2268993"/>
            <a:ext cx="2613127" cy="261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9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766-770B-4724-9B47-F3F805BC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/>
              <a:t>Future Plans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CC138D-807C-4D3C-848F-D8A3AB1FE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4590" y="2941380"/>
            <a:ext cx="5672105" cy="1463040"/>
          </a:xfrm>
        </p:spPr>
        <p:txBody>
          <a:bodyPr/>
          <a:lstStyle/>
          <a:p>
            <a:r>
              <a:rPr lang="en-US" sz="2800" dirty="0"/>
              <a:t>Introducing </a:t>
            </a:r>
            <a:r>
              <a:rPr lang="en-US" sz="2800" b="1" dirty="0"/>
              <a:t>AI-based furniture recommendations</a:t>
            </a:r>
            <a:r>
              <a:rPr lang="en-US" sz="2800" dirty="0"/>
              <a:t> for a personalized shopping experience.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EFF6FE-CD7D-47C4-8E5F-BFE9272A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11266" name="Picture 2" descr="AI-Powered Recommendations: Boosting E ...">
            <a:extLst>
              <a:ext uri="{FF2B5EF4-FFF2-40B4-BE49-F238E27FC236}">
                <a16:creationId xmlns:a16="http://schemas.microsoft.com/office/drawing/2014/main" id="{C8A76269-135F-40D0-BB1F-2BD520CD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0" y="2551315"/>
            <a:ext cx="3918948" cy="224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766-770B-4724-9B47-F3F805BC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/>
              <a:t>Future Plans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CC138D-807C-4D3C-848F-D8A3AB1FE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4590" y="2941380"/>
            <a:ext cx="5672105" cy="1463040"/>
          </a:xfrm>
        </p:spPr>
        <p:txBody>
          <a:bodyPr/>
          <a:lstStyle/>
          <a:p>
            <a:r>
              <a:rPr lang="en-US" sz="3600" dirty="0"/>
              <a:t>Implementing a </a:t>
            </a:r>
            <a:r>
              <a:rPr lang="en-US" sz="3600" b="1" dirty="0"/>
              <a:t>customer loyalty program</a:t>
            </a:r>
            <a:r>
              <a:rPr lang="en-US" sz="3600" dirty="0"/>
              <a:t> to enhance user retention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EFF6FE-CD7D-47C4-8E5F-BFE9272A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2290" name="Picture 2" descr="crm and customer retention - Retain ...">
            <a:extLst>
              <a:ext uri="{FF2B5EF4-FFF2-40B4-BE49-F238E27FC236}">
                <a16:creationId xmlns:a16="http://schemas.microsoft.com/office/drawing/2014/main" id="{41B910C0-F6D7-463B-9272-542FBE65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3" y="2527017"/>
            <a:ext cx="4092437" cy="229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63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74DB-9E17-4D0A-92E6-213FD952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2" y="2908852"/>
            <a:ext cx="7551057" cy="28593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Furniro</a:t>
            </a:r>
            <a:r>
              <a:rPr lang="en-US" dirty="0"/>
              <a:t> aims to </a:t>
            </a:r>
            <a:r>
              <a:rPr lang="en-US" b="1" dirty="0"/>
              <a:t>redefine online furniture shopping</a:t>
            </a:r>
            <a:r>
              <a:rPr lang="en-US" dirty="0"/>
              <a:t> by offering </a:t>
            </a:r>
            <a:r>
              <a:rPr lang="en-US" b="1" dirty="0"/>
              <a:t>affordable, high-quality products with free delivery and shopping incentives</a:t>
            </a:r>
            <a:r>
              <a:rPr lang="en-US" dirty="0"/>
              <a:t>. With a strong technological foundation and a customer-centric approach, it has the potential to become a </a:t>
            </a:r>
            <a:r>
              <a:rPr lang="en-US" b="1" dirty="0"/>
              <a:t>leading platform</a:t>
            </a:r>
            <a:r>
              <a:rPr lang="en-US" dirty="0"/>
              <a:t> in the e-commerce space for home essentials.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1DB4C-E6B9-4B40-AB06-EC61D909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314" name="Picture 2" descr="Conclusion icons for free download ...">
            <a:extLst>
              <a:ext uri="{FF2B5EF4-FFF2-40B4-BE49-F238E27FC236}">
                <a16:creationId xmlns:a16="http://schemas.microsoft.com/office/drawing/2014/main" id="{76E66B17-51AC-4361-8033-82A4164F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24" y="1020261"/>
            <a:ext cx="2754588" cy="275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09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AA08-602B-4CB4-B892-635ABFFB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Problem Statement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B0441-FBD7-45B8-8F08-D1608343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F58DE-DFF0-4383-9A96-69AD64C964C9}"/>
              </a:ext>
            </a:extLst>
          </p:cNvPr>
          <p:cNvSpPr txBox="1"/>
          <p:nvPr/>
        </p:nvSpPr>
        <p:spPr>
          <a:xfrm>
            <a:off x="2305878" y="2925417"/>
            <a:ext cx="75802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Traditional furniture shopping is time-consuming, expensive, and often lacks transparency in pricing and delivery. Customers face issues with high delivery costs and limited choices in quality yet affordable furniture.</a:t>
            </a:r>
          </a:p>
        </p:txBody>
      </p:sp>
      <p:pic>
        <p:nvPicPr>
          <p:cNvPr id="3074" name="Picture 2" descr="icon for problem statement from icons8.com">
            <a:extLst>
              <a:ext uri="{FF2B5EF4-FFF2-40B4-BE49-F238E27FC236}">
                <a16:creationId xmlns:a16="http://schemas.microsoft.com/office/drawing/2014/main" id="{C0A57907-91B2-44DE-9B03-5E5E1CF2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23" y="1128326"/>
            <a:ext cx="1471819" cy="147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2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7C-4189-44C1-B02A-E62FD484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87" y="542925"/>
            <a:ext cx="11214100" cy="1865126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Solution : </a:t>
            </a:r>
            <a:br>
              <a:rPr lang="en-US" b="1" dirty="0">
                <a:solidFill>
                  <a:schemeClr val="accent2"/>
                </a:solidFill>
              </a:rPr>
            </a:br>
            <a:br>
              <a:rPr lang="en-US" b="1" dirty="0"/>
            </a:br>
            <a:r>
              <a:rPr lang="en-US" b="1" dirty="0" err="1">
                <a:solidFill>
                  <a:schemeClr val="accent2"/>
                </a:solidFill>
              </a:rPr>
              <a:t>Furniro</a:t>
            </a:r>
            <a:r>
              <a:rPr lang="en-US" b="1" dirty="0">
                <a:solidFill>
                  <a:schemeClr val="accent2"/>
                </a:solidFill>
              </a:rPr>
              <a:t> - E-Commerce Website 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52AD5-A124-4F86-86C6-25B51C4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C8282A-A975-4512-8175-404953E4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489" y="2571697"/>
            <a:ext cx="7977021" cy="3579732"/>
          </a:xfrm>
        </p:spPr>
      </p:pic>
      <p:pic>
        <p:nvPicPr>
          <p:cNvPr id="4098" name="Picture 2" descr="Solution - Free marketing icons">
            <a:extLst>
              <a:ext uri="{FF2B5EF4-FFF2-40B4-BE49-F238E27FC236}">
                <a16:creationId xmlns:a16="http://schemas.microsoft.com/office/drawing/2014/main" id="{66A30DA6-19A5-42A2-9CFE-D1478BFF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34" y="706571"/>
            <a:ext cx="1338596" cy="125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8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Audience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Individuals looking for stylish yet affordable furniture.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Homeowners and renters wanting a seamless online furniture shopping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Budget-conscious consumers who prefer free delivery and added shopping incentives.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Target Audience icons for free download | Freepik">
            <a:extLst>
              <a:ext uri="{FF2B5EF4-FFF2-40B4-BE49-F238E27FC236}">
                <a16:creationId xmlns:a16="http://schemas.microsoft.com/office/drawing/2014/main" id="{99E8B94A-0F0A-4AEE-93CD-7D411DF9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224" y="300493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8283-9D0F-49CA-9AA1-F973FA60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Selling Proposition (USP)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FCD3-8DB7-458F-81ED-80AC44C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5E8E7F-D0A6-4449-9A87-E984669E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19" y="1269648"/>
            <a:ext cx="1858556" cy="1858556"/>
          </a:xfrm>
          <a:prstGeom prst="rect">
            <a:avLst/>
          </a:prstGeom>
        </p:spPr>
      </p:pic>
      <p:pic>
        <p:nvPicPr>
          <p:cNvPr id="1028" name="Picture 4" descr="High-Quality Icons - Free SVG &amp; PNG High-Quality Images ...">
            <a:extLst>
              <a:ext uri="{FF2B5EF4-FFF2-40B4-BE49-F238E27FC236}">
                <a16:creationId xmlns:a16="http://schemas.microsoft.com/office/drawing/2014/main" id="{D29C0609-43CF-4960-9EF4-E2E6ADC1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66" y="3801820"/>
            <a:ext cx="1990419" cy="18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Delivery PNG Transparent Images Free Download | Vector ...">
            <a:extLst>
              <a:ext uri="{FF2B5EF4-FFF2-40B4-BE49-F238E27FC236}">
                <a16:creationId xmlns:a16="http://schemas.microsoft.com/office/drawing/2014/main" id="{EBD9C5BC-307E-4E1D-825C-57DEE4D32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41" y="3757284"/>
            <a:ext cx="1990419" cy="187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ft Voucher Icon Vector Art, Icons, and Graphics for Free ...">
            <a:extLst>
              <a:ext uri="{FF2B5EF4-FFF2-40B4-BE49-F238E27FC236}">
                <a16:creationId xmlns:a16="http://schemas.microsoft.com/office/drawing/2014/main" id="{64197F11-45A4-4B31-B001-0F0850FB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44" y="3729796"/>
            <a:ext cx="2192459" cy="19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ser experience - Free electronics icons">
            <a:extLst>
              <a:ext uri="{FF2B5EF4-FFF2-40B4-BE49-F238E27FC236}">
                <a16:creationId xmlns:a16="http://schemas.microsoft.com/office/drawing/2014/main" id="{F57F3ABD-E1A0-451A-82C7-0933C300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076" y="3729714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0A1B91-B5AE-4E3F-92F0-F55789DDD0C9}"/>
              </a:ext>
            </a:extLst>
          </p:cNvPr>
          <p:cNvSpPr txBox="1"/>
          <p:nvPr/>
        </p:nvSpPr>
        <p:spPr>
          <a:xfrm>
            <a:off x="610166" y="585487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Quality 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D953E-BE91-43D8-B7DC-4DCA1278FE8D}"/>
              </a:ext>
            </a:extLst>
          </p:cNvPr>
          <p:cNvSpPr txBox="1"/>
          <p:nvPr/>
        </p:nvSpPr>
        <p:spPr>
          <a:xfrm>
            <a:off x="3797914" y="581684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Free Delivery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A8D73E-F9E2-46D8-B406-A50914C90C55}"/>
              </a:ext>
            </a:extLst>
          </p:cNvPr>
          <p:cNvSpPr txBox="1"/>
          <p:nvPr/>
        </p:nvSpPr>
        <p:spPr>
          <a:xfrm>
            <a:off x="6614983" y="5854870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Gift Vouchers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3A426-9FBD-4ECD-858C-3BB4597E945B}"/>
              </a:ext>
            </a:extLst>
          </p:cNvPr>
          <p:cNvSpPr txBox="1"/>
          <p:nvPr/>
        </p:nvSpPr>
        <p:spPr>
          <a:xfrm>
            <a:off x="9187563" y="5816841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Seamless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6719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User-Friendly Interface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/>
              <a:t>Secure Payment Processing-</a:t>
            </a:r>
          </a:p>
          <a:p>
            <a:r>
              <a:rPr lang="en-US" dirty="0"/>
              <a:t>Powered by </a:t>
            </a:r>
            <a:r>
              <a:rPr lang="en-US" b="1" dirty="0"/>
              <a:t>Stripe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/>
              <a:t>Seamless Delivery Integration</a:t>
            </a:r>
            <a:r>
              <a:rPr lang="en-US" dirty="0"/>
              <a:t> </a:t>
            </a:r>
          </a:p>
          <a:p>
            <a:r>
              <a:rPr lang="en-US" dirty="0"/>
              <a:t>–</a:t>
            </a:r>
            <a:r>
              <a:rPr lang="en-US" b="1" dirty="0" err="1"/>
              <a:t>ShipEngine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/>
              <a:t>Fast &amp; Responsive Design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/>
              <a:t>Cart &amp; Checkout System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4" name="Picture 4" descr="User friendly - Free interface icons">
            <a:extLst>
              <a:ext uri="{FF2B5EF4-FFF2-40B4-BE49-F238E27FC236}">
                <a16:creationId xmlns:a16="http://schemas.microsoft.com/office/drawing/2014/main" id="{C4217C19-9F66-4601-8F55-5490E7CEDE1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tripe Checkout For OroCommerce ...">
            <a:extLst>
              <a:ext uri="{FF2B5EF4-FFF2-40B4-BE49-F238E27FC236}">
                <a16:creationId xmlns:a16="http://schemas.microsoft.com/office/drawing/2014/main" id="{52FC3141-2CCB-4FD6-AED6-1450E2A34C8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BED1568-6744-4DA2-B123-E632ED74EBA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8498" r="1849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5134" name="Picture 14" descr="NextJS &amp; Tailwind CSS ...">
            <a:extLst>
              <a:ext uri="{FF2B5EF4-FFF2-40B4-BE49-F238E27FC236}">
                <a16:creationId xmlns:a16="http://schemas.microsoft.com/office/drawing/2014/main" id="{884A06E4-8D46-4D70-8FC3-07135A4CAB9E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0" r="237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Checkout - Free commerce and shopping icons">
            <a:extLst>
              <a:ext uri="{FF2B5EF4-FFF2-40B4-BE49-F238E27FC236}">
                <a16:creationId xmlns:a16="http://schemas.microsoft.com/office/drawing/2014/main" id="{E45E5376-C0BC-4903-B375-4474F706349F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5D0-464E-4532-B4EC-B6AE1729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Stack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9B6872-32AD-482E-BFF4-253098EC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AD05-8969-441B-8C21-D634E9818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937" y="1661335"/>
            <a:ext cx="4990027" cy="3950959"/>
          </a:xfrm>
        </p:spPr>
        <p:txBody>
          <a:bodyPr/>
          <a:lstStyle/>
          <a:p>
            <a:r>
              <a:rPr lang="en-US" b="1" dirty="0"/>
              <a:t>Frontend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7630DC-51C1-4F1D-AD52-5449F2B08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Backend</a:t>
            </a:r>
            <a:endParaRPr lang="en-US" dirty="0"/>
          </a:p>
          <a:p>
            <a:endParaRPr lang="en-US" dirty="0"/>
          </a:p>
        </p:txBody>
      </p:sp>
      <p:pic>
        <p:nvPicPr>
          <p:cNvPr id="7172" name="Picture 4" descr="How to use Shadcn UI with NextJS and Tailwind CSS">
            <a:extLst>
              <a:ext uri="{FF2B5EF4-FFF2-40B4-BE49-F238E27FC236}">
                <a16:creationId xmlns:a16="http://schemas.microsoft.com/office/drawing/2014/main" id="{0925FD76-5875-4425-8C8A-B0A9D591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4" y="2533571"/>
            <a:ext cx="3553194" cy="286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Visual Editing Feature with Sanity CMS ...">
            <a:extLst>
              <a:ext uri="{FF2B5EF4-FFF2-40B4-BE49-F238E27FC236}">
                <a16:creationId xmlns:a16="http://schemas.microsoft.com/office/drawing/2014/main" id="{7A410F1A-2886-4D46-95C8-97185F8AD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295" y="2675213"/>
            <a:ext cx="4444011" cy="23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5D0-464E-4532-B4EC-B6AE1729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Stack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9B6872-32AD-482E-BFF4-253098EC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AD05-8969-441B-8C21-D634E9818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937" y="1661335"/>
            <a:ext cx="4990027" cy="3950959"/>
          </a:xfrm>
        </p:spPr>
        <p:txBody>
          <a:bodyPr/>
          <a:lstStyle/>
          <a:p>
            <a:r>
              <a:rPr lang="en-US" b="1" dirty="0"/>
              <a:t>Payments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7630DC-51C1-4F1D-AD52-5449F2B08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Shipping</a:t>
            </a:r>
            <a:endParaRPr lang="en-US" dirty="0"/>
          </a:p>
          <a:p>
            <a:endParaRPr lang="en-US" dirty="0"/>
          </a:p>
        </p:txBody>
      </p:sp>
      <p:pic>
        <p:nvPicPr>
          <p:cNvPr id="8196" name="Picture 4" descr="stripe&quot; Icon - Download for free – Iconduck">
            <a:extLst>
              <a:ext uri="{FF2B5EF4-FFF2-40B4-BE49-F238E27FC236}">
                <a16:creationId xmlns:a16="http://schemas.microsoft.com/office/drawing/2014/main" id="{A30E0C1F-A9E3-4E2A-ABED-D19FA705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1" y="2900726"/>
            <a:ext cx="3339548" cy="22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ShipEngine API">
            <a:extLst>
              <a:ext uri="{FF2B5EF4-FFF2-40B4-BE49-F238E27FC236}">
                <a16:creationId xmlns:a16="http://schemas.microsoft.com/office/drawing/2014/main" id="{869F2FEC-A6B3-4A8C-B20B-544EE290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804" y="2492932"/>
            <a:ext cx="2847353" cy="28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9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Revenue Model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dirty="0" err="1"/>
              <a:t>Furniro</a:t>
            </a:r>
            <a:r>
              <a:rPr lang="en-US" sz="2000" dirty="0"/>
              <a:t> is </a:t>
            </a:r>
            <a:r>
              <a:rPr lang="en-US" sz="2000" b="1" dirty="0"/>
              <a:t>completely free to use</a:t>
            </a:r>
            <a:r>
              <a:rPr lang="en-US" sz="2000" dirty="0"/>
              <a:t>, making revenue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Future premium services (e.g., personalized furniture recommendations).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Partnerships with home decor and interior brands.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222" name="Picture 6" descr="Business Model - Free business icons">
            <a:extLst>
              <a:ext uri="{FF2B5EF4-FFF2-40B4-BE49-F238E27FC236}">
                <a16:creationId xmlns:a16="http://schemas.microsoft.com/office/drawing/2014/main" id="{D0E2F71F-7514-4B60-B209-7A5F4784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534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55</TotalTime>
  <Words>270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Trade Gothic LT Pro</vt:lpstr>
      <vt:lpstr>Trebuchet MS</vt:lpstr>
      <vt:lpstr>Office Theme</vt:lpstr>
      <vt:lpstr>Furniro - E-Commerce Website</vt:lpstr>
      <vt:lpstr>Problem Statement</vt:lpstr>
      <vt:lpstr>Solution :   Furniro - E-Commerce Website  </vt:lpstr>
      <vt:lpstr>Target Audience</vt:lpstr>
      <vt:lpstr>Unique Selling Proposition (USP)</vt:lpstr>
      <vt:lpstr>Key Features</vt:lpstr>
      <vt:lpstr>Technology Stack</vt:lpstr>
      <vt:lpstr>Technology Stack</vt:lpstr>
      <vt:lpstr>Revenue Model</vt:lpstr>
      <vt:lpstr>Future Plans </vt:lpstr>
      <vt:lpstr>Future Plans </vt:lpstr>
      <vt:lpstr>Future Plans </vt:lpstr>
      <vt:lpstr>Conclusion</vt:lpstr>
      <vt:lpstr>Furniro aims to redefine online furniture shopping by offering affordable, high-quality products with free delivery and shopping incentives. With a strong technological foundation and a customer-centric approach, it has the potential to become a leading platform in the e-commerce space for home essentials.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Furniro - E-Commerce Website</dc:title>
  <dc:creator>samreen saif</dc:creator>
  <cp:lastModifiedBy>samreen saif</cp:lastModifiedBy>
  <cp:revision>8</cp:revision>
  <dcterms:created xsi:type="dcterms:W3CDTF">2025-02-04T15:16:34Z</dcterms:created>
  <dcterms:modified xsi:type="dcterms:W3CDTF">2025-02-04T16:11:45Z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