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57" r:id="rId5"/>
    <p:sldId id="258" r:id="rId6"/>
    <p:sldId id="259" r:id="rId7"/>
    <p:sldId id="260" r:id="rId8"/>
    <p:sldId id="261"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3C6512F-1B70-415A-B5B8-5E2E9F287D39}"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357999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C6512F-1B70-415A-B5B8-5E2E9F287D39}"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351115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C6512F-1B70-415A-B5B8-5E2E9F287D39}"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4290458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D3C6512F-1B70-415A-B5B8-5E2E9F287D39}" type="datetimeFigureOut">
              <a:rPr lang="en-IN" smtClean="0"/>
              <a:t>21-04-2021</a:t>
            </a:fld>
            <a:endParaRPr lang="en-IN"/>
          </a:p>
        </p:txBody>
      </p:sp>
      <p:sp>
        <p:nvSpPr>
          <p:cNvPr id="17" name="Slide Number Placeholder 16"/>
          <p:cNvSpPr>
            <a:spLocks noGrp="1"/>
          </p:cNvSpPr>
          <p:nvPr>
            <p:ph type="sldNum" sz="quarter" idx="11"/>
          </p:nvPr>
        </p:nvSpPr>
        <p:spPr/>
        <p:txBody>
          <a:bodyPr/>
          <a:lstStyle/>
          <a:p>
            <a:fld id="{E754693C-5802-4898-AE1E-D9CACE83EACD}" type="slidenum">
              <a:rPr lang="en-IN" smtClean="0"/>
              <a:t>‹#›</a:t>
            </a:fld>
            <a:endParaRPr lang="en-IN"/>
          </a:p>
        </p:txBody>
      </p:sp>
      <p:sp>
        <p:nvSpPr>
          <p:cNvPr id="19" name="Footer Placeholder 18"/>
          <p:cNvSpPr>
            <a:spLocks noGrp="1"/>
          </p:cNvSpPr>
          <p:nvPr>
            <p:ph type="ftr" sz="quarter" idx="12"/>
          </p:nvPr>
        </p:nvSpPr>
        <p:spPr/>
        <p:txBody>
          <a:bodyPr/>
          <a:lstStyle/>
          <a:p>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D3C6512F-1B70-415A-B5B8-5E2E9F287D39}" type="datetimeFigureOut">
              <a:rPr lang="en-IN" smtClean="0"/>
              <a:t>21-04-2021</a:t>
            </a:fld>
            <a:endParaRPr lang="en-IN"/>
          </a:p>
        </p:txBody>
      </p:sp>
      <p:sp>
        <p:nvSpPr>
          <p:cNvPr id="12" name="Slide Number Placeholder 11"/>
          <p:cNvSpPr>
            <a:spLocks noGrp="1"/>
          </p:cNvSpPr>
          <p:nvPr>
            <p:ph type="sldNum" sz="quarter" idx="15"/>
          </p:nvPr>
        </p:nvSpPr>
        <p:spPr/>
        <p:txBody>
          <a:bodyPr/>
          <a:lstStyle/>
          <a:p>
            <a:fld id="{E754693C-5802-4898-AE1E-D9CACE83EACD}" type="slidenum">
              <a:rPr lang="en-IN" smtClean="0"/>
              <a:t>‹#›</a:t>
            </a:fld>
            <a:endParaRPr lang="en-IN"/>
          </a:p>
        </p:txBody>
      </p:sp>
      <p:sp>
        <p:nvSpPr>
          <p:cNvPr id="13" name="Footer Placeholder 12"/>
          <p:cNvSpPr>
            <a:spLocks noGrp="1"/>
          </p:cNvSpPr>
          <p:nvPr>
            <p:ph type="ftr" sz="quarter" idx="16"/>
          </p:nvPr>
        </p:nvSpPr>
        <p:spPr/>
        <p:txBody>
          <a:bodyPr/>
          <a:lstStyle/>
          <a:p>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D3C6512F-1B70-415A-B5B8-5E2E9F287D39}" type="datetimeFigureOut">
              <a:rPr lang="en-IN" smtClean="0"/>
              <a:t>21-04-2021</a:t>
            </a:fld>
            <a:endParaRPr lang="en-IN"/>
          </a:p>
        </p:txBody>
      </p:sp>
      <p:sp>
        <p:nvSpPr>
          <p:cNvPr id="14" name="Slide Number Placeholder 13"/>
          <p:cNvSpPr>
            <a:spLocks noGrp="1"/>
          </p:cNvSpPr>
          <p:nvPr>
            <p:ph type="sldNum" sz="quarter" idx="11"/>
          </p:nvPr>
        </p:nvSpPr>
        <p:spPr/>
        <p:txBody>
          <a:bodyPr/>
          <a:lstStyle/>
          <a:p>
            <a:fld id="{E754693C-5802-4898-AE1E-D9CACE83EACD}"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D3C6512F-1B70-415A-B5B8-5E2E9F287D39}" type="datetimeFigureOut">
              <a:rPr lang="en-IN" smtClean="0"/>
              <a:t>21-04-2021</a:t>
            </a:fld>
            <a:endParaRPr lang="en-IN"/>
          </a:p>
        </p:txBody>
      </p:sp>
      <p:sp>
        <p:nvSpPr>
          <p:cNvPr id="12" name="Slide Number Placeholder 11"/>
          <p:cNvSpPr>
            <a:spLocks noGrp="1"/>
          </p:cNvSpPr>
          <p:nvPr>
            <p:ph type="sldNum" sz="quarter" idx="16"/>
          </p:nvPr>
        </p:nvSpPr>
        <p:spPr/>
        <p:txBody>
          <a:bodyPr/>
          <a:lstStyle/>
          <a:p>
            <a:fld id="{E754693C-5802-4898-AE1E-D9CACE83EACD}" type="slidenum">
              <a:rPr lang="en-IN" smtClean="0"/>
              <a:t>‹#›</a:t>
            </a:fld>
            <a:endParaRPr lang="en-IN"/>
          </a:p>
        </p:txBody>
      </p:sp>
      <p:sp>
        <p:nvSpPr>
          <p:cNvPr id="13" name="Footer Placeholder 12"/>
          <p:cNvSpPr>
            <a:spLocks noGrp="1"/>
          </p:cNvSpPr>
          <p:nvPr>
            <p:ph type="ftr" sz="quarter" idx="17"/>
          </p:nvPr>
        </p:nvSpPr>
        <p:spPr/>
        <p:txBody>
          <a:bodyPr/>
          <a:lstStyle/>
          <a:p>
            <a:endParaRPr lang="en-IN"/>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D3C6512F-1B70-415A-B5B8-5E2E9F287D39}" type="datetimeFigureOut">
              <a:rPr lang="en-IN" smtClean="0"/>
              <a:t>21-04-2021</a:t>
            </a:fld>
            <a:endParaRPr lang="en-IN"/>
          </a:p>
        </p:txBody>
      </p:sp>
      <p:sp>
        <p:nvSpPr>
          <p:cNvPr id="12" name="Slide Number Placeholder 11"/>
          <p:cNvSpPr>
            <a:spLocks noGrp="1"/>
          </p:cNvSpPr>
          <p:nvPr>
            <p:ph type="sldNum" sz="quarter" idx="17"/>
          </p:nvPr>
        </p:nvSpPr>
        <p:spPr/>
        <p:txBody>
          <a:bodyPr/>
          <a:lstStyle/>
          <a:p>
            <a:fld id="{E754693C-5802-4898-AE1E-D9CACE83EACD}" type="slidenum">
              <a:rPr lang="en-IN" smtClean="0"/>
              <a:t>‹#›</a:t>
            </a:fld>
            <a:endParaRPr lang="en-IN"/>
          </a:p>
        </p:txBody>
      </p:sp>
      <p:sp>
        <p:nvSpPr>
          <p:cNvPr id="13" name="Footer Placeholder 12"/>
          <p:cNvSpPr>
            <a:spLocks noGrp="1"/>
          </p:cNvSpPr>
          <p:nvPr>
            <p:ph type="ftr" sz="quarter" idx="18"/>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D3C6512F-1B70-415A-B5B8-5E2E9F287D39}" type="datetimeFigureOut">
              <a:rPr lang="en-IN" smtClean="0"/>
              <a:t>21-04-2021</a:t>
            </a:fld>
            <a:endParaRPr lang="en-IN"/>
          </a:p>
        </p:txBody>
      </p:sp>
      <p:sp>
        <p:nvSpPr>
          <p:cNvPr id="16" name="Slide Number Placeholder 15"/>
          <p:cNvSpPr>
            <a:spLocks noGrp="1"/>
          </p:cNvSpPr>
          <p:nvPr>
            <p:ph type="sldNum" sz="quarter" idx="11"/>
          </p:nvPr>
        </p:nvSpPr>
        <p:spPr/>
        <p:txBody>
          <a:bodyPr/>
          <a:lstStyle/>
          <a:p>
            <a:fld id="{E754693C-5802-4898-AE1E-D9CACE83EACD}"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3C6512F-1B70-415A-B5B8-5E2E9F287D39}" type="datetimeFigureOut">
              <a:rPr lang="en-IN" smtClean="0"/>
              <a:t>21-04-2021</a:t>
            </a:fld>
            <a:endParaRPr lang="en-IN"/>
          </a:p>
        </p:txBody>
      </p:sp>
      <p:sp>
        <p:nvSpPr>
          <p:cNvPr id="8" name="Slide Number Placeholder 7"/>
          <p:cNvSpPr>
            <a:spLocks noGrp="1"/>
          </p:cNvSpPr>
          <p:nvPr>
            <p:ph type="sldNum" sz="quarter" idx="11"/>
          </p:nvPr>
        </p:nvSpPr>
        <p:spPr/>
        <p:txBody>
          <a:bodyPr/>
          <a:lstStyle/>
          <a:p>
            <a:fld id="{E754693C-5802-4898-AE1E-D9CACE83EACD}"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D3C6512F-1B70-415A-B5B8-5E2E9F287D39}" type="datetimeFigureOut">
              <a:rPr lang="en-IN" smtClean="0"/>
              <a:t>21-04-2021</a:t>
            </a:fld>
            <a:endParaRPr lang="en-IN"/>
          </a:p>
        </p:txBody>
      </p:sp>
      <p:sp>
        <p:nvSpPr>
          <p:cNvPr id="19" name="Slide Number Placeholder 18"/>
          <p:cNvSpPr>
            <a:spLocks noGrp="1"/>
          </p:cNvSpPr>
          <p:nvPr>
            <p:ph type="sldNum" sz="quarter" idx="16"/>
          </p:nvPr>
        </p:nvSpPr>
        <p:spPr/>
        <p:txBody>
          <a:bodyPr/>
          <a:lstStyle/>
          <a:p>
            <a:fld id="{E754693C-5802-4898-AE1E-D9CACE83EACD}" type="slidenum">
              <a:rPr lang="en-IN" smtClean="0"/>
              <a:t>‹#›</a:t>
            </a:fld>
            <a:endParaRPr lang="en-IN"/>
          </a:p>
        </p:txBody>
      </p:sp>
      <p:sp>
        <p:nvSpPr>
          <p:cNvPr id="23" name="Footer Placeholder 22"/>
          <p:cNvSpPr>
            <a:spLocks noGrp="1"/>
          </p:cNvSpPr>
          <p:nvPr>
            <p:ph type="ftr" sz="quarter" idx="17"/>
          </p:nvPr>
        </p:nvSpPr>
        <p:spPr/>
        <p:txBody>
          <a:bodyPr/>
          <a:lstStyle/>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C6512F-1B70-415A-B5B8-5E2E9F287D39}"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19205497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D3C6512F-1B70-415A-B5B8-5E2E9F287D39}" type="datetimeFigureOut">
              <a:rPr lang="en-IN" smtClean="0"/>
              <a:t>21-04-2021</a:t>
            </a:fld>
            <a:endParaRPr lang="en-IN"/>
          </a:p>
        </p:txBody>
      </p:sp>
      <p:sp>
        <p:nvSpPr>
          <p:cNvPr id="14" name="Slide Number Placeholder 13"/>
          <p:cNvSpPr>
            <a:spLocks noGrp="1"/>
          </p:cNvSpPr>
          <p:nvPr>
            <p:ph type="sldNum" sz="quarter" idx="15"/>
          </p:nvPr>
        </p:nvSpPr>
        <p:spPr>
          <a:xfrm>
            <a:off x="4038600" y="6172200"/>
            <a:ext cx="1066800" cy="304800"/>
          </a:xfrm>
        </p:spPr>
        <p:txBody>
          <a:bodyPr/>
          <a:lstStyle/>
          <a:p>
            <a:fld id="{E754693C-5802-4898-AE1E-D9CACE83EACD}" type="slidenum">
              <a:rPr lang="en-IN" smtClean="0"/>
              <a:t>‹#›</a:t>
            </a:fld>
            <a:endParaRPr lang="en-IN"/>
          </a:p>
        </p:txBody>
      </p:sp>
      <p:sp>
        <p:nvSpPr>
          <p:cNvPr id="15" name="Footer Placeholder 14"/>
          <p:cNvSpPr>
            <a:spLocks noGrp="1"/>
          </p:cNvSpPr>
          <p:nvPr>
            <p:ph type="ftr" sz="quarter" idx="16"/>
          </p:nvPr>
        </p:nvSpPr>
        <p:spPr>
          <a:xfrm>
            <a:off x="1447800" y="6486525"/>
            <a:ext cx="6248400" cy="292100"/>
          </a:xfrm>
        </p:spPr>
        <p:txBody>
          <a:bodyPr/>
          <a:lstStyle/>
          <a:p>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C6512F-1B70-415A-B5B8-5E2E9F287D39}"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C6512F-1B70-415A-B5B8-5E2E9F287D39}"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3C6512F-1B70-415A-B5B8-5E2E9F287D39}"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E754693C-5802-4898-AE1E-D9CACE83EACD}" type="slidenum">
              <a:rPr lang="en-IN" smtClean="0"/>
              <a:t>‹#›</a:t>
            </a:fld>
            <a:endParaRPr lang="en-IN"/>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C6512F-1B70-415A-B5B8-5E2E9F287D39}"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3C6512F-1B70-415A-B5B8-5E2E9F287D39}" type="datetimeFigureOut">
              <a:rPr lang="en-IN" smtClean="0"/>
              <a:t>21-04-2021</a:t>
            </a:fld>
            <a:endParaRPr lang="en-IN"/>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C6512F-1B70-415A-B5B8-5E2E9F287D39}"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4693C-5802-4898-AE1E-D9CACE83EACD}" type="slidenum">
              <a:rPr lang="en-IN" smtClean="0"/>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C6512F-1B70-415A-B5B8-5E2E9F287D39}" type="datetimeFigureOut">
              <a:rPr lang="en-IN" smtClean="0"/>
              <a:t>21-04-2021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54693C-5802-4898-AE1E-D9CACE83EACD}" type="slidenum">
              <a:rPr lang="en-IN" smtClean="0"/>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C6512F-1B70-415A-B5B8-5E2E9F287D39}" type="datetimeFigureOut">
              <a:rPr lang="en-IN" smtClean="0"/>
              <a:t>21-04-2021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54693C-5802-4898-AE1E-D9CACE83EACD}" type="slidenum">
              <a:rPr lang="en-IN" smtClean="0"/>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3C6512F-1B70-415A-B5B8-5E2E9F287D39}" type="datetimeFigureOut">
              <a:rPr lang="en-IN" smtClean="0"/>
              <a:t>21-04-2021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54693C-5802-4898-AE1E-D9CACE83EAC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C6512F-1B70-415A-B5B8-5E2E9F287D39}"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27088558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C6512F-1B70-415A-B5B8-5E2E9F287D39}"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4693C-5802-4898-AE1E-D9CACE83EACD}" type="slidenum">
              <a:rPr lang="en-IN" smtClean="0"/>
              <a:t>‹#›</a:t>
            </a:fld>
            <a:endParaRPr lang="en-IN"/>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D3C6512F-1B70-415A-B5B8-5E2E9F287D39}" type="datetimeFigureOut">
              <a:rPr lang="en-IN" smtClean="0"/>
              <a:t>21-04-2021</a:t>
            </a:fld>
            <a:endParaRPr lang="en-IN"/>
          </a:p>
        </p:txBody>
      </p:sp>
      <p:sp>
        <p:nvSpPr>
          <p:cNvPr id="7" name="Slide Number Placeholder 6"/>
          <p:cNvSpPr>
            <a:spLocks noGrp="1"/>
          </p:cNvSpPr>
          <p:nvPr>
            <p:ph type="sldNum" sz="quarter" idx="12"/>
          </p:nvPr>
        </p:nvSpPr>
        <p:spPr/>
        <p:txBody>
          <a:bodyPr/>
          <a:lstStyle/>
          <a:p>
            <a:fld id="{E754693C-5802-4898-AE1E-D9CACE83EACD}" type="slidenum">
              <a:rPr lang="en-IN" smtClean="0"/>
              <a:t>‹#›</a:t>
            </a:fld>
            <a:endParaRPr lang="en-IN"/>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C6512F-1B70-415A-B5B8-5E2E9F287D39}"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C6512F-1B70-415A-B5B8-5E2E9F287D39}" type="datetimeFigureOut">
              <a:rPr lang="en-IN" smtClean="0"/>
              <a:t>21-04-2021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3C6512F-1B70-415A-B5B8-5E2E9F287D39}"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4090018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3C6512F-1B70-415A-B5B8-5E2E9F287D39}" type="datetimeFigureOut">
              <a:rPr lang="en-IN" smtClean="0"/>
              <a:t>21-04-2021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3476351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3C6512F-1B70-415A-B5B8-5E2E9F287D39}" type="datetimeFigureOut">
              <a:rPr lang="en-IN" smtClean="0"/>
              <a:t>21-04-2021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1107014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C6512F-1B70-415A-B5B8-5E2E9F287D39}" type="datetimeFigureOut">
              <a:rPr lang="en-IN" smtClean="0"/>
              <a:t>21-04-2021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68569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C6512F-1B70-415A-B5B8-5E2E9F287D39}"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365806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C6512F-1B70-415A-B5B8-5E2E9F287D39}" type="datetimeFigureOut">
              <a:rPr lang="en-IN" smtClean="0"/>
              <a:t>21-04-2021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412053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6512F-1B70-415A-B5B8-5E2E9F287D39}" type="datetimeFigureOut">
              <a:rPr lang="en-IN" smtClean="0"/>
              <a:t>21-04-2021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54693C-5802-4898-AE1E-D9CACE83EACD}" type="slidenum">
              <a:rPr lang="en-IN" smtClean="0"/>
              <a:t>‹#›</a:t>
            </a:fld>
            <a:endParaRPr lang="en-IN"/>
          </a:p>
        </p:txBody>
      </p:sp>
    </p:spTree>
    <p:extLst>
      <p:ext uri="{BB962C8B-B14F-4D97-AF65-F5344CB8AC3E}">
        <p14:creationId xmlns:p14="http://schemas.microsoft.com/office/powerpoint/2010/main" val="4242014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D3C6512F-1B70-415A-B5B8-5E2E9F287D39}" type="datetimeFigureOut">
              <a:rPr lang="en-IN" smtClean="0"/>
              <a:t>21-04-2021</a:t>
            </a:fld>
            <a:endParaRPr lang="en-IN"/>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IN"/>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E754693C-5802-4898-AE1E-D9CACE83EACD}" type="slidenum">
              <a:rPr lang="en-IN" smtClean="0"/>
              <a:t>‹#›</a:t>
            </a:fld>
            <a:endParaRPr lang="en-IN"/>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D3C6512F-1B70-415A-B5B8-5E2E9F287D39}" type="datetimeFigureOut">
              <a:rPr lang="en-IN" smtClean="0"/>
              <a:t>21-04-2021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E754693C-5802-4898-AE1E-D9CACE83EACD}" type="slidenum">
              <a:rPr lang="en-IN" smtClean="0"/>
              <a:t>‹#›</a:t>
            </a:fld>
            <a:endParaRPr lang="en-I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4.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5.jpeg"/><Relationship Id="rId1" Type="http://schemas.openxmlformats.org/officeDocument/2006/relationships/slideLayout" Target="../slideLayouts/slideLayout29.xml"/><Relationship Id="rId5" Type="http://schemas.openxmlformats.org/officeDocument/2006/relationships/image" Target="../media/image18.pn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3559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l="-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u="sng" dirty="0" smtClean="0">
                <a:effectLst>
                  <a:outerShdw blurRad="38100" dist="38100" dir="2700000" algn="tl">
                    <a:srgbClr val="000000">
                      <a:alpha val="43137"/>
                    </a:srgbClr>
                  </a:outerShdw>
                </a:effectLst>
                <a:latin typeface="Garamond" pitchFamily="18" charset="0"/>
              </a:rPr>
              <a:t>INTRODUCTION</a:t>
            </a:r>
            <a:endParaRPr lang="en-IN" sz="3600" u="sng" dirty="0">
              <a:effectLst>
                <a:outerShdw blurRad="38100" dist="38100" dir="2700000" algn="tl">
                  <a:srgbClr val="000000">
                    <a:alpha val="43137"/>
                  </a:srgbClr>
                </a:outerShdw>
              </a:effectLst>
              <a:latin typeface="Garamond" pitchFamily="18" charset="0"/>
            </a:endParaRPr>
          </a:p>
        </p:txBody>
      </p:sp>
      <p:sp>
        <p:nvSpPr>
          <p:cNvPr id="3" name="Content Placeholder 2"/>
          <p:cNvSpPr>
            <a:spLocks noGrp="1"/>
          </p:cNvSpPr>
          <p:nvPr>
            <p:ph idx="1"/>
          </p:nvPr>
        </p:nvSpPr>
        <p:spPr/>
        <p:txBody>
          <a:bodyPr anchor="ctr">
            <a:normAutofit fontScale="92500" lnSpcReduction="10000"/>
          </a:bodyPr>
          <a:lstStyle/>
          <a:p>
            <a:pPr algn="just">
              <a:buFont typeface="Wingdings" pitchFamily="2" charset="2"/>
              <a:buChar char="v"/>
            </a:pPr>
            <a:r>
              <a:rPr lang="en-GB" dirty="0" smtClean="0">
                <a:effectLst/>
                <a:latin typeface="Garamond" pitchFamily="18" charset="0"/>
              </a:rPr>
              <a:t>Seeing an increasing demand for smart homes, where appliances react automatically to changing environment conditions and can be easily through one common device. We have come up with a new system called </a:t>
            </a:r>
            <a:r>
              <a:rPr lang="en-GB" dirty="0" err="1" smtClean="0">
                <a:effectLst/>
                <a:latin typeface="Garamond" pitchFamily="18" charset="0"/>
              </a:rPr>
              <a:t>Arduino</a:t>
            </a:r>
            <a:r>
              <a:rPr lang="en-GB" dirty="0" smtClean="0">
                <a:effectLst/>
                <a:latin typeface="Garamond" pitchFamily="18" charset="0"/>
              </a:rPr>
              <a:t> based Bulb and Fan automation. This system is super cost effective and can give the user, the ability to control these device without even spending for a remote control. This system allows automated Bulb and Fan for better convenience, energy efficiency, and security. </a:t>
            </a:r>
          </a:p>
          <a:p>
            <a:endParaRPr lang="en-IN" dirty="0"/>
          </a:p>
        </p:txBody>
      </p:sp>
    </p:spTree>
    <p:extLst>
      <p:ext uri="{BB962C8B-B14F-4D97-AF65-F5344CB8AC3E}">
        <p14:creationId xmlns:p14="http://schemas.microsoft.com/office/powerpoint/2010/main" val="2134902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51720" y="260648"/>
            <a:ext cx="5256584" cy="1143000"/>
          </a:xfrm>
          <a:solidFill>
            <a:schemeClr val="tx2">
              <a:lumMod val="60000"/>
              <a:lumOff val="40000"/>
            </a:schemeClr>
          </a:solidFill>
        </p:spPr>
        <p:txBody>
          <a:bodyPr/>
          <a:lstStyle/>
          <a:p>
            <a:r>
              <a:rPr lang="en-GB" sz="3200" u="sng" dirty="0" smtClean="0">
                <a:effectLst>
                  <a:outerShdw blurRad="38100" dist="38100" dir="2700000" algn="tl">
                    <a:srgbClr val="000000">
                      <a:alpha val="43137"/>
                    </a:srgbClr>
                  </a:outerShdw>
                </a:effectLst>
                <a:latin typeface="Garamond" pitchFamily="18" charset="0"/>
              </a:rPr>
              <a:t>OBJECTIVES</a:t>
            </a:r>
            <a:endParaRPr lang="en-IN" sz="3200" u="sng" dirty="0">
              <a:effectLst>
                <a:outerShdw blurRad="38100" dist="38100" dir="2700000" algn="tl">
                  <a:srgbClr val="000000">
                    <a:alpha val="43137"/>
                  </a:srgbClr>
                </a:outerShdw>
              </a:effectLst>
              <a:latin typeface="Garamond" pitchFamily="18" charset="0"/>
            </a:endParaRPr>
          </a:p>
        </p:txBody>
      </p:sp>
      <p:sp>
        <p:nvSpPr>
          <p:cNvPr id="3" name="TextBox 2"/>
          <p:cNvSpPr txBox="1"/>
          <p:nvPr/>
        </p:nvSpPr>
        <p:spPr>
          <a:xfrm>
            <a:off x="3630782" y="1556792"/>
            <a:ext cx="2376264" cy="1477328"/>
          </a:xfrm>
          <a:prstGeom prst="rect">
            <a:avLst/>
          </a:prstGeom>
          <a:solidFill>
            <a:schemeClr val="tx2">
              <a:lumMod val="40000"/>
              <a:lumOff val="60000"/>
            </a:schemeClr>
          </a:solidFill>
        </p:spPr>
        <p:txBody>
          <a:bodyPr wrap="square" rtlCol="0">
            <a:spAutoFit/>
          </a:bodyPr>
          <a:lstStyle/>
          <a:p>
            <a:pPr algn="ctr"/>
            <a:r>
              <a:rPr lang="en-GB" dirty="0" smtClean="0"/>
              <a:t>1.T</a:t>
            </a:r>
            <a:r>
              <a:rPr lang="en-GB" dirty="0" smtClean="0">
                <a:effectLst/>
              </a:rPr>
              <a:t>o implement a low cost, reliable and scalable automated Bulb and Fan that can remotely controlled.</a:t>
            </a:r>
          </a:p>
        </p:txBody>
      </p:sp>
      <p:sp>
        <p:nvSpPr>
          <p:cNvPr id="4" name="TextBox 3"/>
          <p:cNvSpPr txBox="1"/>
          <p:nvPr/>
        </p:nvSpPr>
        <p:spPr>
          <a:xfrm>
            <a:off x="3738792" y="3422073"/>
            <a:ext cx="2160240" cy="923330"/>
          </a:xfrm>
          <a:prstGeom prst="rect">
            <a:avLst/>
          </a:prstGeom>
          <a:solidFill>
            <a:schemeClr val="tx2">
              <a:lumMod val="40000"/>
              <a:lumOff val="60000"/>
            </a:schemeClr>
          </a:solidFill>
        </p:spPr>
        <p:txBody>
          <a:bodyPr wrap="square" rtlCol="0">
            <a:spAutoFit/>
          </a:bodyPr>
          <a:lstStyle/>
          <a:p>
            <a:pPr algn="ctr"/>
            <a:r>
              <a:rPr lang="en-GB" dirty="0" smtClean="0">
                <a:effectLst/>
              </a:rPr>
              <a:t>2.TO PROVIDE ANYTIME AND ANYWHERE ACCESS</a:t>
            </a:r>
          </a:p>
        </p:txBody>
      </p:sp>
      <p:sp>
        <p:nvSpPr>
          <p:cNvPr id="5" name="TextBox 4"/>
          <p:cNvSpPr txBox="1"/>
          <p:nvPr/>
        </p:nvSpPr>
        <p:spPr>
          <a:xfrm>
            <a:off x="3226971" y="4721733"/>
            <a:ext cx="3183885" cy="369332"/>
          </a:xfrm>
          <a:prstGeom prst="rect">
            <a:avLst/>
          </a:prstGeom>
          <a:solidFill>
            <a:schemeClr val="tx2">
              <a:lumMod val="40000"/>
              <a:lumOff val="60000"/>
            </a:schemeClr>
          </a:solidFill>
        </p:spPr>
        <p:txBody>
          <a:bodyPr wrap="none" rtlCol="0">
            <a:spAutoFit/>
          </a:bodyPr>
          <a:lstStyle/>
          <a:p>
            <a:pPr algn="ctr"/>
            <a:r>
              <a:rPr lang="en-IN" dirty="0" smtClean="0">
                <a:effectLst/>
              </a:rPr>
              <a:t>3.HELP HANDICAPPED AND OLD</a:t>
            </a:r>
          </a:p>
        </p:txBody>
      </p:sp>
      <p:sp>
        <p:nvSpPr>
          <p:cNvPr id="6" name="TextBox 5"/>
          <p:cNvSpPr txBox="1"/>
          <p:nvPr/>
        </p:nvSpPr>
        <p:spPr>
          <a:xfrm>
            <a:off x="3847820" y="5398623"/>
            <a:ext cx="1980479" cy="369332"/>
          </a:xfrm>
          <a:prstGeom prst="rect">
            <a:avLst/>
          </a:prstGeom>
          <a:solidFill>
            <a:schemeClr val="tx2">
              <a:lumMod val="40000"/>
              <a:lumOff val="60000"/>
            </a:schemeClr>
          </a:solidFill>
        </p:spPr>
        <p:txBody>
          <a:bodyPr wrap="none" rtlCol="0">
            <a:spAutoFit/>
          </a:bodyPr>
          <a:lstStyle/>
          <a:p>
            <a:pPr algn="ctr"/>
            <a:r>
              <a:rPr lang="en-GB" dirty="0" smtClean="0"/>
              <a:t>4.</a:t>
            </a:r>
            <a:r>
              <a:rPr lang="en-IN" dirty="0" smtClean="0">
                <a:effectLst/>
              </a:rPr>
              <a:t> ENERGY SAVING </a:t>
            </a:r>
          </a:p>
        </p:txBody>
      </p:sp>
      <p:sp>
        <p:nvSpPr>
          <p:cNvPr id="7" name="TextBox 6"/>
          <p:cNvSpPr txBox="1"/>
          <p:nvPr/>
        </p:nvSpPr>
        <p:spPr>
          <a:xfrm>
            <a:off x="2432830" y="6088747"/>
            <a:ext cx="4729949" cy="369332"/>
          </a:xfrm>
          <a:prstGeom prst="rect">
            <a:avLst/>
          </a:prstGeom>
          <a:solidFill>
            <a:schemeClr val="tx2">
              <a:lumMod val="40000"/>
              <a:lumOff val="60000"/>
            </a:schemeClr>
          </a:solidFill>
        </p:spPr>
        <p:txBody>
          <a:bodyPr wrap="none" rtlCol="0">
            <a:spAutoFit/>
          </a:bodyPr>
          <a:lstStyle/>
          <a:p>
            <a:pPr algn="ctr"/>
            <a:r>
              <a:rPr lang="en-GB" dirty="0" smtClean="0"/>
              <a:t>5.</a:t>
            </a:r>
            <a:r>
              <a:rPr lang="en-GB" dirty="0" smtClean="0">
                <a:effectLst/>
              </a:rPr>
              <a:t> TO SETUP EXCELLENT CONTROL OVER SWITCH</a:t>
            </a:r>
          </a:p>
        </p:txBody>
      </p:sp>
    </p:spTree>
    <p:extLst>
      <p:ext uri="{BB962C8B-B14F-4D97-AF65-F5344CB8AC3E}">
        <p14:creationId xmlns:p14="http://schemas.microsoft.com/office/powerpoint/2010/main" val="1143888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1916832"/>
            <a:ext cx="4906888" cy="4525963"/>
          </a:xfrm>
        </p:spPr>
        <p:txBody>
          <a:bodyPr>
            <a:normAutofit fontScale="92500" lnSpcReduction="20000"/>
          </a:bodyPr>
          <a:lstStyle/>
          <a:p>
            <a:pPr algn="just"/>
            <a:r>
              <a:rPr lang="en-GB" sz="2400" dirty="0" smtClean="0">
                <a:effectLst/>
              </a:rPr>
              <a:t>The project is executed within a one semester frame. The time frame allocated for this project is limited but adequate through proper time management and planning. The aim of this project is to design an open source, easy-to-use and affordable bulb and fan automation. For this reason the </a:t>
            </a:r>
            <a:r>
              <a:rPr lang="en-GB" sz="2400" dirty="0" err="1" smtClean="0">
                <a:effectLst/>
              </a:rPr>
              <a:t>Arduino</a:t>
            </a:r>
            <a:r>
              <a:rPr lang="en-GB" sz="2400" dirty="0" smtClean="0">
                <a:effectLst/>
              </a:rPr>
              <a:t> IDE and Node MCU Esp8266 is used, acting as the main controller for the system by sending signals to control bulb and fan. A smartphone application - </a:t>
            </a:r>
            <a:r>
              <a:rPr lang="en-GB" sz="2400" dirty="0" err="1" smtClean="0">
                <a:effectLst/>
              </a:rPr>
              <a:t>Blynk</a:t>
            </a:r>
            <a:r>
              <a:rPr lang="en-GB" sz="2400" dirty="0" smtClean="0">
                <a:effectLst/>
              </a:rPr>
              <a:t> app works as the user interface while a standard wireless network is used as the medium between </a:t>
            </a:r>
            <a:r>
              <a:rPr lang="en-GB" sz="2400" dirty="0" err="1" smtClean="0">
                <a:effectLst/>
              </a:rPr>
              <a:t>Arduino</a:t>
            </a:r>
            <a:r>
              <a:rPr lang="en-GB" sz="2400" dirty="0" smtClean="0">
                <a:effectLst/>
              </a:rPr>
              <a:t> and smartphone application.</a:t>
            </a:r>
          </a:p>
          <a:p>
            <a:endParaRPr lang="en-IN" sz="2400" dirty="0"/>
          </a:p>
        </p:txBody>
      </p:sp>
      <p:sp>
        <p:nvSpPr>
          <p:cNvPr id="2" name="Title 1"/>
          <p:cNvSpPr>
            <a:spLocks noGrp="1"/>
          </p:cNvSpPr>
          <p:nvPr>
            <p:ph type="title"/>
          </p:nvPr>
        </p:nvSpPr>
        <p:spPr>
          <a:xfrm>
            <a:off x="2555776" y="836712"/>
            <a:ext cx="4114800" cy="845056"/>
          </a:xfrm>
        </p:spPr>
        <p:txBody>
          <a:bodyPr>
            <a:normAutofit/>
          </a:bodyPr>
          <a:lstStyle/>
          <a:p>
            <a:r>
              <a:rPr lang="en-GB" sz="2400" b="0" u="sng" dirty="0" smtClean="0">
                <a:effectLst>
                  <a:outerShdw blurRad="38100" dist="38100" dir="2700000" algn="tl">
                    <a:srgbClr val="000000">
                      <a:alpha val="43137"/>
                    </a:srgbClr>
                  </a:outerShdw>
                </a:effectLst>
              </a:rPr>
              <a:t>FEASIBILITY STUDY</a:t>
            </a:r>
            <a:endParaRPr lang="en-IN" sz="2400" b="0" u="sng" dirty="0">
              <a:effectLst>
                <a:outerShdw blurRad="38100" dist="38100" dir="2700000" algn="tl">
                  <a:srgbClr val="000000">
                    <a:alpha val="43137"/>
                  </a:srgbClr>
                </a:outerShdw>
              </a:effectLst>
            </a:endParaRPr>
          </a:p>
        </p:txBody>
      </p:sp>
      <p:pic>
        <p:nvPicPr>
          <p:cNvPr id="1026" name="Picture 2" descr="F:\Users\mc\Desktop\hm3.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1916832"/>
            <a:ext cx="1296145" cy="12961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F:\Users\mc\Desktop\hm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3" y="3428999"/>
            <a:ext cx="3816424" cy="31099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Users\mc\Desktop\hm5.jf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916832"/>
            <a:ext cx="2376264"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679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sz="3200" u="sng" dirty="0" smtClean="0">
                <a:effectLst>
                  <a:outerShdw blurRad="38100" dist="38100" dir="2700000" algn="tl">
                    <a:srgbClr val="000000">
                      <a:alpha val="43137"/>
                    </a:srgbClr>
                  </a:outerShdw>
                </a:effectLst>
                <a:latin typeface="Garamond" pitchFamily="18" charset="0"/>
              </a:rPr>
              <a:t>METHODOLOGY</a:t>
            </a:r>
            <a:endParaRPr lang="en-IN" sz="3200" u="sng" dirty="0">
              <a:effectLst>
                <a:outerShdw blurRad="38100" dist="38100" dir="2700000" algn="tl">
                  <a:srgbClr val="000000">
                    <a:alpha val="43137"/>
                  </a:srgbClr>
                </a:outerShdw>
              </a:effectLst>
              <a:latin typeface="Garamond" pitchFamily="18" charset="0"/>
            </a:endParaRPr>
          </a:p>
        </p:txBody>
      </p:sp>
      <p:sp>
        <p:nvSpPr>
          <p:cNvPr id="3" name="Content Placeholder 2"/>
          <p:cNvSpPr>
            <a:spLocks noGrp="1"/>
          </p:cNvSpPr>
          <p:nvPr>
            <p:ph idx="1"/>
          </p:nvPr>
        </p:nvSpPr>
        <p:spPr>
          <a:xfrm>
            <a:off x="395536" y="1196752"/>
            <a:ext cx="8229600" cy="2548880"/>
          </a:xfrm>
        </p:spPr>
        <p:txBody>
          <a:bodyPr>
            <a:normAutofit fontScale="85000" lnSpcReduction="20000"/>
          </a:bodyPr>
          <a:lstStyle/>
          <a:p>
            <a:r>
              <a:rPr lang="en-GB" sz="2600" dirty="0" smtClean="0">
                <a:effectLst/>
              </a:rPr>
              <a:t>After confirmation of the project title, preliminary research is done to </a:t>
            </a:r>
            <a:r>
              <a:rPr lang="en-GB" sz="2600" dirty="0" err="1" smtClean="0">
                <a:effectLst/>
              </a:rPr>
              <a:t>analyze</a:t>
            </a:r>
            <a:r>
              <a:rPr lang="en-GB" sz="2600" dirty="0" smtClean="0">
                <a:effectLst/>
              </a:rPr>
              <a:t> it.</a:t>
            </a:r>
          </a:p>
          <a:p>
            <a:r>
              <a:rPr lang="en-GB" sz="2600" dirty="0" smtClean="0">
                <a:effectLst/>
              </a:rPr>
              <a:t>A coding is written in the C language, which is than given into the NODE MCU module.</a:t>
            </a:r>
          </a:p>
          <a:p>
            <a:r>
              <a:rPr lang="en-GB" sz="2600" dirty="0" smtClean="0">
                <a:effectLst/>
              </a:rPr>
              <a:t>The connections are made as per the connection diagram. </a:t>
            </a:r>
          </a:p>
          <a:p>
            <a:r>
              <a:rPr lang="en-GB" sz="2600" dirty="0" smtClean="0">
                <a:effectLst/>
              </a:rPr>
              <a:t>Source supply is provided to the bulb and fan. </a:t>
            </a:r>
          </a:p>
          <a:p>
            <a:r>
              <a:rPr lang="en-GB" sz="2600" dirty="0" smtClean="0">
                <a:effectLst/>
              </a:rPr>
              <a:t>With the help of application in the android, the switching of bulb and fan can be controlled.</a:t>
            </a:r>
          </a:p>
          <a:p>
            <a:endParaRPr lang="en-IN" dirty="0"/>
          </a:p>
        </p:txBody>
      </p:sp>
      <p:pic>
        <p:nvPicPr>
          <p:cNvPr id="2050" name="Picture 2" descr="F:\Users\mc\Desktop\hm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140" y="3768078"/>
            <a:ext cx="5256585" cy="296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2621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200" u="sng" dirty="0" smtClean="0">
                <a:effectLst>
                  <a:outerShdw blurRad="38100" dist="38100" dir="2700000" algn="tl">
                    <a:srgbClr val="000000">
                      <a:alpha val="43137"/>
                    </a:srgbClr>
                  </a:outerShdw>
                </a:effectLst>
                <a:latin typeface="Garamond" pitchFamily="18" charset="0"/>
              </a:rPr>
              <a:t>FACILITIES REQUIRED FOR PROPOSED WORK</a:t>
            </a:r>
            <a:endParaRPr lang="en-IN" sz="3200" u="sng" dirty="0">
              <a:effectLst>
                <a:outerShdw blurRad="38100" dist="38100" dir="2700000" algn="tl">
                  <a:srgbClr val="000000">
                    <a:alpha val="43137"/>
                  </a:srgbClr>
                </a:outerShdw>
              </a:effectLst>
              <a:latin typeface="Garamond" pitchFamily="18" charset="0"/>
            </a:endParaRPr>
          </a:p>
        </p:txBody>
      </p:sp>
      <p:sp>
        <p:nvSpPr>
          <p:cNvPr id="3" name="Content Placeholder 2"/>
          <p:cNvSpPr>
            <a:spLocks noGrp="1"/>
          </p:cNvSpPr>
          <p:nvPr>
            <p:ph idx="1"/>
          </p:nvPr>
        </p:nvSpPr>
        <p:spPr/>
        <p:txBody>
          <a:bodyPr/>
          <a:lstStyle/>
          <a:p>
            <a:endParaRPr lang="en-IN" dirty="0"/>
          </a:p>
        </p:txBody>
      </p:sp>
      <p:sp>
        <p:nvSpPr>
          <p:cNvPr id="4" name="TextBox 3"/>
          <p:cNvSpPr txBox="1"/>
          <p:nvPr/>
        </p:nvSpPr>
        <p:spPr>
          <a:xfrm>
            <a:off x="2549728" y="3676382"/>
            <a:ext cx="4355359" cy="461665"/>
          </a:xfrm>
          <a:prstGeom prst="rect">
            <a:avLst/>
          </a:prstGeom>
          <a:solidFill>
            <a:srgbClr val="009999"/>
          </a:solidFill>
        </p:spPr>
        <p:txBody>
          <a:bodyPr wrap="none" rtlCol="0">
            <a:spAutoFit/>
          </a:bodyPr>
          <a:lstStyle/>
          <a:p>
            <a:r>
              <a:rPr lang="en-GB" sz="2400" dirty="0" smtClean="0">
                <a:solidFill>
                  <a:schemeClr val="accent1">
                    <a:lumMod val="20000"/>
                    <a:lumOff val="80000"/>
                  </a:schemeClr>
                </a:solidFill>
                <a:effectLst>
                  <a:outerShdw blurRad="38100" dist="38100" dir="2700000" algn="tl">
                    <a:srgbClr val="000000">
                      <a:alpha val="43137"/>
                    </a:srgbClr>
                  </a:outerShdw>
                </a:effectLst>
                <a:latin typeface="Garamond" pitchFamily="18" charset="0"/>
              </a:rPr>
              <a:t>HARDWARE REQUIREMENTS</a:t>
            </a:r>
            <a:endParaRPr lang="en-IN" sz="2400" dirty="0">
              <a:solidFill>
                <a:schemeClr val="accent1">
                  <a:lumMod val="20000"/>
                  <a:lumOff val="80000"/>
                </a:schemeClr>
              </a:solidFill>
              <a:effectLst>
                <a:outerShdw blurRad="38100" dist="38100" dir="2700000" algn="tl">
                  <a:srgbClr val="000000">
                    <a:alpha val="43137"/>
                  </a:srgbClr>
                </a:outerShdw>
              </a:effectLst>
              <a:latin typeface="Garamond" pitchFamily="18" charset="0"/>
            </a:endParaRPr>
          </a:p>
        </p:txBody>
      </p:sp>
      <p:pic>
        <p:nvPicPr>
          <p:cNvPr id="3074" name="Picture 2" descr="F:\Users\mc\Desktop\hm 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015" y="1923937"/>
            <a:ext cx="2736304" cy="151216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F:\Users\mc\Desktop\hm 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3701" y="1700808"/>
            <a:ext cx="3314522" cy="17281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Users\mc\Desktop\hm9.jf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9" y="4427659"/>
            <a:ext cx="2196012" cy="1296144"/>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F:\Users\mc\Desktop\hm10.jf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087" y="2082722"/>
            <a:ext cx="1800201" cy="176884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Users\mc\Desktop\hm3.jf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9992" y="4397539"/>
            <a:ext cx="1584176" cy="1566862"/>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F:\Users\mc\Desktop\hm4.jf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288" y="3646386"/>
            <a:ext cx="2010176" cy="142934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Users\mc\Desktop\hm5.jf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800" y="4397539"/>
            <a:ext cx="1498725" cy="156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22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5439" y="832260"/>
            <a:ext cx="2664296" cy="830997"/>
          </a:xfrm>
          <a:prstGeom prst="rect">
            <a:avLst/>
          </a:prstGeom>
          <a:solidFill>
            <a:srgbClr val="009999"/>
          </a:solidFill>
        </p:spPr>
        <p:txBody>
          <a:bodyPr wrap="square" rtlCol="0">
            <a:spAutoFit/>
          </a:bodyPr>
          <a:lstStyle/>
          <a:p>
            <a:r>
              <a:rPr lang="en-GB" sz="2400" dirty="0" smtClean="0">
                <a:solidFill>
                  <a:schemeClr val="bg1"/>
                </a:solidFill>
                <a:effectLst>
                  <a:outerShdw blurRad="38100" dist="38100" dir="2700000" algn="tl">
                    <a:srgbClr val="000000">
                      <a:alpha val="43137"/>
                    </a:srgbClr>
                  </a:outerShdw>
                </a:effectLst>
                <a:latin typeface="Garamond" pitchFamily="18" charset="0"/>
              </a:rPr>
              <a:t>SOFTWARE REQUIREMNETS</a:t>
            </a:r>
            <a:endParaRPr lang="en-IN" sz="2400" dirty="0">
              <a:solidFill>
                <a:schemeClr val="bg1"/>
              </a:solidFill>
              <a:effectLst>
                <a:outerShdw blurRad="38100" dist="38100" dir="2700000" algn="tl">
                  <a:srgbClr val="000000">
                    <a:alpha val="43137"/>
                  </a:srgbClr>
                </a:outerShdw>
              </a:effectLst>
              <a:latin typeface="Garamond" pitchFamily="18" charset="0"/>
            </a:endParaRPr>
          </a:p>
        </p:txBody>
      </p:sp>
      <p:pic>
        <p:nvPicPr>
          <p:cNvPr id="4098" name="Picture 2" descr="F:\Users\mc\Desktop\HM6.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79" y="83226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F:\Users\mc\Desktop\HM7.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207" y="3319620"/>
            <a:ext cx="6840760" cy="316835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Users\mc\Desktop\HM8.jf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83151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F:\Users\mc\Desktop\HM1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2192339"/>
            <a:ext cx="3384376" cy="876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148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40000"/>
                <a:satMod val="350000"/>
              </a:schemeClr>
            </a:gs>
            <a:gs pos="60000">
              <a:schemeClr val="bg2">
                <a:tint val="45000"/>
                <a:shade val="99000"/>
                <a:satMod val="350000"/>
                <a:alpha val="72000"/>
              </a:schemeClr>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sz="3200" u="sng" dirty="0" smtClean="0">
                <a:effectLst>
                  <a:outerShdw blurRad="38100" dist="38100" dir="2700000" algn="tl">
                    <a:srgbClr val="000000">
                      <a:alpha val="43137"/>
                    </a:srgbClr>
                  </a:outerShdw>
                </a:effectLst>
                <a:latin typeface="Garamond" pitchFamily="18" charset="0"/>
              </a:rPr>
              <a:t>REFERENCES</a:t>
            </a:r>
            <a:endParaRPr lang="en-IN" sz="3200" u="sng" dirty="0">
              <a:effectLst>
                <a:outerShdw blurRad="38100" dist="38100" dir="2700000" algn="tl">
                  <a:srgbClr val="000000">
                    <a:alpha val="43137"/>
                  </a:srgbClr>
                </a:outerShdw>
              </a:effectLst>
              <a:latin typeface="Garamond" pitchFamily="18" charset="0"/>
            </a:endParaRPr>
          </a:p>
        </p:txBody>
      </p:sp>
      <p:sp>
        <p:nvSpPr>
          <p:cNvPr id="3" name="Content Placeholder 2"/>
          <p:cNvSpPr>
            <a:spLocks noGrp="1"/>
          </p:cNvSpPr>
          <p:nvPr>
            <p:ph idx="1"/>
          </p:nvPr>
        </p:nvSpPr>
        <p:spPr/>
        <p:txBody>
          <a:bodyPr>
            <a:normAutofit fontScale="77500" lnSpcReduction="20000"/>
          </a:bodyPr>
          <a:lstStyle/>
          <a:p>
            <a:r>
              <a:rPr lang="en-IN" dirty="0" err="1" smtClean="0">
                <a:effectLst/>
              </a:rPr>
              <a:t>Sukhan</a:t>
            </a:r>
            <a:r>
              <a:rPr lang="en-IN" dirty="0" smtClean="0">
                <a:effectLst/>
              </a:rPr>
              <a:t> Lee and George N. </a:t>
            </a:r>
            <a:r>
              <a:rPr lang="en-IN" dirty="0" err="1" smtClean="0">
                <a:effectLst/>
              </a:rPr>
              <a:t>Saridis</a:t>
            </a:r>
            <a:r>
              <a:rPr lang="en-IN" dirty="0" smtClean="0">
                <a:effectLst/>
              </a:rPr>
              <a:t>, “Title of paper” IEEE Transactions on Automatic Control, Vol. 29, Issue No 4. pp. 290–302, April 1984. </a:t>
            </a:r>
          </a:p>
          <a:p>
            <a:r>
              <a:rPr lang="en-IN" dirty="0" err="1" smtClean="0">
                <a:effectLst/>
              </a:rPr>
              <a:t>IoT</a:t>
            </a:r>
            <a:r>
              <a:rPr lang="en-IN" dirty="0" smtClean="0">
                <a:effectLst/>
              </a:rPr>
              <a:t> based Simple Home Automation using NODEMCU by </a:t>
            </a:r>
            <a:r>
              <a:rPr lang="en-IN" dirty="0" err="1" smtClean="0">
                <a:effectLst/>
              </a:rPr>
              <a:t>Aditya</a:t>
            </a:r>
            <a:r>
              <a:rPr lang="en-IN" dirty="0" smtClean="0">
                <a:effectLst/>
              </a:rPr>
              <a:t> </a:t>
            </a:r>
            <a:r>
              <a:rPr lang="en-IN" dirty="0" err="1" smtClean="0">
                <a:effectLst/>
              </a:rPr>
              <a:t>Vikram</a:t>
            </a:r>
            <a:r>
              <a:rPr lang="en-IN" dirty="0" smtClean="0">
                <a:effectLst/>
              </a:rPr>
              <a:t> </a:t>
            </a:r>
            <a:r>
              <a:rPr lang="en-IN" dirty="0" err="1" smtClean="0">
                <a:effectLst/>
              </a:rPr>
              <a:t>Jajodia</a:t>
            </a:r>
            <a:r>
              <a:rPr lang="en-IN" dirty="0" smtClean="0">
                <a:effectLst/>
              </a:rPr>
              <a:t>, </a:t>
            </a:r>
            <a:r>
              <a:rPr lang="en-IN" dirty="0" err="1" smtClean="0">
                <a:effectLst/>
              </a:rPr>
              <a:t>Suprabhat</a:t>
            </a:r>
            <a:r>
              <a:rPr lang="en-IN" dirty="0" smtClean="0">
                <a:effectLst/>
              </a:rPr>
              <a:t> Das, December 2017 DOI: 10.14445/22315381/IJETT-V53P222 .</a:t>
            </a:r>
          </a:p>
          <a:p>
            <a:r>
              <a:rPr lang="en-IN" dirty="0" smtClean="0">
                <a:effectLst/>
              </a:rPr>
              <a:t>Designing Of Smart Home Automation System Based On NODE MCU by Ravi </a:t>
            </a:r>
            <a:r>
              <a:rPr lang="en-IN" dirty="0" err="1" smtClean="0">
                <a:effectLst/>
              </a:rPr>
              <a:t>Prakash</a:t>
            </a:r>
            <a:r>
              <a:rPr lang="en-IN" dirty="0" smtClean="0">
                <a:effectLst/>
              </a:rPr>
              <a:t> </a:t>
            </a:r>
            <a:r>
              <a:rPr lang="en-IN" dirty="0" err="1" smtClean="0">
                <a:effectLst/>
              </a:rPr>
              <a:t>Saini,Bhanu</a:t>
            </a:r>
            <a:r>
              <a:rPr lang="en-IN" dirty="0" smtClean="0">
                <a:effectLst/>
              </a:rPr>
              <a:t> </a:t>
            </a:r>
            <a:r>
              <a:rPr lang="en-IN" dirty="0" err="1" smtClean="0">
                <a:effectLst/>
              </a:rPr>
              <a:t>pratap</a:t>
            </a:r>
            <a:r>
              <a:rPr lang="en-IN" dirty="0" smtClean="0">
                <a:effectLst/>
              </a:rPr>
              <a:t> </a:t>
            </a:r>
            <a:r>
              <a:rPr lang="en-IN" dirty="0" err="1" smtClean="0">
                <a:effectLst/>
              </a:rPr>
              <a:t>singh,Mahesh</a:t>
            </a:r>
            <a:r>
              <a:rPr lang="en-IN" dirty="0" smtClean="0">
                <a:effectLst/>
              </a:rPr>
              <a:t> </a:t>
            </a:r>
            <a:r>
              <a:rPr lang="en-IN" dirty="0" err="1" smtClean="0">
                <a:effectLst/>
              </a:rPr>
              <a:t>kumar</a:t>
            </a:r>
            <a:r>
              <a:rPr lang="en-IN" dirty="0" smtClean="0">
                <a:effectLst/>
              </a:rPr>
              <a:t> </a:t>
            </a:r>
            <a:r>
              <a:rPr lang="en-IN" dirty="0" err="1" smtClean="0">
                <a:effectLst/>
              </a:rPr>
              <a:t>sharma,N</a:t>
            </a:r>
            <a:r>
              <a:rPr lang="en-IN" dirty="0" smtClean="0">
                <a:effectLst/>
              </a:rPr>
              <a:t>. </a:t>
            </a:r>
            <a:r>
              <a:rPr lang="en-IN" dirty="0" err="1" smtClean="0">
                <a:effectLst/>
              </a:rPr>
              <a:t>leeprechanon</a:t>
            </a:r>
            <a:r>
              <a:rPr lang="en-IN" dirty="0" smtClean="0">
                <a:effectLst/>
              </a:rPr>
              <a:t>, Conference: ADVANCEMENT IN SCIENCE AND TECHNOLOGY: Proceedings of the 2nd International Conference on Communication Systems (ICCS-2015), At Rajasthan, India, Volume: AIP Conference Proceedings 1715(1):020016.</a:t>
            </a:r>
          </a:p>
          <a:p>
            <a:endParaRPr lang="en-IN" dirty="0"/>
          </a:p>
        </p:txBody>
      </p:sp>
    </p:spTree>
    <p:extLst>
      <p:ext uri="{BB962C8B-B14F-4D97-AF65-F5344CB8AC3E}">
        <p14:creationId xmlns:p14="http://schemas.microsoft.com/office/powerpoint/2010/main" val="22537669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Tie">
  <a:themeElements>
    <a:clrScheme name="Custom 1">
      <a:dk1>
        <a:srgbClr val="3C526F"/>
      </a:dk1>
      <a:lt1>
        <a:srgbClr val="FFFFFF"/>
      </a:lt1>
      <a:dk2>
        <a:srgbClr val="B5C4D7"/>
      </a:dk2>
      <a:lt2>
        <a:srgbClr val="CDD7D9"/>
      </a:lt2>
      <a:accent1>
        <a:srgbClr val="3C526F"/>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3.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158</TotalTime>
  <Words>427</Words>
  <Application>Microsoft Office PowerPoint</Application>
  <PresentationFormat>On-screen Show (4:3)</PresentationFormat>
  <Paragraphs>23</Paragraphs>
  <Slides>8</Slides>
  <Notes>0</Notes>
  <HiddenSlides>0</HiddenSlides>
  <MMClips>0</MMClips>
  <ScaleCrop>false</ScaleCrop>
  <HeadingPairs>
    <vt:vector size="4" baseType="variant">
      <vt:variant>
        <vt:lpstr>Theme</vt:lpstr>
      </vt:variant>
      <vt:variant>
        <vt:i4>3</vt:i4>
      </vt:variant>
      <vt:variant>
        <vt:lpstr>Slide Titles</vt:lpstr>
      </vt:variant>
      <vt:variant>
        <vt:i4>8</vt:i4>
      </vt:variant>
    </vt:vector>
  </HeadingPairs>
  <TitlesOfParts>
    <vt:vector size="11" baseType="lpstr">
      <vt:lpstr>Office Theme</vt:lpstr>
      <vt:lpstr>BlackTie</vt:lpstr>
      <vt:lpstr>Apothecary</vt:lpstr>
      <vt:lpstr>PowerPoint Presentation</vt:lpstr>
      <vt:lpstr>INTRODUCTION</vt:lpstr>
      <vt:lpstr>OBJECTIVES</vt:lpstr>
      <vt:lpstr>FEASIBILITY STUDY</vt:lpstr>
      <vt:lpstr>METHODOLOGY</vt:lpstr>
      <vt:lpstr>FACILITIES REQUIRED FOR PROPOSED WORK</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14</cp:revision>
  <dcterms:created xsi:type="dcterms:W3CDTF">2021-04-21T16:02:27Z</dcterms:created>
  <dcterms:modified xsi:type="dcterms:W3CDTF">2021-04-21T18:40:39Z</dcterms:modified>
</cp:coreProperties>
</file>