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4" r:id="rId8"/>
    <p:sldId id="266" r:id="rId9"/>
    <p:sldId id="267" r:id="rId10"/>
    <p:sldId id="268" r:id="rId11"/>
    <p:sldId id="270" r:id="rId12"/>
    <p:sldId id="271" r:id="rId13"/>
    <p:sldId id="276" r:id="rId14"/>
    <p:sldId id="277" r:id="rId15"/>
    <p:sldId id="273" r:id="rId16"/>
    <p:sldId id="274" r:id="rId17"/>
    <p:sldId id="278" r:id="rId18"/>
    <p:sldId id="279" r:id="rId19"/>
    <p:sldId id="28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A43F50-CFFA-41FE-B405-51F3711B47DA}" type="datetimeFigureOut">
              <a:rPr lang="en-US" smtClean="0"/>
              <a:pPr/>
              <a:t>7/8/2009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516F6-85CD-4DF6-9435-76857B8983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A43F50-CFFA-41FE-B405-51F3711B47DA}" type="datetimeFigureOut">
              <a:rPr lang="en-US" smtClean="0"/>
              <a:pPr/>
              <a:t>7/8/2009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516F6-85CD-4DF6-9435-76857B8983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A43F50-CFFA-41FE-B405-51F3711B47DA}" type="datetimeFigureOut">
              <a:rPr lang="en-US" smtClean="0"/>
              <a:pPr/>
              <a:t>7/8/2009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516F6-85CD-4DF6-9435-76857B8983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A43F50-CFFA-41FE-B405-51F3711B47DA}" type="datetimeFigureOut">
              <a:rPr lang="en-US" smtClean="0"/>
              <a:pPr/>
              <a:t>7/8/2009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516F6-85CD-4DF6-9435-76857B8983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A43F50-CFFA-41FE-B405-51F3711B47DA}" type="datetimeFigureOut">
              <a:rPr lang="en-US" smtClean="0"/>
              <a:pPr/>
              <a:t>7/8/2009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516F6-85CD-4DF6-9435-76857B8983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A43F50-CFFA-41FE-B405-51F3711B47DA}" type="datetimeFigureOut">
              <a:rPr lang="en-US" smtClean="0"/>
              <a:pPr/>
              <a:t>7/8/2009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516F6-85CD-4DF6-9435-76857B8983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A43F50-CFFA-41FE-B405-51F3711B47DA}" type="datetimeFigureOut">
              <a:rPr lang="en-US" smtClean="0"/>
              <a:pPr/>
              <a:t>7/8/2009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516F6-85CD-4DF6-9435-76857B8983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A43F50-CFFA-41FE-B405-51F3711B47DA}" type="datetimeFigureOut">
              <a:rPr lang="en-US" smtClean="0"/>
              <a:pPr/>
              <a:t>7/8/2009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516F6-85CD-4DF6-9435-76857B8983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43F50-CFFA-41FE-B405-51F3711B47DA}" type="datetimeFigureOut">
              <a:rPr lang="en-US" smtClean="0"/>
              <a:pPr/>
              <a:t>7/8/2009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516F6-85CD-4DF6-9435-76857B8983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A43F50-CFFA-41FE-B405-51F3711B47DA}" type="datetimeFigureOut">
              <a:rPr lang="en-US" smtClean="0"/>
              <a:pPr/>
              <a:t>7/8/2009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516F6-85CD-4DF6-9435-76857B8983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A43F50-CFFA-41FE-B405-51F3711B47DA}" type="datetimeFigureOut">
              <a:rPr lang="en-US" smtClean="0"/>
              <a:pPr/>
              <a:t>7/8/2009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516F6-85CD-4DF6-9435-76857B8983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A43F50-CFFA-41FE-B405-51F3711B47DA}" type="datetimeFigureOut">
              <a:rPr lang="en-US" smtClean="0"/>
              <a:pPr/>
              <a:t>7/8/2009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516F6-85CD-4DF6-9435-76857B89836D}"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95800" y="0"/>
            <a:ext cx="4648200" cy="1470025"/>
          </a:xfrm>
        </p:spPr>
        <p:txBody>
          <a:bodyPr/>
          <a:lstStyle/>
          <a:p>
            <a:r>
              <a:rPr lang="en-US" dirty="0" smtClean="0">
                <a:latin typeface="Georgia" pitchFamily="18" charset="0"/>
              </a:rPr>
              <a:t>Alexander Calder</a:t>
            </a:r>
            <a:endParaRPr lang="en-US" dirty="0">
              <a:latin typeface="Georgia" pitchFamily="18" charset="0"/>
            </a:endParaRPr>
          </a:p>
        </p:txBody>
      </p:sp>
      <p:sp>
        <p:nvSpPr>
          <p:cNvPr id="3" name="Subtitle 2"/>
          <p:cNvSpPr>
            <a:spLocks noGrp="1"/>
          </p:cNvSpPr>
          <p:nvPr>
            <p:ph type="subTitle" idx="1"/>
          </p:nvPr>
        </p:nvSpPr>
        <p:spPr>
          <a:xfrm>
            <a:off x="4114800" y="1371600"/>
            <a:ext cx="3200400" cy="609600"/>
          </a:xfrm>
        </p:spPr>
        <p:txBody>
          <a:bodyPr/>
          <a:lstStyle/>
          <a:p>
            <a:r>
              <a:rPr lang="en-US" dirty="0" smtClean="0">
                <a:latin typeface="Georgia" pitchFamily="18" charset="0"/>
              </a:rPr>
              <a:t>1898 - 1976</a:t>
            </a:r>
            <a:endParaRPr lang="en-US" dirty="0">
              <a:latin typeface="Georgia" pitchFamily="18" charset="0"/>
            </a:endParaRPr>
          </a:p>
        </p:txBody>
      </p:sp>
      <p:pic>
        <p:nvPicPr>
          <p:cNvPr id="1026" name="Picture 2" descr="http://media-2.web.britannica.com/eb-media/84/43984-004-B1BDB2D4.jpg"/>
          <p:cNvPicPr>
            <a:picLocks noChangeAspect="1" noChangeArrowheads="1"/>
          </p:cNvPicPr>
          <p:nvPr/>
        </p:nvPicPr>
        <p:blipFill>
          <a:blip r:embed="rId2" cstate="print"/>
          <a:srcRect/>
          <a:stretch>
            <a:fillRect/>
          </a:stretch>
        </p:blipFill>
        <p:spPr bwMode="auto">
          <a:xfrm>
            <a:off x="381000" y="609600"/>
            <a:ext cx="4223223" cy="5260240"/>
          </a:xfrm>
          <a:prstGeom prst="rect">
            <a:avLst/>
          </a:prstGeom>
          <a:noFill/>
        </p:spPr>
      </p:pic>
      <p:sp>
        <p:nvSpPr>
          <p:cNvPr id="5" name="TextBox 4"/>
          <p:cNvSpPr txBox="1"/>
          <p:nvPr/>
        </p:nvSpPr>
        <p:spPr>
          <a:xfrm>
            <a:off x="4724400" y="2895600"/>
            <a:ext cx="2895600" cy="1846659"/>
          </a:xfrm>
          <a:prstGeom prst="rect">
            <a:avLst/>
          </a:prstGeom>
          <a:noFill/>
        </p:spPr>
        <p:txBody>
          <a:bodyPr wrap="square" rtlCol="0">
            <a:spAutoFit/>
          </a:bodyPr>
          <a:lstStyle/>
          <a:p>
            <a:pPr>
              <a:buFont typeface="Arial" pitchFamily="34" charset="0"/>
              <a:buChar char="•"/>
            </a:pPr>
            <a:r>
              <a:rPr lang="en-US" sz="3200" dirty="0" smtClean="0">
                <a:latin typeface="Georgia" pitchFamily="18" charset="0"/>
              </a:rPr>
              <a:t>MOBILES</a:t>
            </a:r>
          </a:p>
          <a:p>
            <a:pPr>
              <a:buFont typeface="Arial" pitchFamily="34" charset="0"/>
              <a:buChar char="•"/>
            </a:pPr>
            <a:r>
              <a:rPr lang="en-US" sz="3200" dirty="0" smtClean="0">
                <a:latin typeface="Georgia" pitchFamily="18" charset="0"/>
              </a:rPr>
              <a:t>STABILES</a:t>
            </a:r>
          </a:p>
          <a:p>
            <a:pPr>
              <a:buFont typeface="Arial" pitchFamily="34" charset="0"/>
              <a:buChar char="•"/>
            </a:pPr>
            <a:r>
              <a:rPr lang="en-US" sz="3200" dirty="0" smtClean="0">
                <a:latin typeface="Georgia" pitchFamily="18" charset="0"/>
              </a:rPr>
              <a:t>PAINTINGS</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http://www.cincinnatiartmuseum.org/absolutenm/articlefiles/366-Alexander%20Calder%20Twenty%20Leaves%20and%20An%20Apple.jpg"/>
          <p:cNvPicPr>
            <a:picLocks noChangeAspect="1" noChangeArrowheads="1"/>
          </p:cNvPicPr>
          <p:nvPr/>
        </p:nvPicPr>
        <p:blipFill>
          <a:blip r:embed="rId2" cstate="print"/>
          <a:srcRect/>
          <a:stretch>
            <a:fillRect/>
          </a:stretch>
        </p:blipFill>
        <p:spPr bwMode="auto">
          <a:xfrm>
            <a:off x="838200" y="609600"/>
            <a:ext cx="7458235" cy="55626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ttp://z.about.com/d/godc/1/H/G/1/ngacalder.jpg"/>
          <p:cNvPicPr>
            <a:picLocks noChangeAspect="1" noChangeArrowheads="1"/>
          </p:cNvPicPr>
          <p:nvPr/>
        </p:nvPicPr>
        <p:blipFill>
          <a:blip r:embed="rId2" cstate="print"/>
          <a:srcRect/>
          <a:stretch>
            <a:fillRect/>
          </a:stretch>
        </p:blipFill>
        <p:spPr bwMode="auto">
          <a:xfrm>
            <a:off x="228600" y="457200"/>
            <a:ext cx="3886200" cy="4239491"/>
          </a:xfrm>
          <a:prstGeom prst="rect">
            <a:avLst/>
          </a:prstGeom>
          <a:noFill/>
        </p:spPr>
      </p:pic>
      <p:pic>
        <p:nvPicPr>
          <p:cNvPr id="9220" name="Picture 4" descr="http://www.nga.gov/feature/artnation/calder/images/calder/calder_untitled1976_380x313.jpg"/>
          <p:cNvPicPr>
            <a:picLocks noChangeAspect="1" noChangeArrowheads="1"/>
          </p:cNvPicPr>
          <p:nvPr/>
        </p:nvPicPr>
        <p:blipFill>
          <a:blip r:embed="rId3" cstate="print"/>
          <a:srcRect/>
          <a:stretch>
            <a:fillRect/>
          </a:stretch>
        </p:blipFill>
        <p:spPr bwMode="auto">
          <a:xfrm>
            <a:off x="4419600" y="2819400"/>
            <a:ext cx="4435911" cy="365379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3" name="TextBox 2"/>
          <p:cNvSpPr txBox="1"/>
          <p:nvPr/>
        </p:nvSpPr>
        <p:spPr>
          <a:xfrm>
            <a:off x="381000" y="457200"/>
            <a:ext cx="5791200" cy="769441"/>
          </a:xfrm>
          <a:prstGeom prst="rect">
            <a:avLst/>
          </a:prstGeom>
          <a:noFill/>
        </p:spPr>
        <p:txBody>
          <a:bodyPr wrap="square" rtlCol="0">
            <a:spAutoFit/>
          </a:bodyPr>
          <a:lstStyle/>
          <a:p>
            <a:r>
              <a:rPr lang="en-US" sz="4400" dirty="0" smtClean="0">
                <a:solidFill>
                  <a:schemeClr val="bg1"/>
                </a:solidFill>
                <a:latin typeface="Georgia" pitchFamily="18" charset="0"/>
              </a:rPr>
              <a:t>STABILES:</a:t>
            </a:r>
            <a:endParaRPr lang="en-US" sz="4400" dirty="0">
              <a:solidFill>
                <a:schemeClr val="bg1"/>
              </a:solidFill>
              <a:latin typeface="Georgia" pitchFamily="18" charset="0"/>
            </a:endParaRPr>
          </a:p>
        </p:txBody>
      </p:sp>
      <p:pic>
        <p:nvPicPr>
          <p:cNvPr id="4098" name="Picture 2" descr="http://www.bluffton.edu/~sullivanm/lapublicsc/calder3.jpg"/>
          <p:cNvPicPr>
            <a:picLocks noChangeAspect="1" noChangeArrowheads="1"/>
          </p:cNvPicPr>
          <p:nvPr/>
        </p:nvPicPr>
        <p:blipFill>
          <a:blip r:embed="rId2" cstate="print"/>
          <a:srcRect/>
          <a:stretch>
            <a:fillRect/>
          </a:stretch>
        </p:blipFill>
        <p:spPr bwMode="auto">
          <a:xfrm>
            <a:off x="2057400" y="1524000"/>
            <a:ext cx="6712384" cy="4897404"/>
          </a:xfrm>
          <a:prstGeom prst="rect">
            <a:avLst/>
          </a:prstGeom>
          <a:noFill/>
        </p:spPr>
      </p:pic>
      <p:sp>
        <p:nvSpPr>
          <p:cNvPr id="4" name="Rectangle 3"/>
          <p:cNvSpPr/>
          <p:nvPr/>
        </p:nvSpPr>
        <p:spPr>
          <a:xfrm>
            <a:off x="3352800" y="685800"/>
            <a:ext cx="4572000" cy="646331"/>
          </a:xfrm>
          <a:prstGeom prst="rect">
            <a:avLst/>
          </a:prstGeom>
        </p:spPr>
        <p:txBody>
          <a:bodyPr>
            <a:spAutoFit/>
          </a:bodyPr>
          <a:lstStyle/>
          <a:p>
            <a:r>
              <a:rPr lang="en-US" b="1" dirty="0" smtClean="0">
                <a:solidFill>
                  <a:schemeClr val="bg1"/>
                </a:solidFill>
                <a:latin typeface="Georgia" pitchFamily="18" charset="0"/>
              </a:rPr>
              <a:t>an </a:t>
            </a:r>
            <a:r>
              <a:rPr lang="en-US" b="1" dirty="0" smtClean="0">
                <a:solidFill>
                  <a:schemeClr val="bg1"/>
                </a:solidFill>
                <a:latin typeface="Georgia" pitchFamily="18" charset="0"/>
              </a:rPr>
              <a:t>abstract construction that is completely stationary.</a:t>
            </a:r>
            <a:endParaRPr lang="en-US" b="1" dirty="0">
              <a:solidFill>
                <a:schemeClr val="bg1"/>
              </a:solidFill>
              <a:latin typeface="Georgia" pitchFamily="18" charset="0"/>
            </a:endParaRPr>
          </a:p>
        </p:txBody>
      </p:sp>
      <p:sp>
        <p:nvSpPr>
          <p:cNvPr id="6" name="Rectangle 5"/>
          <p:cNvSpPr/>
          <p:nvPr/>
        </p:nvSpPr>
        <p:spPr>
          <a:xfrm>
            <a:off x="0" y="5181600"/>
            <a:ext cx="4572000" cy="1477328"/>
          </a:xfrm>
          <a:prstGeom prst="rect">
            <a:avLst/>
          </a:prstGeom>
        </p:spPr>
        <p:txBody>
          <a:bodyPr>
            <a:spAutoFit/>
          </a:bodyPr>
          <a:lstStyle/>
          <a:p>
            <a:r>
              <a:rPr lang="en-US" b="1" i="1" dirty="0" smtClean="0">
                <a:solidFill>
                  <a:schemeClr val="bg1"/>
                </a:solidFill>
                <a:latin typeface="Georgia" pitchFamily="18" charset="0"/>
              </a:rPr>
              <a:t>Four Arches</a:t>
            </a:r>
            <a:endParaRPr lang="en-US" b="1" dirty="0" smtClean="0">
              <a:solidFill>
                <a:schemeClr val="bg1"/>
              </a:solidFill>
              <a:latin typeface="Georgia" pitchFamily="18" charset="0"/>
            </a:endParaRPr>
          </a:p>
          <a:p>
            <a:r>
              <a:rPr lang="en-US" dirty="0" smtClean="0">
                <a:solidFill>
                  <a:schemeClr val="bg1"/>
                </a:solidFill>
                <a:latin typeface="Georgia" pitchFamily="18" charset="0"/>
              </a:rPr>
              <a:t>Alexander Calder</a:t>
            </a:r>
            <a:br>
              <a:rPr lang="en-US" dirty="0" smtClean="0">
                <a:solidFill>
                  <a:schemeClr val="bg1"/>
                </a:solidFill>
                <a:latin typeface="Georgia" pitchFamily="18" charset="0"/>
              </a:rPr>
            </a:br>
            <a:r>
              <a:rPr lang="en-US" dirty="0" smtClean="0">
                <a:solidFill>
                  <a:schemeClr val="bg1"/>
                </a:solidFill>
                <a:latin typeface="Georgia" pitchFamily="18" charset="0"/>
              </a:rPr>
              <a:t>1975</a:t>
            </a:r>
            <a:br>
              <a:rPr lang="en-US" dirty="0" smtClean="0">
                <a:solidFill>
                  <a:schemeClr val="bg1"/>
                </a:solidFill>
                <a:latin typeface="Georgia" pitchFamily="18" charset="0"/>
              </a:rPr>
            </a:br>
            <a:r>
              <a:rPr lang="en-US" dirty="0" smtClean="0">
                <a:solidFill>
                  <a:schemeClr val="bg1"/>
                </a:solidFill>
                <a:latin typeface="Georgia" pitchFamily="18" charset="0"/>
              </a:rPr>
              <a:t>painted steel, 63'H </a:t>
            </a:r>
            <a:br>
              <a:rPr lang="en-US" dirty="0" smtClean="0">
                <a:solidFill>
                  <a:schemeClr val="bg1"/>
                </a:solidFill>
                <a:latin typeface="Georgia" pitchFamily="18" charset="0"/>
              </a:rPr>
            </a:br>
            <a:endParaRPr lang="en-US" dirty="0">
              <a:solidFill>
                <a:schemeClr val="bg1"/>
              </a:solidFill>
              <a:latin typeface="Georgia"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pic>
        <p:nvPicPr>
          <p:cNvPr id="30722" name="Picture 2" descr="http://www.bluffton.edu/~sullivanm/calderberk/calder2.jpg"/>
          <p:cNvPicPr>
            <a:picLocks noChangeAspect="1" noChangeArrowheads="1"/>
          </p:cNvPicPr>
          <p:nvPr/>
        </p:nvPicPr>
        <p:blipFill>
          <a:blip r:embed="rId2" cstate="print"/>
          <a:srcRect/>
          <a:stretch>
            <a:fillRect/>
          </a:stretch>
        </p:blipFill>
        <p:spPr bwMode="auto">
          <a:xfrm>
            <a:off x="417007" y="152400"/>
            <a:ext cx="7952851" cy="4991100"/>
          </a:xfrm>
          <a:prstGeom prst="rect">
            <a:avLst/>
          </a:prstGeom>
          <a:noFill/>
        </p:spPr>
      </p:pic>
      <p:sp>
        <p:nvSpPr>
          <p:cNvPr id="3" name="Rectangle 2"/>
          <p:cNvSpPr/>
          <p:nvPr/>
        </p:nvSpPr>
        <p:spPr>
          <a:xfrm>
            <a:off x="0" y="5380672"/>
            <a:ext cx="4572000" cy="1477328"/>
          </a:xfrm>
          <a:prstGeom prst="rect">
            <a:avLst/>
          </a:prstGeom>
        </p:spPr>
        <p:txBody>
          <a:bodyPr>
            <a:spAutoFit/>
          </a:bodyPr>
          <a:lstStyle/>
          <a:p>
            <a:r>
              <a:rPr lang="en-US" b="1" i="1" dirty="0" smtClean="0">
                <a:latin typeface="Georgia" pitchFamily="18" charset="0"/>
              </a:rPr>
              <a:t>The Hawk for Peace</a:t>
            </a:r>
            <a:r>
              <a:rPr lang="en-US" b="1" dirty="0" smtClean="0">
                <a:latin typeface="Georgia" pitchFamily="18" charset="0"/>
              </a:rPr>
              <a:t>, University of California at Berkeley Art Museum</a:t>
            </a:r>
          </a:p>
          <a:p>
            <a:r>
              <a:rPr lang="en-US" dirty="0" smtClean="0">
                <a:latin typeface="Georgia" pitchFamily="18" charset="0"/>
              </a:rPr>
              <a:t>Alexander Calder</a:t>
            </a:r>
            <a:br>
              <a:rPr lang="en-US" dirty="0" smtClean="0">
                <a:latin typeface="Georgia" pitchFamily="18" charset="0"/>
              </a:rPr>
            </a:br>
            <a:r>
              <a:rPr lang="en-US" dirty="0" smtClean="0">
                <a:latin typeface="Georgia" pitchFamily="18" charset="0"/>
              </a:rPr>
              <a:t>1968</a:t>
            </a:r>
            <a:br>
              <a:rPr lang="en-US" dirty="0" smtClean="0">
                <a:latin typeface="Georgia" pitchFamily="18" charset="0"/>
              </a:rPr>
            </a:br>
            <a:endParaRPr lang="en-US" dirty="0">
              <a:latin typeface="Georgia"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www.bluffton.edu/~sullivanm/flamingo/view5.jpg"/>
          <p:cNvPicPr>
            <a:picLocks noChangeAspect="1" noChangeArrowheads="1"/>
          </p:cNvPicPr>
          <p:nvPr/>
        </p:nvPicPr>
        <p:blipFill>
          <a:blip r:embed="rId2" cstate="print"/>
          <a:srcRect/>
          <a:stretch>
            <a:fillRect/>
          </a:stretch>
        </p:blipFill>
        <p:spPr bwMode="auto">
          <a:xfrm>
            <a:off x="1371600" y="386402"/>
            <a:ext cx="6553200" cy="4983946"/>
          </a:xfrm>
          <a:prstGeom prst="rect">
            <a:avLst/>
          </a:prstGeom>
          <a:noFill/>
        </p:spPr>
      </p:pic>
      <p:sp>
        <p:nvSpPr>
          <p:cNvPr id="3" name="Rectangle 2"/>
          <p:cNvSpPr/>
          <p:nvPr/>
        </p:nvSpPr>
        <p:spPr>
          <a:xfrm>
            <a:off x="0" y="5486400"/>
            <a:ext cx="4572000" cy="1200329"/>
          </a:xfrm>
          <a:prstGeom prst="rect">
            <a:avLst/>
          </a:prstGeom>
        </p:spPr>
        <p:txBody>
          <a:bodyPr>
            <a:spAutoFit/>
          </a:bodyPr>
          <a:lstStyle/>
          <a:p>
            <a:r>
              <a:rPr lang="en-US" b="1" i="1" dirty="0" smtClean="0">
                <a:latin typeface="Georgia" pitchFamily="18" charset="0"/>
              </a:rPr>
              <a:t>Flamingo</a:t>
            </a:r>
            <a:r>
              <a:rPr lang="en-US" b="1" dirty="0" smtClean="0">
                <a:latin typeface="Georgia" pitchFamily="18" charset="0"/>
              </a:rPr>
              <a:t>, Federal Center Plaza</a:t>
            </a:r>
          </a:p>
          <a:p>
            <a:r>
              <a:rPr lang="en-US" dirty="0" smtClean="0">
                <a:latin typeface="Georgia" pitchFamily="18" charset="0"/>
              </a:rPr>
              <a:t>53 feet high</a:t>
            </a:r>
            <a:br>
              <a:rPr lang="en-US" dirty="0" smtClean="0">
                <a:latin typeface="Georgia" pitchFamily="18" charset="0"/>
              </a:rPr>
            </a:br>
            <a:r>
              <a:rPr lang="en-US" dirty="0" smtClean="0">
                <a:latin typeface="Georgia" pitchFamily="18" charset="0"/>
              </a:rPr>
              <a:t>Alexander Calder</a:t>
            </a:r>
            <a:br>
              <a:rPr lang="en-US" dirty="0" smtClean="0">
                <a:latin typeface="Georgia" pitchFamily="18" charset="0"/>
              </a:rPr>
            </a:br>
            <a:r>
              <a:rPr lang="en-US" dirty="0" smtClean="0">
                <a:latin typeface="Georgia" pitchFamily="18" charset="0"/>
              </a:rPr>
              <a:t>1974</a:t>
            </a:r>
            <a:endParaRPr lang="en-US" dirty="0">
              <a:latin typeface="Georgia"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pic>
        <p:nvPicPr>
          <p:cNvPr id="3074" name="Picture 2" descr="http://www.bluffton.edu/~sullivanm/bigsail/view3.jpg"/>
          <p:cNvPicPr>
            <a:picLocks noChangeAspect="1" noChangeArrowheads="1"/>
          </p:cNvPicPr>
          <p:nvPr/>
        </p:nvPicPr>
        <p:blipFill>
          <a:blip r:embed="rId2" cstate="print"/>
          <a:srcRect/>
          <a:stretch>
            <a:fillRect/>
          </a:stretch>
        </p:blipFill>
        <p:spPr bwMode="auto">
          <a:xfrm>
            <a:off x="2667000" y="533400"/>
            <a:ext cx="3962400" cy="5842371"/>
          </a:xfrm>
          <a:prstGeom prst="rect">
            <a:avLst/>
          </a:prstGeom>
          <a:noFill/>
        </p:spPr>
      </p:pic>
      <p:sp>
        <p:nvSpPr>
          <p:cNvPr id="3" name="Rectangle 2"/>
          <p:cNvSpPr/>
          <p:nvPr/>
        </p:nvSpPr>
        <p:spPr>
          <a:xfrm>
            <a:off x="0" y="5334000"/>
            <a:ext cx="4572000" cy="1200329"/>
          </a:xfrm>
          <a:prstGeom prst="rect">
            <a:avLst/>
          </a:prstGeom>
        </p:spPr>
        <p:txBody>
          <a:bodyPr>
            <a:spAutoFit/>
          </a:bodyPr>
          <a:lstStyle/>
          <a:p>
            <a:r>
              <a:rPr lang="en-US" b="1" i="1" dirty="0" smtClean="0">
                <a:latin typeface="Georgia" pitchFamily="18" charset="0"/>
              </a:rPr>
              <a:t>Big Sail</a:t>
            </a:r>
            <a:r>
              <a:rPr lang="en-US" b="1" dirty="0" smtClean="0">
                <a:latin typeface="Georgia" pitchFamily="18" charset="0"/>
              </a:rPr>
              <a:t>, MIT campus</a:t>
            </a:r>
          </a:p>
          <a:p>
            <a:r>
              <a:rPr lang="en-US" dirty="0" smtClean="0">
                <a:latin typeface="Georgia" pitchFamily="18" charset="0"/>
              </a:rPr>
              <a:t>40 feet high</a:t>
            </a:r>
            <a:br>
              <a:rPr lang="en-US" dirty="0" smtClean="0">
                <a:latin typeface="Georgia" pitchFamily="18" charset="0"/>
              </a:rPr>
            </a:br>
            <a:r>
              <a:rPr lang="en-US" dirty="0" smtClean="0">
                <a:latin typeface="Georgia" pitchFamily="18" charset="0"/>
              </a:rPr>
              <a:t>Alexander Calder</a:t>
            </a:r>
            <a:br>
              <a:rPr lang="en-US" dirty="0" smtClean="0">
                <a:latin typeface="Georgia" pitchFamily="18" charset="0"/>
              </a:rPr>
            </a:br>
            <a:r>
              <a:rPr lang="en-US" dirty="0" smtClean="0">
                <a:latin typeface="Georgia" pitchFamily="18" charset="0"/>
              </a:rPr>
              <a:t>1966</a:t>
            </a:r>
            <a:endParaRPr lang="en-US" dirty="0">
              <a:latin typeface="Georgia"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bluffton.edu/~sullivanm/guichet/view2.jpg"/>
          <p:cNvPicPr>
            <a:picLocks noChangeAspect="1" noChangeArrowheads="1"/>
          </p:cNvPicPr>
          <p:nvPr/>
        </p:nvPicPr>
        <p:blipFill>
          <a:blip r:embed="rId2" cstate="print"/>
          <a:srcRect/>
          <a:stretch>
            <a:fillRect/>
          </a:stretch>
        </p:blipFill>
        <p:spPr bwMode="auto">
          <a:xfrm>
            <a:off x="914400" y="381000"/>
            <a:ext cx="7210425" cy="5015948"/>
          </a:xfrm>
          <a:prstGeom prst="rect">
            <a:avLst/>
          </a:prstGeom>
          <a:noFill/>
        </p:spPr>
      </p:pic>
      <p:sp>
        <p:nvSpPr>
          <p:cNvPr id="3" name="Rectangle 2"/>
          <p:cNvSpPr/>
          <p:nvPr/>
        </p:nvSpPr>
        <p:spPr>
          <a:xfrm>
            <a:off x="0" y="5380672"/>
            <a:ext cx="4572000" cy="1477328"/>
          </a:xfrm>
          <a:prstGeom prst="rect">
            <a:avLst/>
          </a:prstGeom>
        </p:spPr>
        <p:txBody>
          <a:bodyPr>
            <a:spAutoFit/>
          </a:bodyPr>
          <a:lstStyle/>
          <a:p>
            <a:r>
              <a:rPr lang="en-US" b="1" i="1" dirty="0" smtClean="0">
                <a:latin typeface="Georgia" pitchFamily="18" charset="0"/>
              </a:rPr>
              <a:t>Le </a:t>
            </a:r>
            <a:r>
              <a:rPr lang="en-US" b="1" i="1" dirty="0" err="1" smtClean="0">
                <a:latin typeface="Georgia" pitchFamily="18" charset="0"/>
              </a:rPr>
              <a:t>Guichet</a:t>
            </a:r>
            <a:r>
              <a:rPr lang="en-US" b="1" dirty="0" smtClean="0">
                <a:latin typeface="Georgia" pitchFamily="18" charset="0"/>
              </a:rPr>
              <a:t>, Lincoln Center for the Performing Arts</a:t>
            </a:r>
          </a:p>
          <a:p>
            <a:r>
              <a:rPr lang="en-US" dirty="0" smtClean="0">
                <a:latin typeface="Georgia" pitchFamily="18" charset="0"/>
              </a:rPr>
              <a:t>painted steel plate, 22 feet high</a:t>
            </a:r>
            <a:br>
              <a:rPr lang="en-US" dirty="0" smtClean="0">
                <a:latin typeface="Georgia" pitchFamily="18" charset="0"/>
              </a:rPr>
            </a:br>
            <a:r>
              <a:rPr lang="en-US" dirty="0" smtClean="0">
                <a:latin typeface="Georgia" pitchFamily="18" charset="0"/>
              </a:rPr>
              <a:t>Alexander Calder</a:t>
            </a:r>
            <a:br>
              <a:rPr lang="en-US" dirty="0" smtClean="0">
                <a:latin typeface="Georgia" pitchFamily="18" charset="0"/>
              </a:rPr>
            </a:br>
            <a:r>
              <a:rPr lang="en-US" dirty="0" smtClean="0">
                <a:latin typeface="Georgia" pitchFamily="18" charset="0"/>
              </a:rPr>
              <a:t>1963</a:t>
            </a:r>
            <a:endParaRPr lang="en-US" dirty="0">
              <a:latin typeface="Georgia"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pic>
        <p:nvPicPr>
          <p:cNvPr id="32770" name="Picture 2" descr="http://www.djtfineart.com/images/artwork/full/Calder042.jpg"/>
          <p:cNvPicPr>
            <a:picLocks noChangeAspect="1" noChangeArrowheads="1"/>
          </p:cNvPicPr>
          <p:nvPr/>
        </p:nvPicPr>
        <p:blipFill>
          <a:blip r:embed="rId2" cstate="print"/>
          <a:srcRect/>
          <a:stretch>
            <a:fillRect/>
          </a:stretch>
        </p:blipFill>
        <p:spPr bwMode="auto">
          <a:xfrm>
            <a:off x="685800" y="838200"/>
            <a:ext cx="7898818" cy="5370650"/>
          </a:xfrm>
          <a:prstGeom prst="rect">
            <a:avLst/>
          </a:prstGeom>
          <a:noFill/>
        </p:spPr>
      </p:pic>
      <p:sp>
        <p:nvSpPr>
          <p:cNvPr id="3" name="Rectangle 2"/>
          <p:cNvSpPr/>
          <p:nvPr/>
        </p:nvSpPr>
        <p:spPr>
          <a:xfrm>
            <a:off x="5791200" y="152400"/>
            <a:ext cx="2723823" cy="646331"/>
          </a:xfrm>
          <a:prstGeom prst="rect">
            <a:avLst/>
          </a:prstGeom>
        </p:spPr>
        <p:txBody>
          <a:bodyPr wrap="none">
            <a:spAutoFit/>
          </a:bodyPr>
          <a:lstStyle/>
          <a:p>
            <a:r>
              <a:rPr lang="en-US" sz="3600" dirty="0" smtClean="0">
                <a:solidFill>
                  <a:schemeClr val="bg1"/>
                </a:solidFill>
                <a:latin typeface="Georgia" pitchFamily="18" charset="0"/>
              </a:rPr>
              <a:t>PAINTINGS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http://www.kassmeridian.com/calder/calder2.jpg"/>
          <p:cNvPicPr>
            <a:picLocks noChangeAspect="1" noChangeArrowheads="1"/>
          </p:cNvPicPr>
          <p:nvPr/>
        </p:nvPicPr>
        <p:blipFill>
          <a:blip r:embed="rId2" cstate="print"/>
          <a:srcRect/>
          <a:stretch>
            <a:fillRect/>
          </a:stretch>
        </p:blipFill>
        <p:spPr bwMode="auto">
          <a:xfrm>
            <a:off x="990600" y="838200"/>
            <a:ext cx="7315200" cy="479552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pic>
        <p:nvPicPr>
          <p:cNvPr id="34818" name="Picture 2" descr="http://www.lentos.at/img/Calder_G7895_l.jpg"/>
          <p:cNvPicPr>
            <a:picLocks noChangeAspect="1" noChangeArrowheads="1"/>
          </p:cNvPicPr>
          <p:nvPr/>
        </p:nvPicPr>
        <p:blipFill>
          <a:blip r:embed="rId2" cstate="print"/>
          <a:srcRect/>
          <a:stretch>
            <a:fillRect/>
          </a:stretch>
        </p:blipFill>
        <p:spPr bwMode="auto">
          <a:xfrm>
            <a:off x="1143000" y="609600"/>
            <a:ext cx="6900672" cy="539115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pic>
        <p:nvPicPr>
          <p:cNvPr id="22530" name="Picture 2" descr="http://www.carbodydesign.com/archive/2006/03/17-bmw-art-car-1975-alexander-calder-3.0-csl/Alexander-Calder-lg.jpg"/>
          <p:cNvPicPr>
            <a:picLocks noChangeAspect="1" noChangeArrowheads="1"/>
          </p:cNvPicPr>
          <p:nvPr/>
        </p:nvPicPr>
        <p:blipFill>
          <a:blip r:embed="rId2" cstate="print"/>
          <a:srcRect/>
          <a:stretch>
            <a:fillRect/>
          </a:stretch>
        </p:blipFill>
        <p:spPr bwMode="auto">
          <a:xfrm>
            <a:off x="838200" y="609600"/>
            <a:ext cx="7559257" cy="55752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pic>
        <p:nvPicPr>
          <p:cNvPr id="21506" name="Picture 2" descr="http://www.cincinnatiartmuseum.org/absolutenm/articlefiles/366-Alexander%20Calder%20Twenty%20Leaves%20and%20An%20Apple.jpg"/>
          <p:cNvPicPr>
            <a:picLocks noChangeAspect="1" noChangeArrowheads="1"/>
          </p:cNvPicPr>
          <p:nvPr/>
        </p:nvPicPr>
        <p:blipFill>
          <a:blip r:embed="rId2" cstate="print"/>
          <a:srcRect/>
          <a:stretch>
            <a:fillRect/>
          </a:stretch>
        </p:blipFill>
        <p:spPr bwMode="auto">
          <a:xfrm>
            <a:off x="228600" y="228600"/>
            <a:ext cx="6172199" cy="4603432"/>
          </a:xfrm>
          <a:prstGeom prst="rect">
            <a:avLst/>
          </a:prstGeom>
          <a:noFill/>
        </p:spPr>
      </p:pic>
      <p:sp>
        <p:nvSpPr>
          <p:cNvPr id="3" name="TextBox 2"/>
          <p:cNvSpPr txBox="1"/>
          <p:nvPr/>
        </p:nvSpPr>
        <p:spPr>
          <a:xfrm>
            <a:off x="6400800" y="304800"/>
            <a:ext cx="3810000" cy="707886"/>
          </a:xfrm>
          <a:prstGeom prst="rect">
            <a:avLst/>
          </a:prstGeom>
          <a:noFill/>
        </p:spPr>
        <p:txBody>
          <a:bodyPr wrap="square" rtlCol="0">
            <a:spAutoFit/>
          </a:bodyPr>
          <a:lstStyle/>
          <a:p>
            <a:r>
              <a:rPr lang="en-US" sz="4000" dirty="0" smtClean="0">
                <a:solidFill>
                  <a:schemeClr val="bg1"/>
                </a:solidFill>
                <a:latin typeface="Georgia" pitchFamily="18" charset="0"/>
              </a:rPr>
              <a:t>MOBILES:</a:t>
            </a:r>
            <a:endParaRPr lang="en-US" sz="4000" dirty="0">
              <a:solidFill>
                <a:schemeClr val="bg1"/>
              </a:solidFill>
              <a:latin typeface="Georgia" pitchFamily="18" charset="0"/>
            </a:endParaRPr>
          </a:p>
        </p:txBody>
      </p:sp>
      <p:sp>
        <p:nvSpPr>
          <p:cNvPr id="15361" name="Rectangle 1"/>
          <p:cNvSpPr>
            <a:spLocks noChangeArrowheads="1"/>
          </p:cNvSpPr>
          <p:nvPr/>
        </p:nvSpPr>
        <p:spPr bwMode="auto">
          <a:xfrm>
            <a:off x="304800" y="4876800"/>
            <a:ext cx="80010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bg1"/>
                </a:solidFill>
                <a:effectLst/>
                <a:latin typeface="Georgia" pitchFamily="18" charset="0"/>
              </a:rPr>
              <a:t>a type of moving sculptural artwork developed by Alexander Calder in 1932 and named by Marcel Duchamp. Often constructed of colored metal pieces connected by wires or rods, the mobile has moving parts that are sensitive to a breeze or light touch; it can be designed to hang from the ceiling or stand free on the floor. Mobiles became popular in the 1950s for interior decoration.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http://www.sfgate.com/c/pictures/2006/03/05/pk_thisweek05_ho.jpg"/>
          <p:cNvPicPr>
            <a:picLocks noChangeAspect="1" noChangeArrowheads="1"/>
          </p:cNvPicPr>
          <p:nvPr/>
        </p:nvPicPr>
        <p:blipFill>
          <a:blip r:embed="rId2" cstate="print"/>
          <a:srcRect/>
          <a:stretch>
            <a:fillRect/>
          </a:stretch>
        </p:blipFill>
        <p:spPr bwMode="auto">
          <a:xfrm>
            <a:off x="4191000" y="2895600"/>
            <a:ext cx="4709786" cy="3581400"/>
          </a:xfrm>
          <a:prstGeom prst="rect">
            <a:avLst/>
          </a:prstGeom>
          <a:noFill/>
        </p:spPr>
      </p:pic>
      <p:pic>
        <p:nvPicPr>
          <p:cNvPr id="18438" name="Picture 6" descr="http://www.moma.org/images/collection/FullSizes/82363006.jpg"/>
          <p:cNvPicPr>
            <a:picLocks noChangeAspect="1" noChangeArrowheads="1"/>
          </p:cNvPicPr>
          <p:nvPr/>
        </p:nvPicPr>
        <p:blipFill>
          <a:blip r:embed="rId3" cstate="print"/>
          <a:srcRect/>
          <a:stretch>
            <a:fillRect/>
          </a:stretch>
        </p:blipFill>
        <p:spPr bwMode="auto">
          <a:xfrm>
            <a:off x="304800" y="228600"/>
            <a:ext cx="4648200" cy="3647049"/>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17410" name="Picture 2" descr="http://www.okcmoa.com/~okcmoa/files/u1/Calder__1979.007.jpg"/>
          <p:cNvPicPr>
            <a:picLocks noChangeAspect="1" noChangeArrowheads="1"/>
          </p:cNvPicPr>
          <p:nvPr/>
        </p:nvPicPr>
        <p:blipFill>
          <a:blip r:embed="rId2" cstate="print"/>
          <a:srcRect/>
          <a:stretch>
            <a:fillRect/>
          </a:stretch>
        </p:blipFill>
        <p:spPr bwMode="auto">
          <a:xfrm>
            <a:off x="685800" y="609600"/>
            <a:ext cx="7918126" cy="539972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http://www.seedmagazine.com/news/uploads/13JLAC800x542.jpg"/>
          <p:cNvPicPr>
            <a:picLocks noChangeAspect="1" noChangeArrowheads="1"/>
          </p:cNvPicPr>
          <p:nvPr/>
        </p:nvPicPr>
        <p:blipFill>
          <a:blip r:embed="rId2" cstate="print"/>
          <a:srcRect/>
          <a:stretch>
            <a:fillRect/>
          </a:stretch>
        </p:blipFill>
        <p:spPr bwMode="auto">
          <a:xfrm>
            <a:off x="457200" y="381000"/>
            <a:ext cx="8216540" cy="556503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pic>
        <p:nvPicPr>
          <p:cNvPr id="15362" name="Picture 2" descr="http://www.thecityreview.com/s9920cc2.gif"/>
          <p:cNvPicPr>
            <a:picLocks noChangeAspect="1" noChangeArrowheads="1"/>
          </p:cNvPicPr>
          <p:nvPr/>
        </p:nvPicPr>
        <p:blipFill>
          <a:blip r:embed="rId2" cstate="print"/>
          <a:srcRect/>
          <a:stretch>
            <a:fillRect/>
          </a:stretch>
        </p:blipFill>
        <p:spPr bwMode="auto">
          <a:xfrm>
            <a:off x="1524000" y="304800"/>
            <a:ext cx="6019800" cy="6245325"/>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blog.x-tet.com/sp/images/calder.jpg"/>
          <p:cNvPicPr>
            <a:picLocks noChangeAspect="1" noChangeArrowheads="1"/>
          </p:cNvPicPr>
          <p:nvPr/>
        </p:nvPicPr>
        <p:blipFill>
          <a:blip r:embed="rId2" cstate="print"/>
          <a:srcRect/>
          <a:stretch>
            <a:fillRect/>
          </a:stretch>
        </p:blipFill>
        <p:spPr bwMode="auto">
          <a:xfrm>
            <a:off x="1066800" y="381000"/>
            <a:ext cx="7162800" cy="5982294"/>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pic>
        <p:nvPicPr>
          <p:cNvPr id="12290" name="Picture 2" descr="http://www.moma.org/images/collection/FullSizes/00073059.jpg"/>
          <p:cNvPicPr>
            <a:picLocks noChangeAspect="1" noChangeArrowheads="1"/>
          </p:cNvPicPr>
          <p:nvPr/>
        </p:nvPicPr>
        <p:blipFill>
          <a:blip r:embed="rId2" cstate="print"/>
          <a:srcRect/>
          <a:stretch>
            <a:fillRect/>
          </a:stretch>
        </p:blipFill>
        <p:spPr bwMode="auto">
          <a:xfrm>
            <a:off x="1524000" y="228600"/>
            <a:ext cx="6019800" cy="6256143"/>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142</Words>
  <Application>Microsoft Office PowerPoint</Application>
  <PresentationFormat>On-screen Show (4:3)</PresentationFormat>
  <Paragraphs>20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Alexander Calder</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Fort Zumwalt School District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Alexander Calder</dc:title>
  <dc:subject>Art</dc:subject>
  <dc:creator>Nicole Seibert</dc:creator>
  <cp:lastModifiedBy>Nicole Seibert</cp:lastModifiedBy>
  <cp:revision>14</cp:revision>
  <dcterms:created xsi:type="dcterms:W3CDTF">2008-12-18T20:59:04Z</dcterms:created>
  <dcterms:modified xsi:type="dcterms:W3CDTF">2009-07-09T03:14:40Z</dcterms:modified>
</cp:coreProperties>
</file>