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79" r:id="rId5"/>
    <p:sldId id="283" r:id="rId6"/>
    <p:sldId id="286" r:id="rId7"/>
    <p:sldId id="281" r:id="rId8"/>
    <p:sldId id="262" r:id="rId9"/>
    <p:sldId id="284" r:id="rId10"/>
    <p:sldId id="264" r:id="rId11"/>
    <p:sldId id="266" r:id="rId12"/>
    <p:sldId id="263" r:id="rId13"/>
    <p:sldId id="285" r:id="rId14"/>
    <p:sldId id="267" r:id="rId15"/>
    <p:sldId id="277" r:id="rId16"/>
    <p:sldId id="273" r:id="rId17"/>
    <p:sldId id="280" r:id="rId18"/>
    <p:sldId id="282" r:id="rId19"/>
    <p:sldId id="258" r:id="rId20"/>
    <p:sldId id="272" r:id="rId21"/>
    <p:sldId id="269" r:id="rId22"/>
    <p:sldId id="270" r:id="rId23"/>
    <p:sldId id="260" r:id="rId24"/>
    <p:sldId id="278" r:id="rId25"/>
    <p:sldId id="268"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A21F803-9F9B-43DD-AD8B-EBE9B0CE8A55}" type="datetimeFigureOut">
              <a:rPr lang="en-US"/>
              <a:pPr>
                <a:defRPr/>
              </a:pPr>
              <a:t>7/16/2009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1BF9D0-7568-4D33-AB62-1FF65D853EB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E8A742B-AF13-4699-811F-7DD729ABBBCE}" type="datetimeFigureOut">
              <a:rPr lang="en-US"/>
              <a:pPr>
                <a:defRPr/>
              </a:pPr>
              <a:t>7/16/2009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DA696B0-91D6-4F99-8C4D-6D8D0C6DC9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A41ED22-E8E1-4DFA-8E1D-1B20D5FB955A}" type="datetimeFigureOut">
              <a:rPr lang="en-US"/>
              <a:pPr>
                <a:defRPr/>
              </a:pPr>
              <a:t>7/16/2009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523EA18-C1D2-446D-B05C-1D5F2063F8F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44487C7-774D-4AB7-B823-F1A0A53C5201}" type="datetimeFigureOut">
              <a:rPr lang="en-US"/>
              <a:pPr>
                <a:defRPr/>
              </a:pPr>
              <a:t>7/16/2009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66BA70-40E0-4D5C-A703-16AEEF9FD8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528B615-5BED-492E-8901-11F204CF94FF}" type="datetimeFigureOut">
              <a:rPr lang="en-US"/>
              <a:pPr>
                <a:defRPr/>
              </a:pPr>
              <a:t>7/16/2009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1278C0-ADB5-4628-973C-224D707009E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268FA081-F0CD-4B21-A6F0-A48F895FAEF6}" type="datetimeFigureOut">
              <a:rPr lang="en-US"/>
              <a:pPr>
                <a:defRPr/>
              </a:pPr>
              <a:t>7/16/2009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617A59-F517-45AB-9856-1A71CF01567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2C93B38-783F-432D-B690-E6DD26CB679B}" type="datetimeFigureOut">
              <a:rPr lang="en-US"/>
              <a:pPr>
                <a:defRPr/>
              </a:pPr>
              <a:t>7/16/2009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9E53388-6B47-4288-80C3-6A096651DBA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41E7A81-7E52-429A-BEBA-AC88051DD981}" type="datetimeFigureOut">
              <a:rPr lang="en-US"/>
              <a:pPr>
                <a:defRPr/>
              </a:pPr>
              <a:t>7/16/2009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68081C9-05EA-41B7-A1B7-78147C55DB6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CEEAAAF-EBFF-4452-8973-4CB6B32630A7}" type="datetimeFigureOut">
              <a:rPr lang="en-US"/>
              <a:pPr>
                <a:defRPr/>
              </a:pPr>
              <a:t>7/16/2009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41CBB5A-2922-4BE1-9B13-4E39A36D40F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87090B-D4EB-44D5-AE3A-7CBA42869869}" type="datetimeFigureOut">
              <a:rPr lang="en-US"/>
              <a:pPr>
                <a:defRPr/>
              </a:pPr>
              <a:t>7/16/2009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1B967B-FC9D-44D8-B553-B96809D1870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0F0CA8F-5D91-4E83-9B66-51C276285A9A}" type="datetimeFigureOut">
              <a:rPr lang="en-US"/>
              <a:pPr>
                <a:defRPr/>
              </a:pPr>
              <a:t>7/16/2009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96B8D0-C720-4622-9C5A-EA48A64C6DC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85DC4B8-4526-409C-A4C0-298853D301C7}" type="datetimeFigureOut">
              <a:rPr lang="en-US"/>
              <a:pPr>
                <a:defRPr/>
              </a:pPr>
              <a:t>7/16/2009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B43E95C-16DE-4BD4-BABB-E717FDE6274F}"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2133600" y="228600"/>
            <a:ext cx="4267200" cy="838200"/>
          </a:xfrm>
        </p:spPr>
        <p:txBody>
          <a:bodyPr/>
          <a:lstStyle/>
          <a:p>
            <a:pPr eaLnBrk="1" hangingPunct="1"/>
            <a:r>
              <a:rPr lang="en-US" sz="4000" smtClean="0">
                <a:latin typeface="Georgia" pitchFamily="18" charset="0"/>
              </a:rPr>
              <a:t>Romare Bearden</a:t>
            </a:r>
          </a:p>
        </p:txBody>
      </p:sp>
      <p:sp>
        <p:nvSpPr>
          <p:cNvPr id="3" name="Subtitle 2"/>
          <p:cNvSpPr>
            <a:spLocks noGrp="1"/>
          </p:cNvSpPr>
          <p:nvPr>
            <p:ph type="subTitle" idx="1"/>
          </p:nvPr>
        </p:nvSpPr>
        <p:spPr>
          <a:xfrm>
            <a:off x="2286000" y="5867400"/>
            <a:ext cx="3886200" cy="838200"/>
          </a:xfrm>
        </p:spPr>
        <p:txBody>
          <a:bodyPr rtlCol="0">
            <a:normAutofit/>
          </a:bodyPr>
          <a:lstStyle/>
          <a:p>
            <a:pPr eaLnBrk="1" fontAlgn="auto" hangingPunct="1">
              <a:spcAft>
                <a:spcPts val="0"/>
              </a:spcAft>
              <a:buFont typeface="Arial" pitchFamily="34" charset="0"/>
              <a:buNone/>
              <a:defRPr/>
            </a:pPr>
            <a:r>
              <a:rPr lang="en-US" sz="2800" dirty="0" smtClean="0">
                <a:latin typeface="Georgia" pitchFamily="18" charset="0"/>
              </a:rPr>
              <a:t>1911-1988</a:t>
            </a:r>
            <a:endParaRPr lang="en-US" sz="2800" dirty="0">
              <a:latin typeface="Georgia" pitchFamily="18" charset="0"/>
            </a:endParaRPr>
          </a:p>
        </p:txBody>
      </p:sp>
      <p:pic>
        <p:nvPicPr>
          <p:cNvPr id="2052" name="Picture 2" descr="Romare Bearden"/>
          <p:cNvPicPr>
            <a:picLocks noChangeAspect="1" noChangeArrowheads="1"/>
          </p:cNvPicPr>
          <p:nvPr/>
        </p:nvPicPr>
        <p:blipFill>
          <a:blip r:embed="rId2"/>
          <a:srcRect/>
          <a:stretch>
            <a:fillRect/>
          </a:stretch>
        </p:blipFill>
        <p:spPr bwMode="auto">
          <a:xfrm>
            <a:off x="2362200" y="1066800"/>
            <a:ext cx="3846513"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wcpn.org/jazz/jazztracks/2003/images/romare_bearden/142.jpg"/>
          <p:cNvPicPr>
            <a:picLocks noChangeAspect="1" noChangeArrowheads="1"/>
          </p:cNvPicPr>
          <p:nvPr/>
        </p:nvPicPr>
        <p:blipFill>
          <a:blip r:embed="rId2"/>
          <a:srcRect/>
          <a:stretch>
            <a:fillRect/>
          </a:stretch>
        </p:blipFill>
        <p:spPr bwMode="auto">
          <a:xfrm>
            <a:off x="1295400" y="228600"/>
            <a:ext cx="6665913" cy="5462588"/>
          </a:xfrm>
          <a:prstGeom prst="rect">
            <a:avLst/>
          </a:prstGeom>
          <a:noFill/>
          <a:ln w="9525">
            <a:noFill/>
            <a:miter lim="800000"/>
            <a:headEnd/>
            <a:tailEnd/>
          </a:ln>
        </p:spPr>
      </p:pic>
      <p:sp>
        <p:nvSpPr>
          <p:cNvPr id="11267" name="Rectangle 2"/>
          <p:cNvSpPr>
            <a:spLocks noChangeArrowheads="1"/>
          </p:cNvSpPr>
          <p:nvPr/>
        </p:nvSpPr>
        <p:spPr bwMode="auto">
          <a:xfrm>
            <a:off x="1295400" y="5715000"/>
            <a:ext cx="4572000" cy="923925"/>
          </a:xfrm>
          <a:prstGeom prst="rect">
            <a:avLst/>
          </a:prstGeom>
          <a:noFill/>
          <a:ln w="9525">
            <a:noFill/>
            <a:miter lim="800000"/>
            <a:headEnd/>
            <a:tailEnd/>
          </a:ln>
        </p:spPr>
        <p:txBody>
          <a:bodyPr>
            <a:spAutoFit/>
          </a:bodyPr>
          <a:lstStyle/>
          <a:p>
            <a:r>
              <a:rPr lang="en-US" b="1">
                <a:latin typeface="Georgia" pitchFamily="18" charset="0"/>
              </a:rPr>
              <a:t>Romare Bearden</a:t>
            </a:r>
          </a:p>
          <a:p>
            <a:r>
              <a:rPr lang="en-US" b="1" i="1">
                <a:latin typeface="Georgia" pitchFamily="18" charset="0"/>
              </a:rPr>
              <a:t>Tomorrow I May Be Far Away</a:t>
            </a:r>
            <a:r>
              <a:rPr lang="en-US" b="1">
                <a:latin typeface="Georgia" pitchFamily="18" charset="0"/>
              </a:rPr>
              <a:t> 1966/1967</a:t>
            </a:r>
            <a:endParaRPr lang="en-US">
              <a:latin typeface="Georg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wcpn.org/jazz/jazztracks/2003/images/romare_bearden/131.jpg"/>
          <p:cNvPicPr>
            <a:picLocks noChangeAspect="1" noChangeArrowheads="1"/>
          </p:cNvPicPr>
          <p:nvPr/>
        </p:nvPicPr>
        <p:blipFill>
          <a:blip r:embed="rId2"/>
          <a:srcRect/>
          <a:stretch>
            <a:fillRect/>
          </a:stretch>
        </p:blipFill>
        <p:spPr bwMode="auto">
          <a:xfrm>
            <a:off x="1447800" y="609600"/>
            <a:ext cx="6599238" cy="4967288"/>
          </a:xfrm>
          <a:prstGeom prst="rect">
            <a:avLst/>
          </a:prstGeom>
          <a:noFill/>
          <a:ln w="9525">
            <a:noFill/>
            <a:miter lim="800000"/>
            <a:headEnd/>
            <a:tailEnd/>
          </a:ln>
        </p:spPr>
      </p:pic>
      <p:sp>
        <p:nvSpPr>
          <p:cNvPr id="12291" name="Rectangle 2"/>
          <p:cNvSpPr>
            <a:spLocks noChangeArrowheads="1"/>
          </p:cNvSpPr>
          <p:nvPr/>
        </p:nvSpPr>
        <p:spPr bwMode="auto">
          <a:xfrm>
            <a:off x="1447800" y="5715000"/>
            <a:ext cx="1981200" cy="830263"/>
          </a:xfrm>
          <a:prstGeom prst="rect">
            <a:avLst/>
          </a:prstGeom>
          <a:noFill/>
          <a:ln w="9525">
            <a:noFill/>
            <a:miter lim="800000"/>
            <a:headEnd/>
            <a:tailEnd/>
          </a:ln>
        </p:spPr>
        <p:txBody>
          <a:bodyPr wrap="none">
            <a:spAutoFit/>
          </a:bodyPr>
          <a:lstStyle/>
          <a:p>
            <a:r>
              <a:rPr lang="en-US" sz="1600" b="1">
                <a:latin typeface="Georgia" pitchFamily="18" charset="0"/>
              </a:rPr>
              <a:t>Romare Bearden</a:t>
            </a:r>
          </a:p>
          <a:p>
            <a:r>
              <a:rPr lang="en-US" sz="1600" b="1" i="1">
                <a:latin typeface="Georgia" pitchFamily="18" charset="0"/>
              </a:rPr>
              <a:t>Card Players</a:t>
            </a:r>
          </a:p>
          <a:p>
            <a:r>
              <a:rPr lang="en-US" sz="1600" b="1">
                <a:latin typeface="Georgia" pitchFamily="18" charset="0"/>
              </a:rPr>
              <a:t>1982</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wcpn.org/jazz/jazztracks/2003/images/romare_bearden/084.jpg"/>
          <p:cNvPicPr>
            <a:picLocks noChangeAspect="1" noChangeArrowheads="1"/>
          </p:cNvPicPr>
          <p:nvPr/>
        </p:nvPicPr>
        <p:blipFill>
          <a:blip r:embed="rId2"/>
          <a:srcRect/>
          <a:stretch>
            <a:fillRect/>
          </a:stretch>
        </p:blipFill>
        <p:spPr bwMode="auto">
          <a:xfrm>
            <a:off x="838200" y="304800"/>
            <a:ext cx="7404100" cy="5676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srcRect/>
          <a:stretch>
            <a:fillRect/>
          </a:stretch>
        </p:blipFill>
        <p:spPr bwMode="auto">
          <a:xfrm>
            <a:off x="2209800" y="274638"/>
            <a:ext cx="4648200" cy="6207125"/>
          </a:xfrm>
          <a:prstGeom prst="rect">
            <a:avLst/>
          </a:prstGeom>
          <a:noFill/>
          <a:ln w="9525">
            <a:noFill/>
            <a:miter lim="800000"/>
            <a:headEnd/>
            <a:tailEnd/>
          </a:ln>
        </p:spPr>
      </p:pic>
      <p:sp>
        <p:nvSpPr>
          <p:cNvPr id="14339" name="Rectangle 2"/>
          <p:cNvSpPr>
            <a:spLocks noChangeArrowheads="1"/>
          </p:cNvSpPr>
          <p:nvPr/>
        </p:nvSpPr>
        <p:spPr bwMode="auto">
          <a:xfrm>
            <a:off x="152400" y="5638800"/>
            <a:ext cx="1981200" cy="830263"/>
          </a:xfrm>
          <a:prstGeom prst="rect">
            <a:avLst/>
          </a:prstGeom>
          <a:noFill/>
          <a:ln w="9525">
            <a:noFill/>
            <a:miter lim="800000"/>
            <a:headEnd/>
            <a:tailEnd/>
          </a:ln>
        </p:spPr>
        <p:txBody>
          <a:bodyPr wrap="none">
            <a:spAutoFit/>
          </a:bodyPr>
          <a:lstStyle/>
          <a:p>
            <a:r>
              <a:rPr lang="it-IT" sz="1600" b="1">
                <a:latin typeface="Georgia" pitchFamily="18" charset="0"/>
              </a:rPr>
              <a:t>Romare Bearden</a:t>
            </a:r>
          </a:p>
          <a:p>
            <a:r>
              <a:rPr lang="it-IT" sz="1600" b="1" i="1">
                <a:latin typeface="Georgia" pitchFamily="18" charset="0"/>
              </a:rPr>
              <a:t>Piano Lesson</a:t>
            </a:r>
          </a:p>
          <a:p>
            <a:r>
              <a:rPr lang="it-IT" sz="1600" b="1">
                <a:latin typeface="Georgia" pitchFamily="18" charset="0"/>
              </a:rPr>
              <a:t>1983</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wcpn.org/jazz/jazztracks/2003/images/romare_bearden/038.jpg"/>
          <p:cNvPicPr>
            <a:picLocks noChangeAspect="1" noChangeArrowheads="1"/>
          </p:cNvPicPr>
          <p:nvPr/>
        </p:nvPicPr>
        <p:blipFill>
          <a:blip r:embed="rId2"/>
          <a:srcRect/>
          <a:stretch>
            <a:fillRect/>
          </a:stretch>
        </p:blipFill>
        <p:spPr bwMode="auto">
          <a:xfrm>
            <a:off x="1524000" y="685800"/>
            <a:ext cx="6459538" cy="511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bp3.blogger.com/_9KP8Qa0LReY/R2hVbHZhRWI/AAAAAAAABgc/GJMKDp5XM-w/s320/Romare-Bearden.jpg"/>
          <p:cNvPicPr>
            <a:picLocks noChangeAspect="1" noChangeArrowheads="1"/>
          </p:cNvPicPr>
          <p:nvPr/>
        </p:nvPicPr>
        <p:blipFill>
          <a:blip r:embed="rId2"/>
          <a:srcRect/>
          <a:stretch>
            <a:fillRect/>
          </a:stretch>
        </p:blipFill>
        <p:spPr bwMode="auto">
          <a:xfrm>
            <a:off x="1524000" y="838200"/>
            <a:ext cx="5775325" cy="4891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percaritatem.com/wp-content/uploads/2008/04/romare-bearden-captivity-and-resistance-1976.jpg"/>
          <p:cNvPicPr>
            <a:picLocks noChangeAspect="1" noChangeArrowheads="1"/>
          </p:cNvPicPr>
          <p:nvPr/>
        </p:nvPicPr>
        <p:blipFill>
          <a:blip r:embed="rId2"/>
          <a:srcRect/>
          <a:stretch>
            <a:fillRect/>
          </a:stretch>
        </p:blipFill>
        <p:spPr bwMode="auto">
          <a:xfrm>
            <a:off x="609600" y="762000"/>
            <a:ext cx="7978775" cy="470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1981200" y="149225"/>
            <a:ext cx="5105400" cy="6464300"/>
          </a:xfrm>
          <a:prstGeom prst="rect">
            <a:avLst/>
          </a:prstGeom>
          <a:noFill/>
          <a:ln w="9525">
            <a:noFill/>
            <a:miter lim="800000"/>
            <a:headEnd/>
            <a:tailEnd/>
          </a:ln>
        </p:spPr>
      </p:pic>
      <p:sp>
        <p:nvSpPr>
          <p:cNvPr id="18435" name="Rectangle 2"/>
          <p:cNvSpPr>
            <a:spLocks noChangeArrowheads="1"/>
          </p:cNvSpPr>
          <p:nvPr/>
        </p:nvSpPr>
        <p:spPr bwMode="auto">
          <a:xfrm>
            <a:off x="0" y="4800600"/>
            <a:ext cx="2286000" cy="1816100"/>
          </a:xfrm>
          <a:prstGeom prst="rect">
            <a:avLst/>
          </a:prstGeom>
          <a:noFill/>
          <a:ln w="9525">
            <a:noFill/>
            <a:miter lim="800000"/>
            <a:headEnd/>
            <a:tailEnd/>
          </a:ln>
        </p:spPr>
        <p:txBody>
          <a:bodyPr>
            <a:spAutoFit/>
          </a:bodyPr>
          <a:lstStyle/>
          <a:p>
            <a:r>
              <a:rPr lang="en-US" sz="1600" b="1">
                <a:latin typeface="Georgia" pitchFamily="18" charset="0"/>
              </a:rPr>
              <a:t>Romare Bearden</a:t>
            </a:r>
          </a:p>
          <a:p>
            <a:endParaRPr lang="en-US" sz="1600" b="1">
              <a:latin typeface="Georgia" pitchFamily="18" charset="0"/>
            </a:endParaRPr>
          </a:p>
          <a:p>
            <a:r>
              <a:rPr lang="en-US" sz="1600" b="1" i="1">
                <a:latin typeface="Georgia" pitchFamily="18" charset="0"/>
              </a:rPr>
              <a:t>Prevalence of Ritual: Conjur Woman</a:t>
            </a:r>
          </a:p>
          <a:p>
            <a:endParaRPr lang="en-US" sz="1600" b="1" i="1">
              <a:latin typeface="Georgia" pitchFamily="18" charset="0"/>
            </a:endParaRPr>
          </a:p>
          <a:p>
            <a:r>
              <a:rPr lang="en-US" sz="1600" b="1">
                <a:latin typeface="Georgia" pitchFamily="18" charset="0"/>
              </a:rPr>
              <a:t>1964</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1143000" y="304800"/>
            <a:ext cx="6646863" cy="5291138"/>
          </a:xfrm>
          <a:prstGeom prst="rect">
            <a:avLst/>
          </a:prstGeom>
          <a:noFill/>
          <a:ln w="9525">
            <a:noFill/>
            <a:miter lim="800000"/>
            <a:headEnd/>
            <a:tailEnd/>
          </a:ln>
        </p:spPr>
      </p:pic>
      <p:sp>
        <p:nvSpPr>
          <p:cNvPr id="19459" name="Rectangle 2"/>
          <p:cNvSpPr>
            <a:spLocks noChangeArrowheads="1"/>
          </p:cNvSpPr>
          <p:nvPr/>
        </p:nvSpPr>
        <p:spPr bwMode="auto">
          <a:xfrm>
            <a:off x="1143000" y="5715000"/>
            <a:ext cx="4572000" cy="86201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Pittsburgh Memory</a:t>
            </a:r>
          </a:p>
          <a:p>
            <a:r>
              <a:rPr lang="en-US" sz="1600" b="1">
                <a:latin typeface="Georgia" pitchFamily="18" charset="0"/>
              </a:rPr>
              <a:t>1964</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Romare Bearden"/>
          <p:cNvPicPr>
            <a:picLocks noChangeAspect="1" noChangeArrowheads="1"/>
          </p:cNvPicPr>
          <p:nvPr/>
        </p:nvPicPr>
        <p:blipFill>
          <a:blip r:embed="rId2"/>
          <a:srcRect/>
          <a:stretch>
            <a:fillRect/>
          </a:stretch>
        </p:blipFill>
        <p:spPr bwMode="auto">
          <a:xfrm>
            <a:off x="2286000" y="152400"/>
            <a:ext cx="4343400" cy="653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upload.wikimedia.org/wikipedia/en/thumb/5/55/Romare_Bearden.jpg/300px-Romare_Bearden.jpg"/>
          <p:cNvPicPr>
            <a:picLocks noChangeAspect="1" noChangeArrowheads="1"/>
          </p:cNvPicPr>
          <p:nvPr/>
        </p:nvPicPr>
        <p:blipFill>
          <a:blip r:embed="rId2"/>
          <a:srcRect/>
          <a:stretch>
            <a:fillRect/>
          </a:stretch>
        </p:blipFill>
        <p:spPr bwMode="auto">
          <a:xfrm>
            <a:off x="228600" y="152400"/>
            <a:ext cx="2895600" cy="3976688"/>
          </a:xfrm>
          <a:prstGeom prst="rect">
            <a:avLst/>
          </a:prstGeom>
          <a:noFill/>
          <a:ln w="9525">
            <a:noFill/>
            <a:miter lim="800000"/>
            <a:headEnd/>
            <a:tailEnd/>
          </a:ln>
        </p:spPr>
      </p:pic>
      <p:sp>
        <p:nvSpPr>
          <p:cNvPr id="3075" name="Rectangle 2"/>
          <p:cNvSpPr>
            <a:spLocks noChangeArrowheads="1"/>
          </p:cNvSpPr>
          <p:nvPr/>
        </p:nvSpPr>
        <p:spPr bwMode="auto">
          <a:xfrm>
            <a:off x="0" y="4114800"/>
            <a:ext cx="8839200" cy="2554288"/>
          </a:xfrm>
          <a:prstGeom prst="rect">
            <a:avLst/>
          </a:prstGeom>
          <a:noFill/>
          <a:ln w="9525">
            <a:noFill/>
            <a:miter lim="800000"/>
            <a:headEnd/>
            <a:tailEnd/>
          </a:ln>
        </p:spPr>
        <p:txBody>
          <a:bodyPr>
            <a:spAutoFit/>
          </a:bodyPr>
          <a:lstStyle/>
          <a:p>
            <a:r>
              <a:rPr lang="en-US" sz="2000">
                <a:latin typeface="Georgia" pitchFamily="18" charset="0"/>
              </a:rPr>
              <a:t>“What gave these collages special power was their size. Originally they were no larger than 14 by 18 inches, but striving for monumentality, Bearden had them photographed and blown up to large black and white sheets, which he named 'Projections.' Their size was typically six by eight feet or four by five feet. . . Reviewers hailed them as 'startling,' 'emphatic,' 'moving,' 'memorable' and 'propagandistic in the best sense.”</a:t>
            </a:r>
          </a:p>
          <a:p>
            <a:endParaRPr lang="en-US" sz="2000">
              <a:latin typeface="Georgia" pitchFamily="18" charset="0"/>
            </a:endParaRPr>
          </a:p>
          <a:p>
            <a:r>
              <a:rPr lang="en-US" sz="2000" i="1">
                <a:latin typeface="Georgia" pitchFamily="18" charset="0"/>
              </a:rPr>
              <a:t>-Michael Brenson</a:t>
            </a:r>
            <a:endParaRPr lang="en-US" sz="2000">
              <a:latin typeface="Georg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www.itsablackthang.com/images/Art-Mini-Prints/romare-bearden-the-blues.jpg"/>
          <p:cNvPicPr>
            <a:picLocks noChangeAspect="1" noChangeArrowheads="1"/>
          </p:cNvPicPr>
          <p:nvPr/>
        </p:nvPicPr>
        <p:blipFill>
          <a:blip r:embed="rId2"/>
          <a:srcRect/>
          <a:stretch>
            <a:fillRect/>
          </a:stretch>
        </p:blipFill>
        <p:spPr bwMode="auto">
          <a:xfrm>
            <a:off x="2514600" y="228600"/>
            <a:ext cx="4737100" cy="6034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Photograph provided by Michael Rosenfeld Gallery, LLC"/>
          <p:cNvPicPr>
            <a:picLocks noChangeAspect="1" noChangeArrowheads="1"/>
          </p:cNvPicPr>
          <p:nvPr/>
        </p:nvPicPr>
        <p:blipFill>
          <a:blip r:embed="rId2"/>
          <a:srcRect/>
          <a:stretch>
            <a:fillRect/>
          </a:stretch>
        </p:blipFill>
        <p:spPr bwMode="auto">
          <a:xfrm>
            <a:off x="1752600" y="914400"/>
            <a:ext cx="5815013"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Romare Bearden painting"/>
          <p:cNvPicPr>
            <a:picLocks noChangeAspect="1" noChangeArrowheads="1"/>
          </p:cNvPicPr>
          <p:nvPr/>
        </p:nvPicPr>
        <p:blipFill>
          <a:blip r:embed="rId2"/>
          <a:srcRect/>
          <a:stretch>
            <a:fillRect/>
          </a:stretch>
        </p:blipFill>
        <p:spPr bwMode="auto">
          <a:xfrm>
            <a:off x="2286000" y="0"/>
            <a:ext cx="4648200" cy="6618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http://www.alexrosenbergfineart.com/beardenfirebirdswc.jpg"/>
          <p:cNvPicPr>
            <a:picLocks noChangeAspect="1" noChangeArrowheads="1"/>
          </p:cNvPicPr>
          <p:nvPr/>
        </p:nvPicPr>
        <p:blipFill>
          <a:blip r:embed="rId2"/>
          <a:srcRect/>
          <a:stretch>
            <a:fillRect/>
          </a:stretch>
        </p:blipFill>
        <p:spPr bwMode="auto">
          <a:xfrm>
            <a:off x="2590800" y="457200"/>
            <a:ext cx="4064000" cy="5418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a:stretch>
            <a:fillRect/>
          </a:stretch>
        </p:blipFill>
        <p:spPr bwMode="auto">
          <a:xfrm>
            <a:off x="914400" y="838200"/>
            <a:ext cx="7348538"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ecx.images-amazon.com/images/I/51WQ32JVE7L._SL500_AA240_.jpg"/>
          <p:cNvPicPr>
            <a:picLocks noChangeAspect="1" noChangeArrowheads="1"/>
          </p:cNvPicPr>
          <p:nvPr/>
        </p:nvPicPr>
        <p:blipFill>
          <a:blip r:embed="rId2"/>
          <a:srcRect/>
          <a:stretch>
            <a:fillRect/>
          </a:stretch>
        </p:blipFill>
        <p:spPr bwMode="auto">
          <a:xfrm>
            <a:off x="3810000" y="1676400"/>
            <a:ext cx="47244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evenguitarsplay.com/images/romare_bearden_street.jpg"/>
          <p:cNvPicPr>
            <a:picLocks noChangeAspect="1" noChangeArrowheads="1"/>
          </p:cNvPicPr>
          <p:nvPr/>
        </p:nvPicPr>
        <p:blipFill>
          <a:blip r:embed="rId2"/>
          <a:srcRect/>
          <a:stretch>
            <a:fillRect/>
          </a:stretch>
        </p:blipFill>
        <p:spPr bwMode="auto">
          <a:xfrm>
            <a:off x="990600" y="685800"/>
            <a:ext cx="7262813" cy="53101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1000125"/>
            <a:ext cx="8686800" cy="3076575"/>
          </a:xfrm>
          <a:prstGeom prst="rect">
            <a:avLst/>
          </a:prstGeom>
          <a:noFill/>
          <a:ln w="9525">
            <a:noFill/>
            <a:miter lim="800000"/>
            <a:headEnd/>
            <a:tailEnd/>
          </a:ln>
        </p:spPr>
      </p:pic>
      <p:sp>
        <p:nvSpPr>
          <p:cNvPr id="5123" name="Rectangle 2"/>
          <p:cNvSpPr>
            <a:spLocks noChangeArrowheads="1"/>
          </p:cNvSpPr>
          <p:nvPr/>
        </p:nvSpPr>
        <p:spPr bwMode="auto">
          <a:xfrm>
            <a:off x="228600" y="4191000"/>
            <a:ext cx="2228850" cy="923925"/>
          </a:xfrm>
          <a:prstGeom prst="rect">
            <a:avLst/>
          </a:prstGeom>
          <a:noFill/>
          <a:ln w="9525">
            <a:noFill/>
            <a:miter lim="800000"/>
            <a:headEnd/>
            <a:tailEnd/>
          </a:ln>
        </p:spPr>
        <p:txBody>
          <a:bodyPr wrap="none">
            <a:spAutoFit/>
          </a:bodyPr>
          <a:lstStyle/>
          <a:p>
            <a:r>
              <a:rPr lang="en-US" b="1" i="1">
                <a:latin typeface="Georgia" pitchFamily="18" charset="0"/>
              </a:rPr>
              <a:t>Romare Bearden</a:t>
            </a:r>
          </a:p>
          <a:p>
            <a:r>
              <a:rPr lang="en-US" b="1" i="1">
                <a:latin typeface="Georgia" pitchFamily="18" charset="0"/>
              </a:rPr>
              <a:t>The Block II</a:t>
            </a:r>
          </a:p>
          <a:p>
            <a:r>
              <a:rPr lang="en-US" b="1">
                <a:latin typeface="Georgia" pitchFamily="18" charset="0"/>
              </a:rPr>
              <a:t>1972</a:t>
            </a:r>
            <a:endParaRPr lang="en-US">
              <a:latin typeface="Georg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609600" y="304800"/>
            <a:ext cx="7994650" cy="5240338"/>
          </a:xfrm>
          <a:prstGeom prst="rect">
            <a:avLst/>
          </a:prstGeom>
          <a:noFill/>
          <a:ln w="9525">
            <a:noFill/>
            <a:miter lim="800000"/>
            <a:headEnd/>
            <a:tailEnd/>
          </a:ln>
        </p:spPr>
      </p:pic>
      <p:sp>
        <p:nvSpPr>
          <p:cNvPr id="6147" name="Rectangle 2"/>
          <p:cNvSpPr>
            <a:spLocks noChangeArrowheads="1"/>
          </p:cNvSpPr>
          <p:nvPr/>
        </p:nvSpPr>
        <p:spPr bwMode="auto">
          <a:xfrm>
            <a:off x="609600" y="5638800"/>
            <a:ext cx="4572000" cy="83026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Berkeley––The City and Its People</a:t>
            </a:r>
          </a:p>
          <a:p>
            <a:r>
              <a:rPr lang="en-US" sz="1600" b="1">
                <a:latin typeface="Georgia" pitchFamily="18" charset="0"/>
              </a:rPr>
              <a:t>1973</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33600" y="182563"/>
            <a:ext cx="4724400" cy="6289675"/>
          </a:xfrm>
          <a:prstGeom prst="rect">
            <a:avLst/>
          </a:prstGeom>
          <a:noFill/>
          <a:ln w="9525">
            <a:noFill/>
            <a:miter lim="800000"/>
            <a:headEnd/>
            <a:tailEnd/>
          </a:ln>
        </p:spPr>
      </p:pic>
      <p:sp>
        <p:nvSpPr>
          <p:cNvPr id="7171" name="Rectangle 2"/>
          <p:cNvSpPr>
            <a:spLocks noChangeArrowheads="1"/>
          </p:cNvSpPr>
          <p:nvPr/>
        </p:nvSpPr>
        <p:spPr bwMode="auto">
          <a:xfrm>
            <a:off x="0" y="5562600"/>
            <a:ext cx="4572000" cy="86201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Monday Morning</a:t>
            </a:r>
          </a:p>
          <a:p>
            <a:r>
              <a:rPr lang="en-US" sz="1600" b="1">
                <a:latin typeface="Georgia" pitchFamily="18" charset="0"/>
              </a:rPr>
              <a:t>1967</a:t>
            </a:r>
            <a:endParaRPr lang="en-US" sz="1600">
              <a:latin typeface="Georg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62000" y="228600"/>
            <a:ext cx="7513638" cy="5386388"/>
          </a:xfrm>
          <a:prstGeom prst="rect">
            <a:avLst/>
          </a:prstGeom>
          <a:noFill/>
          <a:ln w="9525">
            <a:noFill/>
            <a:miter lim="800000"/>
            <a:headEnd/>
            <a:tailEnd/>
          </a:ln>
        </p:spPr>
      </p:pic>
      <p:sp>
        <p:nvSpPr>
          <p:cNvPr id="8195" name="Rectangle 2"/>
          <p:cNvSpPr>
            <a:spLocks noChangeArrowheads="1"/>
          </p:cNvSpPr>
          <p:nvPr/>
        </p:nvSpPr>
        <p:spPr bwMode="auto">
          <a:xfrm>
            <a:off x="685800" y="5715000"/>
            <a:ext cx="4572000" cy="923925"/>
          </a:xfrm>
          <a:prstGeom prst="rect">
            <a:avLst/>
          </a:prstGeom>
          <a:noFill/>
          <a:ln w="9525">
            <a:noFill/>
            <a:miter lim="800000"/>
            <a:headEnd/>
            <a:tailEnd/>
          </a:ln>
        </p:spPr>
        <p:txBody>
          <a:bodyPr>
            <a:spAutoFit/>
          </a:bodyPr>
          <a:lstStyle/>
          <a:p>
            <a:r>
              <a:rPr lang="en-US" b="1">
                <a:latin typeface="Georgia" pitchFamily="18" charset="0"/>
              </a:rPr>
              <a:t>Romare Bearden</a:t>
            </a:r>
          </a:p>
          <a:p>
            <a:r>
              <a:rPr lang="en-US" b="1" i="1">
                <a:latin typeface="Georgia" pitchFamily="18" charset="0"/>
              </a:rPr>
              <a:t>Prevalence of Ritual: Tidings</a:t>
            </a:r>
          </a:p>
          <a:p>
            <a:r>
              <a:rPr lang="en-US" b="1">
                <a:latin typeface="Georgia" pitchFamily="18" charset="0"/>
              </a:rPr>
              <a:t>1964</a:t>
            </a:r>
            <a:endParaRPr lang="en-US">
              <a:latin typeface="Georgi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www.wcpn.org/jazz/jazztracks/2003/images/romare_bearden/024.jpg"/>
          <p:cNvPicPr>
            <a:picLocks noChangeAspect="1" noChangeArrowheads="1"/>
          </p:cNvPicPr>
          <p:nvPr/>
        </p:nvPicPr>
        <p:blipFill>
          <a:blip r:embed="rId2"/>
          <a:srcRect/>
          <a:stretch>
            <a:fillRect/>
          </a:stretch>
        </p:blipFill>
        <p:spPr bwMode="auto">
          <a:xfrm>
            <a:off x="1066800" y="304800"/>
            <a:ext cx="7092950" cy="575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143000" y="228600"/>
            <a:ext cx="6477000" cy="5456238"/>
          </a:xfrm>
          <a:prstGeom prst="rect">
            <a:avLst/>
          </a:prstGeom>
          <a:noFill/>
          <a:ln w="9525">
            <a:noFill/>
            <a:miter lim="800000"/>
            <a:headEnd/>
            <a:tailEnd/>
          </a:ln>
        </p:spPr>
      </p:pic>
      <p:sp>
        <p:nvSpPr>
          <p:cNvPr id="10243" name="Rectangle 2"/>
          <p:cNvSpPr>
            <a:spLocks noChangeArrowheads="1"/>
          </p:cNvSpPr>
          <p:nvPr/>
        </p:nvSpPr>
        <p:spPr bwMode="auto">
          <a:xfrm>
            <a:off x="1143000" y="5715000"/>
            <a:ext cx="4572000" cy="830263"/>
          </a:xfrm>
          <a:prstGeom prst="rect">
            <a:avLst/>
          </a:prstGeom>
          <a:noFill/>
          <a:ln w="9525">
            <a:noFill/>
            <a:miter lim="800000"/>
            <a:headEnd/>
            <a:tailEnd/>
          </a:ln>
        </p:spPr>
        <p:txBody>
          <a:bodyPr>
            <a:spAutoFit/>
          </a:bodyPr>
          <a:lstStyle/>
          <a:p>
            <a:r>
              <a:rPr lang="en-US" sz="1600" b="1">
                <a:latin typeface="Georgia" pitchFamily="18" charset="0"/>
              </a:rPr>
              <a:t>Romare Bearden</a:t>
            </a:r>
          </a:p>
          <a:p>
            <a:r>
              <a:rPr lang="en-US" sz="1600" b="1" i="1">
                <a:latin typeface="Georgia" pitchFamily="18" charset="0"/>
              </a:rPr>
              <a:t>Madeline Jones’ Wonderful Garden</a:t>
            </a:r>
            <a:r>
              <a:rPr lang="en-US" sz="1600" b="1">
                <a:latin typeface="Georgia" pitchFamily="18" charset="0"/>
              </a:rPr>
              <a:t> 1</a:t>
            </a:r>
          </a:p>
          <a:p>
            <a:r>
              <a:rPr lang="en-US" sz="1600" b="1">
                <a:latin typeface="Georgia" pitchFamily="18" charset="0"/>
              </a:rPr>
              <a:t>1977</a:t>
            </a:r>
            <a:endParaRPr lang="en-US" sz="1600">
              <a:latin typeface="Georg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158</Words>
  <Application>Microsoft Office PowerPoint</Application>
  <PresentationFormat>On-screen Show (4:3)</PresentationFormat>
  <Paragraphs>36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Georgia</vt:lpstr>
      <vt:lpstr>Office Theme</vt:lpstr>
      <vt:lpstr>Romare Bearden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Fort Zumwalt School District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Romare Bearden</dc:title>
  <dc:subject>Art</dc:subject>
  <dc:creator>Nicole Seibert</dc:creator>
  <cp:lastModifiedBy>Nicole Seibert</cp:lastModifiedBy>
  <cp:revision>18</cp:revision>
  <dcterms:created xsi:type="dcterms:W3CDTF">2008-10-29T22:12:04Z</dcterms:created>
  <dcterms:modified xsi:type="dcterms:W3CDTF">2009-07-16T20:38:59Z</dcterms:modified>
</cp:coreProperties>
</file>