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60F2-A62B-4C1D-8754-388F9A7649E2}" type="datetimeFigureOut">
              <a:rPr lang="en-US"/>
              <a:pPr>
                <a:defRPr/>
              </a:pPr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5986C-83C3-4615-A4E7-4FF7034218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50B01-3A57-4491-9AB7-702B21E2764D}" type="datetimeFigureOut">
              <a:rPr lang="en-US"/>
              <a:pPr>
                <a:defRPr/>
              </a:pPr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464F1-7E1E-44B6-8E32-8F2AC6B24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78121-F63B-4F2E-B574-97B6870B0F24}" type="datetimeFigureOut">
              <a:rPr lang="en-US"/>
              <a:pPr>
                <a:defRPr/>
              </a:pPr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BAB93-C4DB-4323-8353-42B4DD880E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6F10C-F41B-4631-A66F-04126CA36F58}" type="datetimeFigureOut">
              <a:rPr lang="en-US"/>
              <a:pPr>
                <a:defRPr/>
              </a:pPr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583C4-A5DC-4BB3-A627-97E615749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90974-8CB0-4BAF-8B71-06C9EF2FEAA3}" type="datetimeFigureOut">
              <a:rPr lang="en-US"/>
              <a:pPr>
                <a:defRPr/>
              </a:pPr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6ECB8-DF2B-48DF-9527-11AE1F2B8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0E545-8B0C-4C21-98A0-DEA3CCF4F0B5}" type="datetimeFigureOut">
              <a:rPr lang="en-US"/>
              <a:pPr>
                <a:defRPr/>
              </a:pPr>
              <a:t>7/15/2009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D7125-3C8F-44B3-AA1C-5D71FFE867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C173F-D9FF-4C99-92D2-753D84FDFEC4}" type="datetimeFigureOut">
              <a:rPr lang="en-US"/>
              <a:pPr>
                <a:defRPr/>
              </a:pPr>
              <a:t>7/15/2009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45138-559E-4552-A057-B72FD4036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8BCAC-5C29-4B82-A3DD-B6AA10E44849}" type="datetimeFigureOut">
              <a:rPr lang="en-US"/>
              <a:pPr>
                <a:defRPr/>
              </a:pPr>
              <a:t>7/15/2009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BA580-5764-4AF9-872B-91525D81A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B34F5-38CD-495A-932A-22616D3AF3D8}" type="datetimeFigureOut">
              <a:rPr lang="en-US"/>
              <a:pPr>
                <a:defRPr/>
              </a:pPr>
              <a:t>7/15/2009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2146C-1E32-4819-B6FF-18129B64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9704C-CC43-41D8-A0D0-68DD687D60D1}" type="datetimeFigureOut">
              <a:rPr lang="en-US"/>
              <a:pPr>
                <a:defRPr/>
              </a:pPr>
              <a:t>7/15/2009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EE40B-AAAB-4C11-95A2-8DD2DCDB59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F955B-2B2C-4CE9-8D2F-804B389B1989}" type="datetimeFigureOut">
              <a:rPr lang="en-US"/>
              <a:pPr>
                <a:defRPr/>
              </a:pPr>
              <a:t>7/15/2009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29A39-3FBB-4881-A536-36C4975F69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A8FB1F6-FE1C-4DE7-A7F6-FAF90E8928D7}" type="datetimeFigureOut">
              <a:rPr lang="en-US"/>
              <a:pPr>
                <a:defRPr/>
              </a:pPr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1931E0E-C352-44A4-ABA4-9FF57D4BE3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newsflash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upload.wikimedia.org/wikipedia/commons/c/c5/Gray_scale.jp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en.wikipedia.org/wiki/Image:Monocolour.j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en.wikipedia.org/wiki/Image:Monocolour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8077200" cy="29718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700" dirty="0" smtClean="0">
                <a:latin typeface="Georgia" pitchFamily="18" charset="0"/>
              </a:rPr>
              <a:t>ELEMENTS OF ART:</a:t>
            </a:r>
            <a:br>
              <a:rPr lang="en-US" sz="6700" dirty="0" smtClean="0">
                <a:latin typeface="Georgia" pitchFamily="18" charset="0"/>
              </a:rPr>
            </a:br>
            <a:r>
              <a:rPr lang="en-US" sz="6700" dirty="0" smtClean="0">
                <a:latin typeface="Georgia" pitchFamily="18" charset="0"/>
              </a:rPr>
              <a:t/>
            </a:r>
            <a:br>
              <a:rPr lang="en-US" sz="6700" dirty="0" smtClean="0">
                <a:latin typeface="Georgia" pitchFamily="18" charset="0"/>
              </a:rPr>
            </a:br>
            <a:r>
              <a:rPr lang="en-US" sz="4000" dirty="0" smtClean="0">
                <a:latin typeface="Georgia" pitchFamily="18" charset="0"/>
              </a:rPr>
              <a:t>SPACE, COLOR, SHAPE, FORM, TEXTURE, LINE &amp; </a:t>
            </a:r>
            <a:r>
              <a:rPr lang="en-US" sz="5300" dirty="0" smtClean="0">
                <a:latin typeface="Georgia" pitchFamily="18" charset="0"/>
              </a:rPr>
              <a:t>V</a:t>
            </a:r>
            <a:r>
              <a:rPr lang="en-US" sz="53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Georgia" pitchFamily="18" charset="0"/>
              </a:rPr>
              <a:t>A</a:t>
            </a:r>
            <a:r>
              <a:rPr lang="en-US" sz="53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Georgia" pitchFamily="18" charset="0"/>
              </a:rPr>
              <a:t>L</a:t>
            </a:r>
            <a:r>
              <a:rPr lang="en-US" sz="53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Georgia" pitchFamily="18" charset="0"/>
              </a:rPr>
              <a:t>U</a:t>
            </a:r>
            <a:r>
              <a:rPr lang="en-US" sz="5300" dirty="0" smtClean="0">
                <a:solidFill>
                  <a:schemeClr val="accent3">
                    <a:lumMod val="75000"/>
                  </a:schemeClr>
                </a:solidFill>
                <a:latin typeface="Georgia" pitchFamily="18" charset="0"/>
              </a:rPr>
              <a:t>E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Georg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8800" dirty="0" smtClean="0">
                <a:latin typeface="Georgia" pitchFamily="18" charset="0"/>
              </a:rPr>
              <a:t>V</a:t>
            </a:r>
            <a:r>
              <a:rPr lang="en-US" sz="8800" dirty="0" smtClean="0">
                <a:solidFill>
                  <a:schemeClr val="tx1">
                    <a:lumMod val="85000"/>
                  </a:schemeClr>
                </a:solidFill>
                <a:latin typeface="Georgia" pitchFamily="18" charset="0"/>
              </a:rPr>
              <a:t>A</a:t>
            </a:r>
            <a:r>
              <a:rPr lang="en-US" sz="8800" dirty="0" smtClean="0">
                <a:solidFill>
                  <a:schemeClr val="tx1">
                    <a:lumMod val="65000"/>
                  </a:schemeClr>
                </a:solidFill>
                <a:latin typeface="Georgia" pitchFamily="18" charset="0"/>
              </a:rPr>
              <a:t>L</a:t>
            </a:r>
            <a:r>
              <a:rPr lang="en-US" sz="8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Georgia" pitchFamily="18" charset="0"/>
              </a:rPr>
              <a:t>U</a:t>
            </a:r>
            <a:r>
              <a:rPr lang="en-US" sz="88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Georgia" pitchFamily="18" charset="0"/>
              </a:rPr>
              <a:t>E</a:t>
            </a:r>
            <a:endParaRPr lang="en-US" sz="8800" dirty="0">
              <a:solidFill>
                <a:schemeClr val="bg1">
                  <a:lumMod val="65000"/>
                  <a:lumOff val="35000"/>
                </a:schemeClr>
              </a:solidFill>
              <a:latin typeface="Georgia" pitchFamily="18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smtClean="0">
                <a:latin typeface="Georgia" pitchFamily="18" charset="0"/>
              </a:rPr>
              <a:t>VALUE IS…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 rtlCol="0">
            <a:normAutofit fontScale="92500" lnSpcReduction="10000"/>
          </a:bodyPr>
          <a:lstStyle/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</a:t>
            </a:r>
            <a:r>
              <a:rPr lang="en-US" sz="4000" dirty="0" smtClean="0">
                <a:latin typeface="Georgia" pitchFamily="18" charset="0"/>
              </a:rPr>
              <a:t>ELEMENT OF ART THAT REFERS TO THE </a:t>
            </a:r>
            <a:r>
              <a:rPr lang="en-US" sz="40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Georgia" pitchFamily="18" charset="0"/>
              </a:rPr>
              <a:t>LIGHTNESS</a:t>
            </a:r>
            <a:r>
              <a:rPr lang="en-US" sz="4000" b="1" dirty="0" smtClean="0">
                <a:latin typeface="Georgia" pitchFamily="18" charset="0"/>
              </a:rPr>
              <a:t> OR </a:t>
            </a: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  <a:latin typeface="Georgia" pitchFamily="18" charset="0"/>
              </a:rPr>
              <a:t>DARKNESS</a:t>
            </a:r>
            <a:r>
              <a:rPr lang="en-US" sz="4000" b="1" dirty="0" smtClean="0">
                <a:latin typeface="Georgia" pitchFamily="18" charset="0"/>
              </a:rPr>
              <a:t> </a:t>
            </a:r>
            <a:r>
              <a:rPr lang="en-US" sz="4000" dirty="0" smtClean="0">
                <a:latin typeface="Georgia" pitchFamily="18" charset="0"/>
              </a:rPr>
              <a:t>OF A COLOR </a:t>
            </a:r>
            <a:endParaRPr lang="en-US" sz="4000" dirty="0">
              <a:latin typeface="Georgia" pitchFamily="18" charset="0"/>
            </a:endParaRPr>
          </a:p>
        </p:txBody>
      </p:sp>
      <p:pic>
        <p:nvPicPr>
          <p:cNvPr id="3076" name="Picture 2" descr="Image:Gray scale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3352800"/>
            <a:ext cx="3860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Georgia" pitchFamily="18" charset="0"/>
              </a:rPr>
              <a:t>TINT</a:t>
            </a:r>
            <a:endParaRPr lang="en-US" sz="6000" dirty="0">
              <a:solidFill>
                <a:schemeClr val="accent3">
                  <a:lumMod val="20000"/>
                  <a:lumOff val="80000"/>
                </a:schemeClr>
              </a:solidFill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4478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800" dirty="0" smtClean="0">
                <a:solidFill>
                  <a:schemeClr val="accent3"/>
                </a:solidFill>
                <a:latin typeface="Georgia" pitchFamily="18" charset="0"/>
              </a:rPr>
              <a:t>COLOR</a:t>
            </a:r>
            <a:r>
              <a:rPr lang="en-US" sz="4800" dirty="0" smtClean="0">
                <a:latin typeface="Georgia" pitchFamily="18" charset="0"/>
              </a:rPr>
              <a:t> + WHITE = </a:t>
            </a:r>
            <a:r>
              <a:rPr lang="en-US" sz="4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Georgia" pitchFamily="18" charset="0"/>
              </a:rPr>
              <a:t>TINT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800" dirty="0" smtClean="0">
                <a:solidFill>
                  <a:schemeClr val="accent3"/>
                </a:solidFill>
                <a:latin typeface="Georgia" pitchFamily="18" charset="0"/>
              </a:rPr>
              <a:t>COLOR</a:t>
            </a:r>
            <a:r>
              <a:rPr lang="en-US" sz="4800" dirty="0" smtClean="0">
                <a:latin typeface="Georgia" pitchFamily="18" charset="0"/>
              </a:rPr>
              <a:t> + WHITE = </a:t>
            </a:r>
            <a:r>
              <a:rPr lang="en-US" sz="4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Georgia" pitchFamily="18" charset="0"/>
              </a:rPr>
              <a:t>LIGHT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4800" dirty="0">
              <a:latin typeface="Georgia" pitchFamily="18" charset="0"/>
            </a:endParaRPr>
          </a:p>
        </p:txBody>
      </p:sp>
      <p:pic>
        <p:nvPicPr>
          <p:cNvPr id="4100" name="Picture 4" descr="Example of Monochromatic color">
            <a:hlinkClick r:id="rId2" tooltip="Example of Monochromatic color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590800"/>
            <a:ext cx="36385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800600" y="2590800"/>
            <a:ext cx="3200400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Georgia" pitchFamily="18" charset="0"/>
              </a:rPr>
              <a:t>TINTS ARE LIGHT</a:t>
            </a:r>
            <a:endParaRPr lang="en-US" dirty="0">
              <a:latin typeface="Georgia" pitchFamily="18" charset="0"/>
            </a:endParaRPr>
          </a:p>
        </p:txBody>
      </p:sp>
      <p:sp>
        <p:nvSpPr>
          <p:cNvPr id="7" name="Multiply 6"/>
          <p:cNvSpPr/>
          <p:nvPr/>
        </p:nvSpPr>
        <p:spPr>
          <a:xfrm>
            <a:off x="5638800" y="3962400"/>
            <a:ext cx="1600200" cy="1371600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000" dirty="0" smtClean="0">
                <a:solidFill>
                  <a:schemeClr val="accent3"/>
                </a:solidFill>
                <a:latin typeface="Georgia" pitchFamily="18" charset="0"/>
              </a:rPr>
              <a:t>SHADE</a:t>
            </a:r>
            <a:endParaRPr lang="en-US" sz="6000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219200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5100" dirty="0" smtClean="0">
                <a:solidFill>
                  <a:schemeClr val="accent3"/>
                </a:solidFill>
                <a:latin typeface="Georgia" pitchFamily="18" charset="0"/>
              </a:rPr>
              <a:t>COLOR </a:t>
            </a:r>
            <a:r>
              <a:rPr lang="en-US" sz="5100" dirty="0" smtClean="0">
                <a:latin typeface="Georgia" pitchFamily="18" charset="0"/>
              </a:rPr>
              <a:t>+ BLACK = </a:t>
            </a:r>
            <a:r>
              <a:rPr lang="en-US" sz="5100" dirty="0" smtClean="0">
                <a:solidFill>
                  <a:schemeClr val="accent3"/>
                </a:solidFill>
                <a:latin typeface="Georgia" pitchFamily="18" charset="0"/>
              </a:rPr>
              <a:t>SHADE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5100" dirty="0" smtClean="0">
                <a:solidFill>
                  <a:schemeClr val="accent3"/>
                </a:solidFill>
                <a:latin typeface="Georgia" pitchFamily="18" charset="0"/>
              </a:rPr>
              <a:t>COLOR</a:t>
            </a:r>
            <a:r>
              <a:rPr lang="en-US" sz="5100" dirty="0" smtClean="0">
                <a:latin typeface="Georgia" pitchFamily="18" charset="0"/>
              </a:rPr>
              <a:t> + BLACK = </a:t>
            </a:r>
            <a:r>
              <a:rPr lang="en-US" sz="5100" dirty="0" smtClean="0">
                <a:solidFill>
                  <a:schemeClr val="accent3"/>
                </a:solidFill>
                <a:latin typeface="Georgia" pitchFamily="18" charset="0"/>
              </a:rPr>
              <a:t>DARKNESS</a:t>
            </a:r>
          </a:p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4400" dirty="0" smtClean="0">
              <a:latin typeface="Georgia" pitchFamily="18" charset="0"/>
            </a:endParaRPr>
          </a:p>
          <a:p>
            <a:pPr algn="ctr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4400" dirty="0"/>
          </a:p>
        </p:txBody>
      </p:sp>
      <p:pic>
        <p:nvPicPr>
          <p:cNvPr id="5124" name="Picture 4" descr="Example of Monochromatic color">
            <a:hlinkClick r:id="rId2" tooltip="Example of Monochromatic color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362200"/>
            <a:ext cx="36385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257800" y="5562600"/>
            <a:ext cx="3200400" cy="3698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Georgia" pitchFamily="18" charset="0"/>
              </a:rPr>
              <a:t>SHADES ARE DARK</a:t>
            </a:r>
            <a:endParaRPr lang="en-US" dirty="0">
              <a:latin typeface="Georgia" pitchFamily="18" charset="0"/>
            </a:endParaRPr>
          </a:p>
        </p:txBody>
      </p:sp>
      <p:pic>
        <p:nvPicPr>
          <p:cNvPr id="5126" name="Picture 2" descr="http://z.about.com/d/accessories/1/0/9/0/-/-/sw-oversized-celebrity-sunglass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3200400"/>
            <a:ext cx="3225800" cy="207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staff.fcps.net/aaford/art/images/Picasso/Picasso_Guitaris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3571875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6" descr="http://www.seymour.k12.wi.us/rle/art/images/artists/Paul%20Cezann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81475" y="1981200"/>
            <a:ext cx="47625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likovna-kultura.ufzg.hr/images31/Picasso.Guernica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610600" cy="383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36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Arial</vt:lpstr>
      <vt:lpstr>Georgia</vt:lpstr>
      <vt:lpstr>Office Theme</vt:lpstr>
      <vt:lpstr>ELEMENTS OF ART:  SPACE, COLOR, SHAPE, FORM, TEXTURE, LINE &amp; VALUE</vt:lpstr>
      <vt:lpstr>VALUE IS…</vt:lpstr>
      <vt:lpstr>TINT</vt:lpstr>
      <vt:lpstr>SHADE</vt:lpstr>
      <vt:lpstr>Slide 5</vt:lpstr>
      <vt:lpstr>Slide 6</vt:lpstr>
    </vt:vector>
  </TitlesOfParts>
  <Company>Fort Zumwalt School District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Elements of Art-Value</dc:title>
  <dc:subject>Art </dc:subject>
  <dc:creator>Nicole Seibert</dc:creator>
  <cp:lastModifiedBy>Nicole Seibert</cp:lastModifiedBy>
  <cp:revision>28</cp:revision>
  <dcterms:created xsi:type="dcterms:W3CDTF">2008-09-22T17:53:46Z</dcterms:created>
  <dcterms:modified xsi:type="dcterms:W3CDTF">2009-07-15T20:30:19Z</dcterms:modified>
</cp:coreProperties>
</file>