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260" r:id="rId4"/>
    <p:sldId id="258" r:id="rId5"/>
    <p:sldId id="268" r:id="rId6"/>
    <p:sldId id="257" r:id="rId7"/>
    <p:sldId id="264" r:id="rId8"/>
    <p:sldId id="269" r:id="rId9"/>
    <p:sldId id="265" r:id="rId10"/>
    <p:sldId id="270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9120" autoAdjust="0"/>
  </p:normalViewPr>
  <p:slideViewPr>
    <p:cSldViewPr>
      <p:cViewPr varScale="1">
        <p:scale>
          <a:sx n="78" d="100"/>
          <a:sy n="78" d="100"/>
        </p:scale>
        <p:origin x="-9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864" y="181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F248EDC-92FB-435A-A2AA-B94C6868D7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50469F9-64FD-4A25-9052-A591FC307C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09642E-19F8-4D76-B126-6F58BBE13A7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4343400"/>
            <a:ext cx="48006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sz="1400" smtClean="0"/>
              <a:t>(NOTE: This lesson requires class participation. When asking questions during the lesson, allow only 3 or 4 children to answer and move on.) </a:t>
            </a:r>
          </a:p>
          <a:p>
            <a:pPr eaLnBrk="1" hangingPunct="1"/>
            <a:endParaRPr lang="en-US" sz="800" smtClean="0"/>
          </a:p>
          <a:p>
            <a:pPr eaLnBrk="1" hangingPunct="1"/>
            <a:r>
              <a:rPr lang="en-US" sz="1400" smtClean="0"/>
              <a:t>Hello Boys and Girls.</a:t>
            </a:r>
          </a:p>
          <a:p>
            <a:pPr eaLnBrk="1" hangingPunct="1"/>
            <a:endParaRPr lang="en-US" sz="800" smtClean="0"/>
          </a:p>
          <a:p>
            <a:pPr eaLnBrk="1" hangingPunct="1"/>
            <a:r>
              <a:rPr lang="en-US" sz="1400" smtClean="0"/>
              <a:t>This is a picture of an American artist named Frank Stella.</a:t>
            </a:r>
          </a:p>
          <a:p>
            <a:pPr eaLnBrk="1" hangingPunct="1"/>
            <a:endParaRPr lang="en-US" sz="800" smtClean="0"/>
          </a:p>
          <a:p>
            <a:r>
              <a:rPr lang="en-US" sz="1400" smtClean="0"/>
              <a:t>Frank Stella was born in 1936 in Massachusetts. He first studied art in high school. </a:t>
            </a:r>
          </a:p>
          <a:p>
            <a:endParaRPr lang="en-US" sz="800" smtClean="0"/>
          </a:p>
          <a:p>
            <a:r>
              <a:rPr lang="en-US" sz="1400" smtClean="0"/>
              <a:t>Then he studied history at Princeton University, which is in New Jersey.  </a:t>
            </a:r>
          </a:p>
          <a:p>
            <a:endParaRPr lang="en-US" sz="800" smtClean="0"/>
          </a:p>
          <a:p>
            <a:r>
              <a:rPr lang="en-US" sz="1400" smtClean="0"/>
              <a:t>After graduating from college, he moved to New York City and began working as an artist. He still lives and works in New York City today.</a:t>
            </a:r>
          </a:p>
          <a:p>
            <a:pPr eaLnBrk="1" hangingPunct="1"/>
            <a:endParaRPr lang="en-US" sz="1400" smtClean="0"/>
          </a:p>
          <a:p>
            <a:pPr eaLnBrk="1" hangingPunct="1"/>
            <a:endParaRPr lang="en-US" sz="14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400" smtClean="0"/>
              <a:t>Frank Stella is best known for creating paintings with geometric shapes like squares, circles and triangles. They also have bright colors and lines, like this one.</a:t>
            </a:r>
          </a:p>
          <a:p>
            <a:endParaRPr lang="en-US" sz="800" smtClean="0"/>
          </a:p>
          <a:p>
            <a:r>
              <a:rPr lang="en-US" sz="1400" smtClean="0"/>
              <a:t>When asked if his paintings tell a story, Frank Stella answered,  “What you see is what you see”. </a:t>
            </a:r>
          </a:p>
          <a:p>
            <a:endParaRPr lang="en-US" sz="800" smtClean="0"/>
          </a:p>
          <a:p>
            <a:r>
              <a:rPr lang="en-US" sz="1400" smtClean="0"/>
              <a:t>So, what do </a:t>
            </a:r>
            <a:r>
              <a:rPr lang="en-US" sz="1400" u="sng" smtClean="0"/>
              <a:t>YOU</a:t>
            </a:r>
            <a:r>
              <a:rPr lang="en-US" sz="1400" smtClean="0"/>
              <a:t> see in this painting? What shapes do you see? (Answer: Squares, diamonds, triangles, lines)</a:t>
            </a:r>
          </a:p>
          <a:p>
            <a:endParaRPr lang="en-US" sz="1400" smtClean="0"/>
          </a:p>
          <a:p>
            <a:r>
              <a:rPr lang="en-US" sz="1400" smtClean="0"/>
              <a:t>What colors do you see? (Answer: Green, orange)</a:t>
            </a:r>
          </a:p>
          <a:p>
            <a:endParaRPr lang="en-US" sz="140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DE375F-C9B3-45CB-894B-9D4849570412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400" smtClean="0"/>
              <a:t>What do </a:t>
            </a:r>
            <a:r>
              <a:rPr lang="en-US" sz="1400" u="sng" smtClean="0"/>
              <a:t>YOU</a:t>
            </a:r>
            <a:r>
              <a:rPr lang="en-US" sz="1400" smtClean="0"/>
              <a:t> see in this painting? (Answer: The letter “V”)</a:t>
            </a:r>
          </a:p>
          <a:p>
            <a:endParaRPr lang="en-US" sz="800" smtClean="0"/>
          </a:p>
          <a:p>
            <a:r>
              <a:rPr lang="en-US" sz="1400" smtClean="0"/>
              <a:t>How many “V”s do you see? (Answer: Four big ‘V’s, many different ‘V’s within each big ‘V’)</a:t>
            </a:r>
          </a:p>
          <a:p>
            <a:endParaRPr lang="en-US" sz="800" smtClean="0"/>
          </a:p>
          <a:p>
            <a:r>
              <a:rPr lang="en-US" sz="1400" smtClean="0"/>
              <a:t>A painting is usually painted on a canvas. A canvas is a piece of fabric stretched over a wooden frame. </a:t>
            </a:r>
          </a:p>
          <a:p>
            <a:endParaRPr lang="en-US" sz="800" smtClean="0"/>
          </a:p>
          <a:p>
            <a:r>
              <a:rPr lang="en-US" sz="1400" smtClean="0"/>
              <a:t>Most of the time, a canvas is shaped like a rectangle. </a:t>
            </a:r>
          </a:p>
          <a:p>
            <a:endParaRPr lang="en-US" sz="800" smtClean="0"/>
          </a:p>
          <a:p>
            <a:r>
              <a:rPr lang="en-US" sz="1400" smtClean="0"/>
              <a:t>In this painting, Frank Stella shaped the canvas like the picture itself. </a:t>
            </a:r>
          </a:p>
          <a:p>
            <a:endParaRPr lang="en-US" sz="800" smtClean="0"/>
          </a:p>
          <a:p>
            <a:r>
              <a:rPr lang="en-US" sz="1400" smtClean="0"/>
              <a:t>I need a volunteer to show us the shape of this canvas on the SmartBoard.</a:t>
            </a:r>
          </a:p>
          <a:p>
            <a:endParaRPr lang="en-US" sz="800" smtClean="0"/>
          </a:p>
          <a:p>
            <a:r>
              <a:rPr lang="en-US" sz="1400" smtClean="0"/>
              <a:t>(PICK ONE STUDENT AND ASK HIM/HER TO TRACE THE OUTLINE OF THE PAINTING WITH HIS/HER FINGER.)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896763-CBBA-4322-B0AA-46299A3509B8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400" smtClean="0"/>
              <a:t>Frank Stella liked using bright colors in his paintings. </a:t>
            </a:r>
          </a:p>
          <a:p>
            <a:endParaRPr lang="en-US" sz="800" smtClean="0"/>
          </a:p>
          <a:p>
            <a:r>
              <a:rPr lang="en-US" sz="1400" smtClean="0"/>
              <a:t>What colors do you see in this painting? (Prompt for creative answers like plum purple, lime green, hot pink, periwinkle blue)</a:t>
            </a:r>
          </a:p>
          <a:p>
            <a:endParaRPr lang="en-US" sz="800" smtClean="0"/>
          </a:p>
          <a:p>
            <a:r>
              <a:rPr lang="en-US" sz="1400" smtClean="0"/>
              <a:t>He also liked using shiny metallic colors like gold and silver. </a:t>
            </a:r>
          </a:p>
          <a:p>
            <a:endParaRPr lang="en-US" sz="800" smtClean="0"/>
          </a:p>
          <a:p>
            <a:r>
              <a:rPr lang="en-US" sz="1400" smtClean="0"/>
              <a:t>What shapes do you see in this painting? (Answer: Square, circle, half-circle, triangle with curved side)</a:t>
            </a:r>
          </a:p>
          <a:p>
            <a:endParaRPr lang="en-US" sz="800" smtClean="0"/>
          </a:p>
          <a:p>
            <a:r>
              <a:rPr lang="en-US" sz="1400" smtClean="0"/>
              <a:t>I need another volunteer to show us the shape of this canvas on the SmartBoard.</a:t>
            </a:r>
          </a:p>
          <a:p>
            <a:endParaRPr lang="en-US" sz="800" smtClean="0"/>
          </a:p>
          <a:p>
            <a:r>
              <a:rPr lang="en-US" sz="1400" smtClean="0"/>
              <a:t>(PICK ONE STUDENT AND ASK HIM/HER TO TRACE THE OUTLINE OF THE PAINTING WITH HIS/HER FINGER.)</a:t>
            </a:r>
          </a:p>
          <a:p>
            <a:endParaRPr lang="en-US" sz="140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77DAA8-27B9-473C-9131-B25CC151698A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400" smtClean="0"/>
              <a:t>What shapes do you see in this painting? (Answer: Squares, triangles)</a:t>
            </a:r>
          </a:p>
          <a:p>
            <a:endParaRPr lang="en-US" sz="800" smtClean="0"/>
          </a:p>
          <a:p>
            <a:r>
              <a:rPr lang="en-US" sz="1400" smtClean="0"/>
              <a:t>Look closely at the middle of each square. Maybe you see two long, continuous hallways. Or a long, colorful string wrapping around and around.</a:t>
            </a:r>
          </a:p>
          <a:p>
            <a:endParaRPr lang="en-US" sz="800" smtClean="0"/>
          </a:p>
          <a:p>
            <a:r>
              <a:rPr lang="en-US" sz="1400" smtClean="0"/>
              <a:t>Remember, “What you see is what you see.”</a:t>
            </a:r>
          </a:p>
          <a:p>
            <a:endParaRPr lang="en-US" sz="800" smtClean="0"/>
          </a:p>
          <a:p>
            <a:r>
              <a:rPr lang="en-US" sz="1400" smtClean="0"/>
              <a:t>I need another volunteer to come up to the SmartBoard and show us the long string.</a:t>
            </a:r>
          </a:p>
          <a:p>
            <a:endParaRPr lang="en-US" sz="800" smtClean="0"/>
          </a:p>
          <a:p>
            <a:r>
              <a:rPr lang="en-US" sz="1400" smtClean="0"/>
              <a:t>(PICK ONE STUDENT. ASK HIM/HER TO PLACE HIS/HER FINGER ON THE MIDDLE OF THE SQUARE ON THE RIGHT, THEN FOLLOW IT AROUND THE SQUARE.)</a:t>
            </a:r>
          </a:p>
          <a:p>
            <a:endParaRPr lang="en-US" sz="1400" smtClean="0"/>
          </a:p>
          <a:p>
            <a:endParaRPr lang="en-US" sz="1400" smtClean="0"/>
          </a:p>
          <a:p>
            <a:endParaRPr lang="en-US" sz="140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A220BE-5EBE-4883-85E7-DB5822C45C93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400" smtClean="0"/>
              <a:t>Geometry is a kind of math that’s all about shapes like squares, triangles and circles.</a:t>
            </a:r>
          </a:p>
          <a:p>
            <a:endParaRPr lang="en-US" sz="800" smtClean="0"/>
          </a:p>
          <a:p>
            <a:r>
              <a:rPr lang="en-US" sz="1400" smtClean="0"/>
              <a:t>(PASS AROUND ONE PROTRACTOR)</a:t>
            </a:r>
          </a:p>
          <a:p>
            <a:r>
              <a:rPr lang="en-US" sz="1400" smtClean="0"/>
              <a:t>Now, I’m going to pass around a tool that’s used for geometry. It’s called a protractor. Do not bend it because it could break and cut you. </a:t>
            </a:r>
          </a:p>
          <a:p>
            <a:endParaRPr lang="en-US" sz="800" smtClean="0"/>
          </a:p>
          <a:p>
            <a:r>
              <a:rPr lang="en-US" sz="1400" smtClean="0"/>
              <a:t>Geometry students use a protractor to learn about shapes.</a:t>
            </a:r>
          </a:p>
          <a:p>
            <a:endParaRPr lang="en-US" sz="800" smtClean="0"/>
          </a:p>
          <a:p>
            <a:r>
              <a:rPr lang="en-US" sz="1400" smtClean="0"/>
              <a:t>Frank Stella used a protractor to make paintings of shapes. He even made painting s of protractors! </a:t>
            </a:r>
          </a:p>
          <a:p>
            <a:endParaRPr lang="en-US" sz="800" smtClean="0"/>
          </a:p>
          <a:p>
            <a:r>
              <a:rPr lang="en-US" sz="1400" smtClean="0"/>
              <a:t>Do </a:t>
            </a:r>
            <a:r>
              <a:rPr lang="en-US" sz="1400" u="sng" smtClean="0"/>
              <a:t>YOU</a:t>
            </a:r>
            <a:r>
              <a:rPr lang="en-US" sz="1400" smtClean="0"/>
              <a:t> see the protractors in this painting?</a:t>
            </a:r>
          </a:p>
          <a:p>
            <a:endParaRPr lang="en-US" sz="800" smtClean="0"/>
          </a:p>
          <a:p>
            <a:r>
              <a:rPr lang="en-US" sz="1400" smtClean="0"/>
              <a:t>What is the shape of this canvas? (Answer: Circle)</a:t>
            </a:r>
          </a:p>
          <a:p>
            <a:endParaRPr lang="en-US" sz="140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930F35-2928-46A2-8D2E-1F13D2565E95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400" smtClean="0"/>
              <a:t>Look at all the protractors in this painting!</a:t>
            </a:r>
          </a:p>
          <a:p>
            <a:endParaRPr lang="en-US" sz="1400" smtClean="0"/>
          </a:p>
          <a:p>
            <a:r>
              <a:rPr lang="en-US" sz="1400" smtClean="0"/>
              <a:t>I need another volunteer to come up to the SmartBoard and show us the shape of this canvas.</a:t>
            </a:r>
          </a:p>
          <a:p>
            <a:endParaRPr lang="en-US" sz="800" smtClean="0"/>
          </a:p>
          <a:p>
            <a:r>
              <a:rPr lang="en-US" sz="1400" smtClean="0"/>
              <a:t>(PICK ONE STUDENT AND ASK HIM/HER TO TRACE THE OUTLINE OF THE PAINTING WITH HIS/HER FINGER.)</a:t>
            </a:r>
          </a:p>
          <a:p>
            <a:endParaRPr lang="en-US" sz="140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6BCFEE-D02D-471C-9C1E-46A01B33C2D7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400" smtClean="0"/>
              <a:t>We learned about Claes Oldenburg’s (pronounced </a:t>
            </a:r>
            <a:r>
              <a:rPr lang="en-US" sz="1400" smtClean="0">
                <a:solidFill>
                  <a:schemeClr val="accent2"/>
                </a:solidFill>
              </a:rPr>
              <a:t>Klahss </a:t>
            </a:r>
            <a:r>
              <a:rPr lang="en-US" sz="1400" u="sng" smtClean="0">
                <a:solidFill>
                  <a:schemeClr val="accent2"/>
                </a:solidFill>
              </a:rPr>
              <a:t>Old</a:t>
            </a:r>
            <a:r>
              <a:rPr lang="en-US" sz="1400" smtClean="0">
                <a:solidFill>
                  <a:schemeClr val="accent2"/>
                </a:solidFill>
              </a:rPr>
              <a:t>-en-berg</a:t>
            </a:r>
            <a:r>
              <a:rPr lang="en-US" sz="1400" smtClean="0"/>
              <a:t>) colossal sculptures earlier in the school year. </a:t>
            </a:r>
          </a:p>
          <a:p>
            <a:endParaRPr lang="en-US" sz="800" smtClean="0"/>
          </a:p>
          <a:p>
            <a:r>
              <a:rPr lang="en-US" sz="1400" smtClean="0"/>
              <a:t>How are Frank’s Stella paintings and Claes Oldenburg’s sculptures alike? </a:t>
            </a:r>
          </a:p>
          <a:p>
            <a:r>
              <a:rPr lang="en-US" sz="1400" smtClean="0"/>
              <a:t>(Prompt for answers: They’re both colorful, they’re both fun, they don’t tell a story.)</a:t>
            </a:r>
          </a:p>
          <a:p>
            <a:endParaRPr lang="en-US" sz="800" smtClean="0"/>
          </a:p>
          <a:p>
            <a:r>
              <a:rPr lang="en-US" sz="1400" smtClean="0"/>
              <a:t>How are Frank’s Stella paintings and Claes Oldenburg’s sculptures different? </a:t>
            </a:r>
          </a:p>
          <a:p>
            <a:r>
              <a:rPr lang="en-US" sz="1400" smtClean="0"/>
              <a:t>(Prompt for answers: One is a painting, one is a sculpture. You have to go to a museum to see the painting, but the sculpture is outside where everyone can see it. The painting is flat, the sculpture is 3-D. )</a:t>
            </a:r>
          </a:p>
          <a:p>
            <a:r>
              <a:rPr lang="en-US" sz="800" smtClean="0"/>
              <a:t> 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64AB1D-84C6-4DE9-966E-D6D45412058C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400" smtClean="0"/>
              <a:t>Let’s talk about the colors in this painting.</a:t>
            </a:r>
          </a:p>
          <a:p>
            <a:endParaRPr lang="en-US" sz="800" smtClean="0"/>
          </a:p>
          <a:p>
            <a:r>
              <a:rPr lang="en-US" sz="1400" smtClean="0"/>
              <a:t>In a big box of crayons, every crayon has a name on the label.</a:t>
            </a:r>
          </a:p>
          <a:p>
            <a:endParaRPr lang="en-US" sz="800" smtClean="0"/>
          </a:p>
          <a:p>
            <a:r>
              <a:rPr lang="en-US" sz="1400" smtClean="0"/>
              <a:t>What would you name the red color in this painting? (Possible answers: Brick red, clay red)</a:t>
            </a:r>
          </a:p>
          <a:p>
            <a:endParaRPr lang="en-US" sz="800" smtClean="0"/>
          </a:p>
          <a:p>
            <a:r>
              <a:rPr lang="en-US" sz="1400" smtClean="0"/>
              <a:t>What would you name the orange color in this painting? (Possible answers: Cheddar cheese, golden orange)</a:t>
            </a:r>
          </a:p>
          <a:p>
            <a:endParaRPr lang="en-US" sz="1400" smtClean="0"/>
          </a:p>
          <a:p>
            <a:r>
              <a:rPr lang="en-US" sz="1400" smtClean="0"/>
              <a:t>Did you enjoy seeing these Frank Stella paintings?</a:t>
            </a:r>
          </a:p>
          <a:p>
            <a:endParaRPr lang="en-US" sz="800" smtClean="0"/>
          </a:p>
          <a:p>
            <a:r>
              <a:rPr lang="en-US" sz="1400" smtClean="0"/>
              <a:t>Which one did you like the best? </a:t>
            </a:r>
          </a:p>
          <a:p>
            <a:endParaRPr lang="en-US" sz="1400" smtClean="0"/>
          </a:p>
          <a:p>
            <a:r>
              <a:rPr lang="en-US" sz="1400" smtClean="0"/>
              <a:t>(FLIP THROUGH THE SLIDES. WHEN THE STUDENTS REACT TO ONE, ASK “What do you like the best about this painting?” KEEP IT DISPLAYED AND GO TO LESSON.)</a:t>
            </a:r>
          </a:p>
          <a:p>
            <a:endParaRPr lang="en-US" sz="1400" smtClean="0"/>
          </a:p>
          <a:p>
            <a:endParaRPr lang="en-US" sz="1400" smtClean="0"/>
          </a:p>
          <a:p>
            <a:endParaRPr lang="en-US" sz="800" smtClean="0"/>
          </a:p>
          <a:p>
            <a:endParaRPr lang="en-US" sz="1400" smtClean="0"/>
          </a:p>
          <a:p>
            <a:endParaRPr lang="en-US" sz="1400" smtClean="0"/>
          </a:p>
          <a:p>
            <a:endParaRPr lang="en-US" sz="1400" smtClean="0"/>
          </a:p>
          <a:p>
            <a:endParaRPr lang="en-US" sz="1400" smtClean="0"/>
          </a:p>
          <a:p>
            <a:endParaRPr lang="en-US" sz="140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81E1B3-B009-45CF-A588-1FB7DDDFFE0C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8DA34-5C49-4783-9D83-D017B725F2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D27D3-E6EF-4355-AA5F-C757A2C74A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32BAF7-7FED-4C27-87DB-8AF08A20D3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F4253-87CE-4F87-A094-DA6645869F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DF490-EC4E-4447-AE6D-5D341745F2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8A582-B2FB-4EE7-9FF1-1971C77BF8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58DFF-955E-4A9E-8173-EE95E057B3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17223-7667-47F1-901C-F36AF33D7C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A509D-84BB-4E7A-8321-4EACDDBDD6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3D0C0-B171-4975-ADB9-24B835215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78519-909A-4B9C-9009-656DB9EB71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959C275-EF7B-4BEA-BE79-2539E7C1C4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sz="8000" smtClean="0">
                <a:latin typeface="Georgia" pitchFamily="18" charset="0"/>
              </a:rPr>
              <a:t>Frank Stella</a:t>
            </a:r>
          </a:p>
        </p:txBody>
      </p:sp>
      <p:pic>
        <p:nvPicPr>
          <p:cNvPr id="2051" name="Picture 3" descr="photo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447800"/>
            <a:ext cx="5672138" cy="400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2590800" y="5562600"/>
            <a:ext cx="45720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/>
            </a:r>
            <a:br>
              <a:rPr lang="en-US"/>
            </a:br>
            <a:r>
              <a:rPr lang="en-US" sz="5400">
                <a:latin typeface="Georgia" pitchFamily="18" charset="0"/>
              </a:rPr>
              <a:t>BORN 1936</a:t>
            </a: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artknowledgenews.com/files/FrankStellaAgbatanaII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52400"/>
            <a:ext cx="7620000" cy="635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Content Placeholder 3" descr="Fez (2) 1964.jp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828800" y="457200"/>
            <a:ext cx="5427663" cy="5440363"/>
          </a:xfrm>
        </p:spPr>
      </p:pic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2133600" y="6019800"/>
            <a:ext cx="4876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i="1"/>
              <a:t>Fez (2)</a:t>
            </a:r>
            <a:r>
              <a:rPr lang="en-US" sz="1400"/>
              <a:t>, 1964</a:t>
            </a:r>
          </a:p>
          <a:p>
            <a:pPr algn="ctr"/>
            <a:r>
              <a:rPr lang="en-US" sz="1400"/>
              <a:t>Museum of Modern Art, New York 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Content Placeholder 4" descr="Empress of india, 1965.jp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04800" y="1600200"/>
            <a:ext cx="8550275" cy="3124200"/>
          </a:xfrm>
        </p:spPr>
      </p:pic>
      <p:sp>
        <p:nvSpPr>
          <p:cNvPr id="4099" name="TextBox 5"/>
          <p:cNvSpPr txBox="1">
            <a:spLocks noChangeArrowheads="1"/>
          </p:cNvSpPr>
          <p:nvPr/>
        </p:nvSpPr>
        <p:spPr bwMode="auto">
          <a:xfrm>
            <a:off x="914400" y="4953000"/>
            <a:ext cx="7315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i="1"/>
              <a:t>Empress of India</a:t>
            </a:r>
            <a:r>
              <a:rPr lang="en-US" sz="1400"/>
              <a:t>, 1965</a:t>
            </a:r>
          </a:p>
          <a:p>
            <a:pPr algn="ctr"/>
            <a:r>
              <a:rPr lang="en-US" sz="1400"/>
              <a:t>Museum of Modern Art, New York 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Content Placeholder 3" descr="Harran II, 1967.jp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33400" y="1219200"/>
            <a:ext cx="8215313" cy="4114800"/>
          </a:xfrm>
        </p:spPr>
      </p:pic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1828800" y="5867400"/>
            <a:ext cx="5486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i="1"/>
              <a:t>Harran II, </a:t>
            </a:r>
            <a:r>
              <a:rPr lang="en-US" sz="1400"/>
              <a:t>1967</a:t>
            </a:r>
          </a:p>
          <a:p>
            <a:pPr algn="ctr"/>
            <a:r>
              <a:rPr lang="en-US" sz="1400"/>
              <a:t>Solomon R. Guggenheim Museum, New York 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Content Placeholder 3" descr="Fortin de las Flores (First Version),.jp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219200" y="457200"/>
            <a:ext cx="6819900" cy="5334000"/>
          </a:xfrm>
        </p:spPr>
      </p:pic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1828800" y="5867400"/>
            <a:ext cx="5486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i="1"/>
              <a:t>Fortin de las Flores</a:t>
            </a:r>
            <a:r>
              <a:rPr lang="en-US" sz="1400"/>
              <a:t>,1967</a:t>
            </a:r>
          </a:p>
          <a:p>
            <a:pPr algn="ctr"/>
            <a:r>
              <a:rPr lang="en-US" sz="1400"/>
              <a:t>Smithsonian American Art Museum, Washington D.C.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Content Placeholder 3" descr="Sinjerli Variation IV.jp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600200" y="304800"/>
            <a:ext cx="5867400" cy="5902325"/>
          </a:xfrm>
        </p:spPr>
      </p:pic>
      <p:sp>
        <p:nvSpPr>
          <p:cNvPr id="7171" name="TextBox 4"/>
          <p:cNvSpPr txBox="1">
            <a:spLocks noChangeArrowheads="1"/>
          </p:cNvSpPr>
          <p:nvPr/>
        </p:nvSpPr>
        <p:spPr bwMode="auto">
          <a:xfrm>
            <a:off x="1752600" y="6172200"/>
            <a:ext cx="55626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i="1"/>
              <a:t>Sinjerli Variation IV</a:t>
            </a:r>
            <a:r>
              <a:rPr lang="en-US" sz="1400"/>
              <a:t>, 1968</a:t>
            </a:r>
          </a:p>
          <a:p>
            <a:pPr algn="ctr"/>
            <a:r>
              <a:rPr lang="en-US" sz="1400"/>
              <a:t>Wadsworth Atheneum Museum of Art, Hartford 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Content Placeholder 3" descr="Ctesiphon I, 1968.bmp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8600" y="762000"/>
            <a:ext cx="8535988" cy="4495800"/>
          </a:xfrm>
        </p:spPr>
      </p:pic>
      <p:sp>
        <p:nvSpPr>
          <p:cNvPr id="8195" name="TextBox 5"/>
          <p:cNvSpPr txBox="1">
            <a:spLocks noChangeArrowheads="1"/>
          </p:cNvSpPr>
          <p:nvPr/>
        </p:nvSpPr>
        <p:spPr bwMode="auto">
          <a:xfrm>
            <a:off x="1828800" y="5257800"/>
            <a:ext cx="5486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i="1"/>
              <a:t>Ctesiphon I</a:t>
            </a:r>
            <a:r>
              <a:rPr lang="en-US" sz="1400"/>
              <a:t>, 1968</a:t>
            </a:r>
          </a:p>
          <a:p>
            <a:pPr algn="ctr"/>
            <a:r>
              <a:rPr lang="en-US" sz="1400"/>
              <a:t>Museum of Contemporary Art, Los Angeles, 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Content Placeholder 3" descr="Harran II, 1967.jp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52400" y="2819400"/>
            <a:ext cx="4343400" cy="2209800"/>
          </a:xfrm>
        </p:spPr>
      </p:pic>
      <p:pic>
        <p:nvPicPr>
          <p:cNvPr id="9219" name="Content Placeholder 3" descr="flyingpins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057400"/>
            <a:ext cx="446881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TextBox 5"/>
          <p:cNvSpPr txBox="1">
            <a:spLocks noChangeArrowheads="1"/>
          </p:cNvSpPr>
          <p:nvPr/>
        </p:nvSpPr>
        <p:spPr bwMode="auto">
          <a:xfrm>
            <a:off x="5257800" y="5029200"/>
            <a:ext cx="3200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/>
              <a:t>Claes Oldenburg</a:t>
            </a:r>
            <a:r>
              <a:rPr lang="en-US" sz="1200"/>
              <a:t>, </a:t>
            </a:r>
            <a:r>
              <a:rPr lang="en-US" sz="1200" i="1"/>
              <a:t>Flying Pins</a:t>
            </a:r>
          </a:p>
        </p:txBody>
      </p:sp>
      <p:sp>
        <p:nvSpPr>
          <p:cNvPr id="9221" name="TextBox 7"/>
          <p:cNvSpPr txBox="1">
            <a:spLocks noChangeArrowheads="1"/>
          </p:cNvSpPr>
          <p:nvPr/>
        </p:nvSpPr>
        <p:spPr bwMode="auto">
          <a:xfrm>
            <a:off x="914400" y="5029200"/>
            <a:ext cx="2743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/>
              <a:t>Frank Stella</a:t>
            </a:r>
            <a:r>
              <a:rPr lang="en-US" sz="1200"/>
              <a:t>, </a:t>
            </a:r>
            <a:r>
              <a:rPr lang="en-US" sz="1200" i="1"/>
              <a:t>Harran II</a:t>
            </a:r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Content Placeholder 3" descr="Newfoundland Series, River of Ponds II, 1971.jpg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752600" y="381000"/>
            <a:ext cx="5486400" cy="5543550"/>
          </a:xfrm>
        </p:spPr>
      </p:pic>
      <p:sp>
        <p:nvSpPr>
          <p:cNvPr id="10243" name="TextBox 4"/>
          <p:cNvSpPr txBox="1">
            <a:spLocks noChangeArrowheads="1"/>
          </p:cNvSpPr>
          <p:nvPr/>
        </p:nvSpPr>
        <p:spPr bwMode="auto">
          <a:xfrm>
            <a:off x="1752600" y="5943600"/>
            <a:ext cx="533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i="1"/>
              <a:t>River of Ponds II</a:t>
            </a:r>
            <a:r>
              <a:rPr lang="en-US" sz="1400"/>
              <a:t>, 1971</a:t>
            </a:r>
          </a:p>
          <a:p>
            <a:pPr algn="ctr"/>
            <a:r>
              <a:rPr lang="en-US" sz="1400"/>
              <a:t>National Gallery of Art, Washington D.C.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1106</TotalTime>
  <Words>1019</Words>
  <Application>Microsoft Office PowerPoint</Application>
  <PresentationFormat>On-screen Show (4:3)</PresentationFormat>
  <Paragraphs>123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Georgia</vt:lpstr>
      <vt:lpstr>Office Theme</vt:lpstr>
      <vt:lpstr>Frank Stella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Bear Stearns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Frank Stella </dc:title>
  <dc:subject>Art </dc:subject>
  <dc:creator>Nicole Seibert</dc:creator>
  <cp:lastModifiedBy>Nicole Seibert</cp:lastModifiedBy>
  <cp:revision>98</cp:revision>
  <dcterms:created xsi:type="dcterms:W3CDTF">2007-06-27T18:48:13Z</dcterms:created>
  <dcterms:modified xsi:type="dcterms:W3CDTF">2009-07-15T15:58:42Z</dcterms:modified>
</cp:coreProperties>
</file>