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4" r:id="rId3"/>
    <p:sldId id="386" r:id="rId4"/>
    <p:sldId id="441" r:id="rId5"/>
    <p:sldId id="442" r:id="rId6"/>
    <p:sldId id="443" r:id="rId7"/>
    <p:sldId id="444" r:id="rId8"/>
    <p:sldId id="446" r:id="rId9"/>
    <p:sldId id="447" r:id="rId10"/>
    <p:sldId id="449" r:id="rId11"/>
    <p:sldId id="450" r:id="rId12"/>
    <p:sldId id="29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33F"/>
    <a:srgbClr val="F6303E"/>
    <a:srgbClr val="E72D3F"/>
    <a:srgbClr val="E72D40"/>
    <a:srgbClr val="F5333F"/>
    <a:srgbClr val="CE2D40"/>
    <a:srgbClr val="A8A8A8"/>
    <a:srgbClr val="898989"/>
    <a:srgbClr val="989898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 autoAdjust="0"/>
    <p:restoredTop sz="96271"/>
  </p:normalViewPr>
  <p:slideViewPr>
    <p:cSldViewPr snapToGrid="0" showGuides="1">
      <p:cViewPr varScale="1">
        <p:scale>
          <a:sx n="122" d="100"/>
          <a:sy n="122" d="100"/>
        </p:scale>
        <p:origin x="103" y="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8512"/>
        <c:axId val="1321412864"/>
      </c:barChart>
      <c:catAx>
        <c:axId val="1321408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12864"/>
        <c:crosses val="autoZero"/>
        <c:auto val="1"/>
        <c:lblAlgn val="ctr"/>
        <c:lblOffset val="100"/>
        <c:noMultiLvlLbl val="0"/>
      </c:catAx>
      <c:valAx>
        <c:axId val="132141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160"/>
        <c:axId val="1321403072"/>
      </c:barChart>
      <c:catAx>
        <c:axId val="13214041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3072"/>
        <c:crosses val="autoZero"/>
        <c:auto val="1"/>
        <c:lblAlgn val="ctr"/>
        <c:lblOffset val="100"/>
        <c:noMultiLvlLbl val="0"/>
      </c:catAx>
      <c:valAx>
        <c:axId val="132140307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1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704"/>
        <c:axId val="1321405792"/>
      </c:barChart>
      <c:catAx>
        <c:axId val="1321404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5792"/>
        <c:crosses val="autoZero"/>
        <c:auto val="1"/>
        <c:lblAlgn val="ctr"/>
        <c:lblOffset val="100"/>
        <c:noMultiLvlLbl val="0"/>
      </c:catAx>
      <c:valAx>
        <c:axId val="13214057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6880"/>
        <c:axId val="1321409056"/>
      </c:barChart>
      <c:catAx>
        <c:axId val="13214068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9056"/>
        <c:crosses val="autoZero"/>
        <c:auto val="1"/>
        <c:lblAlgn val="ctr"/>
        <c:lblOffset val="100"/>
        <c:noMultiLvlLbl val="0"/>
      </c:catAx>
      <c:valAx>
        <c:axId val="13214090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6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1505C-62D6-AB42-AEF7-53FE9E8A8B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88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09-08-2022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09-08-2022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09-08-2022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09-08-2022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09-08-2022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09-08-2022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09-08-2022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09-08-2022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09-08-2022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09-08-2022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09-08-2022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09-08-2022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09-08-2022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09-08-2022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Data Science Certification Program</a:t>
            </a:r>
            <a:endParaRPr lang="en-IN" dirty="0"/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09-08-2022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09-08-2022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09-08-2022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09-08-2022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09-08-2022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  <p:sp>
        <p:nvSpPr>
          <p:cNvPr id="3" name="MSIPCMContentMarking" descr="{&quot;HashCode&quot;:-2076618159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3F4D1254-A726-4A86-A27A-3339F45BBC50}"/>
              </a:ext>
            </a:extLst>
          </p:cNvPr>
          <p:cNvSpPr txBox="1"/>
          <p:nvPr userDrawn="1"/>
        </p:nvSpPr>
        <p:spPr>
          <a:xfrm>
            <a:off x="0" y="0"/>
            <a:ext cx="17945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•• PROTECTED </a:t>
            </a:r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</a:rPr>
              <a:t>関係者外秘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8" r:id="rId9"/>
    <p:sldLayoutId id="2147483710" r:id="rId10"/>
    <p:sldLayoutId id="2147483711" r:id="rId11"/>
    <p:sldLayoutId id="2147483713" r:id="rId12"/>
    <p:sldLayoutId id="2147483712" r:id="rId13"/>
    <p:sldLayoutId id="2147483714" r:id="rId14"/>
    <p:sldLayoutId id="2147483715" r:id="rId15"/>
    <p:sldLayoutId id="2147483716" r:id="rId16"/>
    <p:sldLayoutId id="2147483717" r:id="rId17"/>
    <p:sldLayoutId id="2147483722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571750"/>
            <a:ext cx="6895272" cy="1071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Trebuchet MS" panose="020B0603020202020204" pitchFamily="34" charset="0"/>
              </a:rPr>
              <a:t>Lending Club Case Study: </a:t>
            </a:r>
          </a:p>
          <a:p>
            <a:pPr algn="l"/>
            <a:r>
              <a:rPr lang="en-US" sz="3200" dirty="0">
                <a:latin typeface="Trebuchet MS" panose="020B0603020202020204" pitchFamily="34" charset="0"/>
              </a:rPr>
              <a:t>Exploratory Data Analysis</a:t>
            </a:r>
            <a:endParaRPr lang="en-IN" sz="3200" dirty="0"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2695698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3EEA2F-D825-49D3-9C25-497F06EFD3F7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Lending Club: EDA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8A76B-0CC3-4E22-8F4A-BFF24B1BCE55}"/>
              </a:ext>
            </a:extLst>
          </p:cNvPr>
          <p:cNvSpPr txBox="1"/>
          <p:nvPr/>
        </p:nvSpPr>
        <p:spPr>
          <a:xfrm>
            <a:off x="5383060" y="1444951"/>
            <a:ext cx="3280085" cy="15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i="0" kern="1200" dirty="0">
                <a:effectLst/>
                <a:latin typeface="Trebuchet MS" panose="020B0603020202020204" pitchFamily="34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2ED2C-3352-483A-9536-85711A210DAF}"/>
              </a:ext>
            </a:extLst>
          </p:cNvPr>
          <p:cNvSpPr txBox="1"/>
          <p:nvPr/>
        </p:nvSpPr>
        <p:spPr>
          <a:xfrm>
            <a:off x="472520" y="734505"/>
            <a:ext cx="7044777" cy="48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900" b="1" i="0" kern="1200" dirty="0">
                <a:effectLst/>
                <a:latin typeface="Trebuchet MS" panose="020B0603020202020204" pitchFamily="34" charset="0"/>
              </a:rPr>
              <a:t>Who is </a:t>
            </a:r>
            <a:r>
              <a:rPr lang="en-US" sz="2900" b="1" dirty="0">
                <a:latin typeface="Trebuchet MS" panose="020B0603020202020204" pitchFamily="34" charset="0"/>
              </a:rPr>
              <a:t>paying off</a:t>
            </a:r>
            <a:r>
              <a:rPr lang="en-US" sz="2900" b="1" i="0" kern="1200" dirty="0">
                <a:effectLst/>
                <a:latin typeface="Trebuchet MS" panose="020B0603020202020204" pitchFamily="34" charset="0"/>
              </a:rPr>
              <a:t>?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b="0" i="0" kern="1200" dirty="0">
                <a:effectLst/>
                <a:latin typeface="Proxima Nova Rg" panose="02000506030000020004" pitchFamily="50" charset="0"/>
                <a:ea typeface="+mn-ea"/>
                <a:cs typeface="+mn-cs"/>
              </a:rPr>
              <a:t>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5DBE7-3344-41BB-90DB-6FAE9B43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2" y="1045057"/>
            <a:ext cx="3912424" cy="3781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3C438-CB6C-4603-A780-AC373F7803DB}"/>
              </a:ext>
            </a:extLst>
          </p:cNvPr>
          <p:cNvSpPr txBox="1"/>
          <p:nvPr/>
        </p:nvSpPr>
        <p:spPr>
          <a:xfrm>
            <a:off x="4832153" y="1582225"/>
            <a:ext cx="3572814" cy="2250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i="0" kern="1200" dirty="0">
                <a:effectLst/>
                <a:latin typeface="Trebuchet MS" panose="020B0603020202020204" pitchFamily="34" charset="0"/>
              </a:rPr>
              <a:t>Grades B, D, F and G people whose funded amount invested </a:t>
            </a:r>
            <a:r>
              <a:rPr lang="en-US" sz="1500" dirty="0">
                <a:latin typeface="Trebuchet MS" panose="020B0603020202020204" pitchFamily="34" charset="0"/>
              </a:rPr>
              <a:t>is not lesser than 5% of </a:t>
            </a:r>
            <a:r>
              <a:rPr lang="en-US" sz="1500" i="0" kern="1200" dirty="0">
                <a:effectLst/>
                <a:latin typeface="Trebuchet MS" panose="020B0603020202020204" pitchFamily="34" charset="0"/>
              </a:rPr>
              <a:t>the </a:t>
            </a:r>
            <a:r>
              <a:rPr lang="en-US" sz="1500" dirty="0">
                <a:latin typeface="Trebuchet MS" panose="020B0603020202020204" pitchFamily="34" charset="0"/>
              </a:rPr>
              <a:t>amount recommended by lending club analysts </a:t>
            </a:r>
            <a:r>
              <a:rPr lang="en-US" sz="1500" i="0" kern="1200" dirty="0">
                <a:effectLst/>
                <a:latin typeface="Trebuchet MS" panose="020B0603020202020204" pitchFamily="34" charset="0"/>
              </a:rPr>
              <a:t>pay off the loan.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i="0" kern="1200" dirty="0">
                <a:effectLst/>
                <a:latin typeface="Trebuchet MS" panose="020B0603020202020204" pitchFamily="34" charset="0"/>
              </a:rPr>
              <a:t>Mean of the percent invested in each grade is considered for this analysis.</a:t>
            </a:r>
            <a:endParaRPr lang="en-US" sz="1500" dirty="0"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i="0" kern="1200" dirty="0">
                <a:effectLst/>
                <a:latin typeface="Trebuchet MS" panose="020B0603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322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3EEA2F-D825-49D3-9C25-497F06EFD3F7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Lending Club: EDA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8A76B-0CC3-4E22-8F4A-BFF24B1BCE55}"/>
              </a:ext>
            </a:extLst>
          </p:cNvPr>
          <p:cNvSpPr txBox="1"/>
          <p:nvPr/>
        </p:nvSpPr>
        <p:spPr>
          <a:xfrm>
            <a:off x="5383060" y="1444951"/>
            <a:ext cx="3280085" cy="15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i="0" kern="1200" dirty="0">
                <a:effectLst/>
                <a:latin typeface="Trebuchet MS" panose="020B0603020202020204" pitchFamily="34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2ED2C-3352-483A-9536-85711A210DAF}"/>
              </a:ext>
            </a:extLst>
          </p:cNvPr>
          <p:cNvSpPr txBox="1"/>
          <p:nvPr/>
        </p:nvSpPr>
        <p:spPr>
          <a:xfrm>
            <a:off x="475651" y="936959"/>
            <a:ext cx="7044777" cy="48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6200" b="1" dirty="0">
                <a:latin typeface="Trebuchet MS" panose="020B0603020202020204" pitchFamily="34" charset="0"/>
              </a:rPr>
              <a:t>Recommendations</a:t>
            </a:r>
            <a:endParaRPr lang="en-US" sz="6200" b="1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b="0" i="0" kern="1200" dirty="0">
                <a:effectLst/>
                <a:latin typeface="Proxima Nova Rg" panose="02000506030000020004" pitchFamily="50" charset="0"/>
                <a:ea typeface="+mn-ea"/>
                <a:cs typeface="+mn-cs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3C438-CB6C-4603-A780-AC373F7803DB}"/>
              </a:ext>
            </a:extLst>
          </p:cNvPr>
          <p:cNvSpPr txBox="1"/>
          <p:nvPr/>
        </p:nvSpPr>
        <p:spPr>
          <a:xfrm>
            <a:off x="607513" y="1490599"/>
            <a:ext cx="7838164" cy="2661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defTabSz="685800">
              <a:lnSpc>
                <a:spcPct val="170000"/>
              </a:lnSpc>
              <a:spcBef>
                <a:spcPts val="750"/>
              </a:spcBef>
            </a:pPr>
            <a:r>
              <a:rPr lang="en-US" sz="2000" dirty="0">
                <a:latin typeface="Trebuchet MS" panose="020B0603020202020204" pitchFamily="34" charset="0"/>
              </a:rPr>
              <a:t>V</a:t>
            </a:r>
            <a:r>
              <a:rPr lang="en-US" sz="2000" i="0" kern="1200" dirty="0">
                <a:effectLst/>
                <a:latin typeface="Trebuchet MS" panose="020B0603020202020204" pitchFamily="34" charset="0"/>
              </a:rPr>
              <a:t>erification of income source through third party for:</a:t>
            </a:r>
          </a:p>
          <a:p>
            <a:pPr marL="285750" indent="-285750" defTabSz="685800">
              <a:lnSpc>
                <a:spcPct val="17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500" i="0" kern="1200" dirty="0">
                <a:effectLst/>
                <a:latin typeface="Trebuchet MS" panose="020B0603020202020204" pitchFamily="34" charset="0"/>
              </a:rPr>
              <a:t>Customers in the 10 plus years employment and who applies loan for debt consolidation.</a:t>
            </a:r>
          </a:p>
          <a:p>
            <a:pPr marL="285750" indent="-285750" defTabSz="685800">
              <a:lnSpc>
                <a:spcPct val="17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Higher income customers earning more than 120,000 annual income</a:t>
            </a:r>
          </a:p>
          <a:p>
            <a:pPr marL="285750" indent="-285750" defTabSz="685800">
              <a:lnSpc>
                <a:spcPct val="17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Installments greater than 600 per month</a:t>
            </a:r>
          </a:p>
          <a:p>
            <a:pPr defTabSz="685800">
              <a:lnSpc>
                <a:spcPct val="170000"/>
              </a:lnSpc>
              <a:spcBef>
                <a:spcPts val="750"/>
              </a:spcBef>
            </a:pPr>
            <a:r>
              <a:rPr lang="en-US" sz="2000" i="0" kern="1200" dirty="0">
                <a:effectLst/>
                <a:latin typeface="Trebuchet MS" panose="020B0603020202020204" pitchFamily="34" charset="0"/>
              </a:rPr>
              <a:t>Approve no lesser than 5% of the recommended lending amount for customers in the grades B,D,F and G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i="0" kern="1200" dirty="0">
                <a:effectLst/>
                <a:latin typeface="Trebuchet MS" panose="020B0603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0356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09-08-2022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670" y="4516965"/>
            <a:ext cx="2057400" cy="273844"/>
          </a:xfrm>
        </p:spPr>
        <p:txBody>
          <a:bodyPr/>
          <a:lstStyle/>
          <a:p>
            <a:r>
              <a:rPr lang="en-IN" dirty="0"/>
              <a:t>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6CA83-6F16-4D67-9FB3-240A0056E211}"/>
              </a:ext>
            </a:extLst>
          </p:cNvPr>
          <p:cNvSpPr txBox="1"/>
          <p:nvPr/>
        </p:nvSpPr>
        <p:spPr>
          <a:xfrm>
            <a:off x="0" y="215625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rebuchet MS" panose="020B0603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09-08-2022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595376" y="1040176"/>
            <a:ext cx="3367024" cy="136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EDA</a:t>
            </a:r>
            <a:endParaRPr lang="en-IN" sz="1400" dirty="0"/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400" b="1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Analyzed</a:t>
            </a:r>
            <a:r>
              <a:rPr lang="en-IN" sz="14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By</a:t>
            </a:r>
            <a:r>
              <a:rPr lang="en-I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4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Richard Samuel</a:t>
            </a:r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	      </a:t>
            </a:r>
            <a:r>
              <a:rPr lang="en-IN" sz="14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Praveen Bhogoju</a:t>
            </a: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1C8B3CC-BE73-42EE-8A1B-E954DD865C1A}"/>
              </a:ext>
            </a:extLst>
          </p:cNvPr>
          <p:cNvSpPr txBox="1"/>
          <p:nvPr/>
        </p:nvSpPr>
        <p:spPr>
          <a:xfrm>
            <a:off x="429121" y="1076601"/>
            <a:ext cx="3436297" cy="282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b="0" kern="1200" dirty="0">
              <a:latin typeface="Proxima Nova Rg" panose="02000506030000020004" pitchFamily="50" charset="0"/>
              <a:ea typeface="+mn-ea"/>
              <a:cs typeface="+mn-cs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1" kern="1200" dirty="0">
                <a:latin typeface="Trebuchet MS" panose="020B0603020202020204" pitchFamily="34" charset="0"/>
              </a:rPr>
              <a:t>As a lender, 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kern="1200" dirty="0">
                <a:latin typeface="Trebuchet MS" panose="020B0603020202020204" pitchFamily="34" charset="0"/>
              </a:rPr>
              <a:t>I want to know who can I lend money based on the previous data I have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kern="1200" dirty="0">
                <a:latin typeface="Trebuchet MS" panose="020B0603020202020204" pitchFamily="34" charset="0"/>
              </a:rPr>
              <a:t>What type of customers are likely to pay off my loan?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kern="1200" dirty="0">
                <a:latin typeface="Trebuchet MS" panose="020B0603020202020204" pitchFamily="34" charset="0"/>
              </a:rPr>
              <a:t>Is there a common segment of people who borrows loan for specific purposes?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b="0" kern="1200" dirty="0">
              <a:latin typeface="Proxima Nova Rg" panose="02000506030000020004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3EEA2F-D825-49D3-9C25-497F06EFD3F7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dirty="0"/>
              <a:t>Lending Club – Problem Statement</a:t>
            </a: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FB65A-584B-4663-9B98-EA944C360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82" y="1311140"/>
            <a:ext cx="5003741" cy="26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CB683C4-785F-44A1-A98F-DBF2DC6E2783}"/>
              </a:ext>
            </a:extLst>
          </p:cNvPr>
          <p:cNvSpPr txBox="1"/>
          <p:nvPr/>
        </p:nvSpPr>
        <p:spPr>
          <a:xfrm>
            <a:off x="463126" y="812105"/>
            <a:ext cx="7044777" cy="48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900" b="1" i="0" kern="1200" dirty="0">
                <a:effectLst/>
                <a:latin typeface="Trebuchet MS" panose="020B0603020202020204" pitchFamily="34" charset="0"/>
              </a:rPr>
              <a:t>Who is borrowing more loans?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b="0" i="0" kern="1200" dirty="0">
                <a:effectLst/>
                <a:latin typeface="Proxima Nova Rg" panose="02000506030000020004" pitchFamily="50" charset="0"/>
                <a:ea typeface="+mn-ea"/>
                <a:cs typeface="+mn-cs"/>
              </a:rPr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3EEA2F-D825-49D3-9C25-497F06EFD3F7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Lending Club: EDA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8A76B-0CC3-4E22-8F4A-BFF24B1BCE55}"/>
              </a:ext>
            </a:extLst>
          </p:cNvPr>
          <p:cNvSpPr txBox="1"/>
          <p:nvPr/>
        </p:nvSpPr>
        <p:spPr>
          <a:xfrm>
            <a:off x="339250" y="4331395"/>
            <a:ext cx="8465499" cy="532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5600" i="0" kern="1200" dirty="0">
                <a:effectLst/>
                <a:latin typeface="Trebuchet MS" panose="020B0603020202020204" pitchFamily="34" charset="0"/>
              </a:rPr>
              <a:t>Customers with 10 plus years of experience borrow more loans</a:t>
            </a:r>
            <a:r>
              <a:rPr lang="en-US" sz="1500" i="0" kern="120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i="0" kern="1200" dirty="0">
                <a:effectLst/>
                <a:latin typeface="Trebuchet MS" panose="020B0603020202020204" pitchFamily="34" charset="0"/>
              </a:rPr>
              <a:t> 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481FBB-05C8-4847-9BB6-FB805596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768" y="1128839"/>
            <a:ext cx="2823492" cy="30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3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CB683C4-785F-44A1-A98F-DBF2DC6E2783}"/>
              </a:ext>
            </a:extLst>
          </p:cNvPr>
          <p:cNvSpPr txBox="1"/>
          <p:nvPr/>
        </p:nvSpPr>
        <p:spPr>
          <a:xfrm>
            <a:off x="463126" y="812105"/>
            <a:ext cx="7044777" cy="48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900" b="1" i="0" kern="1200" dirty="0">
                <a:effectLst/>
                <a:latin typeface="Trebuchet MS" panose="020B0603020202020204" pitchFamily="34" charset="0"/>
              </a:rPr>
              <a:t>Who is </a:t>
            </a:r>
            <a:r>
              <a:rPr lang="en-US" sz="2900" b="1" dirty="0">
                <a:latin typeface="Trebuchet MS" panose="020B0603020202020204" pitchFamily="34" charset="0"/>
              </a:rPr>
              <a:t>not paying</a:t>
            </a:r>
            <a:r>
              <a:rPr lang="en-US" sz="2900" b="1" i="0" kern="1200" dirty="0">
                <a:effectLst/>
                <a:latin typeface="Trebuchet MS" panose="020B0603020202020204" pitchFamily="34" charset="0"/>
              </a:rPr>
              <a:t>?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b="0" i="0" kern="1200" dirty="0">
                <a:effectLst/>
                <a:latin typeface="Proxima Nova Rg" panose="02000506030000020004" pitchFamily="50" charset="0"/>
                <a:ea typeface="+mn-ea"/>
                <a:cs typeface="+mn-cs"/>
              </a:rPr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3EEA2F-D825-49D3-9C25-497F06EFD3F7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Lending Club: EDA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8A76B-0CC3-4E22-8F4A-BFF24B1BCE55}"/>
              </a:ext>
            </a:extLst>
          </p:cNvPr>
          <p:cNvSpPr txBox="1"/>
          <p:nvPr/>
        </p:nvSpPr>
        <p:spPr>
          <a:xfrm>
            <a:off x="463126" y="4234937"/>
            <a:ext cx="8465499" cy="532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5600" dirty="0">
                <a:latin typeface="Trebuchet MS" panose="020B0603020202020204" pitchFamily="34" charset="0"/>
              </a:rPr>
              <a:t>25% of the people in 10 years plus experience segment do not pay. There is a 3 percent increase of non-payers in this segment than fully paid customers whereas other segment payers and non-payers are about the same</a:t>
            </a:r>
            <a:r>
              <a:rPr lang="en-US" sz="1500" i="0" kern="120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i="0" kern="1200" dirty="0">
                <a:effectLst/>
                <a:latin typeface="Trebuchet MS" panose="020B0603020202020204" pitchFamily="34" charset="0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69337-7112-4D6B-AFAE-95F10F3E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82" y="1103047"/>
            <a:ext cx="6438585" cy="29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7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3EEA2F-D825-49D3-9C25-497F06EFD3F7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Lending Club: EDA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8A76B-0CC3-4E22-8F4A-BFF24B1BCE55}"/>
              </a:ext>
            </a:extLst>
          </p:cNvPr>
          <p:cNvSpPr txBox="1"/>
          <p:nvPr/>
        </p:nvSpPr>
        <p:spPr>
          <a:xfrm>
            <a:off x="463126" y="4234937"/>
            <a:ext cx="8465499" cy="532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5600" dirty="0">
                <a:latin typeface="Trebuchet MS" panose="020B0603020202020204" pitchFamily="34" charset="0"/>
              </a:rPr>
              <a:t>In the customers charged off chart above, applications with source verified by third party in any employment length segment are more unlikely to charge off. 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5600" dirty="0">
                <a:latin typeface="Trebuchet MS" panose="020B0603020202020204" pitchFamily="34" charset="0"/>
              </a:rPr>
              <a:t>While </a:t>
            </a:r>
            <a:r>
              <a:rPr lang="en-US" sz="5600" i="0" kern="1200" dirty="0">
                <a:effectLst/>
                <a:latin typeface="Trebuchet MS" panose="020B0603020202020204" pitchFamily="34" charset="0"/>
              </a:rPr>
              <a:t>the customers with 10 pl</a:t>
            </a:r>
            <a:r>
              <a:rPr lang="en-US" sz="5600" dirty="0">
                <a:latin typeface="Trebuchet MS" panose="020B0603020202020204" pitchFamily="34" charset="0"/>
              </a:rPr>
              <a:t>us years on employment tend to charge off higher in any segment</a:t>
            </a: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i="0" kern="1200" dirty="0">
                <a:effectLst/>
                <a:latin typeface="Trebuchet MS" panose="020B0603020202020204" pitchFamily="34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98A07-1428-4ED4-9CE6-930C4F49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97" y="1105459"/>
            <a:ext cx="6826685" cy="3074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32ED2C-3352-483A-9536-85711A210DAF}"/>
              </a:ext>
            </a:extLst>
          </p:cNvPr>
          <p:cNvSpPr txBox="1"/>
          <p:nvPr/>
        </p:nvSpPr>
        <p:spPr>
          <a:xfrm>
            <a:off x="463126" y="812105"/>
            <a:ext cx="7044777" cy="48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900" b="1" i="0" kern="1200" dirty="0">
                <a:effectLst/>
                <a:latin typeface="Trebuchet MS" panose="020B0603020202020204" pitchFamily="34" charset="0"/>
              </a:rPr>
              <a:t>Who is more unlikely to charge off?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b="0" i="0" kern="1200" dirty="0">
                <a:effectLst/>
                <a:latin typeface="Proxima Nova Rg" panose="02000506030000020004" pitchFamily="50" charset="0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0528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3EEA2F-D825-49D3-9C25-497F06EFD3F7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Lending Club: EDA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8A76B-0CC3-4E22-8F4A-BFF24B1BCE55}"/>
              </a:ext>
            </a:extLst>
          </p:cNvPr>
          <p:cNvSpPr txBox="1"/>
          <p:nvPr/>
        </p:nvSpPr>
        <p:spPr>
          <a:xfrm>
            <a:off x="4751556" y="1444951"/>
            <a:ext cx="3911589" cy="15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dirty="0">
                <a:latin typeface="Trebuchet MS" panose="020B0603020202020204" pitchFamily="34" charset="0"/>
              </a:rPr>
              <a:t>In the 10 plus years employment segment, most of the loans are taken for the purpose of debt consolidation than all other purposes put together.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i="0" kern="1200" dirty="0">
                <a:effectLst/>
                <a:latin typeface="Trebuchet MS" panose="020B0603020202020204" pitchFamily="34" charset="0"/>
              </a:rPr>
              <a:t>This sounds like a money juggle!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i="0" kern="1200" dirty="0">
                <a:effectLst/>
                <a:latin typeface="Trebuchet MS" panose="020B0603020202020204" pitchFamily="34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2ED2C-3352-483A-9536-85711A210DAF}"/>
              </a:ext>
            </a:extLst>
          </p:cNvPr>
          <p:cNvSpPr txBox="1"/>
          <p:nvPr/>
        </p:nvSpPr>
        <p:spPr>
          <a:xfrm>
            <a:off x="472520" y="734505"/>
            <a:ext cx="7044777" cy="48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900" b="1" i="0" kern="1200" dirty="0">
                <a:effectLst/>
                <a:latin typeface="Trebuchet MS" panose="020B0603020202020204" pitchFamily="34" charset="0"/>
              </a:rPr>
              <a:t>What is the purpose of loan?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b="0" i="0" kern="1200" dirty="0">
                <a:effectLst/>
                <a:latin typeface="Proxima Nova Rg" panose="02000506030000020004" pitchFamily="50" charset="0"/>
                <a:ea typeface="+mn-ea"/>
                <a:cs typeface="+mn-c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E59BB-7D1C-409A-B664-B36D8A11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12" y="1057993"/>
            <a:ext cx="4134988" cy="3709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2687CE-DB4D-4FCC-BBF2-A3AFACA5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60274" y="2780769"/>
            <a:ext cx="1388851" cy="22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3EEA2F-D825-49D3-9C25-497F06EFD3F7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Lending Club: EDA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8A76B-0CC3-4E22-8F4A-BFF24B1BCE55}"/>
              </a:ext>
            </a:extLst>
          </p:cNvPr>
          <p:cNvSpPr txBox="1"/>
          <p:nvPr/>
        </p:nvSpPr>
        <p:spPr>
          <a:xfrm>
            <a:off x="163075" y="1880042"/>
            <a:ext cx="3572814" cy="225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i="0" kern="1200" dirty="0">
                <a:effectLst/>
                <a:latin typeface="Trebuchet MS" panose="020B0603020202020204" pitchFamily="34" charset="0"/>
              </a:rPr>
              <a:t>Customers with annual income between 25k and 120k pay off loans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i="0" kern="1200" dirty="0">
                <a:effectLst/>
                <a:latin typeface="Trebuchet MS" panose="020B0603020202020204" pitchFamily="34" charset="0"/>
              </a:rPr>
              <a:t>There are fewer customers with annual income greater than 120k but charged off customers are higher as compared to other income groups. 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i="0" kern="1200" dirty="0">
                <a:effectLst/>
                <a:latin typeface="Trebuchet MS" panose="020B0603020202020204" pitchFamily="34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2ED2C-3352-483A-9536-85711A210DAF}"/>
              </a:ext>
            </a:extLst>
          </p:cNvPr>
          <p:cNvSpPr txBox="1"/>
          <p:nvPr/>
        </p:nvSpPr>
        <p:spPr>
          <a:xfrm>
            <a:off x="463126" y="812105"/>
            <a:ext cx="7044777" cy="48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900" b="1" dirty="0">
                <a:latin typeface="Trebuchet MS" panose="020B0603020202020204" pitchFamily="34" charset="0"/>
              </a:rPr>
              <a:t>Annual income analysis</a:t>
            </a:r>
            <a:endParaRPr lang="en-US" sz="2900" b="1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b="0" i="0" kern="1200" dirty="0">
                <a:effectLst/>
                <a:latin typeface="Proxima Nova Rg" panose="02000506030000020004" pitchFamily="50" charset="0"/>
                <a:ea typeface="+mn-ea"/>
                <a:cs typeface="+mn-c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53446-384F-40A3-B5B1-20035C65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856" y="1052340"/>
            <a:ext cx="4755539" cy="35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5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3EEA2F-D825-49D3-9C25-497F06EFD3F7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Lending Club: EDA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8A76B-0CC3-4E22-8F4A-BFF24B1BCE55}"/>
              </a:ext>
            </a:extLst>
          </p:cNvPr>
          <p:cNvSpPr txBox="1"/>
          <p:nvPr/>
        </p:nvSpPr>
        <p:spPr>
          <a:xfrm>
            <a:off x="163075" y="1880042"/>
            <a:ext cx="3572814" cy="2250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i="0" kern="1200" dirty="0">
                <a:effectLst/>
                <a:latin typeface="Trebuchet MS" panose="020B0603020202020204" pitchFamily="34" charset="0"/>
              </a:rPr>
              <a:t>People with greater income </a:t>
            </a:r>
            <a:r>
              <a:rPr lang="en-US" sz="1500" dirty="0">
                <a:latin typeface="Trebuchet MS" panose="020B0603020202020204" pitchFamily="34" charset="0"/>
              </a:rPr>
              <a:t>are generally assumed to pay greater installment, however customers with installment amount greater than 500 charge off more than lower installments. This might be a reason for debt consolidation too.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endParaRPr lang="en-US" sz="1500" i="0" kern="1200" dirty="0">
              <a:effectLst/>
              <a:latin typeface="Trebuchet MS" panose="020B0603020202020204" pitchFamily="34" charset="0"/>
            </a:endParaRP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1500" b="0" i="0" kern="1200" dirty="0">
                <a:effectLst/>
                <a:latin typeface="Trebuchet MS" panose="020B0603020202020204" pitchFamily="34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2ED2C-3352-483A-9536-85711A210DAF}"/>
              </a:ext>
            </a:extLst>
          </p:cNvPr>
          <p:cNvSpPr txBox="1"/>
          <p:nvPr/>
        </p:nvSpPr>
        <p:spPr>
          <a:xfrm>
            <a:off x="463126" y="812105"/>
            <a:ext cx="7044777" cy="480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900" b="1" i="0" kern="1200" dirty="0">
                <a:effectLst/>
                <a:latin typeface="Trebuchet MS" panose="020B0603020202020204" pitchFamily="34" charset="0"/>
              </a:rPr>
              <a:t>Installment Analysis</a:t>
            </a:r>
          </a:p>
          <a:p>
            <a:pPr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b="0" i="0" kern="1200" dirty="0">
                <a:effectLst/>
                <a:latin typeface="Proxima Nova Rg" panose="02000506030000020004" pitchFamily="50" charset="0"/>
                <a:ea typeface="+mn-ea"/>
                <a:cs typeface="+mn-cs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744B6-4C49-463D-8535-7952608F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514" y="1202827"/>
            <a:ext cx="4726330" cy="35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175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23944</TotalTime>
  <Words>492</Words>
  <Application>Microsoft Office PowerPoint</Application>
  <PresentationFormat>On-screen Show (16:9)</PresentationFormat>
  <Paragraphs>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Neue Plak</vt:lpstr>
      <vt:lpstr>Proxima Nova</vt:lpstr>
      <vt:lpstr>Proxima Nova Rg</vt:lpstr>
      <vt:lpstr>Roboto Cn</vt:lpstr>
      <vt:lpstr>Arial</vt:lpstr>
      <vt:lpstr>Calibri</vt:lpstr>
      <vt:lpstr>Trebuchet MS</vt:lpstr>
      <vt:lpstr>MASTER_UPGRAD</vt:lpstr>
      <vt:lpstr>PowerPoint Presentation</vt:lpstr>
      <vt:lpstr>PowerPoint Presentation</vt:lpstr>
      <vt:lpstr>Lending Club – Problem Statement</vt:lpstr>
      <vt:lpstr>Lending Club: EDA</vt:lpstr>
      <vt:lpstr>Lending Club: EDA</vt:lpstr>
      <vt:lpstr>Lending Club: EDA</vt:lpstr>
      <vt:lpstr>Lending Club: EDA</vt:lpstr>
      <vt:lpstr>Lending Club: EDA</vt:lpstr>
      <vt:lpstr>Lending Club: EDA</vt:lpstr>
      <vt:lpstr>Lending Club: EDA</vt:lpstr>
      <vt:lpstr>Lending Club: EDA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Praveen Bhogoju (TMNA)</cp:lastModifiedBy>
  <cp:revision>397</cp:revision>
  <dcterms:created xsi:type="dcterms:W3CDTF">2019-01-02T10:18:22Z</dcterms:created>
  <dcterms:modified xsi:type="dcterms:W3CDTF">2022-08-10T01:52:26Z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b3c382-541a-4789-80ed-24b21ea5b276_Enabled">
    <vt:lpwstr>true</vt:lpwstr>
  </property>
  <property fmtid="{D5CDD505-2E9C-101B-9397-08002B2CF9AE}" pid="3" name="MSIP_Label_fbb3c382-541a-4789-80ed-24b21ea5b276_SetDate">
    <vt:lpwstr>2022-08-10T01:52:26Z</vt:lpwstr>
  </property>
  <property fmtid="{D5CDD505-2E9C-101B-9397-08002B2CF9AE}" pid="4" name="MSIP_Label_fbb3c382-541a-4789-80ed-24b21ea5b276_Method">
    <vt:lpwstr>Standard</vt:lpwstr>
  </property>
  <property fmtid="{D5CDD505-2E9C-101B-9397-08002B2CF9AE}" pid="5" name="MSIP_Label_fbb3c382-541a-4789-80ed-24b21ea5b276_Name">
    <vt:lpwstr>Protected 関係者外秘</vt:lpwstr>
  </property>
  <property fmtid="{D5CDD505-2E9C-101B-9397-08002B2CF9AE}" pid="6" name="MSIP_Label_fbb3c382-541a-4789-80ed-24b21ea5b276_SiteId">
    <vt:lpwstr>8c642d1d-d709-47b0-ab10-080af10798fb</vt:lpwstr>
  </property>
  <property fmtid="{D5CDD505-2E9C-101B-9397-08002B2CF9AE}" pid="7" name="MSIP_Label_fbb3c382-541a-4789-80ed-24b21ea5b276_ActionId">
    <vt:lpwstr>23124f67-19c9-43d4-8e4b-dc607695339b</vt:lpwstr>
  </property>
  <property fmtid="{D5CDD505-2E9C-101B-9397-08002B2CF9AE}" pid="8" name="MSIP_Label_fbb3c382-541a-4789-80ed-24b21ea5b276_ContentBits">
    <vt:lpwstr>1</vt:lpwstr>
  </property>
</Properties>
</file>