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45" r:id="rId3"/>
    <p:sldId id="346" r:id="rId4"/>
    <p:sldId id="260" r:id="rId5"/>
    <p:sldId id="257" r:id="rId6"/>
    <p:sldId id="259" r:id="rId7"/>
    <p:sldId id="347" r:id="rId8"/>
    <p:sldId id="348" r:id="rId9"/>
    <p:sldId id="349" r:id="rId10"/>
    <p:sldId id="350" r:id="rId11"/>
    <p:sldId id="351" r:id="rId12"/>
    <p:sldId id="353" r:id="rId13"/>
    <p:sldId id="29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FB8D5F9-5482-44B9-814D-CBE3018D62CB}">
          <p14:sldIdLst>
            <p14:sldId id="256"/>
            <p14:sldId id="345"/>
            <p14:sldId id="346"/>
            <p14:sldId id="260"/>
            <p14:sldId id="257"/>
            <p14:sldId id="259"/>
            <p14:sldId id="347"/>
            <p14:sldId id="348"/>
            <p14:sldId id="349"/>
            <p14:sldId id="350"/>
            <p14:sldId id="351"/>
            <p14:sldId id="35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">
          <p15:clr>
            <a:srgbClr val="9AA0A6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jBrQgWXqyVy5uKkd+zQcSkmxs5a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Hinkso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9053CD-32B5-4D25-ACD9-66AA7F41B0D2}">
  <a:tblStyle styleId="{DE9053CD-32B5-4D25-ACD9-66AA7F41B0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836C250-5693-42F4-9C98-09328DCC647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61BB093-6026-4B6D-9C70-F15A0CBF3D1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898108-D3CF-43A3-AAEA-48C54E6A8020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EEC098-5A01-4F69-9DE1-5B74738E7A90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06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>
        <p:guide orient="horz" pos="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77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B3780-AACD-4330-BC89-4ECD4AA49B1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3FC902B-DA99-4421-94B6-24E2E81BF362}">
      <dgm:prSet/>
      <dgm:spPr/>
      <dgm:t>
        <a:bodyPr/>
        <a:lstStyle/>
        <a:p>
          <a:r>
            <a:rPr lang="en-US" dirty="0"/>
            <a:t>Student Name : </a:t>
          </a:r>
          <a:r>
            <a:rPr lang="en-US" b="1" dirty="0"/>
            <a:t>Richard Kanagaraj Samuel </a:t>
          </a:r>
        </a:p>
      </dgm:t>
    </dgm:pt>
    <dgm:pt modelId="{E062300E-69F0-4D98-BFBE-F6CFC00CB7FC}" type="parTrans" cxnId="{577F2B50-11DD-4FB0-97F2-65A411A8CE19}">
      <dgm:prSet/>
      <dgm:spPr/>
      <dgm:t>
        <a:bodyPr/>
        <a:lstStyle/>
        <a:p>
          <a:endParaRPr lang="en-US"/>
        </a:p>
      </dgm:t>
    </dgm:pt>
    <dgm:pt modelId="{C33C9111-9964-40B6-8217-6487960F1197}" type="sibTrans" cxnId="{577F2B50-11DD-4FB0-97F2-65A411A8CE19}">
      <dgm:prSet/>
      <dgm:spPr/>
      <dgm:t>
        <a:bodyPr/>
        <a:lstStyle/>
        <a:p>
          <a:endParaRPr lang="en-US"/>
        </a:p>
      </dgm:t>
    </dgm:pt>
    <dgm:pt modelId="{79B87830-8913-4983-BC2A-1EDDED0919FD}">
      <dgm:prSet/>
      <dgm:spPr/>
      <dgm:t>
        <a:bodyPr/>
        <a:lstStyle/>
        <a:p>
          <a:r>
            <a:rPr lang="en-US" dirty="0"/>
            <a:t>Course Name : </a:t>
          </a:r>
          <a:r>
            <a:rPr lang="en-US" b="1" dirty="0"/>
            <a:t>LJMU Masters in ML and AI - October 2023</a:t>
          </a:r>
        </a:p>
      </dgm:t>
    </dgm:pt>
    <dgm:pt modelId="{A08B6181-01FF-4F8C-8D46-AC53300F3F5B}" type="parTrans" cxnId="{C95B65FA-B561-4135-87CA-A4249D48558B}">
      <dgm:prSet/>
      <dgm:spPr/>
      <dgm:t>
        <a:bodyPr/>
        <a:lstStyle/>
        <a:p>
          <a:endParaRPr lang="en-US"/>
        </a:p>
      </dgm:t>
    </dgm:pt>
    <dgm:pt modelId="{5A4DE9D3-9949-4C14-AB60-5088E93177E1}" type="sibTrans" cxnId="{C95B65FA-B561-4135-87CA-A4249D48558B}">
      <dgm:prSet/>
      <dgm:spPr/>
      <dgm:t>
        <a:bodyPr/>
        <a:lstStyle/>
        <a:p>
          <a:endParaRPr lang="en-US"/>
        </a:p>
      </dgm:t>
    </dgm:pt>
    <dgm:pt modelId="{A20D44BC-5A6D-40DF-9ACE-79AF8C745F6B}">
      <dgm:prSet/>
      <dgm:spPr/>
      <dgm:t>
        <a:bodyPr/>
        <a:lstStyle/>
        <a:p>
          <a:r>
            <a:rPr lang="en-US" dirty="0"/>
            <a:t>Student ID : </a:t>
          </a:r>
          <a:r>
            <a:rPr lang="en-US" b="1" dirty="0"/>
            <a:t>1109800</a:t>
          </a:r>
        </a:p>
      </dgm:t>
    </dgm:pt>
    <dgm:pt modelId="{5302BC40-420D-4AE7-A089-EE9DD2EB96B0}" type="parTrans" cxnId="{DDC0FB35-A09D-472F-8A50-22F11DF964A8}">
      <dgm:prSet/>
      <dgm:spPr/>
      <dgm:t>
        <a:bodyPr/>
        <a:lstStyle/>
        <a:p>
          <a:endParaRPr lang="en-US"/>
        </a:p>
      </dgm:t>
    </dgm:pt>
    <dgm:pt modelId="{8A4DDFAC-266C-4D07-A914-2405CF9DD934}" type="sibTrans" cxnId="{DDC0FB35-A09D-472F-8A50-22F11DF964A8}">
      <dgm:prSet/>
      <dgm:spPr/>
      <dgm:t>
        <a:bodyPr/>
        <a:lstStyle/>
        <a:p>
          <a:endParaRPr lang="en-US"/>
        </a:p>
      </dgm:t>
    </dgm:pt>
    <dgm:pt modelId="{53D30C75-FED6-4B46-A534-86233702EFB6}">
      <dgm:prSet/>
      <dgm:spPr/>
      <dgm:t>
        <a:bodyPr/>
        <a:lstStyle/>
        <a:p>
          <a:r>
            <a:rPr lang="en-US" dirty="0"/>
            <a:t>Project Name: Advancing AI/ML in Retail: A Comparative Analysis of SARIMA and Linear Regression for Sales Prediction</a:t>
          </a:r>
        </a:p>
      </dgm:t>
    </dgm:pt>
    <dgm:pt modelId="{93F98CC7-7E99-4196-B2D9-0F3251F29736}" type="parTrans" cxnId="{BE6C45F0-A767-4577-BA25-8C8CBABC1869}">
      <dgm:prSet/>
      <dgm:spPr/>
      <dgm:t>
        <a:bodyPr/>
        <a:lstStyle/>
        <a:p>
          <a:endParaRPr lang="en-US"/>
        </a:p>
      </dgm:t>
    </dgm:pt>
    <dgm:pt modelId="{A3B5C58E-42B6-475E-AD16-CD244BD0F5D7}" type="sibTrans" cxnId="{BE6C45F0-A767-4577-BA25-8C8CBABC1869}">
      <dgm:prSet/>
      <dgm:spPr/>
      <dgm:t>
        <a:bodyPr/>
        <a:lstStyle/>
        <a:p>
          <a:endParaRPr lang="en-US"/>
        </a:p>
      </dgm:t>
    </dgm:pt>
    <dgm:pt modelId="{5D2AB217-9A71-42EB-8D2F-4152737CD502}">
      <dgm:prSet/>
      <dgm:spPr/>
      <dgm:t>
        <a:bodyPr/>
        <a:lstStyle/>
        <a:p>
          <a:r>
            <a:rPr lang="en-US"/>
            <a:t>Thesis Supervisor Name : </a:t>
          </a:r>
          <a:r>
            <a:rPr lang="en-US" b="0" i="0"/>
            <a:t>Dr. Ankit Bharatkumar Desai</a:t>
          </a:r>
          <a:endParaRPr lang="en-US"/>
        </a:p>
      </dgm:t>
    </dgm:pt>
    <dgm:pt modelId="{7784D09A-A8E2-46FB-8475-982FF027C6E4}" type="parTrans" cxnId="{8367D881-B8A8-44C2-AA31-CD19AA4700CE}">
      <dgm:prSet/>
      <dgm:spPr/>
      <dgm:t>
        <a:bodyPr/>
        <a:lstStyle/>
        <a:p>
          <a:endParaRPr lang="en-US"/>
        </a:p>
      </dgm:t>
    </dgm:pt>
    <dgm:pt modelId="{54DFF203-AC58-4D8B-AE67-962E6C37F4CC}" type="sibTrans" cxnId="{8367D881-B8A8-44C2-AA31-CD19AA4700CE}">
      <dgm:prSet/>
      <dgm:spPr/>
      <dgm:t>
        <a:bodyPr/>
        <a:lstStyle/>
        <a:p>
          <a:endParaRPr lang="en-US"/>
        </a:p>
      </dgm:t>
    </dgm:pt>
    <dgm:pt modelId="{E9D6B1B3-C8BC-47AA-8519-AA2D0981FD44}" type="pres">
      <dgm:prSet presAssocID="{A03B3780-AACD-4330-BC89-4ECD4AA49B1A}" presName="linear" presStyleCnt="0">
        <dgm:presLayoutVars>
          <dgm:animLvl val="lvl"/>
          <dgm:resizeHandles val="exact"/>
        </dgm:presLayoutVars>
      </dgm:prSet>
      <dgm:spPr/>
    </dgm:pt>
    <dgm:pt modelId="{F1494FD8-C38B-48BC-875F-F4B4C0335A40}" type="pres">
      <dgm:prSet presAssocID="{33FC902B-DA99-4421-94B6-24E2E81BF3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5AEBA9-D938-4298-B407-096303B62D78}" type="pres">
      <dgm:prSet presAssocID="{C33C9111-9964-40B6-8217-6487960F1197}" presName="spacer" presStyleCnt="0"/>
      <dgm:spPr/>
    </dgm:pt>
    <dgm:pt modelId="{223BB76C-6631-4717-B709-80D62A577D20}" type="pres">
      <dgm:prSet presAssocID="{79B87830-8913-4983-BC2A-1EDDED0919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F6697C-EAD6-449D-815E-FD1B18F70ECE}" type="pres">
      <dgm:prSet presAssocID="{5A4DE9D3-9949-4C14-AB60-5088E93177E1}" presName="spacer" presStyleCnt="0"/>
      <dgm:spPr/>
    </dgm:pt>
    <dgm:pt modelId="{32241BE5-FB5E-4196-B812-BE466DB13940}" type="pres">
      <dgm:prSet presAssocID="{A20D44BC-5A6D-40DF-9ACE-79AF8C745F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873CF32-5CB5-47B3-8FE7-457314237560}" type="pres">
      <dgm:prSet presAssocID="{8A4DDFAC-266C-4D07-A914-2405CF9DD934}" presName="spacer" presStyleCnt="0"/>
      <dgm:spPr/>
    </dgm:pt>
    <dgm:pt modelId="{4A820A49-F12E-4DA8-8467-215EA9809D7E}" type="pres">
      <dgm:prSet presAssocID="{53D30C75-FED6-4B46-A534-86233702EF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5B4C1D-B303-4F1B-BFD1-22936A1A8B19}" type="pres">
      <dgm:prSet presAssocID="{A3B5C58E-42B6-475E-AD16-CD244BD0F5D7}" presName="spacer" presStyleCnt="0"/>
      <dgm:spPr/>
    </dgm:pt>
    <dgm:pt modelId="{8D0F714A-FFFE-4AC1-992E-CCAB41FBFD08}" type="pres">
      <dgm:prSet presAssocID="{5D2AB217-9A71-42EB-8D2F-4152737CD50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C0FB35-A09D-472F-8A50-22F11DF964A8}" srcId="{A03B3780-AACD-4330-BC89-4ECD4AA49B1A}" destId="{A20D44BC-5A6D-40DF-9ACE-79AF8C745F6B}" srcOrd="2" destOrd="0" parTransId="{5302BC40-420D-4AE7-A089-EE9DD2EB96B0}" sibTransId="{8A4DDFAC-266C-4D07-A914-2405CF9DD934}"/>
    <dgm:cxn modelId="{D2132F3C-D70B-4FA1-A23F-2CD87948DED4}" type="presOf" srcId="{53D30C75-FED6-4B46-A534-86233702EFB6}" destId="{4A820A49-F12E-4DA8-8467-215EA9809D7E}" srcOrd="0" destOrd="0" presId="urn:microsoft.com/office/officeart/2005/8/layout/vList2"/>
    <dgm:cxn modelId="{577F2B50-11DD-4FB0-97F2-65A411A8CE19}" srcId="{A03B3780-AACD-4330-BC89-4ECD4AA49B1A}" destId="{33FC902B-DA99-4421-94B6-24E2E81BF362}" srcOrd="0" destOrd="0" parTransId="{E062300E-69F0-4D98-BFBE-F6CFC00CB7FC}" sibTransId="{C33C9111-9964-40B6-8217-6487960F1197}"/>
    <dgm:cxn modelId="{93976E7E-4828-4112-AB65-0C51AAF0593B}" type="presOf" srcId="{79B87830-8913-4983-BC2A-1EDDED0919FD}" destId="{223BB76C-6631-4717-B709-80D62A577D20}" srcOrd="0" destOrd="0" presId="urn:microsoft.com/office/officeart/2005/8/layout/vList2"/>
    <dgm:cxn modelId="{8367D881-B8A8-44C2-AA31-CD19AA4700CE}" srcId="{A03B3780-AACD-4330-BC89-4ECD4AA49B1A}" destId="{5D2AB217-9A71-42EB-8D2F-4152737CD502}" srcOrd="4" destOrd="0" parTransId="{7784D09A-A8E2-46FB-8475-982FF027C6E4}" sibTransId="{54DFF203-AC58-4D8B-AE67-962E6C37F4CC}"/>
    <dgm:cxn modelId="{9B66DEC1-F42A-4A56-B803-A99BB63F7442}" type="presOf" srcId="{A20D44BC-5A6D-40DF-9ACE-79AF8C745F6B}" destId="{32241BE5-FB5E-4196-B812-BE466DB13940}" srcOrd="0" destOrd="0" presId="urn:microsoft.com/office/officeart/2005/8/layout/vList2"/>
    <dgm:cxn modelId="{40657FC6-CCA4-4FCC-85D5-50797FDF517A}" type="presOf" srcId="{5D2AB217-9A71-42EB-8D2F-4152737CD502}" destId="{8D0F714A-FFFE-4AC1-992E-CCAB41FBFD08}" srcOrd="0" destOrd="0" presId="urn:microsoft.com/office/officeart/2005/8/layout/vList2"/>
    <dgm:cxn modelId="{DD056ED7-2187-4403-9A01-7B01C4D8E7CF}" type="presOf" srcId="{33FC902B-DA99-4421-94B6-24E2E81BF362}" destId="{F1494FD8-C38B-48BC-875F-F4B4C0335A40}" srcOrd="0" destOrd="0" presId="urn:microsoft.com/office/officeart/2005/8/layout/vList2"/>
    <dgm:cxn modelId="{06CF5DEB-1625-4F6A-9E4D-AD2DF8060BDD}" type="presOf" srcId="{A03B3780-AACD-4330-BC89-4ECD4AA49B1A}" destId="{E9D6B1B3-C8BC-47AA-8519-AA2D0981FD44}" srcOrd="0" destOrd="0" presId="urn:microsoft.com/office/officeart/2005/8/layout/vList2"/>
    <dgm:cxn modelId="{BE6C45F0-A767-4577-BA25-8C8CBABC1869}" srcId="{A03B3780-AACD-4330-BC89-4ECD4AA49B1A}" destId="{53D30C75-FED6-4B46-A534-86233702EFB6}" srcOrd="3" destOrd="0" parTransId="{93F98CC7-7E99-4196-B2D9-0F3251F29736}" sibTransId="{A3B5C58E-42B6-475E-AD16-CD244BD0F5D7}"/>
    <dgm:cxn modelId="{C95B65FA-B561-4135-87CA-A4249D48558B}" srcId="{A03B3780-AACD-4330-BC89-4ECD4AA49B1A}" destId="{79B87830-8913-4983-BC2A-1EDDED0919FD}" srcOrd="1" destOrd="0" parTransId="{A08B6181-01FF-4F8C-8D46-AC53300F3F5B}" sibTransId="{5A4DE9D3-9949-4C14-AB60-5088E93177E1}"/>
    <dgm:cxn modelId="{5069CAC2-3076-4F9B-9FC7-C3616AA708AA}" type="presParOf" srcId="{E9D6B1B3-C8BC-47AA-8519-AA2D0981FD44}" destId="{F1494FD8-C38B-48BC-875F-F4B4C0335A40}" srcOrd="0" destOrd="0" presId="urn:microsoft.com/office/officeart/2005/8/layout/vList2"/>
    <dgm:cxn modelId="{90BBF996-285B-4C1A-BA37-59ADB9F19826}" type="presParOf" srcId="{E9D6B1B3-C8BC-47AA-8519-AA2D0981FD44}" destId="{6F5AEBA9-D938-4298-B407-096303B62D78}" srcOrd="1" destOrd="0" presId="urn:microsoft.com/office/officeart/2005/8/layout/vList2"/>
    <dgm:cxn modelId="{F0DD7FBB-8469-4A6A-9238-D74C7D1CDD0E}" type="presParOf" srcId="{E9D6B1B3-C8BC-47AA-8519-AA2D0981FD44}" destId="{223BB76C-6631-4717-B709-80D62A577D20}" srcOrd="2" destOrd="0" presId="urn:microsoft.com/office/officeart/2005/8/layout/vList2"/>
    <dgm:cxn modelId="{6F0F1970-FC4A-4419-95DC-E002643D8D7F}" type="presParOf" srcId="{E9D6B1B3-C8BC-47AA-8519-AA2D0981FD44}" destId="{8BF6697C-EAD6-449D-815E-FD1B18F70ECE}" srcOrd="3" destOrd="0" presId="urn:microsoft.com/office/officeart/2005/8/layout/vList2"/>
    <dgm:cxn modelId="{CB64AE3B-D823-492F-AC8B-D0CCAACCEE39}" type="presParOf" srcId="{E9D6B1B3-C8BC-47AA-8519-AA2D0981FD44}" destId="{32241BE5-FB5E-4196-B812-BE466DB13940}" srcOrd="4" destOrd="0" presId="urn:microsoft.com/office/officeart/2005/8/layout/vList2"/>
    <dgm:cxn modelId="{4B8A2BBA-E1F0-4994-B057-F9D0E52A0B8A}" type="presParOf" srcId="{E9D6B1B3-C8BC-47AA-8519-AA2D0981FD44}" destId="{7873CF32-5CB5-47B3-8FE7-457314237560}" srcOrd="5" destOrd="0" presId="urn:microsoft.com/office/officeart/2005/8/layout/vList2"/>
    <dgm:cxn modelId="{D4A31D84-C915-4A15-904B-FE1FFE7063C2}" type="presParOf" srcId="{E9D6B1B3-C8BC-47AA-8519-AA2D0981FD44}" destId="{4A820A49-F12E-4DA8-8467-215EA9809D7E}" srcOrd="6" destOrd="0" presId="urn:microsoft.com/office/officeart/2005/8/layout/vList2"/>
    <dgm:cxn modelId="{82BD1423-5A44-4A6B-BF26-88529DAE7B60}" type="presParOf" srcId="{E9D6B1B3-C8BC-47AA-8519-AA2D0981FD44}" destId="{095B4C1D-B303-4F1B-BFD1-22936A1A8B19}" srcOrd="7" destOrd="0" presId="urn:microsoft.com/office/officeart/2005/8/layout/vList2"/>
    <dgm:cxn modelId="{2C40433E-40C9-4CFA-A657-C78C8EDE298E}" type="presParOf" srcId="{E9D6B1B3-C8BC-47AA-8519-AA2D0981FD44}" destId="{8D0F714A-FFFE-4AC1-992E-CCAB41FBFD0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94FD8-C38B-48BC-875F-F4B4C0335A40}">
      <dsp:nvSpPr>
        <dsp:cNvPr id="0" name=""/>
        <dsp:cNvSpPr/>
      </dsp:nvSpPr>
      <dsp:spPr>
        <a:xfrm>
          <a:off x="0" y="67371"/>
          <a:ext cx="7814153" cy="12025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Student Name : </a:t>
          </a:r>
          <a:r>
            <a:rPr lang="en-US" sz="2300" b="1" kern="1200" dirty="0"/>
            <a:t>Richard Kanagaraj Samuel </a:t>
          </a:r>
        </a:p>
      </dsp:txBody>
      <dsp:txXfrm>
        <a:off x="58703" y="126074"/>
        <a:ext cx="7696747" cy="1085134"/>
      </dsp:txXfrm>
    </dsp:sp>
    <dsp:sp modelId="{223BB76C-6631-4717-B709-80D62A577D20}">
      <dsp:nvSpPr>
        <dsp:cNvPr id="0" name=""/>
        <dsp:cNvSpPr/>
      </dsp:nvSpPr>
      <dsp:spPr>
        <a:xfrm>
          <a:off x="0" y="1336152"/>
          <a:ext cx="7814153" cy="1202540"/>
        </a:xfrm>
        <a:prstGeom prst="roundRect">
          <a:avLst/>
        </a:prstGeom>
        <a:solidFill>
          <a:schemeClr val="accent1">
            <a:shade val="80000"/>
            <a:hueOff val="-12431"/>
            <a:satOff val="-9753"/>
            <a:lumOff val="96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Name : </a:t>
          </a:r>
          <a:r>
            <a:rPr lang="en-US" sz="2300" b="1" kern="1200" dirty="0"/>
            <a:t>LJMU Masters in ML and AI - October 2023</a:t>
          </a:r>
        </a:p>
      </dsp:txBody>
      <dsp:txXfrm>
        <a:off x="58703" y="1394855"/>
        <a:ext cx="7696747" cy="1085134"/>
      </dsp:txXfrm>
    </dsp:sp>
    <dsp:sp modelId="{32241BE5-FB5E-4196-B812-BE466DB13940}">
      <dsp:nvSpPr>
        <dsp:cNvPr id="0" name=""/>
        <dsp:cNvSpPr/>
      </dsp:nvSpPr>
      <dsp:spPr>
        <a:xfrm>
          <a:off x="0" y="2604932"/>
          <a:ext cx="7814153" cy="1202540"/>
        </a:xfrm>
        <a:prstGeom prst="roundRect">
          <a:avLst/>
        </a:prstGeom>
        <a:solidFill>
          <a:schemeClr val="accent1">
            <a:shade val="80000"/>
            <a:hueOff val="-24862"/>
            <a:satOff val="-19506"/>
            <a:lumOff val="192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Student ID : </a:t>
          </a:r>
          <a:r>
            <a:rPr lang="en-US" sz="2300" b="1" kern="1200" dirty="0"/>
            <a:t>1109800</a:t>
          </a:r>
        </a:p>
      </dsp:txBody>
      <dsp:txXfrm>
        <a:off x="58703" y="2663635"/>
        <a:ext cx="7696747" cy="1085134"/>
      </dsp:txXfrm>
    </dsp:sp>
    <dsp:sp modelId="{4A820A49-F12E-4DA8-8467-215EA9809D7E}">
      <dsp:nvSpPr>
        <dsp:cNvPr id="0" name=""/>
        <dsp:cNvSpPr/>
      </dsp:nvSpPr>
      <dsp:spPr>
        <a:xfrm>
          <a:off x="0" y="3873713"/>
          <a:ext cx="7814153" cy="1202540"/>
        </a:xfrm>
        <a:prstGeom prst="roundRect">
          <a:avLst/>
        </a:prstGeom>
        <a:solidFill>
          <a:schemeClr val="accent1">
            <a:shade val="80000"/>
            <a:hueOff val="-37293"/>
            <a:satOff val="-29259"/>
            <a:lumOff val="288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Name: Advancing AI/ML in Retail: A Comparative Analysis of SARIMA and Linear Regression for Sales Prediction</a:t>
          </a:r>
        </a:p>
      </dsp:txBody>
      <dsp:txXfrm>
        <a:off x="58703" y="3932416"/>
        <a:ext cx="7696747" cy="1085134"/>
      </dsp:txXfrm>
    </dsp:sp>
    <dsp:sp modelId="{8D0F714A-FFFE-4AC1-992E-CCAB41FBFD08}">
      <dsp:nvSpPr>
        <dsp:cNvPr id="0" name=""/>
        <dsp:cNvSpPr/>
      </dsp:nvSpPr>
      <dsp:spPr>
        <a:xfrm>
          <a:off x="0" y="5142493"/>
          <a:ext cx="7814153" cy="1202540"/>
        </a:xfrm>
        <a:prstGeom prst="roundRect">
          <a:avLst/>
        </a:prstGeom>
        <a:solidFill>
          <a:schemeClr val="accent1">
            <a:shade val="80000"/>
            <a:hueOff val="-49724"/>
            <a:satOff val="-39012"/>
            <a:lumOff val="38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Thesis Supervisor Name : </a:t>
          </a:r>
          <a:r>
            <a:rPr lang="en-US" sz="2300" b="0" i="0" kern="1200"/>
            <a:t>Dr. Ankit Bharatkumar Desai</a:t>
          </a:r>
          <a:endParaRPr lang="en-US" sz="2300" kern="1200"/>
        </a:p>
      </dsp:txBody>
      <dsp:txXfrm>
        <a:off x="58703" y="5201196"/>
        <a:ext cx="7696747" cy="1085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Thank all for joining and </a:t>
            </a:r>
            <a:r>
              <a:rPr lang="en-US" dirty="0" err="1"/>
              <a:t>liestiing</a:t>
            </a:r>
            <a:r>
              <a:rPr lang="en-US" dirty="0"/>
              <a:t> to my final thesis presentation </a:t>
            </a:r>
            <a:endParaRPr dirty="0"/>
          </a:p>
        </p:txBody>
      </p:sp>
      <p:sp>
        <p:nvSpPr>
          <p:cNvPr id="891" name="Google Shape;8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L2 regularization to penalize large coefficients, promoting generalization to new data.</a:t>
            </a:r>
          </a:p>
          <a:p>
            <a:pPr marL="15875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L1 regularization to force some coefficients to zero, effectively performing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7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5d41ed716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5d41ed716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2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3" name="Google Shape;17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7" name="Google Shape;117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Data from www.kaggle.com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48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87" name="Google Shape;9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8" name="Google Shape;8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7" name="Google Shape;9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www.kaggle.com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7" name="Google Shape;117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0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7" name="Google Shape;117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05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7" name="Google Shape;117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6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7" name="Google Shape;117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18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4"/>
          <p:cNvSpPr/>
          <p:nvPr/>
        </p:nvSpPr>
        <p:spPr>
          <a:xfrm>
            <a:off x="2" y="-9099"/>
            <a:ext cx="12192881" cy="6220118"/>
          </a:xfrm>
          <a:custGeom>
            <a:avLst/>
            <a:gdLst/>
            <a:ahLst/>
            <a:cxnLst/>
            <a:rect l="l" t="t" r="r" b="b"/>
            <a:pathLst>
              <a:path w="9144661" h="6220118" extrusionOk="0">
                <a:moveTo>
                  <a:pt x="0" y="1"/>
                </a:moveTo>
                <a:lnTo>
                  <a:pt x="9144000" y="0"/>
                </a:lnTo>
                <a:cubicBezTo>
                  <a:pt x="9146292" y="1415391"/>
                  <a:pt x="9141708" y="2846755"/>
                  <a:pt x="9144000" y="4262146"/>
                </a:cubicBezTo>
                <a:cubicBezTo>
                  <a:pt x="8185688" y="5407945"/>
                  <a:pt x="6247603" y="6158939"/>
                  <a:pt x="4498877" y="6219856"/>
                </a:cubicBezTo>
                <a:lnTo>
                  <a:pt x="0" y="622011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4"/>
          <p:cNvSpPr txBox="1">
            <a:spLocks noGrp="1"/>
          </p:cNvSpPr>
          <p:nvPr>
            <p:ph type="title"/>
          </p:nvPr>
        </p:nvSpPr>
        <p:spPr>
          <a:xfrm>
            <a:off x="381000" y="914402"/>
            <a:ext cx="8834343" cy="375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body" idx="1"/>
          </p:nvPr>
        </p:nvSpPr>
        <p:spPr>
          <a:xfrm>
            <a:off x="381024" y="4724783"/>
            <a:ext cx="8833455" cy="40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body" idx="2"/>
          </p:nvPr>
        </p:nvSpPr>
        <p:spPr>
          <a:xfrm>
            <a:off x="381024" y="5180970"/>
            <a:ext cx="8833455" cy="32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" name="Google Shape;1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8473" y="1143000"/>
            <a:ext cx="861441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Gold Bar No Gray">
  <p:cSld name="Content Slide Gold Bar No Gray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0"/>
          <p:cNvSpPr txBox="1">
            <a:spLocks noGrp="1"/>
          </p:cNvSpPr>
          <p:nvPr>
            <p:ph type="ctrTitle"/>
          </p:nvPr>
        </p:nvSpPr>
        <p:spPr>
          <a:xfrm>
            <a:off x="662033" y="627201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566"/>
              </a:buClr>
              <a:buSzPts val="2700"/>
              <a:buFont typeface="Arial"/>
              <a:buNone/>
              <a:defRPr sz="2700" u="none">
                <a:solidFill>
                  <a:srgbClr val="6425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subTitle" idx="1"/>
          </p:nvPr>
        </p:nvSpPr>
        <p:spPr>
          <a:xfrm>
            <a:off x="662033" y="337639"/>
            <a:ext cx="10363200" cy="18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body" idx="2"/>
          </p:nvPr>
        </p:nvSpPr>
        <p:spPr>
          <a:xfrm>
            <a:off x="662522" y="1951820"/>
            <a:ext cx="10362521" cy="410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body" idx="3"/>
          </p:nvPr>
        </p:nvSpPr>
        <p:spPr>
          <a:xfrm>
            <a:off x="662519" y="1518762"/>
            <a:ext cx="10362716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70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0"/>
          <p:cNvSpPr txBox="1">
            <a:spLocks noGrp="1"/>
          </p:cNvSpPr>
          <p:nvPr>
            <p:ph type="sldNum" idx="12"/>
          </p:nvPr>
        </p:nvSpPr>
        <p:spPr>
          <a:xfrm>
            <a:off x="0" y="64928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 Slide Purple Bar">
  <p:cSld name="Image Header Slide Purpl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1"/>
          <p:cNvSpPr>
            <a:spLocks noGrp="1"/>
          </p:cNvSpPr>
          <p:nvPr>
            <p:ph type="pic" idx="2"/>
          </p:nvPr>
        </p:nvSpPr>
        <p:spPr>
          <a:xfrm>
            <a:off x="295148" y="249537"/>
            <a:ext cx="11629533" cy="1870949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571999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u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body" idx="3"/>
          </p:nvPr>
        </p:nvSpPr>
        <p:spPr>
          <a:xfrm>
            <a:off x="662517" y="2686419"/>
            <a:ext cx="10919883" cy="335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1"/>
          <p:cNvSpPr txBox="1">
            <a:spLocks noGrp="1"/>
          </p:cNvSpPr>
          <p:nvPr>
            <p:ph type="body" idx="4"/>
          </p:nvPr>
        </p:nvSpPr>
        <p:spPr>
          <a:xfrm>
            <a:off x="662517" y="2320677"/>
            <a:ext cx="10920088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1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5C0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1"/>
          <p:cNvSpPr txBox="1">
            <a:spLocks noGrp="1"/>
          </p:cNvSpPr>
          <p:nvPr>
            <p:ph type="sldNum" idx="12"/>
          </p:nvPr>
        </p:nvSpPr>
        <p:spPr>
          <a:xfrm>
            <a:off x="0" y="64932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 Slide Blue Bar">
  <p:cSld name="Image Header Slide Blu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2"/>
          <p:cNvSpPr>
            <a:spLocks noGrp="1"/>
          </p:cNvSpPr>
          <p:nvPr>
            <p:ph type="pic" idx="2"/>
          </p:nvPr>
        </p:nvSpPr>
        <p:spPr>
          <a:xfrm>
            <a:off x="295148" y="249537"/>
            <a:ext cx="11629533" cy="1870949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571999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72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u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2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72"/>
          <p:cNvSpPr txBox="1">
            <a:spLocks noGrp="1"/>
          </p:cNvSpPr>
          <p:nvPr>
            <p:ph type="body" idx="3"/>
          </p:nvPr>
        </p:nvSpPr>
        <p:spPr>
          <a:xfrm>
            <a:off x="662517" y="2686419"/>
            <a:ext cx="10919883" cy="335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72"/>
          <p:cNvSpPr txBox="1">
            <a:spLocks noGrp="1"/>
          </p:cNvSpPr>
          <p:nvPr>
            <p:ph type="body" idx="4"/>
          </p:nvPr>
        </p:nvSpPr>
        <p:spPr>
          <a:xfrm>
            <a:off x="662517" y="2320677"/>
            <a:ext cx="10920088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72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2"/>
          <p:cNvSpPr txBox="1">
            <a:spLocks noGrp="1"/>
          </p:cNvSpPr>
          <p:nvPr>
            <p:ph type="sldNum" idx="12"/>
          </p:nvPr>
        </p:nvSpPr>
        <p:spPr>
          <a:xfrm>
            <a:off x="0" y="64932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 Slide Green/Yellow Bar">
  <p:cSld name="Image Header Slide Green/Yellow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3"/>
          <p:cNvSpPr>
            <a:spLocks noGrp="1"/>
          </p:cNvSpPr>
          <p:nvPr>
            <p:ph type="pic" idx="2"/>
          </p:nvPr>
        </p:nvSpPr>
        <p:spPr>
          <a:xfrm>
            <a:off x="295148" y="249537"/>
            <a:ext cx="11629533" cy="1870949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571999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73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u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3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3"/>
          <p:cNvSpPr txBox="1">
            <a:spLocks noGrp="1"/>
          </p:cNvSpPr>
          <p:nvPr>
            <p:ph type="body" idx="3"/>
          </p:nvPr>
        </p:nvSpPr>
        <p:spPr>
          <a:xfrm>
            <a:off x="662517" y="2686419"/>
            <a:ext cx="10919883" cy="335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73"/>
          <p:cNvSpPr txBox="1">
            <a:spLocks noGrp="1"/>
          </p:cNvSpPr>
          <p:nvPr>
            <p:ph type="body" idx="4"/>
          </p:nvPr>
        </p:nvSpPr>
        <p:spPr>
          <a:xfrm>
            <a:off x="662517" y="2320677"/>
            <a:ext cx="10920088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73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B0BC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3"/>
          <p:cNvSpPr txBox="1">
            <a:spLocks noGrp="1"/>
          </p:cNvSpPr>
          <p:nvPr>
            <p:ph type="sldNum" idx="12"/>
          </p:nvPr>
        </p:nvSpPr>
        <p:spPr>
          <a:xfrm>
            <a:off x="0" y="64932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 Stats Purple Bar">
  <p:cSld name="Image Header Stats Purpl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4"/>
          <p:cNvSpPr>
            <a:spLocks noGrp="1"/>
          </p:cNvSpPr>
          <p:nvPr>
            <p:ph type="pic" idx="2"/>
          </p:nvPr>
        </p:nvSpPr>
        <p:spPr>
          <a:xfrm>
            <a:off x="295148" y="249537"/>
            <a:ext cx="11629533" cy="1870949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571999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74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u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4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4"/>
          <p:cNvSpPr txBox="1">
            <a:spLocks noGrp="1"/>
          </p:cNvSpPr>
          <p:nvPr>
            <p:ph type="body" idx="3"/>
          </p:nvPr>
        </p:nvSpPr>
        <p:spPr>
          <a:xfrm>
            <a:off x="1085140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74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5C005D"/>
          </a:solidFill>
          <a:ln w="9525" cap="flat" cmpd="sng">
            <a:solidFill>
              <a:srgbClr val="6425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74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519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4"/>
          <p:cNvSpPr txBox="1">
            <a:spLocks noGrp="1"/>
          </p:cNvSpPr>
          <p:nvPr>
            <p:ph type="body" idx="4"/>
          </p:nvPr>
        </p:nvSpPr>
        <p:spPr>
          <a:xfrm>
            <a:off x="1085140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642566"/>
              </a:buClr>
              <a:buSzPts val="1050"/>
              <a:buNone/>
              <a:defRPr sz="1050" b="0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2" name="Google Shape;112;p74"/>
          <p:cNvCxnSpPr/>
          <p:nvPr/>
        </p:nvCxnSpPr>
        <p:spPr>
          <a:xfrm>
            <a:off x="662036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6425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74"/>
          <p:cNvSpPr txBox="1">
            <a:spLocks noGrp="1"/>
          </p:cNvSpPr>
          <p:nvPr>
            <p:ph type="body" idx="5"/>
          </p:nvPr>
        </p:nvSpPr>
        <p:spPr>
          <a:xfrm>
            <a:off x="4793540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4" name="Google Shape;114;p74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0919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4"/>
          <p:cNvSpPr txBox="1">
            <a:spLocks noGrp="1"/>
          </p:cNvSpPr>
          <p:nvPr>
            <p:ph type="body" idx="6"/>
          </p:nvPr>
        </p:nvSpPr>
        <p:spPr>
          <a:xfrm>
            <a:off x="4793540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642566"/>
              </a:buClr>
              <a:buSzPts val="1050"/>
              <a:buNone/>
              <a:defRPr sz="1050" b="0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74"/>
          <p:cNvCxnSpPr/>
          <p:nvPr/>
        </p:nvCxnSpPr>
        <p:spPr>
          <a:xfrm>
            <a:off x="4370436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6425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74"/>
          <p:cNvSpPr txBox="1">
            <a:spLocks noGrp="1"/>
          </p:cNvSpPr>
          <p:nvPr>
            <p:ph type="body" idx="7"/>
          </p:nvPr>
        </p:nvSpPr>
        <p:spPr>
          <a:xfrm>
            <a:off x="8547096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8" name="Google Shape;118;p74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4475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4"/>
          <p:cNvSpPr txBox="1">
            <a:spLocks noGrp="1"/>
          </p:cNvSpPr>
          <p:nvPr>
            <p:ph type="body" idx="8"/>
          </p:nvPr>
        </p:nvSpPr>
        <p:spPr>
          <a:xfrm>
            <a:off x="8547096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642566"/>
              </a:buClr>
              <a:buSzPts val="1050"/>
              <a:buNone/>
              <a:defRPr sz="1050" b="0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0" name="Google Shape;120;p74"/>
          <p:cNvCxnSpPr/>
          <p:nvPr/>
        </p:nvCxnSpPr>
        <p:spPr>
          <a:xfrm>
            <a:off x="8123992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6425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74"/>
          <p:cNvSpPr txBox="1">
            <a:spLocks noGrp="1"/>
          </p:cNvSpPr>
          <p:nvPr>
            <p:ph type="body" idx="9"/>
          </p:nvPr>
        </p:nvSpPr>
        <p:spPr>
          <a:xfrm>
            <a:off x="1085140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2" name="Google Shape;122;p74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519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4"/>
          <p:cNvSpPr txBox="1">
            <a:spLocks noGrp="1"/>
          </p:cNvSpPr>
          <p:nvPr>
            <p:ph type="body" idx="13"/>
          </p:nvPr>
        </p:nvSpPr>
        <p:spPr>
          <a:xfrm>
            <a:off x="1085140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642566"/>
              </a:buClr>
              <a:buSzPts val="1050"/>
              <a:buNone/>
              <a:defRPr sz="1050" b="0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4" name="Google Shape;124;p74"/>
          <p:cNvCxnSpPr/>
          <p:nvPr/>
        </p:nvCxnSpPr>
        <p:spPr>
          <a:xfrm>
            <a:off x="662036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6425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74"/>
          <p:cNvSpPr txBox="1">
            <a:spLocks noGrp="1"/>
          </p:cNvSpPr>
          <p:nvPr>
            <p:ph type="body" idx="14"/>
          </p:nvPr>
        </p:nvSpPr>
        <p:spPr>
          <a:xfrm>
            <a:off x="4793540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6" name="Google Shape;126;p74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0919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4"/>
          <p:cNvSpPr txBox="1">
            <a:spLocks noGrp="1"/>
          </p:cNvSpPr>
          <p:nvPr>
            <p:ph type="body" idx="15"/>
          </p:nvPr>
        </p:nvSpPr>
        <p:spPr>
          <a:xfrm>
            <a:off x="4793540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642566"/>
              </a:buClr>
              <a:buSzPts val="1050"/>
              <a:buNone/>
              <a:defRPr sz="1050" b="0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74"/>
          <p:cNvCxnSpPr/>
          <p:nvPr/>
        </p:nvCxnSpPr>
        <p:spPr>
          <a:xfrm>
            <a:off x="4370436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6425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74"/>
          <p:cNvSpPr txBox="1">
            <a:spLocks noGrp="1"/>
          </p:cNvSpPr>
          <p:nvPr>
            <p:ph type="body" idx="16"/>
          </p:nvPr>
        </p:nvSpPr>
        <p:spPr>
          <a:xfrm>
            <a:off x="8547096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0" name="Google Shape;130;p74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4475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4"/>
          <p:cNvSpPr txBox="1">
            <a:spLocks noGrp="1"/>
          </p:cNvSpPr>
          <p:nvPr>
            <p:ph type="body" idx="17"/>
          </p:nvPr>
        </p:nvSpPr>
        <p:spPr>
          <a:xfrm>
            <a:off x="8547096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642566"/>
              </a:buClr>
              <a:buSzPts val="1050"/>
              <a:buNone/>
              <a:defRPr sz="1050" b="0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2" name="Google Shape;132;p74"/>
          <p:cNvCxnSpPr/>
          <p:nvPr/>
        </p:nvCxnSpPr>
        <p:spPr>
          <a:xfrm>
            <a:off x="8123992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6425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74"/>
          <p:cNvSpPr txBox="1">
            <a:spLocks noGrp="1"/>
          </p:cNvSpPr>
          <p:nvPr>
            <p:ph type="sldNum" idx="12"/>
          </p:nvPr>
        </p:nvSpPr>
        <p:spPr>
          <a:xfrm>
            <a:off x="167953" y="635635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 Stats Teal Bar">
  <p:cSld name="Image Header Stats Teal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5"/>
          <p:cNvSpPr>
            <a:spLocks noGrp="1"/>
          </p:cNvSpPr>
          <p:nvPr>
            <p:ph type="pic" idx="2"/>
          </p:nvPr>
        </p:nvSpPr>
        <p:spPr>
          <a:xfrm>
            <a:off x="295148" y="249537"/>
            <a:ext cx="11629533" cy="1870949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571999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75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u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5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75"/>
          <p:cNvSpPr txBox="1">
            <a:spLocks noGrp="1"/>
          </p:cNvSpPr>
          <p:nvPr>
            <p:ph type="body" idx="3"/>
          </p:nvPr>
        </p:nvSpPr>
        <p:spPr>
          <a:xfrm>
            <a:off x="1085140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75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75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519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5"/>
          <p:cNvSpPr txBox="1">
            <a:spLocks noGrp="1"/>
          </p:cNvSpPr>
          <p:nvPr>
            <p:ph type="body" idx="4"/>
          </p:nvPr>
        </p:nvSpPr>
        <p:spPr>
          <a:xfrm>
            <a:off x="1085140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99CC"/>
              </a:buClr>
              <a:buSzPts val="1050"/>
              <a:buNone/>
              <a:defRPr sz="1050" b="0" u="none">
                <a:solidFill>
                  <a:srgbClr val="0099CC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2" name="Google Shape;142;p75"/>
          <p:cNvCxnSpPr/>
          <p:nvPr/>
        </p:nvCxnSpPr>
        <p:spPr>
          <a:xfrm>
            <a:off x="662036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75"/>
          <p:cNvSpPr txBox="1">
            <a:spLocks noGrp="1"/>
          </p:cNvSpPr>
          <p:nvPr>
            <p:ph type="body" idx="5"/>
          </p:nvPr>
        </p:nvSpPr>
        <p:spPr>
          <a:xfrm>
            <a:off x="4793540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4" name="Google Shape;144;p75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0919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5"/>
          <p:cNvSpPr txBox="1">
            <a:spLocks noGrp="1"/>
          </p:cNvSpPr>
          <p:nvPr>
            <p:ph type="body" idx="6"/>
          </p:nvPr>
        </p:nvSpPr>
        <p:spPr>
          <a:xfrm>
            <a:off x="4793540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99CC"/>
              </a:buClr>
              <a:buSzPts val="1050"/>
              <a:buNone/>
              <a:defRPr sz="1050" b="0" u="none">
                <a:solidFill>
                  <a:srgbClr val="0099CC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6" name="Google Shape;146;p75"/>
          <p:cNvCxnSpPr/>
          <p:nvPr/>
        </p:nvCxnSpPr>
        <p:spPr>
          <a:xfrm>
            <a:off x="4370436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75"/>
          <p:cNvSpPr txBox="1">
            <a:spLocks noGrp="1"/>
          </p:cNvSpPr>
          <p:nvPr>
            <p:ph type="body" idx="7"/>
          </p:nvPr>
        </p:nvSpPr>
        <p:spPr>
          <a:xfrm>
            <a:off x="8547096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8" name="Google Shape;148;p75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4475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5"/>
          <p:cNvSpPr txBox="1">
            <a:spLocks noGrp="1"/>
          </p:cNvSpPr>
          <p:nvPr>
            <p:ph type="body" idx="8"/>
          </p:nvPr>
        </p:nvSpPr>
        <p:spPr>
          <a:xfrm>
            <a:off x="8547096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99CC"/>
              </a:buClr>
              <a:buSzPts val="1050"/>
              <a:buNone/>
              <a:defRPr sz="1050" b="0" u="none">
                <a:solidFill>
                  <a:srgbClr val="0099CC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0" name="Google Shape;150;p75"/>
          <p:cNvCxnSpPr/>
          <p:nvPr/>
        </p:nvCxnSpPr>
        <p:spPr>
          <a:xfrm>
            <a:off x="8123992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75"/>
          <p:cNvSpPr txBox="1">
            <a:spLocks noGrp="1"/>
          </p:cNvSpPr>
          <p:nvPr>
            <p:ph type="body" idx="9"/>
          </p:nvPr>
        </p:nvSpPr>
        <p:spPr>
          <a:xfrm>
            <a:off x="1085140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2" name="Google Shape;152;p75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519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5"/>
          <p:cNvSpPr txBox="1">
            <a:spLocks noGrp="1"/>
          </p:cNvSpPr>
          <p:nvPr>
            <p:ph type="body" idx="13"/>
          </p:nvPr>
        </p:nvSpPr>
        <p:spPr>
          <a:xfrm>
            <a:off x="1085140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99CC"/>
              </a:buClr>
              <a:buSzPts val="1050"/>
              <a:buNone/>
              <a:defRPr sz="1050" b="0" u="none">
                <a:solidFill>
                  <a:srgbClr val="0099CC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4" name="Google Shape;154;p75"/>
          <p:cNvCxnSpPr/>
          <p:nvPr/>
        </p:nvCxnSpPr>
        <p:spPr>
          <a:xfrm>
            <a:off x="662036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75"/>
          <p:cNvSpPr txBox="1">
            <a:spLocks noGrp="1"/>
          </p:cNvSpPr>
          <p:nvPr>
            <p:ph type="body" idx="14"/>
          </p:nvPr>
        </p:nvSpPr>
        <p:spPr>
          <a:xfrm>
            <a:off x="4793540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6" name="Google Shape;156;p75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0919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5"/>
          <p:cNvSpPr txBox="1">
            <a:spLocks noGrp="1"/>
          </p:cNvSpPr>
          <p:nvPr>
            <p:ph type="body" idx="15"/>
          </p:nvPr>
        </p:nvSpPr>
        <p:spPr>
          <a:xfrm>
            <a:off x="4793540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99CC"/>
              </a:buClr>
              <a:buSzPts val="1050"/>
              <a:buNone/>
              <a:defRPr sz="1050" b="0" u="none">
                <a:solidFill>
                  <a:srgbClr val="0099CC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8" name="Google Shape;158;p75"/>
          <p:cNvCxnSpPr/>
          <p:nvPr/>
        </p:nvCxnSpPr>
        <p:spPr>
          <a:xfrm>
            <a:off x="4370436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75"/>
          <p:cNvSpPr txBox="1">
            <a:spLocks noGrp="1"/>
          </p:cNvSpPr>
          <p:nvPr>
            <p:ph type="body" idx="16"/>
          </p:nvPr>
        </p:nvSpPr>
        <p:spPr>
          <a:xfrm>
            <a:off x="8547096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0" name="Google Shape;160;p75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4475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5"/>
          <p:cNvSpPr txBox="1">
            <a:spLocks noGrp="1"/>
          </p:cNvSpPr>
          <p:nvPr>
            <p:ph type="body" idx="17"/>
          </p:nvPr>
        </p:nvSpPr>
        <p:spPr>
          <a:xfrm>
            <a:off x="8547096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99CC"/>
              </a:buClr>
              <a:buSzPts val="1050"/>
              <a:buNone/>
              <a:defRPr sz="1050" b="0" u="none">
                <a:solidFill>
                  <a:srgbClr val="0099CC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2" name="Google Shape;162;p75"/>
          <p:cNvCxnSpPr/>
          <p:nvPr/>
        </p:nvCxnSpPr>
        <p:spPr>
          <a:xfrm>
            <a:off x="8123992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75"/>
          <p:cNvSpPr txBox="1">
            <a:spLocks noGrp="1"/>
          </p:cNvSpPr>
          <p:nvPr>
            <p:ph type="sldNum" idx="12"/>
          </p:nvPr>
        </p:nvSpPr>
        <p:spPr>
          <a:xfrm>
            <a:off x="167953" y="635635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 Stats Gold Bar">
  <p:cSld name="Image Header Stats Gold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6"/>
          <p:cNvSpPr>
            <a:spLocks noGrp="1"/>
          </p:cNvSpPr>
          <p:nvPr>
            <p:ph type="pic" idx="2"/>
          </p:nvPr>
        </p:nvSpPr>
        <p:spPr>
          <a:xfrm>
            <a:off x="295148" y="249537"/>
            <a:ext cx="11629533" cy="1870949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571999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76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u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6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76"/>
          <p:cNvSpPr txBox="1">
            <a:spLocks noGrp="1"/>
          </p:cNvSpPr>
          <p:nvPr>
            <p:ph type="body" idx="3"/>
          </p:nvPr>
        </p:nvSpPr>
        <p:spPr>
          <a:xfrm>
            <a:off x="1085140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76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B0BC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76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519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6"/>
          <p:cNvSpPr txBox="1">
            <a:spLocks noGrp="1"/>
          </p:cNvSpPr>
          <p:nvPr>
            <p:ph type="body" idx="4"/>
          </p:nvPr>
        </p:nvSpPr>
        <p:spPr>
          <a:xfrm>
            <a:off x="1085140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C005D"/>
              </a:buClr>
              <a:buSzPts val="1050"/>
              <a:buNone/>
              <a:defRPr sz="1050" b="0" u="none">
                <a:solidFill>
                  <a:srgbClr val="5C005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2" name="Google Shape;172;p76"/>
          <p:cNvCxnSpPr/>
          <p:nvPr/>
        </p:nvCxnSpPr>
        <p:spPr>
          <a:xfrm>
            <a:off x="662036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B0BC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76"/>
          <p:cNvSpPr txBox="1">
            <a:spLocks noGrp="1"/>
          </p:cNvSpPr>
          <p:nvPr>
            <p:ph type="body" idx="5"/>
          </p:nvPr>
        </p:nvSpPr>
        <p:spPr>
          <a:xfrm>
            <a:off x="4793540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4" name="Google Shape;174;p76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0919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6"/>
          <p:cNvSpPr txBox="1">
            <a:spLocks noGrp="1"/>
          </p:cNvSpPr>
          <p:nvPr>
            <p:ph type="body" idx="6"/>
          </p:nvPr>
        </p:nvSpPr>
        <p:spPr>
          <a:xfrm>
            <a:off x="4793540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C005D"/>
              </a:buClr>
              <a:buSzPts val="1050"/>
              <a:buNone/>
              <a:defRPr sz="1050" b="0" u="none">
                <a:solidFill>
                  <a:srgbClr val="5C005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76"/>
          <p:cNvCxnSpPr/>
          <p:nvPr/>
        </p:nvCxnSpPr>
        <p:spPr>
          <a:xfrm>
            <a:off x="4370436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B0BC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76"/>
          <p:cNvSpPr txBox="1">
            <a:spLocks noGrp="1"/>
          </p:cNvSpPr>
          <p:nvPr>
            <p:ph type="body" idx="7"/>
          </p:nvPr>
        </p:nvSpPr>
        <p:spPr>
          <a:xfrm>
            <a:off x="8547096" y="3257542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8" name="Google Shape;178;p76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4475" y="2715692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6"/>
          <p:cNvSpPr txBox="1">
            <a:spLocks noGrp="1"/>
          </p:cNvSpPr>
          <p:nvPr>
            <p:ph type="body" idx="8"/>
          </p:nvPr>
        </p:nvSpPr>
        <p:spPr>
          <a:xfrm>
            <a:off x="8547096" y="2946025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C005D"/>
              </a:buClr>
              <a:buSzPts val="1050"/>
              <a:buNone/>
              <a:defRPr sz="1050" b="0" u="none">
                <a:solidFill>
                  <a:srgbClr val="5C005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0" name="Google Shape;180;p76"/>
          <p:cNvCxnSpPr/>
          <p:nvPr/>
        </p:nvCxnSpPr>
        <p:spPr>
          <a:xfrm>
            <a:off x="8123992" y="2715685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B0BC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76"/>
          <p:cNvSpPr txBox="1">
            <a:spLocks noGrp="1"/>
          </p:cNvSpPr>
          <p:nvPr>
            <p:ph type="body" idx="9"/>
          </p:nvPr>
        </p:nvSpPr>
        <p:spPr>
          <a:xfrm>
            <a:off x="1085140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2" name="Google Shape;182;p76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519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6"/>
          <p:cNvSpPr txBox="1">
            <a:spLocks noGrp="1"/>
          </p:cNvSpPr>
          <p:nvPr>
            <p:ph type="body" idx="13"/>
          </p:nvPr>
        </p:nvSpPr>
        <p:spPr>
          <a:xfrm>
            <a:off x="1085140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C005D"/>
              </a:buClr>
              <a:buSzPts val="1050"/>
              <a:buNone/>
              <a:defRPr sz="1050" b="0" u="none">
                <a:solidFill>
                  <a:srgbClr val="5C005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4" name="Google Shape;184;p76"/>
          <p:cNvCxnSpPr/>
          <p:nvPr/>
        </p:nvCxnSpPr>
        <p:spPr>
          <a:xfrm>
            <a:off x="662036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B0BC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76"/>
          <p:cNvSpPr txBox="1">
            <a:spLocks noGrp="1"/>
          </p:cNvSpPr>
          <p:nvPr>
            <p:ph type="body" idx="14"/>
          </p:nvPr>
        </p:nvSpPr>
        <p:spPr>
          <a:xfrm>
            <a:off x="4793540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6" name="Google Shape;186;p76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0919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6"/>
          <p:cNvSpPr txBox="1">
            <a:spLocks noGrp="1"/>
          </p:cNvSpPr>
          <p:nvPr>
            <p:ph type="body" idx="15"/>
          </p:nvPr>
        </p:nvSpPr>
        <p:spPr>
          <a:xfrm>
            <a:off x="4793540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C005D"/>
              </a:buClr>
              <a:buSzPts val="1050"/>
              <a:buNone/>
              <a:defRPr sz="1050" b="0" u="none">
                <a:solidFill>
                  <a:srgbClr val="5C005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76"/>
          <p:cNvCxnSpPr/>
          <p:nvPr/>
        </p:nvCxnSpPr>
        <p:spPr>
          <a:xfrm>
            <a:off x="4370436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B0BC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76"/>
          <p:cNvSpPr txBox="1">
            <a:spLocks noGrp="1"/>
          </p:cNvSpPr>
          <p:nvPr>
            <p:ph type="body" idx="16"/>
          </p:nvPr>
        </p:nvSpPr>
        <p:spPr>
          <a:xfrm>
            <a:off x="8547096" y="4938178"/>
            <a:ext cx="2956285" cy="72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1pPr>
            <a:lvl2pPr marL="914400" lvl="1" indent="-269112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2pPr>
            <a:lvl3pPr marL="1371600" lvl="2" indent="-269113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95959"/>
              </a:buClr>
              <a:buSzPts val="638"/>
              <a:buFont typeface="Noto Sans Symbols"/>
              <a:buChar char="▪"/>
              <a:defRPr sz="750" i="1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0" name="Google Shape;190;p76" descr="HatchLines_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4475" y="4396326"/>
            <a:ext cx="3378904" cy="5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6"/>
          <p:cNvSpPr txBox="1">
            <a:spLocks noGrp="1"/>
          </p:cNvSpPr>
          <p:nvPr>
            <p:ph type="body" idx="17"/>
          </p:nvPr>
        </p:nvSpPr>
        <p:spPr>
          <a:xfrm>
            <a:off x="8547096" y="4626659"/>
            <a:ext cx="2956285" cy="3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C005D"/>
              </a:buClr>
              <a:buSzPts val="1050"/>
              <a:buNone/>
              <a:defRPr sz="1050" b="0" u="none">
                <a:solidFill>
                  <a:srgbClr val="5C005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2" name="Google Shape;192;p76"/>
          <p:cNvCxnSpPr/>
          <p:nvPr/>
        </p:nvCxnSpPr>
        <p:spPr>
          <a:xfrm>
            <a:off x="8123992" y="4396319"/>
            <a:ext cx="3379389" cy="0"/>
          </a:xfrm>
          <a:prstGeom prst="straightConnector1">
            <a:avLst/>
          </a:prstGeom>
          <a:noFill/>
          <a:ln w="25400" cap="flat" cmpd="sng">
            <a:solidFill>
              <a:srgbClr val="B0BC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76"/>
          <p:cNvSpPr txBox="1">
            <a:spLocks noGrp="1"/>
          </p:cNvSpPr>
          <p:nvPr>
            <p:ph type="sldNum" idx="12"/>
          </p:nvPr>
        </p:nvSpPr>
        <p:spPr>
          <a:xfrm>
            <a:off x="167953" y="635635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ows Slide Purple Bar">
  <p:cSld name="Arrows Slide Purpl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7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566"/>
              </a:buClr>
              <a:buSzPts val="2400"/>
              <a:buFont typeface="Arial"/>
              <a:buNone/>
              <a:defRPr sz="2400" u="none">
                <a:solidFill>
                  <a:srgbClr val="6425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7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77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5C005D"/>
          </a:solidFill>
          <a:ln w="9525" cap="flat" cmpd="sng">
            <a:solidFill>
              <a:srgbClr val="6425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77"/>
          <p:cNvGrpSpPr/>
          <p:nvPr/>
        </p:nvGrpSpPr>
        <p:grpSpPr>
          <a:xfrm>
            <a:off x="662519" y="2620098"/>
            <a:ext cx="10642600" cy="2495550"/>
            <a:chOff x="565150" y="3806401"/>
            <a:chExt cx="7981950" cy="2495550"/>
          </a:xfrm>
        </p:grpSpPr>
        <p:sp>
          <p:nvSpPr>
            <p:cNvPr id="199" name="Google Shape;199;p77"/>
            <p:cNvSpPr/>
            <p:nvPr/>
          </p:nvSpPr>
          <p:spPr>
            <a:xfrm>
              <a:off x="6309720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7"/>
            <p:cNvSpPr/>
            <p:nvPr/>
          </p:nvSpPr>
          <p:spPr>
            <a:xfrm>
              <a:off x="4427012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7"/>
            <p:cNvSpPr/>
            <p:nvPr/>
          </p:nvSpPr>
          <p:spPr>
            <a:xfrm>
              <a:off x="2520574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7"/>
            <p:cNvSpPr/>
            <p:nvPr/>
          </p:nvSpPr>
          <p:spPr>
            <a:xfrm>
              <a:off x="604475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7"/>
            <p:cNvSpPr/>
            <p:nvPr/>
          </p:nvSpPr>
          <p:spPr>
            <a:xfrm>
              <a:off x="565150" y="3806401"/>
              <a:ext cx="52025" cy="2495550"/>
            </a:xfrm>
            <a:prstGeom prst="rect">
              <a:avLst/>
            </a:prstGeom>
            <a:solidFill>
              <a:srgbClr val="64256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77"/>
          <p:cNvSpPr txBox="1">
            <a:spLocks noGrp="1"/>
          </p:cNvSpPr>
          <p:nvPr>
            <p:ph type="body" idx="2"/>
          </p:nvPr>
        </p:nvSpPr>
        <p:spPr>
          <a:xfrm>
            <a:off x="831853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77"/>
          <p:cNvSpPr txBox="1">
            <a:spLocks noGrp="1"/>
          </p:cNvSpPr>
          <p:nvPr>
            <p:ph type="body" idx="3"/>
          </p:nvPr>
        </p:nvSpPr>
        <p:spPr>
          <a:xfrm>
            <a:off x="831853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77"/>
          <p:cNvSpPr txBox="1">
            <a:spLocks noGrp="1"/>
          </p:cNvSpPr>
          <p:nvPr>
            <p:ph type="body" idx="4"/>
          </p:nvPr>
        </p:nvSpPr>
        <p:spPr>
          <a:xfrm>
            <a:off x="3698125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77"/>
          <p:cNvSpPr txBox="1">
            <a:spLocks noGrp="1"/>
          </p:cNvSpPr>
          <p:nvPr>
            <p:ph type="body" idx="5"/>
          </p:nvPr>
        </p:nvSpPr>
        <p:spPr>
          <a:xfrm>
            <a:off x="3698125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77"/>
          <p:cNvSpPr txBox="1">
            <a:spLocks noGrp="1"/>
          </p:cNvSpPr>
          <p:nvPr>
            <p:ph type="body" idx="6"/>
          </p:nvPr>
        </p:nvSpPr>
        <p:spPr>
          <a:xfrm>
            <a:off x="6252925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77"/>
          <p:cNvSpPr txBox="1">
            <a:spLocks noGrp="1"/>
          </p:cNvSpPr>
          <p:nvPr>
            <p:ph type="body" idx="7"/>
          </p:nvPr>
        </p:nvSpPr>
        <p:spPr>
          <a:xfrm>
            <a:off x="6252925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77"/>
          <p:cNvSpPr txBox="1">
            <a:spLocks noGrp="1"/>
          </p:cNvSpPr>
          <p:nvPr>
            <p:ph type="body" idx="8"/>
          </p:nvPr>
        </p:nvSpPr>
        <p:spPr>
          <a:xfrm>
            <a:off x="8794841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77"/>
          <p:cNvSpPr txBox="1">
            <a:spLocks noGrp="1"/>
          </p:cNvSpPr>
          <p:nvPr>
            <p:ph type="body" idx="9"/>
          </p:nvPr>
        </p:nvSpPr>
        <p:spPr>
          <a:xfrm>
            <a:off x="8794841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77"/>
          <p:cNvSpPr/>
          <p:nvPr/>
        </p:nvSpPr>
        <p:spPr>
          <a:xfrm>
            <a:off x="1284149" y="3454922"/>
            <a:ext cx="1463040" cy="1463040"/>
          </a:xfrm>
          <a:prstGeom prst="ellipse">
            <a:avLst/>
          </a:prstGeom>
          <a:solidFill>
            <a:srgbClr val="6425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7"/>
          <p:cNvSpPr/>
          <p:nvPr/>
        </p:nvSpPr>
        <p:spPr>
          <a:xfrm>
            <a:off x="4133183" y="3454922"/>
            <a:ext cx="1463040" cy="146304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7"/>
          <p:cNvSpPr/>
          <p:nvPr/>
        </p:nvSpPr>
        <p:spPr>
          <a:xfrm>
            <a:off x="6685095" y="3454922"/>
            <a:ext cx="1463040" cy="1463040"/>
          </a:xfrm>
          <a:prstGeom prst="ellipse">
            <a:avLst/>
          </a:prstGeom>
          <a:solidFill>
            <a:srgbClr val="B0BC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7"/>
          <p:cNvSpPr/>
          <p:nvPr/>
        </p:nvSpPr>
        <p:spPr>
          <a:xfrm>
            <a:off x="9229328" y="3454922"/>
            <a:ext cx="1463040" cy="1463040"/>
          </a:xfrm>
          <a:prstGeom prst="ellipse">
            <a:avLst/>
          </a:prstGeom>
          <a:solidFill>
            <a:srgbClr val="5B5E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7"/>
          <p:cNvSpPr txBox="1">
            <a:spLocks noGrp="1"/>
          </p:cNvSpPr>
          <p:nvPr>
            <p:ph type="body" idx="13"/>
          </p:nvPr>
        </p:nvSpPr>
        <p:spPr>
          <a:xfrm>
            <a:off x="1083733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77"/>
          <p:cNvSpPr txBox="1">
            <a:spLocks noGrp="1"/>
          </p:cNvSpPr>
          <p:nvPr>
            <p:ph type="body" idx="14"/>
          </p:nvPr>
        </p:nvSpPr>
        <p:spPr>
          <a:xfrm>
            <a:off x="3924301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77"/>
          <p:cNvSpPr txBox="1">
            <a:spLocks noGrp="1"/>
          </p:cNvSpPr>
          <p:nvPr>
            <p:ph type="body" idx="15"/>
          </p:nvPr>
        </p:nvSpPr>
        <p:spPr>
          <a:xfrm>
            <a:off x="6484678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77"/>
          <p:cNvSpPr txBox="1">
            <a:spLocks noGrp="1"/>
          </p:cNvSpPr>
          <p:nvPr>
            <p:ph type="body" idx="16"/>
          </p:nvPr>
        </p:nvSpPr>
        <p:spPr>
          <a:xfrm>
            <a:off x="9031773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77"/>
          <p:cNvSpPr/>
          <p:nvPr/>
        </p:nvSpPr>
        <p:spPr>
          <a:xfrm rot="-5400000">
            <a:off x="1498685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7"/>
          <p:cNvSpPr/>
          <p:nvPr/>
        </p:nvSpPr>
        <p:spPr>
          <a:xfrm rot="-5400000">
            <a:off x="4360419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7"/>
          <p:cNvSpPr/>
          <p:nvPr/>
        </p:nvSpPr>
        <p:spPr>
          <a:xfrm rot="-5400000">
            <a:off x="6908885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7"/>
          <p:cNvSpPr/>
          <p:nvPr/>
        </p:nvSpPr>
        <p:spPr>
          <a:xfrm rot="-5400000">
            <a:off x="9457352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7"/>
          <p:cNvSpPr txBox="1">
            <a:spLocks noGrp="1"/>
          </p:cNvSpPr>
          <p:nvPr>
            <p:ph type="sldNum" idx="12"/>
          </p:nvPr>
        </p:nvSpPr>
        <p:spPr>
          <a:xfrm>
            <a:off x="167953" y="635635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rrows Slide Purple Bar">
  <p:cSld name="1_Arrows Slide Purpl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78"/>
          <p:cNvGrpSpPr/>
          <p:nvPr/>
        </p:nvGrpSpPr>
        <p:grpSpPr>
          <a:xfrm>
            <a:off x="662519" y="2620098"/>
            <a:ext cx="10642600" cy="2495550"/>
            <a:chOff x="565150" y="3806401"/>
            <a:chExt cx="7981950" cy="2495550"/>
          </a:xfrm>
        </p:grpSpPr>
        <p:sp>
          <p:nvSpPr>
            <p:cNvPr id="227" name="Google Shape;227;p78"/>
            <p:cNvSpPr/>
            <p:nvPr/>
          </p:nvSpPr>
          <p:spPr>
            <a:xfrm>
              <a:off x="6309720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8"/>
            <p:cNvSpPr/>
            <p:nvPr/>
          </p:nvSpPr>
          <p:spPr>
            <a:xfrm>
              <a:off x="4427012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8"/>
            <p:cNvSpPr/>
            <p:nvPr/>
          </p:nvSpPr>
          <p:spPr>
            <a:xfrm>
              <a:off x="2520574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8"/>
            <p:cNvSpPr/>
            <p:nvPr/>
          </p:nvSpPr>
          <p:spPr>
            <a:xfrm>
              <a:off x="604475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8"/>
            <p:cNvSpPr/>
            <p:nvPr/>
          </p:nvSpPr>
          <p:spPr>
            <a:xfrm>
              <a:off x="565150" y="3806401"/>
              <a:ext cx="52025" cy="2495550"/>
            </a:xfrm>
            <a:prstGeom prst="rect">
              <a:avLst/>
            </a:prstGeom>
            <a:solidFill>
              <a:srgbClr val="5C00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78"/>
          <p:cNvSpPr/>
          <p:nvPr/>
        </p:nvSpPr>
        <p:spPr>
          <a:xfrm>
            <a:off x="1284149" y="3454922"/>
            <a:ext cx="1463040" cy="1463040"/>
          </a:xfrm>
          <a:prstGeom prst="ellipse">
            <a:avLst/>
          </a:prstGeom>
          <a:solidFill>
            <a:srgbClr val="6425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8"/>
          <p:cNvSpPr/>
          <p:nvPr/>
        </p:nvSpPr>
        <p:spPr>
          <a:xfrm>
            <a:off x="4133183" y="3454922"/>
            <a:ext cx="1463040" cy="146304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8"/>
          <p:cNvSpPr/>
          <p:nvPr/>
        </p:nvSpPr>
        <p:spPr>
          <a:xfrm>
            <a:off x="6685095" y="3454922"/>
            <a:ext cx="1463040" cy="1463040"/>
          </a:xfrm>
          <a:prstGeom prst="ellipse">
            <a:avLst/>
          </a:prstGeom>
          <a:solidFill>
            <a:srgbClr val="B0BC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8"/>
          <p:cNvSpPr/>
          <p:nvPr/>
        </p:nvSpPr>
        <p:spPr>
          <a:xfrm>
            <a:off x="9229328" y="3454922"/>
            <a:ext cx="1463040" cy="1463040"/>
          </a:xfrm>
          <a:prstGeom prst="ellipse">
            <a:avLst/>
          </a:prstGeom>
          <a:solidFill>
            <a:srgbClr val="5B5E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8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05D"/>
              </a:buClr>
              <a:buSzPts val="2400"/>
              <a:buFont typeface="Arial"/>
              <a:buNone/>
              <a:defRPr sz="2400" u="none">
                <a:solidFill>
                  <a:srgbClr val="5C00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78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78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8"/>
          <p:cNvSpPr txBox="1">
            <a:spLocks noGrp="1"/>
          </p:cNvSpPr>
          <p:nvPr>
            <p:ph type="body" idx="2"/>
          </p:nvPr>
        </p:nvSpPr>
        <p:spPr>
          <a:xfrm>
            <a:off x="831853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78"/>
          <p:cNvSpPr txBox="1">
            <a:spLocks noGrp="1"/>
          </p:cNvSpPr>
          <p:nvPr>
            <p:ph type="body" idx="3"/>
          </p:nvPr>
        </p:nvSpPr>
        <p:spPr>
          <a:xfrm>
            <a:off x="831853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78"/>
          <p:cNvSpPr txBox="1">
            <a:spLocks noGrp="1"/>
          </p:cNvSpPr>
          <p:nvPr>
            <p:ph type="body" idx="4"/>
          </p:nvPr>
        </p:nvSpPr>
        <p:spPr>
          <a:xfrm>
            <a:off x="3698125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78"/>
          <p:cNvSpPr txBox="1">
            <a:spLocks noGrp="1"/>
          </p:cNvSpPr>
          <p:nvPr>
            <p:ph type="body" idx="5"/>
          </p:nvPr>
        </p:nvSpPr>
        <p:spPr>
          <a:xfrm>
            <a:off x="3698125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78"/>
          <p:cNvSpPr txBox="1">
            <a:spLocks noGrp="1"/>
          </p:cNvSpPr>
          <p:nvPr>
            <p:ph type="body" idx="6"/>
          </p:nvPr>
        </p:nvSpPr>
        <p:spPr>
          <a:xfrm>
            <a:off x="6252925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78"/>
          <p:cNvSpPr txBox="1">
            <a:spLocks noGrp="1"/>
          </p:cNvSpPr>
          <p:nvPr>
            <p:ph type="body" idx="7"/>
          </p:nvPr>
        </p:nvSpPr>
        <p:spPr>
          <a:xfrm>
            <a:off x="6252925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78"/>
          <p:cNvSpPr txBox="1">
            <a:spLocks noGrp="1"/>
          </p:cNvSpPr>
          <p:nvPr>
            <p:ph type="body" idx="8"/>
          </p:nvPr>
        </p:nvSpPr>
        <p:spPr>
          <a:xfrm>
            <a:off x="8794841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78"/>
          <p:cNvSpPr txBox="1">
            <a:spLocks noGrp="1"/>
          </p:cNvSpPr>
          <p:nvPr>
            <p:ph type="body" idx="9"/>
          </p:nvPr>
        </p:nvSpPr>
        <p:spPr>
          <a:xfrm>
            <a:off x="8794841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78"/>
          <p:cNvSpPr txBox="1">
            <a:spLocks noGrp="1"/>
          </p:cNvSpPr>
          <p:nvPr>
            <p:ph type="body" idx="13"/>
          </p:nvPr>
        </p:nvSpPr>
        <p:spPr>
          <a:xfrm>
            <a:off x="1083733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8"/>
          <p:cNvSpPr txBox="1">
            <a:spLocks noGrp="1"/>
          </p:cNvSpPr>
          <p:nvPr>
            <p:ph type="body" idx="14"/>
          </p:nvPr>
        </p:nvSpPr>
        <p:spPr>
          <a:xfrm>
            <a:off x="3924301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78"/>
          <p:cNvSpPr txBox="1">
            <a:spLocks noGrp="1"/>
          </p:cNvSpPr>
          <p:nvPr>
            <p:ph type="body" idx="15"/>
          </p:nvPr>
        </p:nvSpPr>
        <p:spPr>
          <a:xfrm>
            <a:off x="6484678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78"/>
          <p:cNvSpPr txBox="1">
            <a:spLocks noGrp="1"/>
          </p:cNvSpPr>
          <p:nvPr>
            <p:ph type="body" idx="16"/>
          </p:nvPr>
        </p:nvSpPr>
        <p:spPr>
          <a:xfrm>
            <a:off x="9031773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78"/>
          <p:cNvSpPr/>
          <p:nvPr/>
        </p:nvSpPr>
        <p:spPr>
          <a:xfrm rot="-5400000">
            <a:off x="1498685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8"/>
          <p:cNvSpPr/>
          <p:nvPr/>
        </p:nvSpPr>
        <p:spPr>
          <a:xfrm rot="-5400000">
            <a:off x="4360419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8"/>
          <p:cNvSpPr/>
          <p:nvPr/>
        </p:nvSpPr>
        <p:spPr>
          <a:xfrm rot="-5400000">
            <a:off x="6908885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8"/>
          <p:cNvSpPr/>
          <p:nvPr/>
        </p:nvSpPr>
        <p:spPr>
          <a:xfrm rot="-5400000">
            <a:off x="9457352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8"/>
          <p:cNvSpPr txBox="1">
            <a:spLocks noGrp="1"/>
          </p:cNvSpPr>
          <p:nvPr>
            <p:ph type="sldNum" idx="12"/>
          </p:nvPr>
        </p:nvSpPr>
        <p:spPr>
          <a:xfrm>
            <a:off x="167953" y="635635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rrows Slide Purple Bar">
  <p:cSld name="2_Arrows Slide Purpl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79"/>
          <p:cNvGrpSpPr/>
          <p:nvPr/>
        </p:nvGrpSpPr>
        <p:grpSpPr>
          <a:xfrm>
            <a:off x="662519" y="2620098"/>
            <a:ext cx="10642600" cy="2495550"/>
            <a:chOff x="565150" y="3806401"/>
            <a:chExt cx="7981950" cy="2495550"/>
          </a:xfrm>
        </p:grpSpPr>
        <p:sp>
          <p:nvSpPr>
            <p:cNvPr id="258" name="Google Shape;258;p79"/>
            <p:cNvSpPr/>
            <p:nvPr/>
          </p:nvSpPr>
          <p:spPr>
            <a:xfrm>
              <a:off x="6309720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9"/>
            <p:cNvSpPr/>
            <p:nvPr/>
          </p:nvSpPr>
          <p:spPr>
            <a:xfrm>
              <a:off x="4427012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9"/>
            <p:cNvSpPr/>
            <p:nvPr/>
          </p:nvSpPr>
          <p:spPr>
            <a:xfrm>
              <a:off x="2520574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9"/>
            <p:cNvSpPr/>
            <p:nvPr/>
          </p:nvSpPr>
          <p:spPr>
            <a:xfrm>
              <a:off x="604475" y="3806401"/>
              <a:ext cx="2237380" cy="2495550"/>
            </a:xfrm>
            <a:custGeom>
              <a:avLst/>
              <a:gdLst/>
              <a:ahLst/>
              <a:cxnLst/>
              <a:rect l="l" t="t" r="r" b="b"/>
              <a:pathLst>
                <a:path w="1554525" h="1828800" extrusionOk="0">
                  <a:moveTo>
                    <a:pt x="6350" y="0"/>
                  </a:moveTo>
                  <a:lnTo>
                    <a:pt x="1339238" y="0"/>
                  </a:lnTo>
                  <a:lnTo>
                    <a:pt x="1554525" y="914400"/>
                  </a:lnTo>
                  <a:lnTo>
                    <a:pt x="1339238" y="1828800"/>
                  </a:lnTo>
                  <a:lnTo>
                    <a:pt x="0" y="1828800"/>
                  </a:lnTo>
                  <a:cubicBezTo>
                    <a:pt x="2117" y="1219200"/>
                    <a:pt x="4233" y="609600"/>
                    <a:pt x="635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9"/>
            <p:cNvSpPr/>
            <p:nvPr/>
          </p:nvSpPr>
          <p:spPr>
            <a:xfrm>
              <a:off x="565150" y="3806401"/>
              <a:ext cx="52025" cy="2495550"/>
            </a:xfrm>
            <a:prstGeom prst="rect">
              <a:avLst/>
            </a:prstGeom>
            <a:solidFill>
              <a:srgbClr val="5C00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79"/>
          <p:cNvSpPr/>
          <p:nvPr/>
        </p:nvSpPr>
        <p:spPr>
          <a:xfrm>
            <a:off x="1284149" y="3454922"/>
            <a:ext cx="1463040" cy="1463040"/>
          </a:xfrm>
          <a:prstGeom prst="ellipse">
            <a:avLst/>
          </a:prstGeom>
          <a:solidFill>
            <a:srgbClr val="6425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9"/>
          <p:cNvSpPr/>
          <p:nvPr/>
        </p:nvSpPr>
        <p:spPr>
          <a:xfrm>
            <a:off x="4133183" y="3454922"/>
            <a:ext cx="1463040" cy="146304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9"/>
          <p:cNvSpPr/>
          <p:nvPr/>
        </p:nvSpPr>
        <p:spPr>
          <a:xfrm>
            <a:off x="6685095" y="3454922"/>
            <a:ext cx="1463040" cy="1463040"/>
          </a:xfrm>
          <a:prstGeom prst="ellipse">
            <a:avLst/>
          </a:prstGeom>
          <a:solidFill>
            <a:srgbClr val="B0BC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9"/>
          <p:cNvSpPr/>
          <p:nvPr/>
        </p:nvSpPr>
        <p:spPr>
          <a:xfrm>
            <a:off x="9229328" y="3454922"/>
            <a:ext cx="1463040" cy="1463040"/>
          </a:xfrm>
          <a:prstGeom prst="ellipse">
            <a:avLst/>
          </a:prstGeom>
          <a:solidFill>
            <a:srgbClr val="5B5E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9"/>
          <p:cNvSpPr txBox="1">
            <a:spLocks noGrp="1"/>
          </p:cNvSpPr>
          <p:nvPr>
            <p:ph type="ctrTitle"/>
          </p:nvPr>
        </p:nvSpPr>
        <p:spPr>
          <a:xfrm>
            <a:off x="662033" y="812038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05D"/>
              </a:buClr>
              <a:buSzPts val="2400"/>
              <a:buFont typeface="Arial"/>
              <a:buNone/>
              <a:defRPr sz="2400" u="none">
                <a:solidFill>
                  <a:srgbClr val="5C00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79"/>
          <p:cNvSpPr txBox="1">
            <a:spLocks noGrp="1"/>
          </p:cNvSpPr>
          <p:nvPr>
            <p:ph type="subTitle" idx="1"/>
          </p:nvPr>
        </p:nvSpPr>
        <p:spPr>
          <a:xfrm>
            <a:off x="662033" y="564815"/>
            <a:ext cx="8534400" cy="23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79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B0BC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9"/>
          <p:cNvSpPr txBox="1">
            <a:spLocks noGrp="1"/>
          </p:cNvSpPr>
          <p:nvPr>
            <p:ph type="body" idx="2"/>
          </p:nvPr>
        </p:nvSpPr>
        <p:spPr>
          <a:xfrm>
            <a:off x="831853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79"/>
          <p:cNvSpPr txBox="1">
            <a:spLocks noGrp="1"/>
          </p:cNvSpPr>
          <p:nvPr>
            <p:ph type="body" idx="3"/>
          </p:nvPr>
        </p:nvSpPr>
        <p:spPr>
          <a:xfrm>
            <a:off x="831853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79"/>
          <p:cNvSpPr txBox="1">
            <a:spLocks noGrp="1"/>
          </p:cNvSpPr>
          <p:nvPr>
            <p:ph type="body" idx="4"/>
          </p:nvPr>
        </p:nvSpPr>
        <p:spPr>
          <a:xfrm>
            <a:off x="3698125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79"/>
          <p:cNvSpPr txBox="1">
            <a:spLocks noGrp="1"/>
          </p:cNvSpPr>
          <p:nvPr>
            <p:ph type="body" idx="5"/>
          </p:nvPr>
        </p:nvSpPr>
        <p:spPr>
          <a:xfrm>
            <a:off x="3698125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79"/>
          <p:cNvSpPr txBox="1">
            <a:spLocks noGrp="1"/>
          </p:cNvSpPr>
          <p:nvPr>
            <p:ph type="body" idx="6"/>
          </p:nvPr>
        </p:nvSpPr>
        <p:spPr>
          <a:xfrm>
            <a:off x="6252925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79"/>
          <p:cNvSpPr txBox="1">
            <a:spLocks noGrp="1"/>
          </p:cNvSpPr>
          <p:nvPr>
            <p:ph type="body" idx="7"/>
          </p:nvPr>
        </p:nvSpPr>
        <p:spPr>
          <a:xfrm>
            <a:off x="6252925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79"/>
          <p:cNvSpPr txBox="1">
            <a:spLocks noGrp="1"/>
          </p:cNvSpPr>
          <p:nvPr>
            <p:ph type="body" idx="8"/>
          </p:nvPr>
        </p:nvSpPr>
        <p:spPr>
          <a:xfrm>
            <a:off x="8794841" y="2708998"/>
            <a:ext cx="2360083" cy="2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 b="1" u="none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79"/>
          <p:cNvSpPr txBox="1">
            <a:spLocks noGrp="1"/>
          </p:cNvSpPr>
          <p:nvPr>
            <p:ph type="body" idx="9"/>
          </p:nvPr>
        </p:nvSpPr>
        <p:spPr>
          <a:xfrm>
            <a:off x="8794841" y="2960546"/>
            <a:ext cx="2360083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2566"/>
              </a:buClr>
              <a:buSzPts val="1500"/>
              <a:buNone/>
              <a:defRPr sz="1500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79"/>
          <p:cNvSpPr txBox="1">
            <a:spLocks noGrp="1"/>
          </p:cNvSpPr>
          <p:nvPr>
            <p:ph type="body" idx="13"/>
          </p:nvPr>
        </p:nvSpPr>
        <p:spPr>
          <a:xfrm>
            <a:off x="1083733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79"/>
          <p:cNvSpPr txBox="1">
            <a:spLocks noGrp="1"/>
          </p:cNvSpPr>
          <p:nvPr>
            <p:ph type="body" idx="14"/>
          </p:nvPr>
        </p:nvSpPr>
        <p:spPr>
          <a:xfrm>
            <a:off x="3924301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79"/>
          <p:cNvSpPr txBox="1">
            <a:spLocks noGrp="1"/>
          </p:cNvSpPr>
          <p:nvPr>
            <p:ph type="body" idx="15"/>
          </p:nvPr>
        </p:nvSpPr>
        <p:spPr>
          <a:xfrm>
            <a:off x="6484678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79"/>
          <p:cNvSpPr txBox="1">
            <a:spLocks noGrp="1"/>
          </p:cNvSpPr>
          <p:nvPr>
            <p:ph type="body" idx="16"/>
          </p:nvPr>
        </p:nvSpPr>
        <p:spPr>
          <a:xfrm>
            <a:off x="9031773" y="4028197"/>
            <a:ext cx="1837267" cy="3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79"/>
          <p:cNvSpPr/>
          <p:nvPr/>
        </p:nvSpPr>
        <p:spPr>
          <a:xfrm rot="-5400000">
            <a:off x="1498685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9"/>
          <p:cNvSpPr/>
          <p:nvPr/>
        </p:nvSpPr>
        <p:spPr>
          <a:xfrm rot="-5400000">
            <a:off x="4360419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9"/>
          <p:cNvSpPr/>
          <p:nvPr/>
        </p:nvSpPr>
        <p:spPr>
          <a:xfrm rot="-5400000">
            <a:off x="6908885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9"/>
          <p:cNvSpPr/>
          <p:nvPr/>
        </p:nvSpPr>
        <p:spPr>
          <a:xfrm rot="-5400000">
            <a:off x="9457352" y="3941232"/>
            <a:ext cx="990424" cy="44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9"/>
          <p:cNvSpPr txBox="1">
            <a:spLocks noGrp="1"/>
          </p:cNvSpPr>
          <p:nvPr>
            <p:ph type="sldNum" idx="12"/>
          </p:nvPr>
        </p:nvSpPr>
        <p:spPr>
          <a:xfrm>
            <a:off x="167953" y="635635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Purple Bar No Gray" userDrawn="1">
  <p:cSld name="Content Slide Purple Bar No Gra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subTitle" idx="1"/>
          </p:nvPr>
        </p:nvSpPr>
        <p:spPr>
          <a:xfrm>
            <a:off x="662033" y="337639"/>
            <a:ext cx="10363200" cy="18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body" idx="2"/>
          </p:nvPr>
        </p:nvSpPr>
        <p:spPr>
          <a:xfrm>
            <a:off x="662522" y="1951820"/>
            <a:ext cx="10362521" cy="410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body" idx="3"/>
          </p:nvPr>
        </p:nvSpPr>
        <p:spPr>
          <a:xfrm>
            <a:off x="662519" y="1518762"/>
            <a:ext cx="10362716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8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5C0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8"/>
          <p:cNvSpPr txBox="1">
            <a:spLocks noGrp="1"/>
          </p:cNvSpPr>
          <p:nvPr>
            <p:ph type="sldNum" idx="12"/>
          </p:nvPr>
        </p:nvSpPr>
        <p:spPr>
          <a:xfrm>
            <a:off x="7609" y="64753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35E48-241B-191F-9C3E-51D2F569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slide purple header">
  <p:cSld name="1_Content slide purple header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7"/>
          <p:cNvSpPr/>
          <p:nvPr/>
        </p:nvSpPr>
        <p:spPr>
          <a:xfrm>
            <a:off x="-5102" y="0"/>
            <a:ext cx="12197103" cy="1571763"/>
          </a:xfrm>
          <a:custGeom>
            <a:avLst/>
            <a:gdLst/>
            <a:ahLst/>
            <a:cxnLst/>
            <a:rect l="l" t="t" r="r" b="b"/>
            <a:pathLst>
              <a:path w="9147827" h="1571763" extrusionOk="0">
                <a:moveTo>
                  <a:pt x="0" y="0"/>
                </a:moveTo>
                <a:lnTo>
                  <a:pt x="9147827" y="1"/>
                </a:lnTo>
                <a:lnTo>
                  <a:pt x="9147827" y="60230"/>
                </a:lnTo>
                <a:cubicBezTo>
                  <a:pt x="8941077" y="1105821"/>
                  <a:pt x="8731789" y="1523372"/>
                  <a:pt x="7596838" y="1571763"/>
                </a:cubicBezTo>
                <a:lnTo>
                  <a:pt x="3827" y="1571315"/>
                </a:lnTo>
                <a:cubicBezTo>
                  <a:pt x="2551" y="1047543"/>
                  <a:pt x="1276" y="52377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6D20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7"/>
          <p:cNvSpPr txBox="1">
            <a:spLocks noGrp="1"/>
          </p:cNvSpPr>
          <p:nvPr>
            <p:ph type="body" idx="1"/>
          </p:nvPr>
        </p:nvSpPr>
        <p:spPr>
          <a:xfrm>
            <a:off x="381000" y="2120404"/>
            <a:ext cx="114300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67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–"/>
              <a:defRPr/>
            </a:lvl4pPr>
            <a:lvl5pPr marL="2286000" lvl="4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»"/>
              <a:defRPr/>
            </a:lvl5pPr>
            <a:lvl6pPr marL="2743200" lvl="5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137"/>
          <p:cNvSpPr txBox="1">
            <a:spLocks noGrp="1"/>
          </p:cNvSpPr>
          <p:nvPr>
            <p:ph type="body" idx="2"/>
          </p:nvPr>
        </p:nvSpPr>
        <p:spPr>
          <a:xfrm>
            <a:off x="381001" y="1670683"/>
            <a:ext cx="11430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 sz="1867" b="1">
                <a:solidFill>
                  <a:schemeClr val="accen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–"/>
              <a:defRPr/>
            </a:lvl4pPr>
            <a:lvl5pPr marL="2286000" lvl="4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»"/>
              <a:defRPr/>
            </a:lvl5pPr>
            <a:lvl6pPr marL="2743200" lvl="5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pic>
        <p:nvPicPr>
          <p:cNvPr id="291" name="Google Shape;291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26863" y="-232810"/>
            <a:ext cx="3065133" cy="180302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7"/>
          <p:cNvSpPr txBox="1">
            <a:spLocks noGrp="1"/>
          </p:cNvSpPr>
          <p:nvPr>
            <p:ph type="title"/>
          </p:nvPr>
        </p:nvSpPr>
        <p:spPr>
          <a:xfrm>
            <a:off x="381000" y="266700"/>
            <a:ext cx="114300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6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37"/>
          <p:cNvSpPr txBox="1">
            <a:spLocks noGrp="1"/>
          </p:cNvSpPr>
          <p:nvPr>
            <p:ph type="body" idx="3"/>
          </p:nvPr>
        </p:nvSpPr>
        <p:spPr>
          <a:xfrm>
            <a:off x="381001" y="613596"/>
            <a:ext cx="114300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–"/>
              <a:defRPr/>
            </a:lvl4pPr>
            <a:lvl5pPr marL="2286000" lvl="4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»"/>
              <a:defRPr/>
            </a:lvl5pPr>
            <a:lvl6pPr marL="2743200" lvl="5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lide Purple Bar">
  <p:cSld name="1_Cover Slide Purpl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0"/>
          <p:cNvSpPr>
            <a:spLocks noGrp="1"/>
          </p:cNvSpPr>
          <p:nvPr>
            <p:ph type="pic" idx="2"/>
          </p:nvPr>
        </p:nvSpPr>
        <p:spPr>
          <a:xfrm>
            <a:off x="286679" y="249530"/>
            <a:ext cx="11638000" cy="6404850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571999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6425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0"/>
          <p:cNvSpPr txBox="1">
            <a:spLocks noGrp="1"/>
          </p:cNvSpPr>
          <p:nvPr>
            <p:ph type="body" idx="1"/>
          </p:nvPr>
        </p:nvSpPr>
        <p:spPr>
          <a:xfrm>
            <a:off x="285751" y="2488962"/>
            <a:ext cx="7861300" cy="1516878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42566"/>
              </a:buClr>
              <a:buSzPts val="2400"/>
              <a:buFont typeface="Arial"/>
              <a:buNone/>
              <a:defRPr b="1" cap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Grey">
  <p:cSld name="Cover Slide Gre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/>
          <p:nvPr/>
        </p:nvSpPr>
        <p:spPr>
          <a:xfrm>
            <a:off x="274752" y="226219"/>
            <a:ext cx="11650549" cy="6432158"/>
          </a:xfrm>
          <a:custGeom>
            <a:avLst/>
            <a:gdLst/>
            <a:ahLst/>
            <a:cxnLst/>
            <a:rect l="l" t="t" r="r" b="b"/>
            <a:pathLst>
              <a:path w="8757984" h="6439436" extrusionOk="0">
                <a:moveTo>
                  <a:pt x="0" y="0"/>
                </a:moveTo>
                <a:lnTo>
                  <a:pt x="0" y="6439436"/>
                </a:lnTo>
                <a:lnTo>
                  <a:pt x="5447763" y="6439436"/>
                </a:lnTo>
                <a:lnTo>
                  <a:pt x="8757984" y="30847"/>
                </a:lnTo>
                <a:lnTo>
                  <a:pt x="0" y="0"/>
                </a:lnTo>
                <a:close/>
              </a:path>
            </a:pathLst>
          </a:custGeom>
          <a:solidFill>
            <a:srgbClr val="898D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2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5B5E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2"/>
          <p:cNvSpPr txBox="1">
            <a:spLocks noGrp="1"/>
          </p:cNvSpPr>
          <p:nvPr>
            <p:ph type="body" idx="1"/>
          </p:nvPr>
        </p:nvSpPr>
        <p:spPr>
          <a:xfrm>
            <a:off x="285751" y="2488962"/>
            <a:ext cx="7861300" cy="151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Purple Bar">
  <p:cSld name="Cover Slide Purpl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>
            <a:spLocks noGrp="1"/>
          </p:cNvSpPr>
          <p:nvPr>
            <p:ph type="pic" idx="2"/>
          </p:nvPr>
        </p:nvSpPr>
        <p:spPr>
          <a:xfrm>
            <a:off x="286679" y="249530"/>
            <a:ext cx="11638000" cy="6404850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571999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3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6425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Purple Bar">
  <p:cSld name="Content Slide Purpl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5"/>
          <p:cNvSpPr txBox="1">
            <a:spLocks noGrp="1"/>
          </p:cNvSpPr>
          <p:nvPr>
            <p:ph type="ctrTitle"/>
          </p:nvPr>
        </p:nvSpPr>
        <p:spPr>
          <a:xfrm>
            <a:off x="662033" y="627201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566"/>
              </a:buClr>
              <a:buSzPts val="2700"/>
              <a:buFont typeface="Arial"/>
              <a:buNone/>
              <a:defRPr sz="2700" u="none">
                <a:solidFill>
                  <a:srgbClr val="6425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5"/>
          <p:cNvSpPr txBox="1">
            <a:spLocks noGrp="1"/>
          </p:cNvSpPr>
          <p:nvPr>
            <p:ph type="subTitle" idx="1"/>
          </p:nvPr>
        </p:nvSpPr>
        <p:spPr>
          <a:xfrm>
            <a:off x="662033" y="337639"/>
            <a:ext cx="10363200" cy="18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5"/>
          <p:cNvSpPr txBox="1">
            <a:spLocks noGrp="1"/>
          </p:cNvSpPr>
          <p:nvPr>
            <p:ph type="body" idx="2"/>
          </p:nvPr>
        </p:nvSpPr>
        <p:spPr>
          <a:xfrm>
            <a:off x="662522" y="1951820"/>
            <a:ext cx="10362521" cy="410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3"/>
          </p:nvPr>
        </p:nvSpPr>
        <p:spPr>
          <a:xfrm>
            <a:off x="662519" y="1518762"/>
            <a:ext cx="10362716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5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6425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5"/>
          <p:cNvSpPr txBox="1">
            <a:spLocks noGrp="1"/>
          </p:cNvSpPr>
          <p:nvPr>
            <p:ph type="sldNum" idx="12"/>
          </p:nvPr>
        </p:nvSpPr>
        <p:spPr>
          <a:xfrm>
            <a:off x="0" y="64928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Blue Bar">
  <p:cSld name="Content Slide Blue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6"/>
          <p:cNvSpPr txBox="1">
            <a:spLocks noGrp="1"/>
          </p:cNvSpPr>
          <p:nvPr>
            <p:ph type="ctrTitle"/>
          </p:nvPr>
        </p:nvSpPr>
        <p:spPr>
          <a:xfrm>
            <a:off x="662033" y="627201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566"/>
              </a:buClr>
              <a:buSzPts val="2700"/>
              <a:buFont typeface="Arial"/>
              <a:buNone/>
              <a:defRPr sz="2700" u="none">
                <a:solidFill>
                  <a:srgbClr val="6425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6"/>
          <p:cNvSpPr txBox="1">
            <a:spLocks noGrp="1"/>
          </p:cNvSpPr>
          <p:nvPr>
            <p:ph type="subTitle" idx="1"/>
          </p:nvPr>
        </p:nvSpPr>
        <p:spPr>
          <a:xfrm>
            <a:off x="662033" y="337639"/>
            <a:ext cx="10363200" cy="18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66"/>
          <p:cNvSpPr txBox="1">
            <a:spLocks noGrp="1"/>
          </p:cNvSpPr>
          <p:nvPr>
            <p:ph type="body" idx="2"/>
          </p:nvPr>
        </p:nvSpPr>
        <p:spPr>
          <a:xfrm>
            <a:off x="662522" y="1945538"/>
            <a:ext cx="10362521" cy="410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body" idx="3"/>
          </p:nvPr>
        </p:nvSpPr>
        <p:spPr>
          <a:xfrm>
            <a:off x="662519" y="1522025"/>
            <a:ext cx="10362716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6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6"/>
          <p:cNvSpPr txBox="1">
            <a:spLocks noGrp="1"/>
          </p:cNvSpPr>
          <p:nvPr>
            <p:ph type="sldNum" idx="12"/>
          </p:nvPr>
        </p:nvSpPr>
        <p:spPr>
          <a:xfrm>
            <a:off x="0" y="64928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Gold Bar">
  <p:cSld name="Content Slide Gold Ba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7"/>
          <p:cNvSpPr txBox="1">
            <a:spLocks noGrp="1"/>
          </p:cNvSpPr>
          <p:nvPr>
            <p:ph type="ctrTitle"/>
          </p:nvPr>
        </p:nvSpPr>
        <p:spPr>
          <a:xfrm>
            <a:off x="662033" y="627201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566"/>
              </a:buClr>
              <a:buSzPts val="2700"/>
              <a:buFont typeface="Arial"/>
              <a:buNone/>
              <a:defRPr sz="2700" u="none">
                <a:solidFill>
                  <a:srgbClr val="6425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subTitle" idx="1"/>
          </p:nvPr>
        </p:nvSpPr>
        <p:spPr>
          <a:xfrm>
            <a:off x="662033" y="337639"/>
            <a:ext cx="10363200" cy="18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body" idx="2"/>
          </p:nvPr>
        </p:nvSpPr>
        <p:spPr>
          <a:xfrm>
            <a:off x="662522" y="1951820"/>
            <a:ext cx="10362521" cy="410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body" idx="3"/>
          </p:nvPr>
        </p:nvSpPr>
        <p:spPr>
          <a:xfrm>
            <a:off x="662519" y="1518762"/>
            <a:ext cx="10362716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7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7"/>
          <p:cNvSpPr txBox="1">
            <a:spLocks noGrp="1"/>
          </p:cNvSpPr>
          <p:nvPr>
            <p:ph type="sldNum" idx="12"/>
          </p:nvPr>
        </p:nvSpPr>
        <p:spPr>
          <a:xfrm>
            <a:off x="0" y="64928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Blue Bar  No Gray">
  <p:cSld name="Content Slide Blue Bar  No Gray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9"/>
          <p:cNvSpPr txBox="1">
            <a:spLocks noGrp="1"/>
          </p:cNvSpPr>
          <p:nvPr>
            <p:ph type="ctrTitle"/>
          </p:nvPr>
        </p:nvSpPr>
        <p:spPr>
          <a:xfrm>
            <a:off x="662033" y="627201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566"/>
              </a:buClr>
              <a:buSzPts val="2700"/>
              <a:buFont typeface="Arial"/>
              <a:buNone/>
              <a:defRPr sz="2700" u="none">
                <a:solidFill>
                  <a:srgbClr val="6425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9"/>
          <p:cNvSpPr txBox="1">
            <a:spLocks noGrp="1"/>
          </p:cNvSpPr>
          <p:nvPr>
            <p:ph type="subTitle" idx="1"/>
          </p:nvPr>
        </p:nvSpPr>
        <p:spPr>
          <a:xfrm>
            <a:off x="662033" y="337639"/>
            <a:ext cx="10363200" cy="18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 b="1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body" idx="2"/>
          </p:nvPr>
        </p:nvSpPr>
        <p:spPr>
          <a:xfrm>
            <a:off x="662522" y="1945538"/>
            <a:ext cx="10362521" cy="410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149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148"/>
              <a:buFont typeface="Noto Sans Symbols"/>
              <a:buChar char="▪"/>
              <a:defRPr sz="1350">
                <a:solidFill>
                  <a:srgbClr val="595959"/>
                </a:solidFill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020"/>
              <a:buFont typeface="Noto Sans Symbols"/>
              <a:buChar char="▪"/>
              <a:defRPr sz="1200">
                <a:solidFill>
                  <a:srgbClr val="595959"/>
                </a:solidFill>
              </a:defRPr>
            </a:lvl2pPr>
            <a:lvl3pPr marL="1371600" lvl="2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3pPr>
            <a:lvl4pPr marL="1828800" lvl="3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4pPr>
            <a:lvl5pPr marL="2286000" lvl="4" indent="-28530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893"/>
              <a:buFont typeface="Noto Sans Symbols"/>
              <a:buChar char="▪"/>
              <a:defRPr sz="105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body" idx="3"/>
          </p:nvPr>
        </p:nvSpPr>
        <p:spPr>
          <a:xfrm>
            <a:off x="662519" y="1522025"/>
            <a:ext cx="10362716" cy="3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42566"/>
              </a:buClr>
              <a:buSzPts val="1350"/>
              <a:buNone/>
              <a:defRPr sz="1350" b="1" u="none">
                <a:solidFill>
                  <a:srgbClr val="64256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9"/>
          <p:cNvSpPr/>
          <p:nvPr/>
        </p:nvSpPr>
        <p:spPr>
          <a:xfrm>
            <a:off x="283860" y="207436"/>
            <a:ext cx="11650133" cy="4656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9"/>
          <p:cNvSpPr txBox="1">
            <a:spLocks noGrp="1"/>
          </p:cNvSpPr>
          <p:nvPr>
            <p:ph type="sldNum" idx="12"/>
          </p:nvPr>
        </p:nvSpPr>
        <p:spPr>
          <a:xfrm>
            <a:off x="0" y="64928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3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"/>
          <p:cNvSpPr txBox="1">
            <a:spLocks noGrp="1"/>
          </p:cNvSpPr>
          <p:nvPr>
            <p:ph type="title"/>
          </p:nvPr>
        </p:nvSpPr>
        <p:spPr>
          <a:xfrm>
            <a:off x="381000" y="914402"/>
            <a:ext cx="11140440" cy="375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Advancing AI/ML in Retail: A Comparative Analysis of SARIMA and Linear Regression for Sales Prediction</a:t>
            </a:r>
          </a:p>
        </p:txBody>
      </p:sp>
      <p:sp>
        <p:nvSpPr>
          <p:cNvPr id="894" name="Google Shape;894;p3"/>
          <p:cNvSpPr txBox="1">
            <a:spLocks noGrp="1"/>
          </p:cNvSpPr>
          <p:nvPr>
            <p:ph type="body" idx="1"/>
          </p:nvPr>
        </p:nvSpPr>
        <p:spPr>
          <a:xfrm>
            <a:off x="381024" y="4724783"/>
            <a:ext cx="8833455" cy="40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Final Thesis </a:t>
            </a:r>
            <a:endParaRPr dirty="0"/>
          </a:p>
        </p:txBody>
      </p:sp>
      <p:sp>
        <p:nvSpPr>
          <p:cNvPr id="895" name="Google Shape;895;p3"/>
          <p:cNvSpPr txBox="1">
            <a:spLocks noGrp="1"/>
          </p:cNvSpPr>
          <p:nvPr>
            <p:ph type="body" idx="2"/>
          </p:nvPr>
        </p:nvSpPr>
        <p:spPr>
          <a:xfrm>
            <a:off x="381024" y="5180970"/>
            <a:ext cx="8833455" cy="32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July 9</a:t>
            </a:r>
            <a:r>
              <a:rPr lang="en-US" baseline="30000" dirty="0"/>
              <a:t>th</a:t>
            </a:r>
            <a:r>
              <a:rPr lang="en-US" dirty="0"/>
              <a:t> , 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2"/>
    </mc:Choice>
    <mc:Fallback xmlns="">
      <p:transition spd="slow" advTm="94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6"/>
          <p:cNvSpPr txBox="1">
            <a:spLocks noGrp="1"/>
          </p:cNvSpPr>
          <p:nvPr>
            <p:ph type="ctrTitle"/>
          </p:nvPr>
        </p:nvSpPr>
        <p:spPr>
          <a:xfrm>
            <a:off x="202216" y="290107"/>
            <a:ext cx="7501345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Exploratory Analysis: Key Observations</a:t>
            </a:r>
            <a:endParaRPr sz="24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6"/>
          <p:cNvSpPr txBox="1">
            <a:spLocks noGrp="1"/>
          </p:cNvSpPr>
          <p:nvPr>
            <p:ph type="subTitle" idx="1"/>
          </p:nvPr>
        </p:nvSpPr>
        <p:spPr>
          <a:xfrm>
            <a:off x="225005" y="337639"/>
            <a:ext cx="1036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r>
              <a:rPr lang="en-US" dirty="0"/>
              <a:t>Sales Forecasting</a:t>
            </a:r>
          </a:p>
        </p:txBody>
      </p:sp>
      <p:sp>
        <p:nvSpPr>
          <p:cNvPr id="1183" name="Google Shape;1183;p26"/>
          <p:cNvSpPr/>
          <p:nvPr/>
        </p:nvSpPr>
        <p:spPr>
          <a:xfrm>
            <a:off x="225003" y="1285637"/>
            <a:ext cx="10858891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Spending by Age Group, Gender and Category: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82;p26">
            <a:extLst>
              <a:ext uri="{FF2B5EF4-FFF2-40B4-BE49-F238E27FC236}">
                <a16:creationId xmlns:a16="http://schemas.microsoft.com/office/drawing/2014/main" id="{43654520-CFE9-3E91-46AC-7BD90563181C}"/>
              </a:ext>
            </a:extLst>
          </p:cNvPr>
          <p:cNvSpPr txBox="1"/>
          <p:nvPr/>
        </p:nvSpPr>
        <p:spPr>
          <a:xfrm>
            <a:off x="6729342" y="1989092"/>
            <a:ext cx="4867300" cy="44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lang="en-US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Younger age groups (18-40)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tend to allocate their funds towards Technology and Shoes. On the hand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older age groups (51-70) 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exhibit expenditures on Technology with a slight decrease in spending on Shoes. Moreover, males generally tend to invest in high ticket items, like Technology and Shoes compared to females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21C41EA-F88F-BB6E-10B6-774187F6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04" y="1854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442099-B0A2-4014-284E-DEADADAC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745" y="17888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image3.png" descr="A chart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2EF91527-86E5-506C-EC62-826E5F84DEA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0133" y="1930696"/>
            <a:ext cx="6000846" cy="46371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38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A79F91-0B8F-4E36-AC7D-6AEEC9BD3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113" y="295721"/>
            <a:ext cx="10363200" cy="180070"/>
          </a:xfrm>
        </p:spPr>
        <p:txBody>
          <a:bodyPr/>
          <a:lstStyle/>
          <a:p>
            <a:r>
              <a:rPr lang="en-US" dirty="0"/>
              <a:t>Sales Forecasting</a:t>
            </a:r>
          </a:p>
          <a:p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3147E3F-BBE2-4A82-9804-896749652006}"/>
              </a:ext>
            </a:extLst>
          </p:cNvPr>
          <p:cNvSpPr/>
          <p:nvPr/>
        </p:nvSpPr>
        <p:spPr>
          <a:xfrm>
            <a:off x="592962" y="2101326"/>
            <a:ext cx="10518083" cy="678410"/>
          </a:xfrm>
          <a:custGeom>
            <a:avLst/>
            <a:gdLst/>
            <a:ahLst/>
            <a:cxnLst/>
            <a:rect l="l" t="t" r="r" b="b"/>
            <a:pathLst>
              <a:path w="11036935" h="570230">
                <a:moveTo>
                  <a:pt x="0" y="0"/>
                </a:moveTo>
                <a:lnTo>
                  <a:pt x="11036808" y="0"/>
                </a:lnTo>
                <a:lnTo>
                  <a:pt x="11036808" y="569976"/>
                </a:lnTo>
                <a:lnTo>
                  <a:pt x="0" y="569976"/>
                </a:lnTo>
                <a:lnTo>
                  <a:pt x="0" y="0"/>
                </a:lnTo>
                <a:close/>
              </a:path>
            </a:pathLst>
          </a:custGeom>
          <a:solidFill>
            <a:srgbClr val="E7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26F8DA1-82BC-42BF-A962-3588CF4A9497}"/>
              </a:ext>
            </a:extLst>
          </p:cNvPr>
          <p:cNvSpPr txBox="1"/>
          <p:nvPr/>
        </p:nvSpPr>
        <p:spPr>
          <a:xfrm>
            <a:off x="2323910" y="2220029"/>
            <a:ext cx="1933139" cy="30008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700" marR="5080">
              <a:lnSpc>
                <a:spcPct val="85000"/>
              </a:lnSpc>
              <a:spcBef>
                <a:spcPts val="300"/>
              </a:spcBef>
              <a:defRPr sz="1000"/>
            </a:lvl1pPr>
          </a:lstStyle>
          <a:p>
            <a:r>
              <a:rPr lang="en-US" dirty="0"/>
              <a:t> features, assuming a linear relationship</a:t>
            </a:r>
            <a:endParaRPr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AA13434-0C5C-4DA5-A20B-FEA0292B4FDE}"/>
              </a:ext>
            </a:extLst>
          </p:cNvPr>
          <p:cNvSpPr txBox="1"/>
          <p:nvPr/>
        </p:nvSpPr>
        <p:spPr>
          <a:xfrm>
            <a:off x="6773942" y="2220029"/>
            <a:ext cx="1937433" cy="43088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700" marR="5080">
              <a:lnSpc>
                <a:spcPct val="85000"/>
              </a:lnSpc>
              <a:spcBef>
                <a:spcPts val="300"/>
              </a:spcBef>
              <a:defRPr sz="1000"/>
            </a:lvl1pPr>
          </a:lstStyle>
          <a:p>
            <a:r>
              <a:rPr lang="en-US" dirty="0"/>
              <a:t>overfitting and multicollinearity issues through regularization techniques. L2 regularization</a:t>
            </a:r>
            <a:endParaRPr dirty="0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F8753A6-FF56-4E04-8EAB-47931C87AC91}"/>
              </a:ext>
            </a:extLst>
          </p:cNvPr>
          <p:cNvSpPr txBox="1"/>
          <p:nvPr/>
        </p:nvSpPr>
        <p:spPr>
          <a:xfrm>
            <a:off x="627689" y="2318346"/>
            <a:ext cx="97599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140" dirty="0">
                <a:solidFill>
                  <a:srgbClr val="626669"/>
                </a:solidFill>
                <a:latin typeface="Arial"/>
                <a:cs typeface="Arial"/>
              </a:rPr>
              <a:t>Purpose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F8E02929-F5DB-4E07-930C-A65719A82749}"/>
              </a:ext>
            </a:extLst>
          </p:cNvPr>
          <p:cNvSpPr/>
          <p:nvPr/>
        </p:nvSpPr>
        <p:spPr>
          <a:xfrm>
            <a:off x="3134268" y="1902396"/>
            <a:ext cx="170688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823DB958-A4D9-4967-BE36-D03F9B850544}"/>
              </a:ext>
            </a:extLst>
          </p:cNvPr>
          <p:cNvSpPr/>
          <p:nvPr/>
        </p:nvSpPr>
        <p:spPr>
          <a:xfrm>
            <a:off x="7632654" y="1892531"/>
            <a:ext cx="172212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7D62E37E-BB21-4093-916A-E67A8B035130}"/>
              </a:ext>
            </a:extLst>
          </p:cNvPr>
          <p:cNvSpPr/>
          <p:nvPr/>
        </p:nvSpPr>
        <p:spPr>
          <a:xfrm>
            <a:off x="5340070" y="1910826"/>
            <a:ext cx="172212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BC1C7B31-761F-4E66-ADFE-1235C3DA2711}"/>
              </a:ext>
            </a:extLst>
          </p:cNvPr>
          <p:cNvSpPr/>
          <p:nvPr/>
        </p:nvSpPr>
        <p:spPr>
          <a:xfrm>
            <a:off x="10004368" y="1885188"/>
            <a:ext cx="172212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633CADC3-9FB1-45DA-BD3B-920F872DF76F}"/>
              </a:ext>
            </a:extLst>
          </p:cNvPr>
          <p:cNvSpPr/>
          <p:nvPr/>
        </p:nvSpPr>
        <p:spPr>
          <a:xfrm>
            <a:off x="629411" y="1597151"/>
            <a:ext cx="9465585" cy="65447"/>
          </a:xfrm>
          <a:custGeom>
            <a:avLst/>
            <a:gdLst/>
            <a:ahLst/>
            <a:cxnLst/>
            <a:rect l="l" t="t" r="r" b="b"/>
            <a:pathLst>
              <a:path w="10934700">
                <a:moveTo>
                  <a:pt x="0" y="0"/>
                </a:moveTo>
                <a:lnTo>
                  <a:pt x="10934700" y="0"/>
                </a:lnTo>
              </a:path>
            </a:pathLst>
          </a:custGeom>
          <a:ln w="9144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50C290F-3726-48AB-B246-3F7DF5E5C8DB}"/>
              </a:ext>
            </a:extLst>
          </p:cNvPr>
          <p:cNvSpPr/>
          <p:nvPr/>
        </p:nvSpPr>
        <p:spPr>
          <a:xfrm>
            <a:off x="3210513" y="1587074"/>
            <a:ext cx="170154" cy="270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5FE03D1F-CD4A-46D7-A9AA-ED9050113AFC}"/>
              </a:ext>
            </a:extLst>
          </p:cNvPr>
          <p:cNvSpPr/>
          <p:nvPr/>
        </p:nvSpPr>
        <p:spPr>
          <a:xfrm>
            <a:off x="5379693" y="1566672"/>
            <a:ext cx="76200" cy="260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4C0CF05A-E8A7-43FE-92BA-4878EB5AD284}"/>
              </a:ext>
            </a:extLst>
          </p:cNvPr>
          <p:cNvSpPr/>
          <p:nvPr/>
        </p:nvSpPr>
        <p:spPr>
          <a:xfrm>
            <a:off x="10069852" y="1600200"/>
            <a:ext cx="45719" cy="226695"/>
          </a:xfrm>
          <a:custGeom>
            <a:avLst/>
            <a:gdLst/>
            <a:ahLst/>
            <a:cxnLst/>
            <a:rect l="l" t="t" r="r" b="b"/>
            <a:pathLst>
              <a:path w="867409" h="226694">
                <a:moveTo>
                  <a:pt x="0" y="226225"/>
                </a:moveTo>
                <a:lnTo>
                  <a:pt x="0" y="113106"/>
                </a:lnTo>
                <a:lnTo>
                  <a:pt x="867067" y="113106"/>
                </a:lnTo>
                <a:lnTo>
                  <a:pt x="867067" y="0"/>
                </a:lnTo>
              </a:path>
            </a:pathLst>
          </a:custGeom>
          <a:ln w="12700">
            <a:solidFill>
              <a:srgbClr val="9FA2A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CEAB7817-D3CB-47E6-8170-2F2F99C43A52}"/>
              </a:ext>
            </a:extLst>
          </p:cNvPr>
          <p:cNvSpPr/>
          <p:nvPr/>
        </p:nvSpPr>
        <p:spPr>
          <a:xfrm flipH="1">
            <a:off x="7674017" y="1603246"/>
            <a:ext cx="45720" cy="281941"/>
          </a:xfrm>
          <a:custGeom>
            <a:avLst/>
            <a:gdLst/>
            <a:ahLst/>
            <a:cxnLst/>
            <a:rect l="l" t="t" r="r" b="b"/>
            <a:pathLst>
              <a:path w="963929" h="224789">
                <a:moveTo>
                  <a:pt x="0" y="224167"/>
                </a:moveTo>
                <a:lnTo>
                  <a:pt x="0" y="112077"/>
                </a:lnTo>
                <a:lnTo>
                  <a:pt x="963828" y="112077"/>
                </a:lnTo>
                <a:lnTo>
                  <a:pt x="963828" y="0"/>
                </a:lnTo>
              </a:path>
            </a:pathLst>
          </a:custGeom>
          <a:ln w="12700">
            <a:solidFill>
              <a:srgbClr val="9FA2A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9007CD1B-E2EA-4D5B-98BF-550AAE045548}"/>
              </a:ext>
            </a:extLst>
          </p:cNvPr>
          <p:cNvSpPr/>
          <p:nvPr/>
        </p:nvSpPr>
        <p:spPr>
          <a:xfrm>
            <a:off x="7646894" y="1571043"/>
            <a:ext cx="762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8490EFFC-DF6D-4E53-9282-2EF2A17B7859}"/>
              </a:ext>
            </a:extLst>
          </p:cNvPr>
          <p:cNvSpPr/>
          <p:nvPr/>
        </p:nvSpPr>
        <p:spPr>
          <a:xfrm>
            <a:off x="627887" y="4658675"/>
            <a:ext cx="10483158" cy="45719"/>
          </a:xfrm>
          <a:custGeom>
            <a:avLst/>
            <a:gdLst/>
            <a:ahLst/>
            <a:cxnLst/>
            <a:rect l="l" t="t" r="r" b="b"/>
            <a:pathLst>
              <a:path w="10928985">
                <a:moveTo>
                  <a:pt x="0" y="0"/>
                </a:moveTo>
                <a:lnTo>
                  <a:pt x="10928604" y="0"/>
                </a:lnTo>
              </a:path>
            </a:pathLst>
          </a:custGeom>
          <a:ln w="9144">
            <a:solidFill>
              <a:srgbClr val="9A9A9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821D32BC-C6B1-4639-8E7D-5D40DD3587EF}"/>
              </a:ext>
            </a:extLst>
          </p:cNvPr>
          <p:cNvSpPr txBox="1"/>
          <p:nvPr/>
        </p:nvSpPr>
        <p:spPr>
          <a:xfrm>
            <a:off x="2386395" y="4876706"/>
            <a:ext cx="1927661" cy="14619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300"/>
              </a:spcBef>
            </a:pPr>
            <a:r>
              <a:rPr lang="en-US" sz="1000" dirty="0"/>
              <a:t>Demonstrated </a:t>
            </a:r>
            <a:r>
              <a:rPr lang="en-US" sz="1000" b="1" dirty="0"/>
              <a:t>weak performance</a:t>
            </a:r>
            <a:r>
              <a:rPr lang="en-US" sz="1000" dirty="0"/>
              <a:t> with </a:t>
            </a:r>
            <a:r>
              <a:rPr lang="en-US" sz="1000" b="1" dirty="0"/>
              <a:t>monthly </a:t>
            </a:r>
            <a:r>
              <a:rPr lang="en-US" sz="1000" dirty="0"/>
              <a:t>data due to low correlations among input features.</a:t>
            </a:r>
          </a:p>
          <a:p>
            <a:pPr marL="12700" marR="5080">
              <a:lnSpc>
                <a:spcPct val="85000"/>
              </a:lnSpc>
              <a:spcBef>
                <a:spcPts val="300"/>
              </a:spcBef>
            </a:pPr>
            <a:endParaRPr lang="en-US" sz="1000" dirty="0"/>
          </a:p>
          <a:p>
            <a:pPr marL="12700" marR="5080">
              <a:lnSpc>
                <a:spcPct val="85000"/>
              </a:lnSpc>
              <a:spcBef>
                <a:spcPts val="300"/>
              </a:spcBef>
            </a:pPr>
            <a:r>
              <a:rPr lang="en-US" sz="1000" dirty="0"/>
              <a:t>Achieved exceptional results with </a:t>
            </a:r>
            <a:r>
              <a:rPr lang="en-US" sz="1000" b="1" dirty="0"/>
              <a:t>weekly</a:t>
            </a:r>
            <a:r>
              <a:rPr lang="en-US" sz="1000" dirty="0"/>
              <a:t> data, indicating that data granularity significantly impacts model performance</a:t>
            </a:r>
          </a:p>
          <a:p>
            <a:pPr marL="184150" marR="5080" indent="-17145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sz="1000" dirty="0"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9683F5BA-5B1B-4F3E-89DB-86150845389B}"/>
              </a:ext>
            </a:extLst>
          </p:cNvPr>
          <p:cNvSpPr txBox="1"/>
          <p:nvPr/>
        </p:nvSpPr>
        <p:spPr>
          <a:xfrm>
            <a:off x="6756851" y="4876706"/>
            <a:ext cx="1791322" cy="56169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300"/>
              </a:spcBef>
            </a:pPr>
            <a:r>
              <a:rPr lang="en-US" sz="1000" dirty="0"/>
              <a:t>Showed improved performance over Linear Regression with lower error metrics and high R² values.</a:t>
            </a:r>
            <a:endParaRPr sz="1000" dirty="0"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22D8C990-51F7-4835-AA41-924AB31CA28A}"/>
              </a:ext>
            </a:extLst>
          </p:cNvPr>
          <p:cNvSpPr txBox="1"/>
          <p:nvPr/>
        </p:nvSpPr>
        <p:spPr>
          <a:xfrm>
            <a:off x="627689" y="4876706"/>
            <a:ext cx="19126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b="1" spc="-140" dirty="0">
                <a:solidFill>
                  <a:srgbClr val="626669"/>
                </a:solidFill>
                <a:latin typeface="Arial"/>
                <a:cs typeface="Arial"/>
              </a:rPr>
              <a:t>Performance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0AB0AA66-1FD9-4057-B21C-9D1A0CF6B7FB}"/>
              </a:ext>
            </a:extLst>
          </p:cNvPr>
          <p:cNvSpPr txBox="1">
            <a:spLocks/>
          </p:cNvSpPr>
          <p:nvPr/>
        </p:nvSpPr>
        <p:spPr>
          <a:xfrm>
            <a:off x="434830" y="483293"/>
            <a:ext cx="5634355" cy="4411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566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642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dirty="0"/>
              <a:t>Model Building</a:t>
            </a:r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DFAD607A-3309-43A1-86C9-F44BA94C896D}"/>
              </a:ext>
            </a:extLst>
          </p:cNvPr>
          <p:cNvSpPr/>
          <p:nvPr/>
        </p:nvSpPr>
        <p:spPr>
          <a:xfrm>
            <a:off x="2298272" y="1827276"/>
            <a:ext cx="2015785" cy="4882896"/>
          </a:xfrm>
          <a:custGeom>
            <a:avLst/>
            <a:gdLst/>
            <a:ahLst/>
            <a:cxnLst/>
            <a:rect l="l" t="t" r="r" b="b"/>
            <a:pathLst>
              <a:path w="1146175" h="4373880">
                <a:moveTo>
                  <a:pt x="0" y="191008"/>
                </a:moveTo>
                <a:lnTo>
                  <a:pt x="5044" y="147209"/>
                </a:lnTo>
                <a:lnTo>
                  <a:pt x="19415" y="107003"/>
                </a:lnTo>
                <a:lnTo>
                  <a:pt x="41963" y="71538"/>
                </a:lnTo>
                <a:lnTo>
                  <a:pt x="71544" y="41959"/>
                </a:lnTo>
                <a:lnTo>
                  <a:pt x="107009" y="19412"/>
                </a:lnTo>
                <a:lnTo>
                  <a:pt x="147213" y="5044"/>
                </a:lnTo>
                <a:lnTo>
                  <a:pt x="191008" y="0"/>
                </a:lnTo>
                <a:lnTo>
                  <a:pt x="955040" y="0"/>
                </a:lnTo>
                <a:lnTo>
                  <a:pt x="998834" y="5044"/>
                </a:lnTo>
                <a:lnTo>
                  <a:pt x="1039038" y="19412"/>
                </a:lnTo>
                <a:lnTo>
                  <a:pt x="1074503" y="41959"/>
                </a:lnTo>
                <a:lnTo>
                  <a:pt x="1104084" y="71538"/>
                </a:lnTo>
                <a:lnTo>
                  <a:pt x="1126632" y="107003"/>
                </a:lnTo>
                <a:lnTo>
                  <a:pt x="1141003" y="147209"/>
                </a:lnTo>
                <a:lnTo>
                  <a:pt x="1146048" y="191008"/>
                </a:lnTo>
                <a:lnTo>
                  <a:pt x="1146048" y="4182859"/>
                </a:lnTo>
                <a:lnTo>
                  <a:pt x="1141003" y="4226658"/>
                </a:lnTo>
                <a:lnTo>
                  <a:pt x="1126632" y="4266865"/>
                </a:lnTo>
                <a:lnTo>
                  <a:pt x="1104084" y="4302333"/>
                </a:lnTo>
                <a:lnTo>
                  <a:pt x="1074503" y="4331915"/>
                </a:lnTo>
                <a:lnTo>
                  <a:pt x="1039038" y="4354464"/>
                </a:lnTo>
                <a:lnTo>
                  <a:pt x="998834" y="4368835"/>
                </a:lnTo>
                <a:lnTo>
                  <a:pt x="955040" y="4373880"/>
                </a:lnTo>
                <a:lnTo>
                  <a:pt x="191008" y="4373880"/>
                </a:lnTo>
                <a:lnTo>
                  <a:pt x="147213" y="4368835"/>
                </a:lnTo>
                <a:lnTo>
                  <a:pt x="107009" y="4354464"/>
                </a:lnTo>
                <a:lnTo>
                  <a:pt x="71544" y="4331915"/>
                </a:lnTo>
                <a:lnTo>
                  <a:pt x="41963" y="4302333"/>
                </a:lnTo>
                <a:lnTo>
                  <a:pt x="19415" y="4266865"/>
                </a:lnTo>
                <a:lnTo>
                  <a:pt x="5044" y="4226658"/>
                </a:lnTo>
                <a:lnTo>
                  <a:pt x="0" y="4182859"/>
                </a:lnTo>
                <a:lnTo>
                  <a:pt x="0" y="19100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F98C1824-53FD-4E51-95FA-4D10F0F65AE2}"/>
              </a:ext>
            </a:extLst>
          </p:cNvPr>
          <p:cNvSpPr/>
          <p:nvPr/>
        </p:nvSpPr>
        <p:spPr>
          <a:xfrm>
            <a:off x="6696832" y="1850328"/>
            <a:ext cx="2015785" cy="4882896"/>
          </a:xfrm>
          <a:custGeom>
            <a:avLst/>
            <a:gdLst/>
            <a:ahLst/>
            <a:cxnLst/>
            <a:rect l="l" t="t" r="r" b="b"/>
            <a:pathLst>
              <a:path w="1161414" h="4373880">
                <a:moveTo>
                  <a:pt x="0" y="193548"/>
                </a:moveTo>
                <a:lnTo>
                  <a:pt x="5111" y="149168"/>
                </a:lnTo>
                <a:lnTo>
                  <a:pt x="19672" y="108429"/>
                </a:lnTo>
                <a:lnTo>
                  <a:pt x="42519" y="72492"/>
                </a:lnTo>
                <a:lnTo>
                  <a:pt x="72492" y="42519"/>
                </a:lnTo>
                <a:lnTo>
                  <a:pt x="108429" y="19672"/>
                </a:lnTo>
                <a:lnTo>
                  <a:pt x="149168" y="5111"/>
                </a:lnTo>
                <a:lnTo>
                  <a:pt x="193548" y="0"/>
                </a:lnTo>
                <a:lnTo>
                  <a:pt x="967740" y="0"/>
                </a:lnTo>
                <a:lnTo>
                  <a:pt x="1012119" y="5111"/>
                </a:lnTo>
                <a:lnTo>
                  <a:pt x="1052858" y="19672"/>
                </a:lnTo>
                <a:lnTo>
                  <a:pt x="1088795" y="42519"/>
                </a:lnTo>
                <a:lnTo>
                  <a:pt x="1118768" y="72492"/>
                </a:lnTo>
                <a:lnTo>
                  <a:pt x="1141615" y="108429"/>
                </a:lnTo>
                <a:lnTo>
                  <a:pt x="1156176" y="149168"/>
                </a:lnTo>
                <a:lnTo>
                  <a:pt x="1161288" y="193548"/>
                </a:lnTo>
                <a:lnTo>
                  <a:pt x="1161288" y="4180319"/>
                </a:lnTo>
                <a:lnTo>
                  <a:pt x="1156176" y="4224699"/>
                </a:lnTo>
                <a:lnTo>
                  <a:pt x="1141615" y="4265440"/>
                </a:lnTo>
                <a:lnTo>
                  <a:pt x="1118768" y="4301379"/>
                </a:lnTo>
                <a:lnTo>
                  <a:pt x="1088795" y="4331355"/>
                </a:lnTo>
                <a:lnTo>
                  <a:pt x="1052858" y="4354205"/>
                </a:lnTo>
                <a:lnTo>
                  <a:pt x="1012119" y="4368767"/>
                </a:lnTo>
                <a:lnTo>
                  <a:pt x="967740" y="4373880"/>
                </a:lnTo>
                <a:lnTo>
                  <a:pt x="193548" y="4373880"/>
                </a:lnTo>
                <a:lnTo>
                  <a:pt x="149168" y="4368767"/>
                </a:lnTo>
                <a:lnTo>
                  <a:pt x="108429" y="4354205"/>
                </a:lnTo>
                <a:lnTo>
                  <a:pt x="72492" y="4331355"/>
                </a:lnTo>
                <a:lnTo>
                  <a:pt x="42519" y="4301379"/>
                </a:lnTo>
                <a:lnTo>
                  <a:pt x="19672" y="4265440"/>
                </a:lnTo>
                <a:lnTo>
                  <a:pt x="5111" y="4224699"/>
                </a:lnTo>
                <a:lnTo>
                  <a:pt x="0" y="4180319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A11A8B9B-3DC3-422F-AC39-BA1523ACF337}"/>
              </a:ext>
            </a:extLst>
          </p:cNvPr>
          <p:cNvSpPr/>
          <p:nvPr/>
        </p:nvSpPr>
        <p:spPr>
          <a:xfrm>
            <a:off x="4478709" y="1826678"/>
            <a:ext cx="2015785" cy="4882896"/>
          </a:xfrm>
          <a:custGeom>
            <a:avLst/>
            <a:gdLst/>
            <a:ahLst/>
            <a:cxnLst/>
            <a:rect l="l" t="t" r="r" b="b"/>
            <a:pathLst>
              <a:path w="1161414" h="4373880">
                <a:moveTo>
                  <a:pt x="0" y="193548"/>
                </a:moveTo>
                <a:lnTo>
                  <a:pt x="5111" y="149168"/>
                </a:lnTo>
                <a:lnTo>
                  <a:pt x="19672" y="108429"/>
                </a:lnTo>
                <a:lnTo>
                  <a:pt x="42519" y="72492"/>
                </a:lnTo>
                <a:lnTo>
                  <a:pt x="72492" y="42519"/>
                </a:lnTo>
                <a:lnTo>
                  <a:pt x="108429" y="19672"/>
                </a:lnTo>
                <a:lnTo>
                  <a:pt x="149168" y="5111"/>
                </a:lnTo>
                <a:lnTo>
                  <a:pt x="193548" y="0"/>
                </a:lnTo>
                <a:lnTo>
                  <a:pt x="967740" y="0"/>
                </a:lnTo>
                <a:lnTo>
                  <a:pt x="1012119" y="5111"/>
                </a:lnTo>
                <a:lnTo>
                  <a:pt x="1052858" y="19672"/>
                </a:lnTo>
                <a:lnTo>
                  <a:pt x="1088795" y="42519"/>
                </a:lnTo>
                <a:lnTo>
                  <a:pt x="1118768" y="72492"/>
                </a:lnTo>
                <a:lnTo>
                  <a:pt x="1141615" y="108429"/>
                </a:lnTo>
                <a:lnTo>
                  <a:pt x="1156176" y="149168"/>
                </a:lnTo>
                <a:lnTo>
                  <a:pt x="1161288" y="193548"/>
                </a:lnTo>
                <a:lnTo>
                  <a:pt x="1161288" y="4180319"/>
                </a:lnTo>
                <a:lnTo>
                  <a:pt x="1156176" y="4224699"/>
                </a:lnTo>
                <a:lnTo>
                  <a:pt x="1141615" y="4265440"/>
                </a:lnTo>
                <a:lnTo>
                  <a:pt x="1118768" y="4301379"/>
                </a:lnTo>
                <a:lnTo>
                  <a:pt x="1088795" y="4331355"/>
                </a:lnTo>
                <a:lnTo>
                  <a:pt x="1052858" y="4354205"/>
                </a:lnTo>
                <a:lnTo>
                  <a:pt x="1012119" y="4368767"/>
                </a:lnTo>
                <a:lnTo>
                  <a:pt x="967740" y="4373880"/>
                </a:lnTo>
                <a:lnTo>
                  <a:pt x="193548" y="4373880"/>
                </a:lnTo>
                <a:lnTo>
                  <a:pt x="149168" y="4368767"/>
                </a:lnTo>
                <a:lnTo>
                  <a:pt x="108429" y="4354205"/>
                </a:lnTo>
                <a:lnTo>
                  <a:pt x="72492" y="4331355"/>
                </a:lnTo>
                <a:lnTo>
                  <a:pt x="42519" y="4301379"/>
                </a:lnTo>
                <a:lnTo>
                  <a:pt x="19672" y="4265440"/>
                </a:lnTo>
                <a:lnTo>
                  <a:pt x="5111" y="4224699"/>
                </a:lnTo>
                <a:lnTo>
                  <a:pt x="0" y="4180319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539DC445-118B-4FC6-A110-AB5CA19EC585}"/>
              </a:ext>
            </a:extLst>
          </p:cNvPr>
          <p:cNvSpPr/>
          <p:nvPr/>
        </p:nvSpPr>
        <p:spPr>
          <a:xfrm>
            <a:off x="9097940" y="1846705"/>
            <a:ext cx="2015785" cy="4882896"/>
          </a:xfrm>
          <a:custGeom>
            <a:avLst/>
            <a:gdLst/>
            <a:ahLst/>
            <a:cxnLst/>
            <a:rect l="l" t="t" r="r" b="b"/>
            <a:pathLst>
              <a:path w="1160145" h="4373880">
                <a:moveTo>
                  <a:pt x="0" y="193294"/>
                </a:moveTo>
                <a:lnTo>
                  <a:pt x="5104" y="148972"/>
                </a:lnTo>
                <a:lnTo>
                  <a:pt x="19646" y="108286"/>
                </a:lnTo>
                <a:lnTo>
                  <a:pt x="42463" y="72397"/>
                </a:lnTo>
                <a:lnTo>
                  <a:pt x="72397" y="42463"/>
                </a:lnTo>
                <a:lnTo>
                  <a:pt x="108286" y="19646"/>
                </a:lnTo>
                <a:lnTo>
                  <a:pt x="148972" y="5104"/>
                </a:lnTo>
                <a:lnTo>
                  <a:pt x="193294" y="0"/>
                </a:lnTo>
                <a:lnTo>
                  <a:pt x="966469" y="0"/>
                </a:lnTo>
                <a:lnTo>
                  <a:pt x="1010791" y="5104"/>
                </a:lnTo>
                <a:lnTo>
                  <a:pt x="1051477" y="19646"/>
                </a:lnTo>
                <a:lnTo>
                  <a:pt x="1087366" y="42463"/>
                </a:lnTo>
                <a:lnTo>
                  <a:pt x="1117300" y="72397"/>
                </a:lnTo>
                <a:lnTo>
                  <a:pt x="1140117" y="108286"/>
                </a:lnTo>
                <a:lnTo>
                  <a:pt x="1154659" y="148972"/>
                </a:lnTo>
                <a:lnTo>
                  <a:pt x="1159764" y="193294"/>
                </a:lnTo>
                <a:lnTo>
                  <a:pt x="1159764" y="4180573"/>
                </a:lnTo>
                <a:lnTo>
                  <a:pt x="1154659" y="4224895"/>
                </a:lnTo>
                <a:lnTo>
                  <a:pt x="1140117" y="4265582"/>
                </a:lnTo>
                <a:lnTo>
                  <a:pt x="1117300" y="4301475"/>
                </a:lnTo>
                <a:lnTo>
                  <a:pt x="1087366" y="4331411"/>
                </a:lnTo>
                <a:lnTo>
                  <a:pt x="1051477" y="4354231"/>
                </a:lnTo>
                <a:lnTo>
                  <a:pt x="1010791" y="4368774"/>
                </a:lnTo>
                <a:lnTo>
                  <a:pt x="966469" y="4373880"/>
                </a:lnTo>
                <a:lnTo>
                  <a:pt x="193294" y="4373880"/>
                </a:lnTo>
                <a:lnTo>
                  <a:pt x="148972" y="4368774"/>
                </a:lnTo>
                <a:lnTo>
                  <a:pt x="108286" y="4354231"/>
                </a:lnTo>
                <a:lnTo>
                  <a:pt x="72397" y="4331411"/>
                </a:lnTo>
                <a:lnTo>
                  <a:pt x="42463" y="4301475"/>
                </a:lnTo>
                <a:lnTo>
                  <a:pt x="19646" y="4265582"/>
                </a:lnTo>
                <a:lnTo>
                  <a:pt x="5104" y="4224895"/>
                </a:lnTo>
                <a:lnTo>
                  <a:pt x="0" y="4180573"/>
                </a:lnTo>
                <a:lnTo>
                  <a:pt x="0" y="19329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6B04E760-CE78-4F48-ACFD-1019593FE06C}"/>
              </a:ext>
            </a:extLst>
          </p:cNvPr>
          <p:cNvSpPr txBox="1"/>
          <p:nvPr/>
        </p:nvSpPr>
        <p:spPr>
          <a:xfrm>
            <a:off x="627690" y="2907260"/>
            <a:ext cx="15700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65" dirty="0">
                <a:solidFill>
                  <a:srgbClr val="626669"/>
                </a:solidFill>
                <a:latin typeface="Arial"/>
                <a:cs typeface="Arial"/>
              </a:rPr>
              <a:t>Parameter Selection  /  Feature Selection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890A0F88-A96A-42F5-8FEE-D3298004C7D1}"/>
              </a:ext>
            </a:extLst>
          </p:cNvPr>
          <p:cNvSpPr txBox="1"/>
          <p:nvPr/>
        </p:nvSpPr>
        <p:spPr>
          <a:xfrm>
            <a:off x="2362396" y="2955897"/>
            <a:ext cx="1907022" cy="74379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Techniques such as Recursive Feature Elimination (</a:t>
            </a:r>
            <a:r>
              <a:rPr lang="en-US" sz="1000" b="1" dirty="0"/>
              <a:t>RFE</a:t>
            </a:r>
            <a:r>
              <a:rPr lang="en-US" sz="1000" dirty="0"/>
              <a:t>) and Variance Inflation Factor (</a:t>
            </a:r>
            <a:r>
              <a:rPr lang="en-US" sz="1000" b="1" dirty="0"/>
              <a:t>VIF</a:t>
            </a:r>
            <a:r>
              <a:rPr lang="en-US" sz="1000" dirty="0"/>
              <a:t>) were applied to identify the most relevant features.</a:t>
            </a:r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D034A3B5-648D-4CB5-91BA-EEFB64DDD91E}"/>
              </a:ext>
            </a:extLst>
          </p:cNvPr>
          <p:cNvSpPr txBox="1"/>
          <p:nvPr/>
        </p:nvSpPr>
        <p:spPr>
          <a:xfrm>
            <a:off x="6756852" y="2944609"/>
            <a:ext cx="1791322" cy="160300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Adjusted the L2 regularization parameter (alpha) to control coefficient shrinkage.</a:t>
            </a:r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endParaRPr lang="en-US" sz="1000" dirty="0"/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Models were built using the </a:t>
            </a:r>
            <a:r>
              <a:rPr lang="en-US" sz="1000" b="1" i="1" dirty="0"/>
              <a:t>scikit-learn </a:t>
            </a:r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endParaRPr lang="en-US" sz="1000" dirty="0"/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Hyperparameters were tuned using </a:t>
            </a:r>
            <a:r>
              <a:rPr lang="en-US" sz="1000" b="1" i="1" dirty="0"/>
              <a:t>cross-validation</a:t>
            </a:r>
            <a:r>
              <a:rPr lang="en-US" sz="1000" dirty="0"/>
              <a:t> to find the optimal values.</a:t>
            </a:r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A71C0779-063E-45D7-B57A-1FCB7A31D701}"/>
              </a:ext>
            </a:extLst>
          </p:cNvPr>
          <p:cNvSpPr/>
          <p:nvPr/>
        </p:nvSpPr>
        <p:spPr>
          <a:xfrm>
            <a:off x="2386396" y="1066966"/>
            <a:ext cx="1629156" cy="408940"/>
          </a:xfrm>
          <a:custGeom>
            <a:avLst/>
            <a:gdLst/>
            <a:ahLst/>
            <a:cxnLst/>
            <a:rect l="l" t="t" r="r" b="b"/>
            <a:pathLst>
              <a:path w="1243964" h="408940">
                <a:moveTo>
                  <a:pt x="1194562" y="0"/>
                </a:moveTo>
                <a:lnTo>
                  <a:pt x="0" y="0"/>
                </a:lnTo>
                <a:lnTo>
                  <a:pt x="0" y="408431"/>
                </a:lnTo>
                <a:lnTo>
                  <a:pt x="1194562" y="408431"/>
                </a:lnTo>
                <a:lnTo>
                  <a:pt x="1243584" y="204215"/>
                </a:lnTo>
                <a:lnTo>
                  <a:pt x="1194562" y="0"/>
                </a:lnTo>
                <a:close/>
              </a:path>
            </a:pathLst>
          </a:custGeom>
          <a:solidFill>
            <a:srgbClr val="63246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3BDA1103-2D03-4DAE-8B2A-297FECE42713}"/>
              </a:ext>
            </a:extLst>
          </p:cNvPr>
          <p:cNvSpPr txBox="1"/>
          <p:nvPr/>
        </p:nvSpPr>
        <p:spPr>
          <a:xfrm>
            <a:off x="2433539" y="1140145"/>
            <a:ext cx="14373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5875" algn="l"/>
                <a:tab pos="2546350" algn="l"/>
              </a:tabLst>
            </a:pPr>
            <a:r>
              <a:rPr lang="en-US" spc="-9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lang="en-US" sz="1600" spc="-90" dirty="0">
                <a:solidFill>
                  <a:srgbClr val="FFFFFF"/>
                </a:solidFill>
                <a:latin typeface="Arial"/>
                <a:cs typeface="Arial"/>
              </a:rPr>
              <a:t> Regression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BC86E7D8-AD68-44DB-919A-121E205094DD}"/>
              </a:ext>
            </a:extLst>
          </p:cNvPr>
          <p:cNvSpPr txBox="1"/>
          <p:nvPr/>
        </p:nvSpPr>
        <p:spPr>
          <a:xfrm>
            <a:off x="6940791" y="1194155"/>
            <a:ext cx="4343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en-US" sz="1600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3BC6C3B6-5C2C-4772-B350-3014110BA320}"/>
              </a:ext>
            </a:extLst>
          </p:cNvPr>
          <p:cNvSpPr txBox="1"/>
          <p:nvPr/>
        </p:nvSpPr>
        <p:spPr>
          <a:xfrm>
            <a:off x="8201824" y="1194155"/>
            <a:ext cx="4343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en-US" sz="1600" spc="-90" dirty="0">
                <a:solidFill>
                  <a:srgbClr val="FFFFFF"/>
                </a:solidFill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82E18C11-D3CB-450A-B6AB-B5AA4C0F8271}"/>
              </a:ext>
            </a:extLst>
          </p:cNvPr>
          <p:cNvSpPr txBox="1"/>
          <p:nvPr/>
        </p:nvSpPr>
        <p:spPr>
          <a:xfrm>
            <a:off x="9462858" y="1194155"/>
            <a:ext cx="4343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en-US" sz="1600" spc="-90" dirty="0">
                <a:solidFill>
                  <a:srgbClr val="FFFFFF"/>
                </a:solidFill>
              </a:rPr>
              <a:t>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5" name="object 7">
            <a:extLst>
              <a:ext uri="{FF2B5EF4-FFF2-40B4-BE49-F238E27FC236}">
                <a16:creationId xmlns:a16="http://schemas.microsoft.com/office/drawing/2014/main" id="{40250324-2168-42A7-84BF-BD09F8C0A8E5}"/>
              </a:ext>
            </a:extLst>
          </p:cNvPr>
          <p:cNvSpPr txBox="1"/>
          <p:nvPr/>
        </p:nvSpPr>
        <p:spPr>
          <a:xfrm>
            <a:off x="4598400" y="2220029"/>
            <a:ext cx="1793853" cy="30008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marR="5080">
              <a:lnSpc>
                <a:spcPct val="85000"/>
              </a:lnSpc>
              <a:spcBef>
                <a:spcPts val="300"/>
              </a:spcBef>
              <a:defRPr sz="1000"/>
            </a:lvl1pPr>
          </a:lstStyle>
          <a:p>
            <a:r>
              <a:rPr lang="en-US" dirty="0"/>
              <a:t>Handle seasonality and trends in time series data.</a:t>
            </a:r>
            <a:endParaRPr dirty="0"/>
          </a:p>
        </p:txBody>
      </p:sp>
      <p:sp>
        <p:nvSpPr>
          <p:cNvPr id="86" name="object 60">
            <a:extLst>
              <a:ext uri="{FF2B5EF4-FFF2-40B4-BE49-F238E27FC236}">
                <a16:creationId xmlns:a16="http://schemas.microsoft.com/office/drawing/2014/main" id="{DF7662C5-4DBD-4F02-9363-4349689F479E}"/>
              </a:ext>
            </a:extLst>
          </p:cNvPr>
          <p:cNvSpPr txBox="1"/>
          <p:nvPr/>
        </p:nvSpPr>
        <p:spPr>
          <a:xfrm>
            <a:off x="4524703" y="2897647"/>
            <a:ext cx="1962838" cy="12439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Parameters (order and seasonal order) were chosen based on Autocorrelation Function (</a:t>
            </a:r>
            <a:r>
              <a:rPr lang="en-US" sz="1000" b="1" dirty="0"/>
              <a:t>ACF</a:t>
            </a:r>
            <a:r>
              <a:rPr lang="en-US" sz="1000" dirty="0"/>
              <a:t>) and Partial Autocorrelation Function (</a:t>
            </a:r>
            <a:r>
              <a:rPr lang="en-US" sz="1000" b="1" dirty="0"/>
              <a:t>PACF</a:t>
            </a:r>
            <a:r>
              <a:rPr lang="en-US" sz="1000" dirty="0"/>
              <a:t>) plots.</a:t>
            </a:r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endParaRPr lang="en-US" sz="1000" dirty="0"/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Implemented using </a:t>
            </a:r>
            <a:r>
              <a:rPr lang="en-US" sz="1000" b="1" i="1" dirty="0"/>
              <a:t>statsmodels</a:t>
            </a:r>
            <a:r>
              <a:rPr lang="en-US" sz="1000" dirty="0"/>
              <a:t> library.</a:t>
            </a:r>
            <a:endParaRPr sz="1000" dirty="0"/>
          </a:p>
        </p:txBody>
      </p:sp>
      <p:sp>
        <p:nvSpPr>
          <p:cNvPr id="87" name="object 34">
            <a:extLst>
              <a:ext uri="{FF2B5EF4-FFF2-40B4-BE49-F238E27FC236}">
                <a16:creationId xmlns:a16="http://schemas.microsoft.com/office/drawing/2014/main" id="{A12274BF-E33D-4C6C-884C-90B559BC1895}"/>
              </a:ext>
            </a:extLst>
          </p:cNvPr>
          <p:cNvSpPr/>
          <p:nvPr/>
        </p:nvSpPr>
        <p:spPr>
          <a:xfrm>
            <a:off x="10103027" y="1570253"/>
            <a:ext cx="762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60">
            <a:extLst>
              <a:ext uri="{FF2B5EF4-FFF2-40B4-BE49-F238E27FC236}">
                <a16:creationId xmlns:a16="http://schemas.microsoft.com/office/drawing/2014/main" id="{1E06DA12-7551-4136-801B-CC6F3D47CD01}"/>
              </a:ext>
            </a:extLst>
          </p:cNvPr>
          <p:cNvSpPr txBox="1"/>
          <p:nvPr/>
        </p:nvSpPr>
        <p:spPr>
          <a:xfrm>
            <a:off x="9173611" y="2904226"/>
            <a:ext cx="1856523" cy="17825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Adjusted the L1 regularization parameter (alpha) to promote sparsity in the model.</a:t>
            </a:r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endParaRPr lang="en-US" sz="1000" dirty="0"/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Models were built using the </a:t>
            </a:r>
            <a:r>
              <a:rPr lang="en-US" sz="1000" b="1" i="1" dirty="0"/>
              <a:t>scikit-learn </a:t>
            </a:r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endParaRPr lang="en-US" sz="1000" dirty="0"/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r>
              <a:rPr lang="en-US" sz="1000" dirty="0"/>
              <a:t>Hyperparameters were tuned using </a:t>
            </a:r>
            <a:r>
              <a:rPr lang="en-US" sz="1000" b="1" i="1" dirty="0"/>
              <a:t>cross-validation</a:t>
            </a:r>
            <a:r>
              <a:rPr lang="en-US" sz="1000" dirty="0"/>
              <a:t> to find the optimal values.</a:t>
            </a:r>
          </a:p>
          <a:p>
            <a:pPr marL="12700" marR="5080">
              <a:lnSpc>
                <a:spcPts val="1130"/>
              </a:lnSpc>
              <a:spcBef>
                <a:spcPts val="300"/>
              </a:spcBef>
            </a:pPr>
            <a:endParaRPr sz="1000" dirty="0"/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F59403F5-4036-46A4-B559-BEB62D1F370D}"/>
              </a:ext>
            </a:extLst>
          </p:cNvPr>
          <p:cNvSpPr txBox="1"/>
          <p:nvPr/>
        </p:nvSpPr>
        <p:spPr>
          <a:xfrm>
            <a:off x="4571845" y="4876706"/>
            <a:ext cx="1922649" cy="69249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300"/>
              </a:spcBef>
            </a:pPr>
            <a:r>
              <a:rPr lang="en-US" sz="1000" dirty="0"/>
              <a:t>Despite its theoretical suitability, SARIMA </a:t>
            </a:r>
            <a:r>
              <a:rPr lang="en-US" sz="1000" b="1" dirty="0"/>
              <a:t>struggled</a:t>
            </a:r>
            <a:r>
              <a:rPr lang="en-US" sz="1000" dirty="0"/>
              <a:t> to effectively capture the sales trends, possibly due to data complexity and inadequate parameter selection</a:t>
            </a:r>
            <a:endParaRPr sz="1000" dirty="0"/>
          </a:p>
        </p:txBody>
      </p:sp>
      <p:sp>
        <p:nvSpPr>
          <p:cNvPr id="92" name="object 40">
            <a:extLst>
              <a:ext uri="{FF2B5EF4-FFF2-40B4-BE49-F238E27FC236}">
                <a16:creationId xmlns:a16="http://schemas.microsoft.com/office/drawing/2014/main" id="{C6D75755-69FC-4DFD-985E-65F11AA5BA0F}"/>
              </a:ext>
            </a:extLst>
          </p:cNvPr>
          <p:cNvSpPr txBox="1"/>
          <p:nvPr/>
        </p:nvSpPr>
        <p:spPr>
          <a:xfrm>
            <a:off x="9129763" y="4876706"/>
            <a:ext cx="1856524" cy="82330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300"/>
              </a:spcBef>
            </a:pPr>
            <a:r>
              <a:rPr lang="en-US" sz="1000" dirty="0"/>
              <a:t> Outperformed both Linear and Ridge Regression, displaying the lowest error metrics and perfect R² values, thanks to its ability to eliminate irrelevant features</a:t>
            </a:r>
            <a:endParaRPr sz="1000" dirty="0"/>
          </a:p>
        </p:txBody>
      </p:sp>
      <p:sp>
        <p:nvSpPr>
          <p:cNvPr id="2" name="object 71">
            <a:extLst>
              <a:ext uri="{FF2B5EF4-FFF2-40B4-BE49-F238E27FC236}">
                <a16:creationId xmlns:a16="http://schemas.microsoft.com/office/drawing/2014/main" id="{FDB4B4D2-5C8B-2F6D-482E-F47AE3D2EB64}"/>
              </a:ext>
            </a:extLst>
          </p:cNvPr>
          <p:cNvSpPr/>
          <p:nvPr/>
        </p:nvSpPr>
        <p:spPr>
          <a:xfrm>
            <a:off x="4524702" y="1066966"/>
            <a:ext cx="1629156" cy="408940"/>
          </a:xfrm>
          <a:custGeom>
            <a:avLst/>
            <a:gdLst/>
            <a:ahLst/>
            <a:cxnLst/>
            <a:rect l="l" t="t" r="r" b="b"/>
            <a:pathLst>
              <a:path w="1243964" h="408940">
                <a:moveTo>
                  <a:pt x="1194562" y="0"/>
                </a:moveTo>
                <a:lnTo>
                  <a:pt x="0" y="0"/>
                </a:lnTo>
                <a:lnTo>
                  <a:pt x="0" y="408431"/>
                </a:lnTo>
                <a:lnTo>
                  <a:pt x="1194562" y="408431"/>
                </a:lnTo>
                <a:lnTo>
                  <a:pt x="1243584" y="204215"/>
                </a:lnTo>
                <a:lnTo>
                  <a:pt x="1194562" y="0"/>
                </a:lnTo>
                <a:close/>
              </a:path>
            </a:pathLst>
          </a:custGeom>
          <a:solidFill>
            <a:srgbClr val="63246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74">
            <a:extLst>
              <a:ext uri="{FF2B5EF4-FFF2-40B4-BE49-F238E27FC236}">
                <a16:creationId xmlns:a16="http://schemas.microsoft.com/office/drawing/2014/main" id="{BFA659D5-76BD-BC14-C680-BCB822AA06F8}"/>
              </a:ext>
            </a:extLst>
          </p:cNvPr>
          <p:cNvSpPr txBox="1"/>
          <p:nvPr/>
        </p:nvSpPr>
        <p:spPr>
          <a:xfrm>
            <a:off x="4571845" y="1140145"/>
            <a:ext cx="143736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5875" algn="l"/>
                <a:tab pos="2546350" algn="l"/>
              </a:tabLst>
            </a:pPr>
            <a:r>
              <a:rPr lang="en-US" spc="-90" dirty="0">
                <a:solidFill>
                  <a:srgbClr val="FFFFFF"/>
                </a:solidFill>
                <a:latin typeface="Arial"/>
                <a:cs typeface="Arial"/>
              </a:rPr>
              <a:t>SARIMA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object 71">
            <a:extLst>
              <a:ext uri="{FF2B5EF4-FFF2-40B4-BE49-F238E27FC236}">
                <a16:creationId xmlns:a16="http://schemas.microsoft.com/office/drawing/2014/main" id="{D9927325-CA5A-E61A-92BB-F5518AF80313}"/>
              </a:ext>
            </a:extLst>
          </p:cNvPr>
          <p:cNvSpPr/>
          <p:nvPr/>
        </p:nvSpPr>
        <p:spPr>
          <a:xfrm>
            <a:off x="6676560" y="1066966"/>
            <a:ext cx="1629156" cy="408940"/>
          </a:xfrm>
          <a:custGeom>
            <a:avLst/>
            <a:gdLst/>
            <a:ahLst/>
            <a:cxnLst/>
            <a:rect l="l" t="t" r="r" b="b"/>
            <a:pathLst>
              <a:path w="1243964" h="408940">
                <a:moveTo>
                  <a:pt x="1194562" y="0"/>
                </a:moveTo>
                <a:lnTo>
                  <a:pt x="0" y="0"/>
                </a:lnTo>
                <a:lnTo>
                  <a:pt x="0" y="408431"/>
                </a:lnTo>
                <a:lnTo>
                  <a:pt x="1194562" y="408431"/>
                </a:lnTo>
                <a:lnTo>
                  <a:pt x="1243584" y="204215"/>
                </a:lnTo>
                <a:lnTo>
                  <a:pt x="1194562" y="0"/>
                </a:lnTo>
                <a:close/>
              </a:path>
            </a:pathLst>
          </a:custGeom>
          <a:solidFill>
            <a:srgbClr val="63246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" name="object 74">
            <a:extLst>
              <a:ext uri="{FF2B5EF4-FFF2-40B4-BE49-F238E27FC236}">
                <a16:creationId xmlns:a16="http://schemas.microsoft.com/office/drawing/2014/main" id="{2B9EDE9A-CFEB-3049-A7D7-A29AF7FABF34}"/>
              </a:ext>
            </a:extLst>
          </p:cNvPr>
          <p:cNvSpPr txBox="1"/>
          <p:nvPr/>
        </p:nvSpPr>
        <p:spPr>
          <a:xfrm>
            <a:off x="6723703" y="1140145"/>
            <a:ext cx="143736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5875" algn="l"/>
                <a:tab pos="2546350" algn="l"/>
              </a:tabLst>
            </a:pPr>
            <a:r>
              <a:rPr lang="en-US" spc="-90" dirty="0">
                <a:solidFill>
                  <a:srgbClr val="FFFFFF"/>
                </a:solidFill>
                <a:latin typeface="Arial"/>
                <a:cs typeface="Arial"/>
              </a:rPr>
              <a:t>Ridge Regression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" name="object 71">
            <a:extLst>
              <a:ext uri="{FF2B5EF4-FFF2-40B4-BE49-F238E27FC236}">
                <a16:creationId xmlns:a16="http://schemas.microsoft.com/office/drawing/2014/main" id="{7EC4DF84-C83E-BB4F-14CF-1A2D81E19560}"/>
              </a:ext>
            </a:extLst>
          </p:cNvPr>
          <p:cNvSpPr/>
          <p:nvPr/>
        </p:nvSpPr>
        <p:spPr>
          <a:xfrm>
            <a:off x="9082620" y="1066966"/>
            <a:ext cx="1629156" cy="408940"/>
          </a:xfrm>
          <a:custGeom>
            <a:avLst/>
            <a:gdLst/>
            <a:ahLst/>
            <a:cxnLst/>
            <a:rect l="l" t="t" r="r" b="b"/>
            <a:pathLst>
              <a:path w="1243964" h="408940">
                <a:moveTo>
                  <a:pt x="1194562" y="0"/>
                </a:moveTo>
                <a:lnTo>
                  <a:pt x="0" y="0"/>
                </a:lnTo>
                <a:lnTo>
                  <a:pt x="0" y="408431"/>
                </a:lnTo>
                <a:lnTo>
                  <a:pt x="1194562" y="408431"/>
                </a:lnTo>
                <a:lnTo>
                  <a:pt x="1243584" y="204215"/>
                </a:lnTo>
                <a:lnTo>
                  <a:pt x="1194562" y="0"/>
                </a:lnTo>
                <a:close/>
              </a:path>
            </a:pathLst>
          </a:custGeom>
          <a:solidFill>
            <a:srgbClr val="63246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3" name="object 74">
            <a:extLst>
              <a:ext uri="{FF2B5EF4-FFF2-40B4-BE49-F238E27FC236}">
                <a16:creationId xmlns:a16="http://schemas.microsoft.com/office/drawing/2014/main" id="{F0162FEC-5210-06A7-D2AD-0D3D90A27184}"/>
              </a:ext>
            </a:extLst>
          </p:cNvPr>
          <p:cNvSpPr txBox="1"/>
          <p:nvPr/>
        </p:nvSpPr>
        <p:spPr>
          <a:xfrm>
            <a:off x="9129763" y="1140145"/>
            <a:ext cx="143736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5875" algn="l"/>
                <a:tab pos="2546350" algn="l"/>
              </a:tabLst>
            </a:pPr>
            <a:r>
              <a:rPr lang="en-US" spc="-90" dirty="0">
                <a:solidFill>
                  <a:srgbClr val="FFFFFF"/>
                </a:solidFill>
                <a:latin typeface="Arial"/>
                <a:cs typeface="Arial"/>
              </a:rPr>
              <a:t>Lasso Regression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5BC381E4-571D-E234-F318-96828E6A09E9}"/>
              </a:ext>
            </a:extLst>
          </p:cNvPr>
          <p:cNvSpPr txBox="1"/>
          <p:nvPr/>
        </p:nvSpPr>
        <p:spPr>
          <a:xfrm>
            <a:off x="9173612" y="2220029"/>
            <a:ext cx="1937433" cy="43088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700" marR="5080">
              <a:lnSpc>
                <a:spcPct val="85000"/>
              </a:lnSpc>
              <a:spcBef>
                <a:spcPts val="300"/>
              </a:spcBef>
              <a:defRPr sz="1000"/>
            </a:lvl1pPr>
          </a:lstStyle>
          <a:p>
            <a:r>
              <a:rPr lang="en-US" dirty="0"/>
              <a:t>overfitting and multicollinearity issues through regularization techniques. L1 regularization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06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01786"/>
              </p:ext>
            </p:extLst>
          </p:nvPr>
        </p:nvGraphicFramePr>
        <p:xfrm>
          <a:off x="181747" y="1055214"/>
          <a:ext cx="7124216" cy="271222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49889">
                  <a:extLst>
                    <a:ext uri="{9D8B030D-6E8A-4147-A177-3AD203B41FA5}">
                      <a16:colId xmlns:a16="http://schemas.microsoft.com/office/drawing/2014/main" val="977599933"/>
                    </a:ext>
                  </a:extLst>
                </a:gridCol>
                <a:gridCol w="1203936">
                  <a:extLst>
                    <a:ext uri="{9D8B030D-6E8A-4147-A177-3AD203B41FA5}">
                      <a16:colId xmlns:a16="http://schemas.microsoft.com/office/drawing/2014/main" val="412761207"/>
                    </a:ext>
                  </a:extLst>
                </a:gridCol>
                <a:gridCol w="867357">
                  <a:extLst>
                    <a:ext uri="{9D8B030D-6E8A-4147-A177-3AD203B41FA5}">
                      <a16:colId xmlns:a16="http://schemas.microsoft.com/office/drawing/2014/main" val="2226112193"/>
                    </a:ext>
                  </a:extLst>
                </a:gridCol>
                <a:gridCol w="931119">
                  <a:extLst>
                    <a:ext uri="{9D8B030D-6E8A-4147-A177-3AD203B41FA5}">
                      <a16:colId xmlns:a16="http://schemas.microsoft.com/office/drawing/2014/main" val="1920060307"/>
                    </a:ext>
                  </a:extLst>
                </a:gridCol>
                <a:gridCol w="957305">
                  <a:extLst>
                    <a:ext uri="{9D8B030D-6E8A-4147-A177-3AD203B41FA5}">
                      <a16:colId xmlns:a16="http://schemas.microsoft.com/office/drawing/2014/main" val="796939863"/>
                    </a:ext>
                  </a:extLst>
                </a:gridCol>
                <a:gridCol w="957305">
                  <a:extLst>
                    <a:ext uri="{9D8B030D-6E8A-4147-A177-3AD203B41FA5}">
                      <a16:colId xmlns:a16="http://schemas.microsoft.com/office/drawing/2014/main" val="1202631565"/>
                    </a:ext>
                  </a:extLst>
                </a:gridCol>
                <a:gridCol w="957305">
                  <a:extLst>
                    <a:ext uri="{9D8B030D-6E8A-4147-A177-3AD203B41FA5}">
                      <a16:colId xmlns:a16="http://schemas.microsoft.com/office/drawing/2014/main" val="3223937415"/>
                    </a:ext>
                  </a:extLst>
                </a:gridCol>
              </a:tblGrid>
              <a:tr h="777017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Monthly</a:t>
                      </a:r>
                    </a:p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Weekly MAE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Monthly</a:t>
                      </a:r>
                    </a:p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Weekly</a:t>
                      </a:r>
                    </a:p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Monthly</a:t>
                      </a:r>
                    </a:p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R²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Weekly</a:t>
                      </a:r>
                    </a:p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R²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2434959"/>
                  </a:ext>
                </a:extLst>
              </a:tr>
              <a:tr h="44023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Linear 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464,287.23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(67.4%)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1.77e-10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221,416,608,226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4.65e-20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-34.0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100.0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9520236"/>
                  </a:ext>
                </a:extLst>
              </a:tr>
              <a:tr h="44023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Ridge 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15,627.89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(2.27%)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15,627.89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(2.27%)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315,514,384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315,514,384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99.9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99.9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416273"/>
                  </a:ext>
                </a:extLst>
              </a:tr>
              <a:tr h="61449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Lasso 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93.59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(0.014%)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93.59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(0.014%)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11,719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11,719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99.999996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99.999996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4394774"/>
                  </a:ext>
                </a:extLst>
              </a:tr>
              <a:tr h="440236"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200" u="none" strike="noStrike" dirty="0">
                          <a:effectLst/>
                        </a:rPr>
                        <a:t>SARIMA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85,401.66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(12.4%)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53,620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(8.4%)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12,608,689,533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9,263,221,076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-37.0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-4.4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2846043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33706114-11E7-939E-5D7B-12B14B86129F}"/>
              </a:ext>
            </a:extLst>
          </p:cNvPr>
          <p:cNvSpPr txBox="1">
            <a:spLocks/>
          </p:cNvSpPr>
          <p:nvPr/>
        </p:nvSpPr>
        <p:spPr>
          <a:xfrm>
            <a:off x="397113" y="295721"/>
            <a:ext cx="10363200" cy="18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None/>
              <a:defRPr sz="105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Sales Forecasting</a:t>
            </a:r>
          </a:p>
          <a:p>
            <a:endParaRPr lang="en-US" dirty="0"/>
          </a:p>
        </p:txBody>
      </p:sp>
      <p:sp>
        <p:nvSpPr>
          <p:cNvPr id="8" name="object 50">
            <a:extLst>
              <a:ext uri="{FF2B5EF4-FFF2-40B4-BE49-F238E27FC236}">
                <a16:creationId xmlns:a16="http://schemas.microsoft.com/office/drawing/2014/main" id="{CD25ED88-FDAF-4A38-39F5-76E7E1DFD416}"/>
              </a:ext>
            </a:extLst>
          </p:cNvPr>
          <p:cNvSpPr txBox="1">
            <a:spLocks/>
          </p:cNvSpPr>
          <p:nvPr/>
        </p:nvSpPr>
        <p:spPr>
          <a:xfrm>
            <a:off x="434830" y="483293"/>
            <a:ext cx="5634355" cy="4411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566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642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dirty="0"/>
              <a:t>Model Results</a:t>
            </a:r>
          </a:p>
        </p:txBody>
      </p:sp>
      <p:pic>
        <p:nvPicPr>
          <p:cNvPr id="11" name="image7.png" descr="A graph of a graph with green and red squares&#10;&#10;Description automatically generated">
            <a:extLst>
              <a:ext uri="{FF2B5EF4-FFF2-40B4-BE49-F238E27FC236}">
                <a16:creationId xmlns:a16="http://schemas.microsoft.com/office/drawing/2014/main" id="{7C63B0FF-5605-EEED-BB56-F4555A41ED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202" y="4034436"/>
            <a:ext cx="2626113" cy="2244062"/>
          </a:xfrm>
          <a:prstGeom prst="rect">
            <a:avLst/>
          </a:prstGeom>
          <a:ln/>
        </p:spPr>
      </p:pic>
      <p:pic>
        <p:nvPicPr>
          <p:cNvPr id="12" name="image9.png">
            <a:extLst>
              <a:ext uri="{FF2B5EF4-FFF2-40B4-BE49-F238E27FC236}">
                <a16:creationId xmlns:a16="http://schemas.microsoft.com/office/drawing/2014/main" id="{7A712F43-A645-51EB-1D96-59E92F293AD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704362" y="4034436"/>
            <a:ext cx="2357172" cy="2133225"/>
          </a:xfrm>
          <a:prstGeom prst="rect">
            <a:avLst/>
          </a:prstGeom>
          <a:ln/>
        </p:spPr>
      </p:pic>
      <p:pic>
        <p:nvPicPr>
          <p:cNvPr id="13" name="image13.png">
            <a:extLst>
              <a:ext uri="{FF2B5EF4-FFF2-40B4-BE49-F238E27FC236}">
                <a16:creationId xmlns:a16="http://schemas.microsoft.com/office/drawing/2014/main" id="{281B1375-A646-008A-A5F9-5FC3C914AAE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015351" y="4034437"/>
            <a:ext cx="2607281" cy="1768350"/>
          </a:xfrm>
          <a:prstGeom prst="rect">
            <a:avLst/>
          </a:prstGeom>
          <a:ln/>
        </p:spPr>
      </p:pic>
      <p:sp>
        <p:nvSpPr>
          <p:cNvPr id="21" name="Google Shape;1182;p26">
            <a:extLst>
              <a:ext uri="{FF2B5EF4-FFF2-40B4-BE49-F238E27FC236}">
                <a16:creationId xmlns:a16="http://schemas.microsoft.com/office/drawing/2014/main" id="{CB3D8844-2610-E552-6424-499A1A2F1F6D}"/>
              </a:ext>
            </a:extLst>
          </p:cNvPr>
          <p:cNvSpPr txBox="1"/>
          <p:nvPr/>
        </p:nvSpPr>
        <p:spPr>
          <a:xfrm>
            <a:off x="7650340" y="615593"/>
            <a:ext cx="4461514" cy="485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0">
              <a:spcBef>
                <a:spcPts val="200"/>
              </a:spcBef>
              <a:buSzPts val="800"/>
            </a:pPr>
            <a:r>
              <a:rPr lang="en-US" sz="1600" b="1" dirty="0">
                <a:solidFill>
                  <a:srgbClr val="642566"/>
                </a:solidFill>
                <a:highlight>
                  <a:srgbClr val="C0C0C0"/>
                </a:highlight>
              </a:rPr>
              <a:t>Results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endParaRPr lang="en-US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Granularity Matters: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between monthly and weekly data for Linear Regression highlights the importance of data granularity.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endParaRPr lang="en-US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 is Effective:</a:t>
            </a:r>
            <a:endParaRPr lang="en-US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Ridge and Lasso regression benefited from regularization, which helped in mitigating overfitting and improving predictive accuracy.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endParaRPr lang="en-US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SARIMA's Complexity: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SARIMA model, while theoretically adept at handling seasonality, underperformed due to possibly insufficient data.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endParaRPr lang="en-US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Tuning: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importance of hyperparameter tuning is evident from the improved performance of Ridge and Lasso regressions.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endParaRPr lang="en-US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600" b="1" dirty="0">
                <a:solidFill>
                  <a:srgbClr val="642566"/>
                </a:solidFill>
                <a:highlight>
                  <a:srgbClr val="C0C0C0"/>
                </a:highlight>
              </a:rPr>
              <a:t>Limitation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endParaRPr lang="en-US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Quality and Quantity: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may have had insufficient data points, particularly for the SARIMA model, affecting its ability to accurately forecast sales.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endParaRPr lang="en-US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Complexity: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Simpler models like Linear Regression struggled with the complexity of the data. More complex models like SARIMA required more data to perform well.</a:t>
            </a:r>
          </a:p>
        </p:txBody>
      </p:sp>
    </p:spTree>
    <p:extLst>
      <p:ext uri="{BB962C8B-B14F-4D97-AF65-F5344CB8AC3E}">
        <p14:creationId xmlns:p14="http://schemas.microsoft.com/office/powerpoint/2010/main" val="285585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/>
          <p:nvPr/>
        </p:nvGrpSpPr>
        <p:grpSpPr>
          <a:xfrm>
            <a:off x="648413" y="1691076"/>
            <a:ext cx="10078726" cy="4287057"/>
            <a:chOff x="533400" y="1635125"/>
            <a:chExt cx="4072268" cy="2303462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 rot="16200000" flipH="1">
              <a:off x="1322388" y="849313"/>
              <a:ext cx="420687" cy="1992313"/>
            </a:xfrm>
            <a:prstGeom prst="homePlate">
              <a:avLst>
                <a:gd name="adj" fmla="val 30944"/>
              </a:avLst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vert="eaVert" lIns="52153" tIns="54000" rIns="108000" bIns="52153">
              <a:noAutofit/>
            </a:bodyPr>
            <a:lstStyle/>
            <a:p>
              <a:pPr marL="228594" lvl="0" algn="ctr">
                <a:spcBef>
                  <a:spcPts val="270"/>
                </a:spcBef>
                <a:buSzPts val="1148"/>
              </a:pPr>
              <a:r>
                <a:rPr lang="en-US" sz="1800" dirty="0">
                  <a:solidFill>
                    <a:schemeClr val="bg1"/>
                  </a:solidFill>
                </a:rPr>
                <a:t>Conclusions</a:t>
              </a: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533400" y="2000250"/>
              <a:ext cx="1995487" cy="1938337"/>
            </a:xfrm>
            <a:custGeom>
              <a:avLst/>
              <a:gdLst>
                <a:gd name="T0" fmla="*/ 2147483647 w 1590"/>
                <a:gd name="T1" fmla="*/ 0 h 1901"/>
                <a:gd name="T2" fmla="*/ 2147483647 w 1590"/>
                <a:gd name="T3" fmla="*/ 2147483647 h 1901"/>
                <a:gd name="T4" fmla="*/ 2147483647 w 1590"/>
                <a:gd name="T5" fmla="*/ 0 h 1901"/>
                <a:gd name="T6" fmla="*/ 2147483647 w 1590"/>
                <a:gd name="T7" fmla="*/ 2147483647 h 1901"/>
                <a:gd name="T8" fmla="*/ 0 w 1590"/>
                <a:gd name="T9" fmla="*/ 2147483647 h 1901"/>
                <a:gd name="T10" fmla="*/ 2147483647 w 1590"/>
                <a:gd name="T11" fmla="*/ 2147483647 h 1901"/>
                <a:gd name="T12" fmla="*/ 2147483647 w 1590"/>
                <a:gd name="T13" fmla="*/ 2147483647 h 1901"/>
                <a:gd name="T14" fmla="*/ 2147483647 w 1590"/>
                <a:gd name="T15" fmla="*/ 2147483647 h 1901"/>
                <a:gd name="T16" fmla="*/ 2147483647 w 1590"/>
                <a:gd name="T17" fmla="*/ 0 h 19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90"/>
                <a:gd name="T28" fmla="*/ 0 h 1901"/>
                <a:gd name="T29" fmla="*/ 1590 w 1590"/>
                <a:gd name="T30" fmla="*/ 1901 h 19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90" h="1901">
                  <a:moveTo>
                    <a:pt x="4" y="0"/>
                  </a:moveTo>
                  <a:lnTo>
                    <a:pt x="797" y="127"/>
                  </a:lnTo>
                  <a:lnTo>
                    <a:pt x="1589" y="0"/>
                  </a:lnTo>
                  <a:lnTo>
                    <a:pt x="1589" y="1900"/>
                  </a:lnTo>
                  <a:lnTo>
                    <a:pt x="0" y="1900"/>
                  </a:lnTo>
                  <a:lnTo>
                    <a:pt x="24" y="1900"/>
                  </a:lnTo>
                  <a:lnTo>
                    <a:pt x="8" y="1900"/>
                  </a:lnTo>
                  <a:lnTo>
                    <a:pt x="4" y="1900"/>
                  </a:lnTo>
                  <a:lnTo>
                    <a:pt x="4" y="0"/>
                  </a:lnTo>
                </a:path>
              </a:pathLst>
            </a:custGeom>
            <a:noFill/>
            <a:ln w="12700" cap="rnd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lIns="52153" tIns="52153" rIns="52153" bIns="52153">
              <a:noAutofit/>
            </a:bodyPr>
            <a:lstStyle/>
            <a:p>
              <a:pPr defTabSz="1042988">
                <a:spcAft>
                  <a:spcPct val="0"/>
                </a:spcAft>
                <a:buClrTx/>
                <a:buSzTx/>
                <a:buFontTx/>
                <a:buNone/>
              </a:pPr>
              <a:endParaRPr lang="en-GB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12"/>
            <p:cNvSpPr txBox="1">
              <a:spLocks noChangeArrowheads="1"/>
            </p:cNvSpPr>
            <p:nvPr/>
          </p:nvSpPr>
          <p:spPr>
            <a:xfrm>
              <a:off x="623887" y="2158169"/>
              <a:ext cx="1814512" cy="170617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r>
                <a:rPr lang="en-US" sz="1600" dirty="0"/>
                <a:t>Simpler models like Linear Regression are effective with granular data (e.g., weekly data)</a:t>
              </a:r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endParaRPr lang="en-US" sz="1600" dirty="0"/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r>
                <a:rPr lang="en-US" sz="1600" dirty="0"/>
                <a:t>Regularization methods improve model robustness and accuracy</a:t>
              </a:r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endParaRPr lang="en-US" sz="1600" dirty="0"/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r>
                <a:rPr lang="en-US" sz="1600" dirty="0"/>
                <a:t>Complex models like SARIMA require extensive data and careful parameter tuning</a:t>
              </a:r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endParaRPr lang="en-US" sz="1600" dirty="0"/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r>
                <a:rPr lang="en-US" sz="1600" dirty="0"/>
                <a:t>Importance of tailoring forecasting models to data characteristics and needs</a:t>
              </a:r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 rot="5400000" flipH="1" flipV="1">
              <a:off x="3399167" y="2732086"/>
              <a:ext cx="420687" cy="1992314"/>
            </a:xfrm>
            <a:prstGeom prst="homePlate">
              <a:avLst>
                <a:gd name="adj" fmla="val 30944"/>
              </a:avLst>
            </a:prstGeom>
            <a:solidFill>
              <a:schemeClr val="accent1"/>
            </a:solidFill>
            <a:ln w="12700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eaVert" lIns="0" tIns="0" rIns="0" bIns="0" anchor="ctr" anchorCtr="1">
              <a:noAutofit/>
            </a:bodyPr>
            <a:lstStyle/>
            <a:p>
              <a:pPr marL="228594" lvl="0" algn="ctr">
                <a:spcBef>
                  <a:spcPts val="270"/>
                </a:spcBef>
                <a:buSzPts val="1148"/>
              </a:pPr>
              <a:r>
                <a:rPr lang="en-US" sz="1800" dirty="0">
                  <a:solidFill>
                    <a:schemeClr val="bg1"/>
                  </a:solidFill>
                </a:rPr>
                <a:t>Further Research</a:t>
              </a:r>
            </a:p>
          </p:txBody>
        </p:sp>
        <p:sp>
          <p:nvSpPr>
            <p:cNvPr id="10" name="Freeform 4"/>
            <p:cNvSpPr>
              <a:spLocks/>
            </p:cNvSpPr>
            <p:nvPr/>
          </p:nvSpPr>
          <p:spPr bwMode="auto">
            <a:xfrm flipV="1">
              <a:off x="2610180" y="1635125"/>
              <a:ext cx="1995488" cy="1938337"/>
            </a:xfrm>
            <a:custGeom>
              <a:avLst/>
              <a:gdLst>
                <a:gd name="T0" fmla="*/ 2147483647 w 1590"/>
                <a:gd name="T1" fmla="*/ 0 h 1901"/>
                <a:gd name="T2" fmla="*/ 2147483647 w 1590"/>
                <a:gd name="T3" fmla="*/ 2147483647 h 1901"/>
                <a:gd name="T4" fmla="*/ 2147483647 w 1590"/>
                <a:gd name="T5" fmla="*/ 0 h 1901"/>
                <a:gd name="T6" fmla="*/ 2147483647 w 1590"/>
                <a:gd name="T7" fmla="*/ 2147483647 h 1901"/>
                <a:gd name="T8" fmla="*/ 0 w 1590"/>
                <a:gd name="T9" fmla="*/ 2147483647 h 1901"/>
                <a:gd name="T10" fmla="*/ 2147483647 w 1590"/>
                <a:gd name="T11" fmla="*/ 2147483647 h 1901"/>
                <a:gd name="T12" fmla="*/ 2147483647 w 1590"/>
                <a:gd name="T13" fmla="*/ 2147483647 h 1901"/>
                <a:gd name="T14" fmla="*/ 2147483647 w 1590"/>
                <a:gd name="T15" fmla="*/ 2147483647 h 1901"/>
                <a:gd name="T16" fmla="*/ 2147483647 w 1590"/>
                <a:gd name="T17" fmla="*/ 0 h 19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90"/>
                <a:gd name="T28" fmla="*/ 0 h 1901"/>
                <a:gd name="T29" fmla="*/ 1590 w 1590"/>
                <a:gd name="T30" fmla="*/ 1901 h 19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90" h="1901">
                  <a:moveTo>
                    <a:pt x="4" y="0"/>
                  </a:moveTo>
                  <a:lnTo>
                    <a:pt x="797" y="127"/>
                  </a:lnTo>
                  <a:lnTo>
                    <a:pt x="1589" y="0"/>
                  </a:lnTo>
                  <a:lnTo>
                    <a:pt x="1589" y="1900"/>
                  </a:lnTo>
                  <a:lnTo>
                    <a:pt x="0" y="1900"/>
                  </a:lnTo>
                  <a:lnTo>
                    <a:pt x="24" y="1900"/>
                  </a:lnTo>
                  <a:lnTo>
                    <a:pt x="8" y="1900"/>
                  </a:lnTo>
                  <a:lnTo>
                    <a:pt x="4" y="1900"/>
                  </a:lnTo>
                  <a:lnTo>
                    <a:pt x="4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</p:spPr>
          <p:txBody>
            <a:bodyPr rot="10800000" lIns="52153" tIns="52153" rIns="52153" bIns="52153">
              <a:noAutofit/>
            </a:bodyPr>
            <a:lstStyle/>
            <a:p>
              <a:pPr defTabSz="1042988">
                <a:spcAft>
                  <a:spcPct val="0"/>
                </a:spcAft>
                <a:buClrTx/>
                <a:buSzTx/>
                <a:buFontTx/>
                <a:buNone/>
              </a:pPr>
              <a:endParaRPr lang="en-GB" sz="1200" dirty="0">
                <a:solidFill>
                  <a:schemeClr val="tx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2659930" y="1674938"/>
              <a:ext cx="1937263" cy="17406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noAutofit/>
            </a:bodyPr>
            <a:lstStyle/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r>
                <a:rPr lang="en-US" sz="1600" dirty="0"/>
                <a:t>Explore integration of </a:t>
              </a:r>
              <a:r>
                <a:rPr lang="en-US" sz="1600" b="1" dirty="0"/>
                <a:t>real-time data </a:t>
              </a:r>
              <a:r>
                <a:rPr lang="en-US" sz="1600" dirty="0"/>
                <a:t>into forecasting models</a:t>
              </a:r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endParaRPr lang="en-US" sz="1600" dirty="0"/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r>
                <a:rPr lang="en-US" sz="1600" dirty="0"/>
                <a:t>Conduct comprehensive comparative studies on the effectiveness of Long Short-Term Memory (</a:t>
              </a:r>
              <a:r>
                <a:rPr lang="en-US" sz="1600" b="1" dirty="0"/>
                <a:t>LSTM</a:t>
              </a:r>
              <a:r>
                <a:rPr lang="en-US" sz="1600" dirty="0"/>
                <a:t>) networks and </a:t>
              </a:r>
              <a:r>
                <a:rPr lang="en-US" sz="1600" b="1" dirty="0"/>
                <a:t>Prophet </a:t>
              </a:r>
              <a:r>
                <a:rPr lang="en-US" sz="1600" dirty="0"/>
                <a:t>models in sales forecasting</a:t>
              </a:r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endParaRPr lang="en-US" sz="1600" dirty="0"/>
            </a:p>
            <a:p>
              <a:pPr marL="457200" lvl="0" indent="-301498">
                <a:spcBef>
                  <a:spcPts val="270"/>
                </a:spcBef>
                <a:buClr>
                  <a:srgbClr val="595959"/>
                </a:buClr>
                <a:buSzPts val="1148"/>
                <a:buFont typeface="Noto Sans Symbols"/>
                <a:buChar char="▪"/>
              </a:pPr>
              <a:r>
                <a:rPr lang="en-US" sz="1600" dirty="0"/>
                <a:t>Develop models that dynamically adapt to sudden market shifts caused by </a:t>
              </a:r>
              <a:r>
                <a:rPr lang="en-US" sz="1600" b="1" dirty="0"/>
                <a:t>external factors</a:t>
              </a:r>
            </a:p>
          </p:txBody>
        </p:sp>
      </p:grpSp>
      <p:sp>
        <p:nvSpPr>
          <p:cNvPr id="14" name="Google Shape;1179;p26">
            <a:extLst>
              <a:ext uri="{FF2B5EF4-FFF2-40B4-BE49-F238E27FC236}">
                <a16:creationId xmlns:a16="http://schemas.microsoft.com/office/drawing/2014/main" id="{7E375C65-233A-AE4E-3D2F-453DE991630C}"/>
              </a:ext>
            </a:extLst>
          </p:cNvPr>
          <p:cNvSpPr txBox="1">
            <a:spLocks/>
          </p:cNvSpPr>
          <p:nvPr/>
        </p:nvSpPr>
        <p:spPr>
          <a:xfrm>
            <a:off x="341150" y="221649"/>
            <a:ext cx="7501345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800"/>
            </a:pPr>
            <a:r>
              <a:rPr lang="en-US" sz="2400" b="1" dirty="0">
                <a:solidFill>
                  <a:schemeClr val="accent1"/>
                </a:solidFill>
              </a:rPr>
              <a:t>Conclusions &amp; Future Recommendations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Google Shape;1180;p26">
            <a:extLst>
              <a:ext uri="{FF2B5EF4-FFF2-40B4-BE49-F238E27FC236}">
                <a16:creationId xmlns:a16="http://schemas.microsoft.com/office/drawing/2014/main" id="{7D366CF2-0DA4-4758-A53F-1BFD94DEED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939" y="269181"/>
            <a:ext cx="1036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r>
              <a:rPr lang="en-US" dirty="0"/>
              <a:t>Sales Forecasting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BE9EA0-6D79-42F7-EA82-AC8ADA9B7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45228"/>
              </p:ext>
            </p:extLst>
          </p:nvPr>
        </p:nvGraphicFramePr>
        <p:xfrm>
          <a:off x="466530" y="345233"/>
          <a:ext cx="7814153" cy="641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8A233FE-1837-068F-51BB-D6B992BE0835}"/>
              </a:ext>
            </a:extLst>
          </p:cNvPr>
          <p:cNvSpPr txBox="1">
            <a:spLocks/>
          </p:cNvSpPr>
          <p:nvPr/>
        </p:nvSpPr>
        <p:spPr>
          <a:xfrm>
            <a:off x="9025832" y="2689208"/>
            <a:ext cx="3043896" cy="86222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7030A0"/>
                </a:solidFill>
              </a:rPr>
              <a:t>Details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53"/>
    </mc:Choice>
    <mc:Fallback xmlns="">
      <p:transition spd="slow" advTm="36153"/>
    </mc:Fallback>
  </mc:AlternateContent>
  <p:extLst>
    <p:ext uri="{3A86A75C-4F4B-4683-9AE1-C65F6400EC91}">
      <p14:laserTraceLst xmlns:p14="http://schemas.microsoft.com/office/powerpoint/2010/main">
        <p14:tracePtLst>
          <p14:tracePt t="3533" x="4246563" y="6057900"/>
          <p14:tracePt t="3550" x="4352925" y="5221288"/>
          <p14:tracePt t="3564" x="4497388" y="4411663"/>
          <p14:tracePt t="3581" x="4708525" y="3765550"/>
          <p14:tracePt t="3597" x="4833938" y="3573463"/>
          <p14:tracePt t="3614" x="4852988" y="3554413"/>
          <p14:tracePt t="3651" x="4864100" y="3554413"/>
          <p14:tracePt t="3667" x="4864100" y="3573463"/>
          <p14:tracePt t="3680" x="4864100" y="3611563"/>
          <p14:tracePt t="3697" x="4864100" y="3765550"/>
          <p14:tracePt t="3713" x="4864100" y="3978275"/>
          <p14:tracePt t="3730" x="4864100" y="4314825"/>
          <p14:tracePt t="3731" x="4864100" y="4440238"/>
          <p14:tracePt t="3747" x="4864100" y="4584700"/>
          <p14:tracePt t="3747" x="4864100" y="4662488"/>
          <p14:tracePt t="3764" x="4892675" y="4738688"/>
          <p14:tracePt t="3780" x="4902200" y="4776788"/>
          <p14:tracePt t="3813" x="4902200" y="4787900"/>
          <p14:tracePt t="3830" x="4902200" y="4806950"/>
          <p14:tracePt t="3847" x="4911725" y="4845050"/>
          <p14:tracePt t="3863" x="4921250" y="4864100"/>
          <p14:tracePt t="3880" x="4921250" y="4873625"/>
          <p14:tracePt t="3971" x="4902200" y="4854575"/>
          <p14:tracePt t="3979" x="4864100" y="4816475"/>
          <p14:tracePt t="3987" x="4805363" y="4767263"/>
          <p14:tracePt t="3997" x="4748213" y="4738688"/>
          <p14:tracePt t="4013" x="4660900" y="4652963"/>
          <p14:tracePt t="4031" x="4641850" y="4632325"/>
          <p14:tracePt t="4307" x="4651375" y="4641850"/>
          <p14:tracePt t="4314" x="4708525" y="4691063"/>
          <p14:tracePt t="4331" x="4824413" y="4738688"/>
          <p14:tracePt t="4348" x="4824413" y="4748213"/>
          <p14:tracePt t="4372" x="4833938" y="4748213"/>
          <p14:tracePt t="4381" x="4833938" y="4738688"/>
          <p14:tracePt t="4398" x="4776788" y="4652963"/>
          <p14:tracePt t="4415" x="4719638" y="4556125"/>
          <p14:tracePt t="4432" x="4689475" y="4518025"/>
          <p14:tracePt t="4448" x="4679950" y="4487863"/>
          <p14:tracePt t="4465" x="4660900" y="4468813"/>
          <p14:tracePt t="4482" x="4651375" y="4440238"/>
          <p14:tracePt t="4483" x="4641850" y="4440238"/>
          <p14:tracePt t="4498" x="4641850" y="4430713"/>
          <p14:tracePt t="4499" x="4632325" y="4430713"/>
          <p14:tracePt t="4515" x="4622800" y="4411663"/>
          <p14:tracePt t="4532" x="4613275" y="4411663"/>
          <p14:tracePt t="4548" x="4584700" y="4392613"/>
          <p14:tracePt t="4565" x="4564063" y="4383088"/>
          <p14:tracePt t="4581" x="4525963" y="4364038"/>
          <p14:tracePt t="4599" x="4506913" y="4352925"/>
          <p14:tracePt t="4615" x="4487863" y="4343400"/>
          <p14:tracePt t="4632" x="4478338" y="4333875"/>
          <p14:tracePt t="4648" x="4430713" y="4314825"/>
          <p14:tracePt t="4666" x="4391025" y="4295775"/>
          <p14:tracePt t="4682" x="4352925" y="4286250"/>
          <p14:tracePt t="4683" x="4333875" y="4276725"/>
          <p14:tracePt t="4698" x="4305300" y="4257675"/>
          <p14:tracePt t="4699" x="4265613" y="4238625"/>
          <p14:tracePt t="4715" x="4198938" y="4208463"/>
          <p14:tracePt t="4732" x="4141788" y="4170363"/>
          <p14:tracePt t="4748" x="4073525" y="4132263"/>
          <p14:tracePt t="4765" x="3986213" y="4064000"/>
          <p14:tracePt t="4782" x="3862388" y="3949700"/>
          <p14:tracePt t="4800" x="3717925" y="3805238"/>
          <p14:tracePt t="4815" x="3611563" y="3651250"/>
          <p14:tracePt t="4833" x="3495675" y="3486150"/>
          <p14:tracePt t="4849" x="3448050" y="3419475"/>
          <p14:tracePt t="4866" x="3408363" y="3362325"/>
          <p14:tracePt t="4868" x="3389313" y="3341688"/>
          <p14:tracePt t="4885" x="3370263" y="3322638"/>
          <p14:tracePt t="4899" x="3360738" y="3303588"/>
          <p14:tracePt t="4915" x="3360738" y="3284538"/>
          <p14:tracePt t="4932" x="3360738" y="3236913"/>
          <p14:tracePt t="4949" x="3351213" y="3159125"/>
          <p14:tracePt t="4966" x="3332163" y="3062288"/>
          <p14:tracePt t="4983" x="3294063" y="2938463"/>
          <p14:tracePt t="5001" x="3244850" y="2763838"/>
          <p14:tracePt t="5017" x="3187700" y="2628900"/>
          <p14:tracePt t="5032" x="3149600" y="2543175"/>
          <p14:tracePt t="5049" x="3119438" y="2484438"/>
          <p14:tracePt t="5066" x="3119438" y="2465388"/>
          <p14:tracePt t="9067" x="3119438" y="2455863"/>
          <p14:tracePt t="9075" x="3149600" y="2446338"/>
          <p14:tracePt t="9083" x="3187700" y="2446338"/>
          <p14:tracePt t="9091" x="3206750" y="2436813"/>
          <p14:tracePt t="9108" x="3235325" y="2436813"/>
          <p14:tracePt t="9124" x="3263900" y="2427288"/>
          <p14:tracePt t="9140" x="3284538" y="2427288"/>
          <p14:tracePt t="9157" x="3332163" y="2427288"/>
          <p14:tracePt t="9174" x="3370263" y="2417763"/>
          <p14:tracePt t="9190" x="3389313" y="2417763"/>
          <p14:tracePt t="9208" x="3408363" y="2408238"/>
          <p14:tracePt t="9224" x="3429000" y="2398713"/>
          <p14:tracePt t="9240" x="3438525" y="2389188"/>
          <p14:tracePt t="9257" x="3486150" y="2389188"/>
          <p14:tracePt t="9274" x="3552825" y="2389188"/>
          <p14:tracePt t="9275" x="3592513" y="2370138"/>
          <p14:tracePt t="9291" x="3640138" y="2370138"/>
          <p14:tracePt t="9307" x="3668713" y="2370138"/>
          <p14:tracePt t="9324" x="3678238" y="2360613"/>
          <p14:tracePt t="9419" x="3697288" y="2360613"/>
          <p14:tracePt t="9427" x="3708400" y="2360613"/>
          <p14:tracePt t="9441" x="3736975" y="2360613"/>
          <p14:tracePt t="9458" x="3822700" y="2360613"/>
          <p14:tracePt t="9459" x="3881438" y="2360613"/>
          <p14:tracePt t="9476" x="4006850" y="2360613"/>
          <p14:tracePt t="9491" x="4141788" y="2360613"/>
          <p14:tracePt t="9508" x="4265613" y="2360613"/>
          <p14:tracePt t="9525" x="4371975" y="2360613"/>
          <p14:tracePt t="9543" x="4440238" y="2349500"/>
          <p14:tracePt t="9559" x="4487863" y="2349500"/>
          <p14:tracePt t="9576" x="4545013" y="2320925"/>
          <p14:tracePt t="9593" x="4594225" y="2320925"/>
          <p14:tracePt t="9608" x="4622800" y="2311400"/>
          <p14:tracePt t="9625" x="4641850" y="2311400"/>
          <p14:tracePt t="9641" x="4651375" y="2311400"/>
          <p14:tracePt t="9659" x="4670425" y="2311400"/>
          <p14:tracePt t="13484" x="4679950" y="2311400"/>
          <p14:tracePt t="13491" x="4708525" y="2311400"/>
          <p14:tracePt t="13499" x="4748213" y="2311400"/>
          <p14:tracePt t="13516" x="4843463" y="2311400"/>
          <p14:tracePt t="13533" x="4873625" y="2311400"/>
          <p14:tracePt t="13549" x="4902200" y="2311400"/>
          <p14:tracePt t="13566" x="4911725" y="2311400"/>
          <p14:tracePt t="13583" x="4930775" y="2320925"/>
          <p14:tracePt t="13599" x="4949825" y="2330450"/>
          <p14:tracePt t="13616" x="4968875" y="2330450"/>
          <p14:tracePt t="13632" x="4987925" y="2330450"/>
          <p14:tracePt t="13649" x="5018088" y="2330450"/>
          <p14:tracePt t="13666" x="5075238" y="2330450"/>
          <p14:tracePt t="13667" x="5113338" y="2330450"/>
          <p14:tracePt t="13683" x="5191125" y="2330450"/>
          <p14:tracePt t="13683" x="5257800" y="2330450"/>
          <p14:tracePt t="13699" x="5335588" y="2330450"/>
          <p14:tracePt t="13700" x="5421313" y="2330450"/>
          <p14:tracePt t="13716" x="5575300" y="2339975"/>
          <p14:tracePt t="13733" x="5719763" y="2339975"/>
          <p14:tracePt t="13749" x="5854700" y="2339975"/>
          <p14:tracePt t="13766" x="5961063" y="2339975"/>
          <p14:tracePt t="13784" x="6018213" y="2339975"/>
          <p14:tracePt t="13800" x="6115050" y="2339975"/>
          <p14:tracePt t="13816" x="6211888" y="2339975"/>
          <p14:tracePt t="13833" x="6297613" y="2339975"/>
          <p14:tracePt t="13849" x="6413500" y="2339975"/>
          <p14:tracePt t="13866" x="6500813" y="2339975"/>
          <p14:tracePt t="13883" x="6529388" y="2339975"/>
          <p14:tracePt t="13883" x="6538913" y="2339975"/>
          <p14:tracePt t="13899" x="6567488" y="2339975"/>
          <p14:tracePt t="13916" x="6586538" y="2349500"/>
          <p14:tracePt t="13933" x="6616700" y="2349500"/>
          <p14:tracePt t="13950" x="6664325" y="2349500"/>
          <p14:tracePt t="13966" x="6721475" y="2349500"/>
          <p14:tracePt t="13984" x="6761163" y="2349500"/>
          <p14:tracePt t="14000" x="6780213" y="2349500"/>
          <p14:tracePt t="14019" x="6789738" y="2349500"/>
          <p14:tracePt t="14147" x="6789738" y="2360613"/>
          <p14:tracePt t="14155" x="6789738" y="2370138"/>
          <p14:tracePt t="14183" x="6789738" y="2389188"/>
          <p14:tracePt t="14491" x="6789738" y="2398713"/>
          <p14:tracePt t="14619" x="6780213" y="2398713"/>
          <p14:tracePt t="15219" x="6770688" y="2398713"/>
          <p14:tracePt t="15459" x="6751638" y="2398713"/>
          <p14:tracePt t="15619" x="6751638" y="2389188"/>
          <p14:tracePt t="15627" x="6740525" y="2389188"/>
          <p14:tracePt t="15636" x="6721475" y="2389188"/>
          <p14:tracePt t="15653" x="6596063" y="2398713"/>
          <p14:tracePt t="15670" x="6211888" y="2474913"/>
          <p14:tracePt t="15687" x="5508625" y="2552700"/>
          <p14:tracePt t="15703" x="4729163" y="2659063"/>
          <p14:tracePt t="15720" x="4064000" y="2773363"/>
          <p14:tracePt t="15738" x="3533775" y="2851150"/>
          <p14:tracePt t="15739" x="3263900" y="2860675"/>
          <p14:tracePt t="15753" x="3081338" y="2879725"/>
          <p14:tracePt t="15771" x="2773363" y="2879725"/>
          <p14:tracePt t="15787" x="2725738" y="2879725"/>
          <p14:tracePt t="15804" x="2706688" y="2879725"/>
          <p14:tracePt t="15859" x="2706688" y="2889250"/>
          <p14:tracePt t="15871" x="2697163" y="2898775"/>
          <p14:tracePt t="15888" x="2647950" y="2986088"/>
          <p14:tracePt t="15904" x="2581275" y="3082925"/>
          <p14:tracePt t="15920" x="2503488" y="3178175"/>
          <p14:tracePt t="15937" x="2436813" y="3265488"/>
          <p14:tracePt t="15954" x="2387600" y="3322638"/>
          <p14:tracePt t="15954" x="2368550" y="3341688"/>
          <p14:tracePt t="15971" x="2359025" y="3362325"/>
          <p14:tracePt t="15971" x="2349500" y="3371850"/>
          <p14:tracePt t="15987" x="2330450" y="3390900"/>
          <p14:tracePt t="15987" x="2320925" y="3409950"/>
          <p14:tracePt t="16004" x="2301875" y="3429000"/>
          <p14:tracePt t="16021" x="2282825" y="3467100"/>
          <p14:tracePt t="16038" x="2273300" y="3506788"/>
          <p14:tracePt t="16055" x="2273300" y="3516313"/>
          <p14:tracePt t="16071" x="2273300" y="3535363"/>
          <p14:tracePt t="16088" x="2263775" y="3573463"/>
          <p14:tracePt t="16121" x="2254250" y="3582988"/>
          <p14:tracePt t="16138" x="2254250" y="3592513"/>
          <p14:tracePt t="16180" x="2254250" y="3602038"/>
          <p14:tracePt t="16187" x="2254250" y="3611563"/>
          <p14:tracePt t="16204" x="2254250" y="3630613"/>
          <p14:tracePt t="16221" x="2254250" y="3660775"/>
          <p14:tracePt t="16238" x="2254250" y="3679825"/>
          <p14:tracePt t="16255" x="2254250" y="3736975"/>
          <p14:tracePt t="16272" x="2254250" y="3765550"/>
          <p14:tracePt t="16287" x="2254250" y="3795713"/>
          <p14:tracePt t="16304" x="2263775" y="3824288"/>
          <p14:tracePt t="16819" x="2273300" y="3824288"/>
          <p14:tracePt t="16839" x="2282825" y="3824288"/>
          <p14:tracePt t="16883" x="2292350" y="3814763"/>
          <p14:tracePt t="16900" x="2301875" y="3805238"/>
          <p14:tracePt t="16916" x="2301875" y="3795713"/>
          <p14:tracePt t="16922" x="2311400" y="3795713"/>
          <p14:tracePt t="16939" x="2320925" y="3775075"/>
          <p14:tracePt t="16955" x="2349500" y="3756025"/>
          <p14:tracePt t="16972" x="2368550" y="3756025"/>
          <p14:tracePt t="16989" x="2378075" y="3756025"/>
          <p14:tracePt t="17005" x="2398713" y="3746500"/>
          <p14:tracePt t="17022" x="2408238" y="3746500"/>
          <p14:tracePt t="17508" x="2427288" y="3746500"/>
          <p14:tracePt t="17523" x="2436813" y="3746500"/>
          <p14:tracePt t="17540" x="2474913" y="3746500"/>
          <p14:tracePt t="17557" x="2532063" y="3746500"/>
          <p14:tracePt t="17573" x="2571750" y="3746500"/>
          <p14:tracePt t="17590" x="2609850" y="3746500"/>
          <p14:tracePt t="17607" x="2619375" y="3746500"/>
          <p14:tracePt t="17624" x="2628900" y="3746500"/>
          <p14:tracePt t="17779" x="2638425" y="3746500"/>
          <p14:tracePt t="17803" x="2647950" y="3746500"/>
          <p14:tracePt t="17827" x="2657475" y="3746500"/>
          <p14:tracePt t="18203" x="2667000" y="3746500"/>
          <p14:tracePt t="18220" x="2676525" y="3746500"/>
          <p14:tracePt t="18241" x="2716213" y="3746500"/>
          <p14:tracePt t="18258" x="2744788" y="3746500"/>
          <p14:tracePt t="18259" x="2763838" y="3746500"/>
          <p14:tracePt t="18275" x="2801938" y="3746500"/>
          <p14:tracePt t="18292" x="2851150" y="3746500"/>
          <p14:tracePt t="18309" x="2860675" y="3746500"/>
          <p14:tracePt t="18325" x="2879725" y="3746500"/>
          <p14:tracePt t="18643" x="2889250" y="3746500"/>
          <p14:tracePt t="18659" x="2917825" y="3746500"/>
          <p14:tracePt t="18676" x="2955925" y="3746500"/>
          <p14:tracePt t="18692" x="3024188" y="3746500"/>
          <p14:tracePt t="18709" x="3109913" y="3746500"/>
          <p14:tracePt t="18726" x="3206750" y="3746500"/>
          <p14:tracePt t="18742" x="3284538" y="3746500"/>
          <p14:tracePt t="18760" x="3360738" y="3746500"/>
          <p14:tracePt t="18776" x="3398838" y="3746500"/>
          <p14:tracePt t="18793" x="3408363" y="3746500"/>
          <p14:tracePt t="20396" x="3408363" y="3756025"/>
          <p14:tracePt t="20411" x="3408363" y="3765550"/>
          <p14:tracePt t="20446" x="3408363" y="3784600"/>
          <p14:tracePt t="20462" x="3389313" y="3805238"/>
          <p14:tracePt t="20480" x="3389313" y="3824288"/>
          <p14:tracePt t="20497" x="3379788" y="3871913"/>
          <p14:tracePt t="20513" x="3351213" y="3930650"/>
          <p14:tracePt t="20530" x="3332163" y="3968750"/>
          <p14:tracePt t="20530" x="3322638" y="3978275"/>
          <p14:tracePt t="20547" x="3313113" y="4006850"/>
          <p14:tracePt t="20580" x="3303588" y="4035425"/>
          <p14:tracePt t="20596" x="3284538" y="4044950"/>
          <p14:tracePt t="20613" x="3284538" y="4075113"/>
          <p14:tracePt t="20629" x="3275013" y="4094163"/>
          <p14:tracePt t="20646" x="3244850" y="4122738"/>
          <p14:tracePt t="20663" x="3244850" y="4132263"/>
          <p14:tracePt t="20679" x="3235325" y="4151313"/>
          <p14:tracePt t="20696" x="3225800" y="4160838"/>
          <p14:tracePt t="20713" x="3216275" y="4170363"/>
          <p14:tracePt t="20729" x="3187700" y="4179888"/>
          <p14:tracePt t="20747" x="3149600" y="4198938"/>
          <p14:tracePt t="20764" x="3100388" y="4198938"/>
          <p14:tracePt t="20780" x="3071813" y="4208463"/>
          <p14:tracePt t="20797" x="2995613" y="4238625"/>
          <p14:tracePt t="20813" x="2851150" y="4286250"/>
          <p14:tracePt t="20830" x="2676525" y="4333875"/>
          <p14:tracePt t="20847" x="2522538" y="4373563"/>
          <p14:tracePt t="20863" x="2417763" y="4421188"/>
          <p14:tracePt t="20880" x="2301875" y="4478338"/>
          <p14:tracePt t="20897" x="2185988" y="4518025"/>
          <p14:tracePt t="20913" x="2089150" y="4556125"/>
          <p14:tracePt t="20930" x="2022475" y="4594225"/>
          <p14:tracePt t="20931" x="2003425" y="4613275"/>
          <p14:tracePt t="20947" x="1984375" y="4632325"/>
          <p14:tracePt t="21019" x="1984375" y="4641850"/>
          <p14:tracePt t="21507" x="1984375" y="4652963"/>
          <p14:tracePt t="21515" x="1993900" y="4652963"/>
          <p14:tracePt t="21523" x="2003425" y="4662488"/>
          <p14:tracePt t="21531" x="2022475" y="4672013"/>
          <p14:tracePt t="21549" x="2032000" y="4681538"/>
          <p14:tracePt t="21564" x="2041525" y="4681538"/>
          <p14:tracePt t="21581" x="2051050" y="4681538"/>
          <p14:tracePt t="21683" x="2060575" y="4681538"/>
          <p14:tracePt t="21698" x="2070100" y="4681538"/>
          <p14:tracePt t="21699" x="2079625" y="4681538"/>
          <p14:tracePt t="21715" x="2089150" y="4681538"/>
          <p14:tracePt t="21732" x="2109788" y="4681538"/>
          <p14:tracePt t="21748" x="2138363" y="4681538"/>
          <p14:tracePt t="21766" x="2166938" y="4681538"/>
          <p14:tracePt t="21782" x="2195513" y="4681538"/>
          <p14:tracePt t="21798" x="2214563" y="4681538"/>
          <p14:tracePt t="21815" x="2224088" y="4681538"/>
          <p14:tracePt t="21832" x="2233613" y="4681538"/>
          <p14:tracePt t="21849" x="2243138" y="4681538"/>
          <p14:tracePt t="21865" x="2254250" y="4681538"/>
          <p14:tracePt t="21908" x="2263775" y="4681538"/>
          <p14:tracePt t="21932" x="2273300" y="4681538"/>
          <p14:tracePt t="21950" x="2282825" y="4681538"/>
          <p14:tracePt t="21966" x="2292350" y="4681538"/>
          <p14:tracePt t="21982" x="2320925" y="4681538"/>
          <p14:tracePt t="21998" x="2349500" y="4681538"/>
          <p14:tracePt t="22015" x="2408238" y="4681538"/>
          <p14:tracePt t="22032" x="2455863" y="4681538"/>
          <p14:tracePt t="22049" x="2522538" y="4681538"/>
          <p14:tracePt t="22066" x="2619375" y="4681538"/>
          <p14:tracePt t="22082" x="2763838" y="4681538"/>
          <p14:tracePt t="22082" x="2841625" y="4681538"/>
          <p14:tracePt t="22099" x="2898775" y="4681538"/>
          <p14:tracePt t="22099" x="2965450" y="4681538"/>
          <p14:tracePt t="22116" x="3062288" y="4681538"/>
          <p14:tracePt t="22132" x="3090863" y="4681538"/>
          <p14:tracePt t="22149" x="3119438" y="4691063"/>
          <p14:tracePt t="22220" x="3130550" y="4691063"/>
          <p14:tracePt t="22307" x="3149600" y="4691063"/>
          <p14:tracePt t="22323" x="3159125" y="4691063"/>
          <p14:tracePt t="22333" x="3206750" y="4681538"/>
          <p14:tracePt t="22350" x="3263900" y="4652963"/>
          <p14:tracePt t="22366" x="3294063" y="4613275"/>
          <p14:tracePt t="22383" x="3303588" y="4575175"/>
          <p14:tracePt t="22400" x="3225800" y="4575175"/>
          <p14:tracePt t="22416" x="3216275" y="4575175"/>
          <p14:tracePt t="22619" x="3216275" y="4565650"/>
          <p14:tracePt t="22627" x="3225800" y="4556125"/>
          <p14:tracePt t="22635" x="3235325" y="4546600"/>
          <p14:tracePt t="22651" x="3254375" y="4527550"/>
          <p14:tracePt t="22667" x="3263900" y="4518025"/>
          <p14:tracePt t="22700" x="3294063" y="4508500"/>
          <p14:tracePt t="22717" x="3341688" y="4508500"/>
          <p14:tracePt t="22734" x="3370263" y="4508500"/>
          <p14:tracePt t="22750" x="3408363" y="4487863"/>
          <p14:tracePt t="22767" x="3429000" y="4478338"/>
          <p14:tracePt t="22784" x="3467100" y="4478338"/>
          <p14:tracePt t="22801" x="3533775" y="4459288"/>
          <p14:tracePt t="22817" x="3582988" y="4459288"/>
          <p14:tracePt t="22834" x="3687763" y="4449763"/>
          <p14:tracePt t="22835" x="3736975" y="4449763"/>
          <p14:tracePt t="22850" x="3765550" y="4449763"/>
          <p14:tracePt t="22851" x="3784600" y="4449763"/>
          <p14:tracePt t="22868" x="3813175" y="4449763"/>
          <p14:tracePt t="22868" x="3841750" y="4440238"/>
          <p14:tracePt t="22884" x="3881438" y="4440238"/>
          <p14:tracePt t="22901" x="3929063" y="4440238"/>
          <p14:tracePt t="22917" x="4025900" y="4440238"/>
          <p14:tracePt t="22934" x="4141788" y="4440238"/>
          <p14:tracePt t="22951" x="4275138" y="4449763"/>
          <p14:tracePt t="22968" x="4430713" y="4468813"/>
          <p14:tracePt t="22985" x="4622800" y="4508500"/>
          <p14:tracePt t="23001" x="4814888" y="4537075"/>
          <p14:tracePt t="23019" x="5037138" y="4565650"/>
          <p14:tracePt t="23019" x="5151438" y="4575175"/>
          <p14:tracePt t="23035" x="5307013" y="4575175"/>
          <p14:tracePt t="23051" x="5430838" y="4575175"/>
          <p14:tracePt t="23067" x="5480050" y="4575175"/>
          <p14:tracePt t="23084" x="5489575" y="4575175"/>
          <p14:tracePt t="23203" x="5499100" y="4575175"/>
          <p14:tracePt t="23211" x="5518150" y="4584700"/>
          <p14:tracePt t="23219" x="5546725" y="4594225"/>
          <p14:tracePt t="23235" x="5565775" y="4603750"/>
          <p14:tracePt t="23252" x="5662613" y="4652963"/>
          <p14:tracePt t="23268" x="5768975" y="4700588"/>
          <p14:tracePt t="23285" x="5873750" y="4767263"/>
          <p14:tracePt t="23301" x="5989638" y="4835525"/>
          <p14:tracePt t="23318" x="6076950" y="4873625"/>
          <p14:tracePt t="23334" x="6105525" y="4883150"/>
          <p14:tracePt t="23352" x="6124575" y="4883150"/>
          <p14:tracePt t="23779" x="6124575" y="4892675"/>
          <p14:tracePt t="23907" x="6115050" y="4892675"/>
          <p14:tracePt t="23919" x="6105525" y="4892675"/>
          <p14:tracePt t="23939" x="6096000" y="4892675"/>
          <p14:tracePt t="23969" x="6076950" y="4892675"/>
          <p14:tracePt t="23987" x="6048375" y="4892675"/>
          <p14:tracePt t="24003" x="6038850" y="4892675"/>
          <p14:tracePt t="24020" x="5999163" y="4873625"/>
          <p14:tracePt t="24037" x="5922963" y="4873625"/>
          <p14:tracePt t="24053" x="5797550" y="4873625"/>
          <p14:tracePt t="24070" x="5643563" y="4873625"/>
          <p14:tracePt t="24087" x="5461000" y="4873625"/>
          <p14:tracePt t="24103" x="5181600" y="4873625"/>
          <p14:tracePt t="24119" x="4833938" y="4873625"/>
          <p14:tracePt t="24137" x="4516438" y="4873625"/>
          <p14:tracePt t="24153" x="4237038" y="4873625"/>
          <p14:tracePt t="24170" x="4006850" y="4873625"/>
          <p14:tracePt t="24170" x="3910013" y="4873625"/>
          <p14:tracePt t="24186" x="3822700" y="4873625"/>
          <p14:tracePt t="24187" x="3765550" y="4883150"/>
          <p14:tracePt t="24203" x="3668713" y="4892675"/>
          <p14:tracePt t="24220" x="3552825" y="4921250"/>
          <p14:tracePt t="24237" x="3467100" y="4960938"/>
          <p14:tracePt t="24254" x="3389313" y="4970463"/>
          <p14:tracePt t="24270" x="3322638" y="4999038"/>
          <p14:tracePt t="24286" x="3263900" y="5008563"/>
          <p14:tracePt t="24303" x="3178175" y="5037138"/>
          <p14:tracePt t="24320" x="3081338" y="5056188"/>
          <p14:tracePt t="24337" x="2995613" y="5095875"/>
          <p14:tracePt t="24353" x="2917825" y="5105400"/>
          <p14:tracePt t="24371" x="2792413" y="5124450"/>
          <p14:tracePt t="24390" x="2725738" y="5124450"/>
          <p14:tracePt t="24404" x="2676525" y="5124450"/>
          <p14:tracePt t="24420" x="2619375" y="5133975"/>
          <p14:tracePt t="24437" x="2562225" y="5143500"/>
          <p14:tracePt t="24454" x="2503488" y="5143500"/>
          <p14:tracePt t="24470" x="2465388" y="5162550"/>
          <p14:tracePt t="24487" x="2436813" y="5162550"/>
          <p14:tracePt t="24504" x="2417763" y="5162550"/>
          <p14:tracePt t="24521" x="2378075" y="5162550"/>
          <p14:tracePt t="24537" x="2359025" y="5162550"/>
          <p14:tracePt t="24554" x="2339975" y="5162550"/>
          <p14:tracePt t="24554" x="2339975" y="5172075"/>
          <p14:tracePt t="24570" x="2330450" y="5181600"/>
          <p14:tracePt t="24588" x="2311400" y="5191125"/>
          <p14:tracePt t="24604" x="2311400" y="5200650"/>
          <p14:tracePt t="24739" x="2301875" y="5200650"/>
          <p14:tracePt t="24755" x="2282825" y="5200650"/>
          <p14:tracePt t="24771" x="2273300" y="5200650"/>
          <p14:tracePt t="24787" x="2254250" y="5200650"/>
          <p14:tracePt t="24893" x="2243138" y="5200650"/>
          <p14:tracePt t="24905" x="2233613" y="5200650"/>
          <p14:tracePt t="24921" x="2214563" y="5191125"/>
          <p14:tracePt t="24938" x="2195513" y="5181600"/>
          <p14:tracePt t="24939" x="2185988" y="5181600"/>
          <p14:tracePt t="24955" x="2166938" y="5172075"/>
          <p14:tracePt t="24989" x="2157413" y="5153025"/>
          <p14:tracePt t="25084" x="2157413" y="5143500"/>
          <p14:tracePt t="25091" x="2157413" y="5133975"/>
          <p14:tracePt t="25122" x="2147888" y="5114925"/>
          <p14:tracePt t="25140" x="2138363" y="5095875"/>
          <p14:tracePt t="25156" x="2128838" y="5095875"/>
          <p14:tracePt t="25172" x="2128838" y="5086350"/>
          <p14:tracePt t="25189" x="2119313" y="5076825"/>
          <p14:tracePt t="25205" x="2119313" y="5065713"/>
          <p14:tracePt t="26931" x="2128838" y="5065713"/>
          <p14:tracePt t="26939" x="2166938" y="5065713"/>
          <p14:tracePt t="26958" x="2301875" y="5065713"/>
          <p14:tracePt t="26975" x="2513013" y="5086350"/>
          <p14:tracePt t="26992" x="2801938" y="5095875"/>
          <p14:tracePt t="27009" x="3052763" y="5105400"/>
          <p14:tracePt t="27011" x="3159125" y="5114925"/>
          <p14:tracePt t="27025" x="3254375" y="5114925"/>
          <p14:tracePt t="27042" x="3429000" y="5114925"/>
          <p14:tracePt t="27043" x="3514725" y="5114925"/>
          <p14:tracePt t="27059" x="3649663" y="5133975"/>
          <p14:tracePt t="27076" x="3727450" y="5143500"/>
          <p14:tracePt t="27092" x="3775075" y="5153025"/>
          <p14:tracePt t="27109" x="3803650" y="5153025"/>
          <p14:tracePt t="27125" x="3832225" y="5153025"/>
          <p14:tracePt t="27142" x="3852863" y="5153025"/>
          <p14:tracePt t="27159" x="3871913" y="5153025"/>
          <p14:tracePt t="27176" x="3900488" y="5153025"/>
          <p14:tracePt t="27192" x="3919538" y="5153025"/>
          <p14:tracePt t="27209" x="3929063" y="5153025"/>
          <p14:tracePt t="27225" x="3948113" y="5153025"/>
          <p14:tracePt t="27243" x="3986213" y="5153025"/>
          <p14:tracePt t="27259" x="4025900" y="5153025"/>
          <p14:tracePt t="27275" x="4083050" y="5153025"/>
          <p14:tracePt t="27292" x="4130675" y="5153025"/>
          <p14:tracePt t="27309" x="4189413" y="5153025"/>
          <p14:tracePt t="27326" x="4237038" y="5153025"/>
          <p14:tracePt t="27343" x="4246563" y="5153025"/>
          <p14:tracePt t="27360" x="4256088" y="5153025"/>
          <p14:tracePt t="27377" x="4265613" y="5153025"/>
          <p14:tracePt t="27392" x="4286250" y="5153025"/>
          <p14:tracePt t="27426" x="4295775" y="5153025"/>
          <p14:tracePt t="27460" x="4305300" y="5153025"/>
          <p14:tracePt t="29859" x="4295775" y="5153025"/>
          <p14:tracePt t="29867" x="4286250" y="5162550"/>
          <p14:tracePt t="29881" x="4275138" y="5172075"/>
          <p14:tracePt t="29897" x="4246563" y="5181600"/>
          <p14:tracePt t="29914" x="4208463" y="5210175"/>
          <p14:tracePt t="29915" x="4198938" y="5210175"/>
          <p14:tracePt t="29931" x="4189413" y="5221288"/>
          <p14:tracePt t="29949" x="4179888" y="5221288"/>
          <p14:tracePt t="30012" x="4170363" y="5230813"/>
          <p14:tracePt t="30027" x="4170363" y="5240338"/>
          <p14:tracePt t="30047" x="4160838" y="5240338"/>
          <p14:tracePt t="30064" x="4160838" y="5249863"/>
          <p14:tracePt t="30323" x="4151313" y="5259388"/>
          <p14:tracePt t="30331" x="4130675" y="5278438"/>
          <p14:tracePt t="30339" x="4121150" y="5287963"/>
          <p14:tracePt t="30348" x="4083050" y="5316538"/>
          <p14:tracePt t="30365" x="4044950" y="5375275"/>
          <p14:tracePt t="30382" x="3948113" y="5480050"/>
          <p14:tracePt t="30398" x="3862388" y="5586413"/>
          <p14:tracePt t="30415" x="3775075" y="5683250"/>
          <p14:tracePt t="30432" x="3697288" y="5768975"/>
          <p14:tracePt t="30449" x="3659188" y="5837238"/>
          <p14:tracePt t="30466" x="3621088" y="5884863"/>
          <p14:tracePt t="30466" x="3602038" y="5913438"/>
          <p14:tracePt t="30483" x="3552825" y="5972175"/>
          <p14:tracePt t="30499" x="3514725" y="6019800"/>
          <p14:tracePt t="30515" x="3467100" y="6067425"/>
          <p14:tracePt t="30532" x="3429000" y="6116638"/>
          <p14:tracePt t="30549" x="3408363" y="6135688"/>
          <p14:tracePt t="30565" x="3370263" y="6164263"/>
          <p14:tracePt t="30582" x="3322638" y="6192838"/>
          <p14:tracePt t="30599" x="3284538" y="6202363"/>
          <p14:tracePt t="30616" x="3235325" y="6223000"/>
          <p14:tracePt t="30632" x="3168650" y="6232525"/>
          <p14:tracePt t="30649" x="3071813" y="6242050"/>
          <p14:tracePt t="30665" x="2936875" y="6270625"/>
          <p14:tracePt t="30682" x="2773363" y="6299200"/>
          <p14:tracePt t="30683" x="2676525" y="6318250"/>
          <p14:tracePt t="30699" x="2522538" y="6337300"/>
          <p14:tracePt t="30716" x="2427288" y="6367463"/>
          <p14:tracePt t="30732" x="2378075" y="6376988"/>
          <p14:tracePt t="31307" x="2387600" y="6376988"/>
          <p14:tracePt t="31317" x="2398713" y="6376988"/>
          <p14:tracePt t="31351" x="2417763" y="6376988"/>
          <p14:tracePt t="31368" x="2446338" y="6367463"/>
          <p14:tracePt t="31385" x="2522538" y="6356350"/>
          <p14:tracePt t="31401" x="2619375" y="6337300"/>
          <p14:tracePt t="31417" x="2725738" y="6327775"/>
          <p14:tracePt t="31435" x="2946400" y="6289675"/>
          <p14:tracePt t="31451" x="3140075" y="6261100"/>
          <p14:tracePt t="31467" x="3263900" y="6242050"/>
          <p14:tracePt t="31484" x="3351213" y="6232525"/>
          <p14:tracePt t="31500" x="3398838" y="6232525"/>
          <p14:tracePt t="31517" x="3419475" y="6223000"/>
          <p14:tracePt t="31534" x="3438525" y="6223000"/>
          <p14:tracePt t="31552" x="3448050" y="6223000"/>
          <p14:tracePt t="31568" x="3467100" y="6223000"/>
          <p14:tracePt t="31586" x="3505200" y="6223000"/>
          <p14:tracePt t="31587" x="3524250" y="6223000"/>
          <p14:tracePt t="31602" x="3533775" y="6223000"/>
          <p14:tracePt t="31604" x="3563938" y="6223000"/>
          <p14:tracePt t="31619" x="3592513" y="6223000"/>
          <p14:tracePt t="31634" x="3611563" y="6223000"/>
          <p14:tracePt t="31651" x="3649663" y="6232525"/>
          <p14:tracePt t="31668" x="3659188" y="6232525"/>
          <p14:tracePt t="31685" x="3668713" y="6242050"/>
          <p14:tracePt t="31723" x="3678238" y="6242050"/>
          <p14:tracePt t="32099" x="3697288" y="6242050"/>
          <p14:tracePt t="32107" x="3727450" y="6242050"/>
          <p14:tracePt t="32118" x="3775075" y="6242050"/>
          <p14:tracePt t="32136" x="3900488" y="6242050"/>
          <p14:tracePt t="32152" x="4130675" y="6270625"/>
          <p14:tracePt t="32169" x="4459288" y="6289675"/>
          <p14:tracePt t="32185" x="4767263" y="6308725"/>
          <p14:tracePt t="32202" x="5056188" y="6346825"/>
          <p14:tracePt t="32219" x="5103813" y="6346825"/>
          <p14:tracePt t="32236" x="5122863" y="6346825"/>
          <p14:tracePt t="32412" x="5132388" y="6346825"/>
          <p14:tracePt t="32436" x="5162550" y="6346825"/>
          <p14:tracePt t="32443" x="5200650" y="6346825"/>
          <p14:tracePt t="32453" x="5276850" y="6346825"/>
          <p14:tracePt t="32469" x="5430838" y="6346825"/>
          <p14:tracePt t="32485" x="5584825" y="6346825"/>
          <p14:tracePt t="32503" x="5672138" y="6346825"/>
          <p14:tracePt t="32519" x="5691188" y="6346825"/>
          <p14:tracePt t="34236" x="5700713" y="6346825"/>
          <p14:tracePt t="34243" x="5719763" y="6346825"/>
          <p14:tracePt t="34258" x="5740400" y="6346825"/>
          <p14:tracePt t="34259" x="5778500" y="6346825"/>
          <p14:tracePt t="34275" x="5894388" y="6346825"/>
          <p14:tracePt t="34292" x="6057900" y="6367463"/>
          <p14:tracePt t="34307" x="6211888" y="6386513"/>
          <p14:tracePt t="34324" x="6356350" y="6386513"/>
          <p14:tracePt t="34340" x="6442075" y="6405563"/>
          <p14:tracePt t="34357" x="6510338" y="6424613"/>
          <p14:tracePt t="34374" x="6616700" y="6462713"/>
          <p14:tracePt t="34392" x="6780213" y="6521450"/>
          <p14:tracePt t="34407" x="7040563" y="6569075"/>
          <p14:tracePt t="34425" x="7521575" y="6569075"/>
          <p14:tracePt t="34441" x="8089900" y="6569075"/>
          <p14:tracePt t="34457" x="8243888" y="6550025"/>
          <p14:tracePt t="34474" x="8234363" y="6502400"/>
          <p14:tracePt t="34475" x="8205788" y="6491288"/>
          <p14:tracePt t="34627" x="8205788" y="6481763"/>
          <p14:tracePt t="34651" x="8205788" y="6472238"/>
          <p14:tracePt t="34659" x="8194675" y="6453188"/>
          <p14:tracePt t="34699" x="8215313" y="6453188"/>
          <p14:tracePt t="34723" x="8435975" y="6443663"/>
          <p14:tracePt t="34740" x="8658225" y="6443663"/>
          <p14:tracePt t="34757" x="8772525" y="6453188"/>
          <p14:tracePt t="34773" x="8821738" y="6462713"/>
          <p14:tracePt t="34790" x="8850313" y="6462713"/>
          <p14:tracePt t="34824" x="8859838" y="6462713"/>
          <p14:tracePt t="34840" x="8878888" y="6462713"/>
          <p14:tracePt t="34859" x="8888413" y="6453188"/>
          <p14:tracePt t="34891" x="8888413" y="6443663"/>
          <p14:tracePt t="34907" x="8916988" y="6443663"/>
          <p14:tracePt t="34925" x="8947150" y="6434138"/>
          <p14:tracePt t="34940" x="8975725" y="6434138"/>
          <p14:tracePt t="34958" x="8975725" y="6424613"/>
          <p14:tracePt t="35084" x="8985250" y="6415088"/>
          <p14:tracePt t="35092" x="8985250" y="6376988"/>
          <p14:tracePt t="35100" x="9004300" y="6318250"/>
          <p14:tracePt t="35107" x="9023350" y="6261100"/>
          <p14:tracePt t="35126" x="9051925" y="62325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26"/>
          <p:cNvGrpSpPr/>
          <p:nvPr/>
        </p:nvGrpSpPr>
        <p:grpSpPr>
          <a:xfrm>
            <a:off x="661232" y="504102"/>
            <a:ext cx="10923964" cy="2924898"/>
            <a:chOff x="447050" y="1808475"/>
            <a:chExt cx="2839200" cy="2677747"/>
          </a:xfrm>
        </p:grpSpPr>
        <p:sp>
          <p:nvSpPr>
            <p:cNvPr id="1182" name="Google Shape;1182;p26"/>
            <p:cNvSpPr txBox="1"/>
            <p:nvPr/>
          </p:nvSpPr>
          <p:spPr>
            <a:xfrm>
              <a:off x="447050" y="2336008"/>
              <a:ext cx="2839200" cy="2150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342900" marR="0" lvl="0" indent="-215900" algn="l" rtl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Char char="●"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 accuracy and effectiveness of sales predictions in supermarkets and shopping centers</a:t>
              </a:r>
            </a:p>
            <a:p>
              <a:pPr marL="342900" marR="0" lvl="0" indent="-215900" algn="l" rtl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Char char="●"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Compare performance of </a:t>
              </a: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SARIMA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(Seasonal Autoregressive Integrated Moving Average) and </a:t>
              </a: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Linear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models.</a:t>
              </a:r>
            </a:p>
            <a:p>
              <a:pPr marL="342900" marR="0" lvl="0" indent="-215900" algn="l" rtl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Char char="●"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challenges posed by fluctuating sales patterns and changing consumer preferences.</a:t>
              </a:r>
            </a:p>
            <a:p>
              <a:pPr marL="342900" marR="0" lvl="0" indent="-215900" algn="l" rtl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Char char="●"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sales data to enhance inventory management and support strategic decision-making in marketing and sales.</a:t>
              </a:r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447050" y="1808475"/>
              <a:ext cx="2839200" cy="443051"/>
            </a:xfrm>
            <a:prstGeom prst="rect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 cmpd="sng">
              <a:solidFill>
                <a:srgbClr val="6222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Aim &amp; Objective</a:t>
              </a: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oogle Shape;1181;p26">
            <a:extLst>
              <a:ext uri="{FF2B5EF4-FFF2-40B4-BE49-F238E27FC236}">
                <a16:creationId xmlns:a16="http://schemas.microsoft.com/office/drawing/2014/main" id="{025CC928-BC03-4C75-CE9B-EAF9D9932924}"/>
              </a:ext>
            </a:extLst>
          </p:cNvPr>
          <p:cNvGrpSpPr/>
          <p:nvPr/>
        </p:nvGrpSpPr>
        <p:grpSpPr>
          <a:xfrm>
            <a:off x="634018" y="3659761"/>
            <a:ext cx="10923964" cy="2924898"/>
            <a:chOff x="447050" y="1808475"/>
            <a:chExt cx="2839200" cy="2677747"/>
          </a:xfrm>
        </p:grpSpPr>
        <p:sp>
          <p:nvSpPr>
            <p:cNvPr id="5" name="Google Shape;1182;p26">
              <a:extLst>
                <a:ext uri="{FF2B5EF4-FFF2-40B4-BE49-F238E27FC236}">
                  <a16:creationId xmlns:a16="http://schemas.microsoft.com/office/drawing/2014/main" id="{7CA12BFA-B60E-2130-E595-9E2E1D9586B2}"/>
                </a:ext>
              </a:extLst>
            </p:cNvPr>
            <p:cNvSpPr txBox="1"/>
            <p:nvPr/>
          </p:nvSpPr>
          <p:spPr>
            <a:xfrm>
              <a:off x="447050" y="2336008"/>
              <a:ext cx="2839200" cy="2150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342900" indent="-215900">
                <a:lnSpc>
                  <a:spcPct val="150000"/>
                </a:lnSpc>
                <a:spcBef>
                  <a:spcPts val="200"/>
                </a:spcBef>
                <a:buSzPts val="800"/>
                <a:buFont typeface="Calibri"/>
                <a:buChar char="●"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study explores retail consumer behavior for 10 shopping mall in Istanbul</a:t>
              </a:r>
            </a:p>
            <a:p>
              <a:pPr marL="342900" marR="0" lvl="0" indent="-215900" algn="l" rtl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Char char="●"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Istanbul is a central economic and cultural hub in Turkey</a:t>
              </a:r>
            </a:p>
            <a:p>
              <a:pPr marL="342900" marR="0" lvl="0" indent="-215900" algn="l" rtl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Char char="●"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Inflation Challenges escalating from 57.68% in January 2023 to 64.77% in December 2023</a:t>
              </a:r>
            </a:p>
          </p:txBody>
        </p:sp>
        <p:sp>
          <p:nvSpPr>
            <p:cNvPr id="6" name="Google Shape;1183;p26">
              <a:extLst>
                <a:ext uri="{FF2B5EF4-FFF2-40B4-BE49-F238E27FC236}">
                  <a16:creationId xmlns:a16="http://schemas.microsoft.com/office/drawing/2014/main" id="{527AB856-38A8-64E2-BDCA-9F8610DB585B}"/>
                </a:ext>
              </a:extLst>
            </p:cNvPr>
            <p:cNvSpPr/>
            <p:nvPr/>
          </p:nvSpPr>
          <p:spPr>
            <a:xfrm>
              <a:off x="447050" y="1808475"/>
              <a:ext cx="2839200" cy="443051"/>
            </a:xfrm>
            <a:prstGeom prst="rect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 cmpd="sng">
              <a:solidFill>
                <a:srgbClr val="6222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400" b="1" dirty="0">
                  <a:solidFill>
                    <a:schemeClr val="lt1"/>
                  </a:solidFill>
                </a:rPr>
                <a:t> Background</a:t>
              </a:r>
              <a:endParaRPr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08"/>
    </mc:Choice>
    <mc:Fallback xmlns="">
      <p:transition spd="slow" advTm="85408"/>
    </mc:Fallback>
  </mc:AlternateContent>
  <p:extLst>
    <p:ext uri="{3A86A75C-4F4B-4683-9AE1-C65F6400EC91}">
      <p14:laserTraceLst xmlns:p14="http://schemas.microsoft.com/office/powerpoint/2010/main">
        <p14:tracePtLst>
          <p14:tracePt t="1182" x="8985250" y="6232525"/>
          <p14:tracePt t="1188" x="8753475" y="6232525"/>
          <p14:tracePt t="1196" x="8542338" y="6211888"/>
          <p14:tracePt t="1211" x="8329613" y="6145213"/>
          <p14:tracePt t="1228" x="8002588" y="5903913"/>
          <p14:tracePt t="1228" x="7886700" y="5759450"/>
          <p14:tracePt t="1246" x="7512050" y="5499100"/>
          <p14:tracePt t="1262" x="6953250" y="5210175"/>
          <p14:tracePt t="1279" x="6731000" y="5143500"/>
          <p14:tracePt t="1294" x="6683375" y="5153025"/>
          <p14:tracePt t="1311" x="6761163" y="5297488"/>
          <p14:tracePt t="1328" x="7059613" y="5614988"/>
          <p14:tracePt t="1344" x="7107238" y="5634038"/>
          <p14:tracePt t="1453" x="7135813" y="5634038"/>
          <p14:tracePt t="1479" x="7145338" y="5634038"/>
          <p14:tracePt t="1495" x="7154863" y="5605463"/>
          <p14:tracePt t="1512" x="7164388" y="5548313"/>
          <p14:tracePt t="1528" x="7154863" y="5451475"/>
          <p14:tracePt t="1545" x="7107238" y="5365750"/>
          <p14:tracePt t="1562" x="7010400" y="5181600"/>
          <p14:tracePt t="1579" x="6856413" y="4999038"/>
          <p14:tracePt t="1595" x="6702425" y="4826000"/>
          <p14:tracePt t="1596" x="6654800" y="4729163"/>
          <p14:tracePt t="1611" x="6635750" y="4613275"/>
          <p14:tracePt t="1612" x="6596063" y="4430713"/>
          <p14:tracePt t="1628" x="6529388" y="4122738"/>
          <p14:tracePt t="1645" x="6394450" y="3698875"/>
          <p14:tracePt t="1662" x="6318250" y="3246438"/>
          <p14:tracePt t="1678" x="6211888" y="2754313"/>
          <p14:tracePt t="1695" x="6067425" y="2157413"/>
          <p14:tracePt t="1712" x="5932488" y="1714500"/>
          <p14:tracePt t="1728" x="5873750" y="1531938"/>
          <p14:tracePt t="1745" x="5845175" y="1416050"/>
          <p14:tracePt t="1762" x="5845175" y="1338263"/>
          <p14:tracePt t="1779" x="5845175" y="1300163"/>
          <p14:tracePt t="2063" x="5845175" y="1290638"/>
          <p14:tracePt t="2079" x="5740400" y="1290638"/>
          <p14:tracePt t="2096" x="5605463" y="1290638"/>
          <p14:tracePt t="2113" x="5489575" y="1290638"/>
          <p14:tracePt t="2129" x="5461000" y="1281113"/>
          <p14:tracePt t="2146" x="5451475" y="1271588"/>
          <p14:tracePt t="2179" x="5451475" y="1281113"/>
          <p14:tracePt t="2196" x="5191125" y="1377950"/>
          <p14:tracePt t="2213" x="5008563" y="1425575"/>
          <p14:tracePt t="2230" x="4814888" y="1541463"/>
          <p14:tracePt t="2247" x="4679950" y="1724025"/>
          <p14:tracePt t="2264" x="4679950" y="1946275"/>
          <p14:tracePt t="2281" x="4679950" y="1955800"/>
          <p14:tracePt t="2476" x="4660900" y="1946275"/>
          <p14:tracePt t="2484" x="4622800" y="1906588"/>
          <p14:tracePt t="2497" x="4594225" y="1868488"/>
          <p14:tracePt t="2513" x="4516438" y="1771650"/>
          <p14:tracePt t="2530" x="4459288" y="1714500"/>
          <p14:tracePt t="2546" x="4440238" y="1695450"/>
          <p14:tracePt t="2581" x="4430713" y="1695450"/>
          <p14:tracePt t="2604" x="4419600" y="1695450"/>
          <p14:tracePt t="2614" x="4391025" y="1695450"/>
          <p14:tracePt t="2732" x="4381500" y="1704975"/>
          <p14:tracePt t="2740" x="4371975" y="1704975"/>
          <p14:tracePt t="2764" x="4362450" y="1704975"/>
          <p14:tracePt t="2764" x="4352925" y="1704975"/>
          <p14:tracePt t="2781" x="4333875" y="1704975"/>
          <p14:tracePt t="2797" x="4324350" y="1704975"/>
          <p14:tracePt t="2814" x="4286250" y="1704975"/>
          <p14:tracePt t="2831" x="4227513" y="1704975"/>
          <p14:tracePt t="2847" x="4044950" y="1704975"/>
          <p14:tracePt t="2864" x="3803650" y="1685925"/>
          <p14:tracePt t="2881" x="3582988" y="1676400"/>
          <p14:tracePt t="2897" x="3429000" y="1676400"/>
          <p14:tracePt t="2914" x="3341688" y="1676400"/>
          <p14:tracePt t="2930" x="3244850" y="1676400"/>
          <p14:tracePt t="2947" x="3178175" y="1676400"/>
          <p14:tracePt t="2948" x="3159125" y="1676400"/>
          <p14:tracePt t="2964" x="3119438" y="1676400"/>
          <p14:tracePt t="2981" x="3081338" y="1676400"/>
          <p14:tracePt t="3069" x="3071813" y="1676400"/>
          <p14:tracePt t="3103" x="3062288" y="1676400"/>
          <p14:tracePt t="3115" x="3052763" y="1676400"/>
          <p14:tracePt t="3131" x="3024188" y="1676400"/>
          <p14:tracePt t="3133" x="3014663" y="1676400"/>
          <p14:tracePt t="3149" x="2986088" y="1676400"/>
          <p14:tracePt t="3165" x="2965450" y="1676400"/>
          <p14:tracePt t="3181" x="2927350" y="1676400"/>
          <p14:tracePt t="3199" x="2841625" y="1676400"/>
          <p14:tracePt t="3215" x="2725738" y="1676400"/>
          <p14:tracePt t="3231" x="2619375" y="1676400"/>
          <p14:tracePt t="3248" x="2552700" y="1676400"/>
          <p14:tracePt t="3264" x="2522538" y="1676400"/>
          <p14:tracePt t="3281" x="2513013" y="1676400"/>
          <p14:tracePt t="5556" x="2493963" y="1666875"/>
          <p14:tracePt t="5564" x="2455863" y="1657350"/>
          <p14:tracePt t="5588" x="2446338" y="1657350"/>
          <p14:tracePt t="5596" x="2446338" y="1647825"/>
          <p14:tracePt t="5621" x="2408238" y="1617663"/>
          <p14:tracePt t="5637" x="2378075" y="1598613"/>
          <p14:tracePt t="5653" x="2359025" y="1598613"/>
          <p14:tracePt t="5654" x="2349500" y="1598613"/>
          <p14:tracePt t="7620" x="2339975" y="1589088"/>
          <p14:tracePt t="7628" x="2339975" y="1570038"/>
          <p14:tracePt t="7639" x="2349500" y="1541463"/>
          <p14:tracePt t="7657" x="2368550" y="1531938"/>
          <p14:tracePt t="7673" x="2368550" y="1522413"/>
          <p14:tracePt t="7691" x="2398713" y="1503363"/>
          <p14:tracePt t="7707" x="2474913" y="1463675"/>
          <p14:tracePt t="7723" x="2571750" y="1425575"/>
          <p14:tracePt t="7724" x="2600325" y="1416050"/>
          <p14:tracePt t="7741" x="2647950" y="1387475"/>
          <p14:tracePt t="7773" x="2657475" y="1387475"/>
          <p14:tracePt t="7790" x="2735263" y="1444625"/>
          <p14:tracePt t="7807" x="2851150" y="1531938"/>
          <p14:tracePt t="7824" x="2965450" y="1636713"/>
          <p14:tracePt t="7840" x="2965450" y="1666875"/>
          <p14:tracePt t="7924" x="2946400" y="1666875"/>
          <p14:tracePt t="7941" x="2927350" y="1676400"/>
          <p14:tracePt t="8052" x="2936875" y="1676400"/>
          <p14:tracePt t="8060" x="2955925" y="1676400"/>
          <p14:tracePt t="8076" x="2976563" y="1676400"/>
          <p14:tracePt t="8090" x="2995613" y="1676400"/>
          <p14:tracePt t="8107" x="3033713" y="1636713"/>
          <p14:tracePt t="8108" x="3071813" y="1608138"/>
          <p14:tracePt t="8124" x="3100388" y="1598613"/>
          <p14:tracePt t="8140" x="3130550" y="1589088"/>
          <p14:tracePt t="8157" x="3140075" y="1570038"/>
          <p14:tracePt t="8174" x="3140075" y="1560513"/>
          <p14:tracePt t="8191" x="3149600" y="1531938"/>
          <p14:tracePt t="8207" x="3159125" y="1522413"/>
          <p14:tracePt t="8225" x="3159125" y="1512888"/>
          <p14:tracePt t="8241" x="3178175" y="1503363"/>
          <p14:tracePt t="8258" x="3187700" y="1503363"/>
          <p14:tracePt t="8284" x="3206750" y="1503363"/>
          <p14:tracePt t="8300" x="3216275" y="1503363"/>
          <p14:tracePt t="8325" x="3244850" y="1503363"/>
          <p14:tracePt t="8342" x="3263900" y="1503363"/>
          <p14:tracePt t="8358" x="3275013" y="1503363"/>
          <p14:tracePt t="8374" x="3294063" y="1503363"/>
          <p14:tracePt t="8391" x="3322638" y="1503363"/>
          <p14:tracePt t="8409" x="3332163" y="1503363"/>
          <p14:tracePt t="8425" x="3370263" y="1503363"/>
          <p14:tracePt t="8442" x="3398838" y="1503363"/>
          <p14:tracePt t="8460" x="3448050" y="1503363"/>
          <p14:tracePt t="8460" x="3467100" y="1503363"/>
          <p14:tracePt t="8476" x="3495675" y="1503363"/>
          <p14:tracePt t="8492" x="3524250" y="1503363"/>
          <p14:tracePt t="8509" x="3563938" y="1503363"/>
          <p14:tracePt t="8525" x="3582988" y="1503363"/>
          <p14:tracePt t="8542" x="3611563" y="1503363"/>
          <p14:tracePt t="8558" x="3659188" y="1503363"/>
          <p14:tracePt t="8576" x="3687763" y="1503363"/>
          <p14:tracePt t="8595" x="3717925" y="1503363"/>
          <p14:tracePt t="10116" x="3697288" y="1512888"/>
          <p14:tracePt t="10485" x="3678238" y="1512888"/>
          <p14:tracePt t="11916" x="3668713" y="1503363"/>
          <p14:tracePt t="12404" x="3630613" y="1503363"/>
          <p14:tracePt t="12416" x="3582988" y="1492250"/>
          <p14:tracePt t="12433" x="3486150" y="1463675"/>
          <p14:tracePt t="12449" x="3303588" y="1444625"/>
          <p14:tracePt t="12466" x="3197225" y="1425575"/>
          <p14:tracePt t="12483" x="3159125" y="1425575"/>
          <p14:tracePt t="12500" x="3130550" y="1425575"/>
          <p14:tracePt t="12516" x="3119438" y="1425575"/>
          <p14:tracePt t="12534" x="3081338" y="1425575"/>
          <p14:tracePt t="12550" x="2995613" y="1425575"/>
          <p14:tracePt t="12566" x="2860675" y="1425575"/>
          <p14:tracePt t="12585" x="2744788" y="1425575"/>
          <p14:tracePt t="12600" x="2687638" y="1425575"/>
          <p14:tracePt t="12616" x="2647950" y="1425575"/>
          <p14:tracePt t="12633" x="2619375" y="1425575"/>
          <p14:tracePt t="12650" x="2590800" y="1425575"/>
          <p14:tracePt t="12667" x="2562225" y="1425575"/>
          <p14:tracePt t="12683" x="2543175" y="1435100"/>
          <p14:tracePt t="12684" x="2522538" y="1435100"/>
          <p14:tracePt t="12700" x="2493963" y="1435100"/>
          <p14:tracePt t="12716" x="2465388" y="1435100"/>
          <p14:tracePt t="12717" x="2427288" y="1454150"/>
          <p14:tracePt t="12733" x="2368550" y="1463675"/>
          <p14:tracePt t="12750" x="2254250" y="1473200"/>
          <p14:tracePt t="12767" x="2157413" y="1482725"/>
          <p14:tracePt t="12783" x="2060575" y="1503363"/>
          <p14:tracePt t="12800" x="1944688" y="1512888"/>
          <p14:tracePt t="12817" x="1820863" y="1541463"/>
          <p14:tracePt t="12833" x="1695450" y="1560513"/>
          <p14:tracePt t="12850" x="1560513" y="1598613"/>
          <p14:tracePt t="12868" x="1463675" y="1608138"/>
          <p14:tracePt t="12869" x="1397000" y="1627188"/>
          <p14:tracePt t="12884" x="1338263" y="1647825"/>
          <p14:tracePt t="12887" x="1271588" y="1666875"/>
          <p14:tracePt t="12900" x="1174750" y="1695450"/>
          <p14:tracePt t="12917" x="1098550" y="1724025"/>
          <p14:tracePt t="12934" x="1020763" y="1752600"/>
          <p14:tracePt t="12950" x="992188" y="1771650"/>
          <p14:tracePt t="12967" x="944563" y="1781175"/>
          <p14:tracePt t="12983" x="866775" y="1801813"/>
          <p14:tracePt t="13000" x="788988" y="1820863"/>
          <p14:tracePt t="13018" x="741363" y="1839913"/>
          <p14:tracePt t="13034" x="703263" y="1858963"/>
          <p14:tracePt t="13051" x="665163" y="1868488"/>
          <p14:tracePt t="13067" x="655638" y="1878013"/>
          <p14:tracePt t="13068" x="644525" y="1878013"/>
          <p14:tracePt t="16141" x="665163" y="1878013"/>
          <p14:tracePt t="16156" x="703263" y="1878013"/>
          <p14:tracePt t="16157" x="731838" y="1878013"/>
          <p14:tracePt t="16173" x="866775" y="1878013"/>
          <p14:tracePt t="16191" x="1108075" y="1925638"/>
          <p14:tracePt t="16206" x="1376363" y="1946275"/>
          <p14:tracePt t="16223" x="1589088" y="1955800"/>
          <p14:tracePt t="16240" x="1743075" y="1974850"/>
          <p14:tracePt t="16257" x="1839913" y="1974850"/>
          <p14:tracePt t="16273" x="1916113" y="1974850"/>
          <p14:tracePt t="16290" x="2022475" y="1974850"/>
          <p14:tracePt t="16307" x="2109788" y="1974850"/>
          <p14:tracePt t="16324" x="2282825" y="1974850"/>
          <p14:tracePt t="16340" x="2408238" y="1974850"/>
          <p14:tracePt t="16357" x="2543175" y="1974850"/>
          <p14:tracePt t="16374" x="2619375" y="1974850"/>
          <p14:tracePt t="16390" x="2676525" y="1974850"/>
          <p14:tracePt t="16407" x="2725738" y="1974850"/>
          <p14:tracePt t="16424" x="2782888" y="1984375"/>
          <p14:tracePt t="16441" x="2832100" y="1993900"/>
          <p14:tracePt t="16457" x="2917825" y="2022475"/>
          <p14:tracePt t="16474" x="2976563" y="2022475"/>
          <p14:tracePt t="16491" x="3024188" y="2032000"/>
          <p14:tracePt t="16507" x="3043238" y="2032000"/>
          <p14:tracePt t="16508" x="3052763" y="2032000"/>
          <p14:tracePt t="16525" x="3071813" y="2032000"/>
          <p14:tracePt t="16542" x="3090863" y="2032000"/>
          <p14:tracePt t="16558" x="3159125" y="2041525"/>
          <p14:tracePt t="16576" x="3235325" y="2041525"/>
          <p14:tracePt t="16591" x="3379788" y="2060575"/>
          <p14:tracePt t="16607" x="3524250" y="2070100"/>
          <p14:tracePt t="16624" x="3659188" y="2070100"/>
          <p14:tracePt t="16641" x="3794125" y="2090738"/>
          <p14:tracePt t="16661" x="3976688" y="2119313"/>
          <p14:tracePt t="16674" x="4035425" y="2128838"/>
          <p14:tracePt t="16691" x="4121150" y="2138363"/>
          <p14:tracePt t="16707" x="4141788" y="2138363"/>
          <p14:tracePt t="16708" x="4151313" y="2138363"/>
          <p14:tracePt t="18601" x="4130675" y="2147888"/>
          <p14:tracePt t="18611" x="4121150" y="2147888"/>
          <p14:tracePt t="18628" x="4111625" y="2147888"/>
          <p14:tracePt t="18645" x="4092575" y="2147888"/>
          <p14:tracePt t="18678" x="4083050" y="2138363"/>
          <p14:tracePt t="18722" x="3986213" y="2128838"/>
          <p14:tracePt t="18725" x="3919538" y="2128838"/>
          <p14:tracePt t="18732" x="3841750" y="2128838"/>
          <p14:tracePt t="18745" x="3746500" y="2128838"/>
          <p14:tracePt t="18761" x="3505200" y="2128838"/>
          <p14:tracePt t="18778" x="3197225" y="2176463"/>
          <p14:tracePt t="18795" x="2841625" y="2195513"/>
          <p14:tracePt t="18812" x="2446338" y="2254250"/>
          <p14:tracePt t="18812" x="2254250" y="2282825"/>
          <p14:tracePt t="18828" x="1906588" y="2379663"/>
          <p14:tracePt t="18845" x="1665288" y="2446338"/>
          <p14:tracePt t="18861" x="1501775" y="2505075"/>
          <p14:tracePt t="18878" x="1406525" y="2571750"/>
          <p14:tracePt t="18895" x="1387475" y="2581275"/>
          <p14:tracePt t="18911" x="1366838" y="2609850"/>
          <p14:tracePt t="18933" x="1366838" y="2619375"/>
          <p14:tracePt t="19021" x="1366838" y="2638425"/>
          <p14:tracePt t="19036" x="1357313" y="2649538"/>
          <p14:tracePt t="19052" x="1357313" y="2668588"/>
          <p14:tracePt t="19068" x="1347788" y="2678113"/>
          <p14:tracePt t="19078" x="1338263" y="2687638"/>
          <p14:tracePt t="19095" x="1338263" y="2697163"/>
          <p14:tracePt t="19113" x="1328738" y="2725738"/>
          <p14:tracePt t="19129" x="1328738" y="2735263"/>
          <p14:tracePt t="19145" x="1328738" y="2754313"/>
          <p14:tracePt t="19162" x="1328738" y="2782888"/>
          <p14:tracePt t="19179" x="1328738" y="2794000"/>
          <p14:tracePt t="19180" x="1328738" y="2813050"/>
          <p14:tracePt t="19196" x="1328738" y="2832100"/>
          <p14:tracePt t="19212" x="1328738" y="2860675"/>
          <p14:tracePt t="19229" x="1347788" y="2870200"/>
          <p14:tracePt t="19246" x="1347788" y="2879725"/>
          <p14:tracePt t="19262" x="1357313" y="2879725"/>
          <p14:tracePt t="19996" x="1357313" y="2889250"/>
          <p14:tracePt t="20860" x="1357313" y="2870200"/>
          <p14:tracePt t="20868" x="1357313" y="2860675"/>
          <p14:tracePt t="21356" x="1347788" y="2851150"/>
          <p14:tracePt t="21380" x="1338263" y="2851150"/>
          <p14:tracePt t="21500" x="1338263" y="2870200"/>
          <p14:tracePt t="21517" x="1328738" y="2870200"/>
          <p14:tracePt t="21533" x="1328738" y="2879725"/>
          <p14:tracePt t="25964" x="1319213" y="2879725"/>
          <p14:tracePt t="26325" x="1309688" y="2879725"/>
          <p14:tracePt t="26381" x="1290638" y="2879725"/>
          <p14:tracePt t="26421" x="1290638" y="2860675"/>
          <p14:tracePt t="26428" x="1281113" y="2851150"/>
          <p14:tracePt t="27180" x="1290638" y="2851150"/>
          <p14:tracePt t="27188" x="1328738" y="2841625"/>
          <p14:tracePt t="27211" x="1473200" y="2782888"/>
          <p14:tracePt t="27228" x="1954213" y="2735263"/>
          <p14:tracePt t="27228" x="2349500" y="2735263"/>
          <p14:tracePt t="27244" x="2744788" y="2716213"/>
          <p14:tracePt t="27245" x="3178175" y="2659063"/>
          <p14:tracePt t="27261" x="3871913" y="2628900"/>
          <p14:tracePt t="27278" x="4362450" y="2552700"/>
          <p14:tracePt t="27294" x="4767263" y="2484438"/>
          <p14:tracePt t="27311" x="5084763" y="2398713"/>
          <p14:tracePt t="27328" x="5276850" y="2360613"/>
          <p14:tracePt t="27345" x="5295900" y="2349500"/>
          <p14:tracePt t="27362" x="5248275" y="2349500"/>
          <p14:tracePt t="27379" x="5191125" y="2389188"/>
          <p14:tracePt t="27396" x="5181600" y="2389188"/>
          <p14:tracePt t="27558" x="5181600" y="2379663"/>
          <p14:tracePt t="27596" x="5172075" y="2379663"/>
          <p14:tracePt t="27614" x="5151438" y="2389188"/>
          <p14:tracePt t="27629" x="5151438" y="2398713"/>
          <p14:tracePt t="28477" x="5141913" y="2398713"/>
          <p14:tracePt t="28484" x="5132388" y="2398713"/>
          <p14:tracePt t="28513" x="5122863" y="2398713"/>
          <p14:tracePt t="28530" x="5113338" y="2398713"/>
          <p14:tracePt t="28547" x="5103813" y="2398713"/>
          <p14:tracePt t="28564" x="5094288" y="2398713"/>
          <p14:tracePt t="28581" x="5075238" y="2379663"/>
          <p14:tracePt t="28598" x="5056188" y="2349500"/>
          <p14:tracePt t="28615" x="5027613" y="2330450"/>
          <p14:tracePt t="28631" x="5027613" y="2320925"/>
          <p14:tracePt t="69165" x="5094288" y="2436813"/>
          <p14:tracePt t="69177" x="5191125" y="2590800"/>
          <p14:tracePt t="69193" x="5335588" y="2822575"/>
          <p14:tracePt t="69210" x="5402263" y="3014663"/>
          <p14:tracePt t="69226" x="5402263" y="3217863"/>
          <p14:tracePt t="69243" x="5402263" y="3390900"/>
          <p14:tracePt t="69260" x="5392738" y="3621088"/>
          <p14:tracePt t="69277" x="5392738" y="3765550"/>
          <p14:tracePt t="69293" x="5392738" y="3910013"/>
          <p14:tracePt t="69310" x="5392738" y="3987800"/>
          <p14:tracePt t="69326" x="5392738" y="4035425"/>
          <p14:tracePt t="69343" x="5392738" y="4160838"/>
          <p14:tracePt t="69360" x="5373688" y="4295775"/>
          <p14:tracePt t="69377" x="5335588" y="4440238"/>
          <p14:tracePt t="69393" x="5326063" y="4546600"/>
          <p14:tracePt t="69410" x="5286375" y="4641850"/>
          <p14:tracePt t="69426" x="5257800" y="4719638"/>
          <p14:tracePt t="69444" x="5181600" y="4911725"/>
          <p14:tracePt t="69461" x="5141913" y="5065713"/>
          <p14:tracePt t="69479" x="5113338" y="5143500"/>
          <p14:tracePt t="69494" x="5094288" y="5230813"/>
          <p14:tracePt t="69511" x="5065713" y="5297488"/>
          <p14:tracePt t="69527" x="5018088" y="5384800"/>
          <p14:tracePt t="69543" x="4959350" y="5470525"/>
          <p14:tracePt t="69561" x="4930775" y="5519738"/>
          <p14:tracePt t="69577" x="4892675" y="5557838"/>
          <p14:tracePt t="69594" x="4852988" y="5595938"/>
          <p14:tracePt t="69611" x="4795838" y="5624513"/>
          <p14:tracePt t="69627" x="4708525" y="5673725"/>
          <p14:tracePt t="69628" x="4679950" y="5683250"/>
          <p14:tracePt t="69644" x="4622800" y="5711825"/>
          <p14:tracePt t="69660" x="4594225" y="5721350"/>
          <p14:tracePt t="69661" x="4584700" y="5721350"/>
          <p14:tracePt t="69677" x="4516438" y="5749925"/>
          <p14:tracePt t="69694" x="4487863" y="5759450"/>
          <p14:tracePt t="69710" x="4440238" y="5778500"/>
          <p14:tracePt t="69728" x="4410075" y="5778500"/>
          <p14:tracePt t="69744" x="4400550" y="5778500"/>
          <p14:tracePt t="69764" x="4381500" y="5778500"/>
          <p14:tracePt t="69780" x="4362450" y="5778500"/>
          <p14:tracePt t="69797" x="4343400" y="5768975"/>
          <p14:tracePt t="69810" x="4333875" y="5749925"/>
          <p14:tracePt t="69828" x="4286250" y="5730875"/>
          <p14:tracePt t="69828" x="4275138" y="5721350"/>
          <p14:tracePt t="69844" x="4265613" y="5711825"/>
          <p14:tracePt t="69861" x="4256088" y="5702300"/>
          <p14:tracePt t="69878" x="4246563" y="5692775"/>
          <p14:tracePt t="69894" x="4237038" y="5683250"/>
          <p14:tracePt t="69911" x="4217988" y="5664200"/>
          <p14:tracePt t="69928" x="4217988" y="5645150"/>
          <p14:tracePt t="69946" x="4208463" y="5634038"/>
          <p14:tracePt t="69961" x="4208463" y="5624513"/>
          <p14:tracePt t="69979" x="4208463" y="5605463"/>
          <p14:tracePt t="69994" x="4208463" y="5586413"/>
          <p14:tracePt t="70028" x="4208463" y="5567363"/>
          <p14:tracePt t="70044" x="4208463" y="5557838"/>
          <p14:tracePt t="70045" x="4208463" y="5548313"/>
          <p14:tracePt t="70061" x="4208463" y="5538788"/>
          <p14:tracePt t="70078" x="4208463" y="5529263"/>
          <p14:tracePt t="70095" x="4208463" y="5519738"/>
          <p14:tracePt t="70112" x="4198938" y="5510213"/>
          <p14:tracePt t="70133" x="4198938" y="5499100"/>
          <p14:tracePt t="70145" x="4198938" y="5489575"/>
          <p14:tracePt t="70196" x="4198938" y="5480050"/>
          <p14:tracePt t="70211" x="4189413" y="5480050"/>
          <p14:tracePt t="70444" x="4189413" y="5470525"/>
          <p14:tracePt t="70453" x="4189413" y="5451475"/>
          <p14:tracePt t="70479" x="4189413" y="5441950"/>
          <p14:tracePt t="70495" x="4189413" y="5432425"/>
          <p14:tracePt t="70512" x="4189413" y="5422900"/>
          <p14:tracePt t="70901" x="4189413" y="5413375"/>
          <p14:tracePt t="71124" x="4198938" y="5422900"/>
          <p14:tracePt t="71140" x="4208463" y="5422900"/>
          <p14:tracePt t="71148" x="4217988" y="5432425"/>
          <p14:tracePt t="71180" x="4227513" y="5432425"/>
          <p14:tracePt t="71581" x="4237038" y="5432425"/>
          <p14:tracePt t="72789" x="4256088" y="5432425"/>
          <p14:tracePt t="72804" x="4275138" y="5432425"/>
          <p14:tracePt t="72817" x="4286250" y="5432425"/>
          <p14:tracePt t="72834" x="4305300" y="5451475"/>
          <p14:tracePt t="72850" x="4314825" y="5451475"/>
          <p14:tracePt t="72867" x="4333875" y="5451475"/>
          <p14:tracePt t="73220" x="4352925" y="5451475"/>
          <p14:tracePt t="73234" x="4352925" y="5461000"/>
          <p14:tracePt t="73251" x="4371975" y="5480050"/>
          <p14:tracePt t="73268" x="4381500" y="5480050"/>
          <p14:tracePt t="73284" x="4381500" y="5489575"/>
          <p14:tracePt t="73301" x="4391025" y="5499100"/>
          <p14:tracePt t="73492" x="4400550" y="5499100"/>
          <p14:tracePt t="73508" x="4419600" y="5489575"/>
          <p14:tracePt t="73518" x="4419600" y="5480050"/>
          <p14:tracePt t="73535" x="4430713" y="5470525"/>
          <p14:tracePt t="73552" x="4449763" y="5451475"/>
          <p14:tracePt t="73569" x="4459288" y="5451475"/>
          <p14:tracePt t="73585" x="4478338" y="5451475"/>
          <p14:tracePt t="73602" x="4525963" y="5432425"/>
          <p14:tracePt t="73618" x="4545013" y="5432425"/>
          <p14:tracePt t="73636" x="4632325" y="5432425"/>
          <p14:tracePt t="73652" x="4719638" y="5432425"/>
          <p14:tracePt t="73668" x="4795838" y="5432425"/>
          <p14:tracePt t="73685" x="4873625" y="5432425"/>
          <p14:tracePt t="73701" x="4949825" y="5432425"/>
          <p14:tracePt t="73718" x="5018088" y="5432425"/>
          <p14:tracePt t="73735" x="5037138" y="543242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5"/>
          <p:cNvSpPr txBox="1">
            <a:spLocks noGrp="1"/>
          </p:cNvSpPr>
          <p:nvPr>
            <p:ph type="ctrTitle"/>
          </p:nvPr>
        </p:nvSpPr>
        <p:spPr>
          <a:xfrm>
            <a:off x="246141" y="228414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SzPts val="1800"/>
            </a:pPr>
            <a:r>
              <a:rPr lang="en-US" sz="2400" b="1" dirty="0">
                <a:solidFill>
                  <a:schemeClr val="accent1"/>
                </a:solidFill>
              </a:rPr>
              <a:t>Literature Review</a:t>
            </a:r>
            <a:endParaRPr sz="2400" b="1" dirty="0">
              <a:solidFill>
                <a:schemeClr val="accent1"/>
              </a:solidFill>
            </a:endParaRPr>
          </a:p>
        </p:txBody>
      </p:sp>
      <p:grpSp>
        <p:nvGrpSpPr>
          <p:cNvPr id="991" name="Google Shape;991;p15"/>
          <p:cNvGrpSpPr/>
          <p:nvPr/>
        </p:nvGrpSpPr>
        <p:grpSpPr>
          <a:xfrm>
            <a:off x="99768" y="2261215"/>
            <a:ext cx="3238805" cy="3194767"/>
            <a:chOff x="-1795616" y="1560934"/>
            <a:chExt cx="5120640" cy="5120640"/>
          </a:xfrm>
        </p:grpSpPr>
        <p:sp>
          <p:nvSpPr>
            <p:cNvPr id="992" name="Google Shape;992;p15"/>
            <p:cNvSpPr/>
            <p:nvPr/>
          </p:nvSpPr>
          <p:spPr>
            <a:xfrm>
              <a:off x="-1795616" y="1560934"/>
              <a:ext cx="5120640" cy="5120640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16200000" scaled="0"/>
            </a:gradFill>
            <a:ln w="22225" cap="flat" cmpd="sng">
              <a:solidFill>
                <a:srgbClr val="FBEEF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-1338416" y="2018134"/>
              <a:ext cx="4206240" cy="4206240"/>
            </a:xfrm>
            <a:prstGeom prst="flowChartConnector">
              <a:avLst/>
            </a:prstGeom>
            <a:solidFill>
              <a:schemeClr val="lt1"/>
            </a:solidFill>
            <a:ln w="25400" cap="flat" cmpd="sng">
              <a:solidFill>
                <a:srgbClr val="7A7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4" name="Google Shape;99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36442">
              <a:off x="-370486" y="3038021"/>
              <a:ext cx="2270379" cy="21144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96" name="Google Shape;996;p15"/>
          <p:cNvCxnSpPr/>
          <p:nvPr/>
        </p:nvCxnSpPr>
        <p:spPr>
          <a:xfrm>
            <a:off x="2884753" y="1370426"/>
            <a:ext cx="6429245" cy="0"/>
          </a:xfrm>
          <a:prstGeom prst="straightConnector1">
            <a:avLst/>
          </a:prstGeom>
          <a:noFill/>
          <a:ln w="9525" cap="flat" cmpd="sng">
            <a:solidFill>
              <a:srgbClr val="FBEEFB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F7CB2-DD91-C196-C4DE-90D57B06DEF1}"/>
              </a:ext>
            </a:extLst>
          </p:cNvPr>
          <p:cNvGrpSpPr/>
          <p:nvPr/>
        </p:nvGrpSpPr>
        <p:grpSpPr>
          <a:xfrm>
            <a:off x="2937115" y="963456"/>
            <a:ext cx="8168941" cy="1453458"/>
            <a:chOff x="2517532" y="1069317"/>
            <a:chExt cx="8168941" cy="1453458"/>
          </a:xfrm>
        </p:grpSpPr>
        <p:sp>
          <p:nvSpPr>
            <p:cNvPr id="998" name="Google Shape;998;p15"/>
            <p:cNvSpPr/>
            <p:nvPr/>
          </p:nvSpPr>
          <p:spPr>
            <a:xfrm>
              <a:off x="2517532" y="1096106"/>
              <a:ext cx="274320" cy="274320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0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5"/>
            <p:cNvSpPr txBox="1"/>
            <p:nvPr/>
          </p:nvSpPr>
          <p:spPr>
            <a:xfrm>
              <a:off x="2782554" y="1069317"/>
              <a:ext cx="636765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Traditional and Hybrid Time Series Forecasting:</a:t>
              </a:r>
            </a:p>
          </p:txBody>
        </p:sp>
        <p:sp>
          <p:nvSpPr>
            <p:cNvPr id="999" name="Google Shape;999;p15"/>
            <p:cNvSpPr txBox="1"/>
            <p:nvPr/>
          </p:nvSpPr>
          <p:spPr>
            <a:xfrm>
              <a:off x="2884753" y="1407125"/>
              <a:ext cx="7801720" cy="1115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ARIMA Models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Effective for capturing linear trends, </a:t>
              </a: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Limitation: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Struggle with non-linear patterns.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endPara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Hybrid Models: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Combine ARIMA with neural networks for improved accuracy, </a:t>
              </a: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Limitation: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Increased complexity and computational requirements.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Reference: Smith and Liu (2023): Hybrid ARIMA and neural networks improve accuracy in economic and financial forecasting.</a:t>
              </a:r>
            </a:p>
          </p:txBody>
        </p:sp>
      </p:grpSp>
      <p:cxnSp>
        <p:nvCxnSpPr>
          <p:cNvPr id="1001" name="Google Shape;1001;p15"/>
          <p:cNvCxnSpPr/>
          <p:nvPr/>
        </p:nvCxnSpPr>
        <p:spPr>
          <a:xfrm>
            <a:off x="4275230" y="3148574"/>
            <a:ext cx="5904213" cy="0"/>
          </a:xfrm>
          <a:prstGeom prst="straightConnector1">
            <a:avLst/>
          </a:prstGeom>
          <a:noFill/>
          <a:ln w="9525" cap="flat" cmpd="sng">
            <a:solidFill>
              <a:srgbClr val="FBEEFB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2990038-4C5E-82FD-BA55-220311F0A402}"/>
              </a:ext>
            </a:extLst>
          </p:cNvPr>
          <p:cNvGrpSpPr/>
          <p:nvPr/>
        </p:nvGrpSpPr>
        <p:grpSpPr>
          <a:xfrm>
            <a:off x="3627752" y="2971171"/>
            <a:ext cx="8024885" cy="1615040"/>
            <a:chOff x="3879406" y="2847465"/>
            <a:chExt cx="8024885" cy="1615040"/>
          </a:xfrm>
        </p:grpSpPr>
        <p:sp>
          <p:nvSpPr>
            <p:cNvPr id="1002" name="Google Shape;1002;p15"/>
            <p:cNvSpPr txBox="1"/>
            <p:nvPr/>
          </p:nvSpPr>
          <p:spPr>
            <a:xfrm>
              <a:off x="4181376" y="2847465"/>
              <a:ext cx="584764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400"/>
              </a:pPr>
              <a:r>
                <a:rPr lang="en-US" b="1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ui-sans-serif"/>
                </a:rPr>
                <a:t>Machine Learning Techniques:</a:t>
              </a:r>
              <a:endPara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endParaRPr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3879406" y="2874254"/>
              <a:ext cx="320430" cy="274320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0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5"/>
            <p:cNvSpPr txBox="1"/>
            <p:nvPr/>
          </p:nvSpPr>
          <p:spPr>
            <a:xfrm>
              <a:off x="4275230" y="3185273"/>
              <a:ext cx="7629061" cy="1277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3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LSTM Networks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Excel at capturing complex temporal patterns, valuable for dynamic markets (Brown and Zhang, 2023).</a:t>
              </a:r>
            </a:p>
            <a:p>
              <a:pPr marL="171450" marR="0" lvl="3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Prophet Models: 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User-friendly, captures seasonality and holiday impacts, suitable for quick implementation (Facebook's Prophet model).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endPara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Meta-Learning Frameworks: 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Adapt dynamically to diverse datasets, improving forecasting model performance (Jones et al., 2023).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6" name="Google Shape;1006;p15"/>
          <p:cNvCxnSpPr/>
          <p:nvPr/>
        </p:nvCxnSpPr>
        <p:spPr>
          <a:xfrm>
            <a:off x="3909862" y="4654656"/>
            <a:ext cx="5054600" cy="0"/>
          </a:xfrm>
          <a:prstGeom prst="straightConnector1">
            <a:avLst/>
          </a:prstGeom>
          <a:noFill/>
          <a:ln w="9525" cap="flat" cmpd="sng">
            <a:solidFill>
              <a:srgbClr val="FBEEFB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C29E4DF-E0E9-8FD7-6D70-556D626B58AB}"/>
              </a:ext>
            </a:extLst>
          </p:cNvPr>
          <p:cNvGrpSpPr/>
          <p:nvPr/>
        </p:nvGrpSpPr>
        <p:grpSpPr>
          <a:xfrm>
            <a:off x="2937115" y="5243433"/>
            <a:ext cx="7783321" cy="1291875"/>
            <a:chOff x="3570997" y="4353547"/>
            <a:chExt cx="7783321" cy="1291875"/>
          </a:xfrm>
        </p:grpSpPr>
        <p:sp>
          <p:nvSpPr>
            <p:cNvPr id="1007" name="Google Shape;1007;p15"/>
            <p:cNvSpPr txBox="1"/>
            <p:nvPr/>
          </p:nvSpPr>
          <p:spPr>
            <a:xfrm>
              <a:off x="3829514" y="4353547"/>
              <a:ext cx="5006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Big Data Analytics</a:t>
              </a:r>
              <a:endParaRPr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3570997" y="4380336"/>
              <a:ext cx="274320" cy="274320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0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5"/>
            <p:cNvSpPr txBox="1"/>
            <p:nvPr/>
          </p:nvSpPr>
          <p:spPr>
            <a:xfrm>
              <a:off x="3909861" y="4691355"/>
              <a:ext cx="7444457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Integration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Utilizing diverse data sources (transaction records, social media, demographics) enhances demand forecasting accuracy (Kim and Morales, 2023).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Impact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Leads to better inventory management and increased customer satisfaction through improved product availability.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940;p14"/>
          <p:cNvSpPr txBox="1">
            <a:spLocks noGrp="1"/>
          </p:cNvSpPr>
          <p:nvPr>
            <p:ph type="subTitle" idx="1"/>
          </p:nvPr>
        </p:nvSpPr>
        <p:spPr>
          <a:xfrm>
            <a:off x="357236" y="254515"/>
            <a:ext cx="1036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800"/>
              <a:buNone/>
            </a:pPr>
            <a:r>
              <a:rPr lang="en-US" dirty="0"/>
              <a:t>Sales Forecasting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6"/>
    </mc:Choice>
    <mc:Fallback xmlns="">
      <p:transition spd="slow" advTm="19086"/>
    </mc:Fallback>
  </mc:AlternateContent>
  <p:extLst>
    <p:ext uri="{3A86A75C-4F4B-4683-9AE1-C65F6400EC91}">
      <p14:laserTraceLst xmlns:p14="http://schemas.microsoft.com/office/powerpoint/2010/main">
        <p14:tracePtLst>
          <p14:tracePt t="8949" x="5046663" y="5432425"/>
          <p14:tracePt t="8959" x="5141913" y="5441950"/>
          <p14:tracePt t="8975" x="5778500" y="5519738"/>
          <p14:tracePt t="8992" x="6105525" y="5567363"/>
          <p14:tracePt t="9013" x="6096000" y="5567363"/>
          <p14:tracePt t="9026" x="6067425" y="5557838"/>
          <p14:tracePt t="9042" x="6008688" y="5470525"/>
          <p14:tracePt t="9059" x="5961063" y="5316538"/>
          <p14:tracePt t="9076" x="5913438" y="5114925"/>
          <p14:tracePt t="9077" x="5864225" y="4999038"/>
          <p14:tracePt t="9093" x="5816600" y="4883150"/>
          <p14:tracePt t="9093" x="5768975" y="4729163"/>
          <p14:tracePt t="9109" x="5624513" y="4449763"/>
          <p14:tracePt t="9126" x="5499100" y="4276725"/>
          <p14:tracePt t="9143" x="5461000" y="4248150"/>
          <p14:tracePt t="9160" x="5451475" y="4238625"/>
          <p14:tracePt t="9176" x="5440363" y="4238625"/>
          <p14:tracePt t="9287" x="5430838" y="4208463"/>
          <p14:tracePt t="9294" x="5411788" y="4189413"/>
          <p14:tracePt t="9311" x="5383213" y="4151313"/>
          <p14:tracePt t="9328" x="5345113" y="4044950"/>
          <p14:tracePt t="9344" x="5316538" y="3987800"/>
          <p14:tracePt t="9360" x="5295900" y="3890963"/>
          <p14:tracePt t="9377" x="5248275" y="3784600"/>
          <p14:tracePt t="9394" x="5210175" y="3698875"/>
          <p14:tracePt t="9411" x="5200650" y="3611563"/>
          <p14:tracePt t="9427" x="5200650" y="3506788"/>
          <p14:tracePt t="9444" x="5200650" y="3371850"/>
          <p14:tracePt t="9446" x="5191125" y="3284538"/>
          <p14:tracePt t="9460" x="5191125" y="3227388"/>
          <p14:tracePt t="9461" x="5181600" y="3187700"/>
          <p14:tracePt t="9476" x="5172075" y="3159125"/>
          <p14:tracePt t="9477" x="5172075" y="3149600"/>
          <p14:tracePt t="9493" x="5172075" y="3140075"/>
          <p14:tracePt t="10333" x="5172075" y="3130550"/>
          <p14:tracePt t="10342" x="5172075" y="3101975"/>
          <p14:tracePt t="10349" x="5172075" y="3082925"/>
          <p14:tracePt t="10362" x="5172075" y="3062288"/>
          <p14:tracePt t="10378" x="5162550" y="3033713"/>
          <p14:tracePt t="10395" x="5162550" y="3005138"/>
          <p14:tracePt t="10412" x="5162550" y="2967038"/>
          <p14:tracePt t="10428" x="5162550" y="2947988"/>
          <p14:tracePt t="10429" x="5162550" y="2938463"/>
          <p14:tracePt t="10446" x="5151438" y="2917825"/>
          <p14:tracePt t="10479" x="5151438" y="2908300"/>
          <p14:tracePt t="10501" x="5151438" y="2898775"/>
          <p14:tracePt t="10528" x="5141913" y="2889250"/>
          <p14:tracePt t="10545" x="5132388" y="2870200"/>
          <p14:tracePt t="10562" x="5113338" y="2851150"/>
          <p14:tracePt t="10579" x="5075238" y="2832100"/>
          <p14:tracePt t="10596" x="5008563" y="2782888"/>
          <p14:tracePt t="10613" x="4930775" y="2716213"/>
          <p14:tracePt t="10613" x="4843463" y="2678113"/>
          <p14:tracePt t="10629" x="4786313" y="2649538"/>
          <p14:tracePt t="10630" x="4708525" y="2600325"/>
          <p14:tracePt t="10646" x="4632325" y="2562225"/>
          <p14:tracePt t="10647" x="4554538" y="2505075"/>
          <p14:tracePt t="10662" x="4391025" y="2417763"/>
          <p14:tracePt t="10679" x="4208463" y="2311400"/>
          <p14:tracePt t="10700" x="4025900" y="2195513"/>
          <p14:tracePt t="10712" x="3919538" y="2109788"/>
          <p14:tracePt t="10729" x="3862388" y="2012950"/>
          <p14:tracePt t="10746" x="3832225" y="1916113"/>
          <p14:tracePt t="10763" x="3832225" y="1858963"/>
          <p14:tracePt t="10779" x="3832225" y="1811338"/>
          <p14:tracePt t="10796" x="3832225" y="1781175"/>
          <p14:tracePt t="10813" x="3832225" y="1743075"/>
          <p14:tracePt t="10830" x="3832225" y="1714500"/>
          <p14:tracePt t="10846" x="3832225" y="1685925"/>
          <p14:tracePt t="10862" x="3832225" y="1627188"/>
          <p14:tracePt t="10880" x="3832225" y="1560513"/>
          <p14:tracePt t="10897" x="3832225" y="1492250"/>
          <p14:tracePt t="10913" x="3832225" y="1406525"/>
          <p14:tracePt t="10930" x="3852863" y="1328738"/>
          <p14:tracePt t="10946" x="3852863" y="1155700"/>
          <p14:tracePt t="10963" x="3881438" y="1020763"/>
          <p14:tracePt t="10979" x="3900488" y="923925"/>
          <p14:tracePt t="10996" x="3919538" y="904875"/>
          <p14:tracePt t="10997" x="3929063" y="895350"/>
          <p14:tracePt t="11366" x="3938588" y="895350"/>
          <p14:tracePt t="11374" x="3976688" y="914400"/>
          <p14:tracePt t="11381" x="4035425" y="954088"/>
          <p14:tracePt t="11397" x="4170363" y="1030288"/>
          <p14:tracePt t="11413" x="4246563" y="1068388"/>
          <p14:tracePt t="11431" x="4430713" y="1155700"/>
          <p14:tracePt t="11447" x="4525963" y="1203325"/>
          <p14:tracePt t="11465" x="4554538" y="1212850"/>
          <p14:tracePt t="11518" x="4554538" y="1223963"/>
          <p14:tracePt t="11532" x="4564063" y="1223963"/>
          <p14:tracePt t="11547" x="4564063" y="1243013"/>
          <p14:tracePt t="11564" x="4584700" y="1252538"/>
          <p14:tracePt t="11581" x="4584700" y="1262063"/>
          <p14:tracePt t="11581" x="4594225" y="1271588"/>
          <p14:tracePt t="15085" x="4603750" y="1271588"/>
          <p14:tracePt t="15093" x="4622800" y="1271588"/>
          <p14:tracePt t="15104" x="4699000" y="1290638"/>
          <p14:tracePt t="15121" x="4843463" y="1338263"/>
          <p14:tracePt t="15137" x="4949825" y="1377950"/>
          <p14:tracePt t="15154" x="5103813" y="1416050"/>
          <p14:tracePt t="15171" x="5286375" y="1435100"/>
          <p14:tracePt t="15188" x="5411788" y="1463675"/>
          <p14:tracePt t="15205" x="5461000" y="1482725"/>
          <p14:tracePt t="15205" x="5470525" y="1482725"/>
          <p14:tracePt t="15254" x="5480050" y="1482725"/>
          <p14:tracePt t="15334" x="5489575" y="1482725"/>
          <p14:tracePt t="15341" x="5499100" y="1482725"/>
          <p14:tracePt t="15355" x="5508625" y="1482725"/>
          <p14:tracePt t="15371" x="5546725" y="1492250"/>
          <p14:tracePt t="15389" x="5565775" y="1503363"/>
          <p14:tracePt t="15389" x="5584825" y="1512888"/>
          <p14:tracePt t="15422" x="5614988" y="1512888"/>
          <p14:tracePt t="15438" x="5624513" y="1522413"/>
          <p14:tracePt t="15455" x="5672138" y="1541463"/>
          <p14:tracePt t="15472" x="5700713" y="1550988"/>
          <p14:tracePt t="15489" x="5740400" y="1560513"/>
          <p14:tracePt t="15505" x="5778500" y="1560513"/>
          <p14:tracePt t="15522" x="5816600" y="1560513"/>
          <p14:tracePt t="15539" x="5854700" y="1560513"/>
          <p14:tracePt t="15542" x="5884863" y="1560513"/>
          <p14:tracePt t="15556" x="5922963" y="1560513"/>
          <p14:tracePt t="15574" x="6067425" y="1589088"/>
          <p14:tracePt t="15589" x="6105525" y="1589088"/>
          <p14:tracePt t="16496" x="6115050" y="1589088"/>
          <p14:tracePt t="16542" x="6115050" y="1608138"/>
          <p14:tracePt t="16559" x="6115050" y="1617663"/>
          <p14:tracePt t="16576" x="6115050" y="1676400"/>
          <p14:tracePt t="16592" x="6096000" y="1762125"/>
          <p14:tracePt t="16607" x="6086475" y="1839913"/>
          <p14:tracePt t="16624" x="6086475" y="1955800"/>
          <p14:tracePt t="16641" x="6048375" y="2041525"/>
          <p14:tracePt t="16658" x="6048375" y="2109788"/>
          <p14:tracePt t="16674" x="6038850" y="2185988"/>
          <p14:tracePt t="16691" x="6029325" y="2244725"/>
          <p14:tracePt t="16707" x="6018213" y="2282825"/>
          <p14:tracePt t="16724" x="6018213" y="2301875"/>
          <p14:tracePt t="17445" x="6018213" y="2292350"/>
          <p14:tracePt t="17840" x="6018213" y="2282825"/>
          <p14:tracePt t="17846" x="6029325" y="2282825"/>
          <p14:tracePt t="17860" x="6067425" y="2282825"/>
          <p14:tracePt t="17876" x="6115050" y="2254250"/>
          <p14:tracePt t="17893" x="6153150" y="2254250"/>
          <p14:tracePt t="17894" x="6183313" y="2254250"/>
          <p14:tracePt t="17910" x="6192838" y="2254250"/>
          <p14:tracePt t="17910" x="6211888" y="2254250"/>
          <p14:tracePt t="17926" x="6221413" y="2244725"/>
          <p14:tracePt t="17943" x="6259513" y="2320925"/>
          <p14:tracePt t="17960" x="6259513" y="2638425"/>
          <p14:tracePt t="17976" x="6259513" y="2986088"/>
          <p14:tracePt t="17993" x="6307138" y="3178175"/>
          <p14:tracePt t="18010" x="6365875" y="3255963"/>
          <p14:tracePt t="18110" x="6365875" y="3265488"/>
          <p14:tracePt t="18117" x="6365875" y="3284538"/>
          <p14:tracePt t="18174" x="6365875" y="3275013"/>
          <p14:tracePt t="18181" x="6394450" y="3246438"/>
          <p14:tracePt t="18194" x="6403975" y="3236913"/>
          <p14:tracePt t="18211" x="6442075" y="3187700"/>
          <p14:tracePt t="18228" x="6472238" y="3121025"/>
          <p14:tracePt t="18262" x="6557963" y="2822575"/>
          <p14:tracePt t="18279" x="6635750" y="2697163"/>
          <p14:tracePt t="18295" x="6751638" y="2465388"/>
          <p14:tracePt t="18312" x="6905625" y="2128838"/>
          <p14:tracePt t="18328" x="7069138" y="1839913"/>
          <p14:tracePt t="18345" x="7154863" y="1627188"/>
          <p14:tracePt t="18361" x="7280275" y="1387475"/>
          <p14:tracePt t="18377" x="7377113" y="1098550"/>
          <p14:tracePt t="18394" x="7493000" y="800100"/>
          <p14:tracePt t="18411" x="7588250" y="577850"/>
          <p14:tracePt t="18427" x="7704138" y="442913"/>
          <p14:tracePt t="18444" x="7829550" y="298450"/>
          <p14:tracePt t="18445" x="7916863" y="231775"/>
          <p14:tracePt t="18461" x="8012113" y="96838"/>
          <p14:tracePt t="18478" x="8031163" y="381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"/>
          <p:cNvSpPr txBox="1">
            <a:spLocks noGrp="1"/>
          </p:cNvSpPr>
          <p:nvPr>
            <p:ph type="ctrTitle"/>
          </p:nvPr>
        </p:nvSpPr>
        <p:spPr>
          <a:xfrm>
            <a:off x="579693" y="302195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SzPts val="1800"/>
            </a:pPr>
            <a:r>
              <a:rPr lang="en-US" sz="2400" b="1" dirty="0">
                <a:solidFill>
                  <a:schemeClr val="accent1"/>
                </a:solidFill>
              </a:rPr>
              <a:t>Gaps in the Literature Review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901" name="Google Shape;901;p5"/>
          <p:cNvSpPr txBox="1">
            <a:spLocks noGrp="1"/>
          </p:cNvSpPr>
          <p:nvPr>
            <p:ph type="subTitle" idx="1"/>
          </p:nvPr>
        </p:nvSpPr>
        <p:spPr>
          <a:xfrm>
            <a:off x="662033" y="337639"/>
            <a:ext cx="10363200" cy="18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SzPts val="800"/>
              <a:buNone/>
            </a:pPr>
            <a:r>
              <a:rPr lang="en-US" dirty="0"/>
              <a:t>Sales Forecasting</a:t>
            </a:r>
          </a:p>
        </p:txBody>
      </p:sp>
      <p:grpSp>
        <p:nvGrpSpPr>
          <p:cNvPr id="903" name="Google Shape;903;p5"/>
          <p:cNvGrpSpPr/>
          <p:nvPr/>
        </p:nvGrpSpPr>
        <p:grpSpPr>
          <a:xfrm>
            <a:off x="6056949" y="1203172"/>
            <a:ext cx="3764221" cy="2305661"/>
            <a:chOff x="204529" y="1646356"/>
            <a:chExt cx="3764221" cy="2305661"/>
          </a:xfrm>
        </p:grpSpPr>
        <p:sp>
          <p:nvSpPr>
            <p:cNvPr id="904" name="Google Shape;904;p5"/>
            <p:cNvSpPr/>
            <p:nvPr/>
          </p:nvSpPr>
          <p:spPr>
            <a:xfrm>
              <a:off x="204529" y="1646356"/>
              <a:ext cx="548640" cy="548640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0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"/>
            <p:cNvSpPr txBox="1"/>
            <p:nvPr/>
          </p:nvSpPr>
          <p:spPr>
            <a:xfrm>
              <a:off x="808033" y="1814496"/>
              <a:ext cx="294550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Impact of External Factors:</a:t>
              </a:r>
              <a:endParaRPr sz="1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6" name="Google Shape;906;p5"/>
            <p:cNvCxnSpPr/>
            <p:nvPr/>
          </p:nvCxnSpPr>
          <p:spPr>
            <a:xfrm rot="10800000" flipH="1">
              <a:off x="808033" y="2179928"/>
              <a:ext cx="3160717" cy="11801"/>
            </a:xfrm>
            <a:prstGeom prst="straightConnector1">
              <a:avLst/>
            </a:prstGeom>
            <a:noFill/>
            <a:ln w="9525" cap="flat" cmpd="sng">
              <a:solidFill>
                <a:srgbClr val="FBEEFB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p5"/>
            <p:cNvSpPr/>
            <p:nvPr/>
          </p:nvSpPr>
          <p:spPr>
            <a:xfrm>
              <a:off x="204529" y="2293755"/>
              <a:ext cx="3736368" cy="16582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200" b="0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Struggle to account for sudden market shifts caused by external factors such as economic changes, pandemics, or natural disasters. Models can dynamically adapt to such disruptions​​.</a:t>
              </a:r>
            </a:p>
            <a:p>
              <a:pPr marL="285750" marR="0" lvl="0" indent="-196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9" name="Google Shape;909;p5"/>
          <p:cNvGrpSpPr/>
          <p:nvPr/>
        </p:nvGrpSpPr>
        <p:grpSpPr>
          <a:xfrm>
            <a:off x="6056948" y="2925675"/>
            <a:ext cx="5358387" cy="2183779"/>
            <a:chOff x="204529" y="1711785"/>
            <a:chExt cx="3764221" cy="1738379"/>
          </a:xfrm>
        </p:grpSpPr>
        <p:sp>
          <p:nvSpPr>
            <p:cNvPr id="910" name="Google Shape;910;p5"/>
            <p:cNvSpPr/>
            <p:nvPr/>
          </p:nvSpPr>
          <p:spPr>
            <a:xfrm>
              <a:off x="205463" y="1711785"/>
              <a:ext cx="416141" cy="474043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0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"/>
            <p:cNvSpPr txBox="1"/>
            <p:nvPr/>
          </p:nvSpPr>
          <p:spPr>
            <a:xfrm>
              <a:off x="808033" y="1814496"/>
              <a:ext cx="2945501" cy="265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Sector-Specific Challenges:</a:t>
              </a:r>
              <a:endParaRPr sz="1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2" name="Google Shape;912;p5"/>
            <p:cNvCxnSpPr/>
            <p:nvPr/>
          </p:nvCxnSpPr>
          <p:spPr>
            <a:xfrm rot="10800000" flipH="1">
              <a:off x="808033" y="2179928"/>
              <a:ext cx="3160717" cy="11801"/>
            </a:xfrm>
            <a:prstGeom prst="straightConnector1">
              <a:avLst/>
            </a:prstGeom>
            <a:noFill/>
            <a:ln w="9525" cap="flat" cmpd="sng">
              <a:solidFill>
                <a:srgbClr val="FBEEFB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913" name="Google Shape;913;p5"/>
            <p:cNvSpPr/>
            <p:nvPr/>
          </p:nvSpPr>
          <p:spPr>
            <a:xfrm>
              <a:off x="204529" y="2293755"/>
              <a:ext cx="3104624" cy="11564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US" sz="1200" dirty="0">
                  <a:solidFill>
                    <a:schemeClr val="accent1"/>
                  </a:solidFill>
                </a:rPr>
                <a:t>Different retail sectors face unique forecasting challenges. For instance, the fashion industry requires models that can quickly adapt to changing trends and consumer preferences. There is a need for more research focused on developing agile and sector-specific forecasting models​​.</a:t>
              </a:r>
              <a:endParaRPr sz="1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27" name="Google Shape;927;p5"/>
          <p:cNvCxnSpPr/>
          <p:nvPr/>
        </p:nvCxnSpPr>
        <p:spPr>
          <a:xfrm>
            <a:off x="5457169" y="1427925"/>
            <a:ext cx="51758" cy="5212080"/>
          </a:xfrm>
          <a:prstGeom prst="straightConnector1">
            <a:avLst/>
          </a:prstGeom>
          <a:noFill/>
          <a:ln w="9525" cap="flat" cmpd="sng">
            <a:solidFill>
              <a:srgbClr val="FBEEF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909;p5">
            <a:extLst>
              <a:ext uri="{FF2B5EF4-FFF2-40B4-BE49-F238E27FC236}">
                <a16:creationId xmlns:a16="http://schemas.microsoft.com/office/drawing/2014/main" id="{0979E111-26DA-FA2A-FAC8-D3ED48E33530}"/>
              </a:ext>
            </a:extLst>
          </p:cNvPr>
          <p:cNvGrpSpPr/>
          <p:nvPr/>
        </p:nvGrpSpPr>
        <p:grpSpPr>
          <a:xfrm>
            <a:off x="775572" y="4937616"/>
            <a:ext cx="5009931" cy="1915260"/>
            <a:chOff x="279546" y="1616560"/>
            <a:chExt cx="3689204" cy="1508092"/>
          </a:xfrm>
        </p:grpSpPr>
        <p:sp>
          <p:nvSpPr>
            <p:cNvPr id="3" name="Google Shape;910;p5">
              <a:extLst>
                <a:ext uri="{FF2B5EF4-FFF2-40B4-BE49-F238E27FC236}">
                  <a16:creationId xmlns:a16="http://schemas.microsoft.com/office/drawing/2014/main" id="{7B5D83DA-DA57-8D82-7C6E-A9AEB10E7635}"/>
                </a:ext>
              </a:extLst>
            </p:cNvPr>
            <p:cNvSpPr/>
            <p:nvPr/>
          </p:nvSpPr>
          <p:spPr>
            <a:xfrm>
              <a:off x="280350" y="1616560"/>
              <a:ext cx="422965" cy="424167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0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dirty="0">
                  <a:solidFill>
                    <a:schemeClr val="lt1"/>
                  </a:solidFill>
                </a:rPr>
                <a:t>C</a:t>
              </a:r>
              <a:endParaRPr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11;p5">
              <a:extLst>
                <a:ext uri="{FF2B5EF4-FFF2-40B4-BE49-F238E27FC236}">
                  <a16:creationId xmlns:a16="http://schemas.microsoft.com/office/drawing/2014/main" id="{9B3B4DC6-B31E-0E18-A569-6D1C277C6B79}"/>
                </a:ext>
              </a:extLst>
            </p:cNvPr>
            <p:cNvSpPr txBox="1"/>
            <p:nvPr/>
          </p:nvSpPr>
          <p:spPr>
            <a:xfrm>
              <a:off x="791310" y="1722954"/>
              <a:ext cx="2945501" cy="265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Integration of Real-Time Data</a:t>
              </a:r>
              <a:endParaRPr sz="1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" name="Google Shape;912;p5">
              <a:extLst>
                <a:ext uri="{FF2B5EF4-FFF2-40B4-BE49-F238E27FC236}">
                  <a16:creationId xmlns:a16="http://schemas.microsoft.com/office/drawing/2014/main" id="{170A5524-81F8-0136-5B7C-F5DF9B232929}"/>
                </a:ext>
              </a:extLst>
            </p:cNvPr>
            <p:cNvCxnSpPr/>
            <p:nvPr/>
          </p:nvCxnSpPr>
          <p:spPr>
            <a:xfrm rot="10800000" flipH="1">
              <a:off x="808033" y="2179928"/>
              <a:ext cx="3160717" cy="11801"/>
            </a:xfrm>
            <a:prstGeom prst="straightConnector1">
              <a:avLst/>
            </a:prstGeom>
            <a:noFill/>
            <a:ln w="9525" cap="flat" cmpd="sng">
              <a:solidFill>
                <a:srgbClr val="FBEEFB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913;p5">
              <a:extLst>
                <a:ext uri="{FF2B5EF4-FFF2-40B4-BE49-F238E27FC236}">
                  <a16:creationId xmlns:a16="http://schemas.microsoft.com/office/drawing/2014/main" id="{2B4A549C-D92A-1E72-42E2-758358B559EF}"/>
                </a:ext>
              </a:extLst>
            </p:cNvPr>
            <p:cNvSpPr/>
            <p:nvPr/>
          </p:nvSpPr>
          <p:spPr>
            <a:xfrm>
              <a:off x="279546" y="2129579"/>
              <a:ext cx="2903376" cy="99507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US" sz="1200" dirty="0">
                  <a:solidFill>
                    <a:schemeClr val="accent1"/>
                  </a:solidFill>
                </a:rPr>
                <a:t>Indicates a gap in the integration of real-time data into forecasting models. Real-time data can significantly enhance the accuracy and relevance of forecasts, particularly in dynamic retail environments​​.</a:t>
              </a:r>
              <a:endParaRPr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oogle Shape;903;p5">
            <a:extLst>
              <a:ext uri="{FF2B5EF4-FFF2-40B4-BE49-F238E27FC236}">
                <a16:creationId xmlns:a16="http://schemas.microsoft.com/office/drawing/2014/main" id="{FBC6EBA3-EE8D-62F2-F465-54CF3C32F676}"/>
              </a:ext>
            </a:extLst>
          </p:cNvPr>
          <p:cNvGrpSpPr/>
          <p:nvPr/>
        </p:nvGrpSpPr>
        <p:grpSpPr>
          <a:xfrm>
            <a:off x="775572" y="1203172"/>
            <a:ext cx="3764221" cy="2305661"/>
            <a:chOff x="204529" y="1646356"/>
            <a:chExt cx="3764221" cy="2305661"/>
          </a:xfrm>
        </p:grpSpPr>
        <p:sp>
          <p:nvSpPr>
            <p:cNvPr id="8" name="Google Shape;904;p5">
              <a:extLst>
                <a:ext uri="{FF2B5EF4-FFF2-40B4-BE49-F238E27FC236}">
                  <a16:creationId xmlns:a16="http://schemas.microsoft.com/office/drawing/2014/main" id="{0DAD3986-1D4F-578E-B8DA-7B68C51EEA7B}"/>
                </a:ext>
              </a:extLst>
            </p:cNvPr>
            <p:cNvSpPr/>
            <p:nvPr/>
          </p:nvSpPr>
          <p:spPr>
            <a:xfrm>
              <a:off x="204529" y="1646356"/>
              <a:ext cx="548640" cy="548640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0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05;p5">
              <a:extLst>
                <a:ext uri="{FF2B5EF4-FFF2-40B4-BE49-F238E27FC236}">
                  <a16:creationId xmlns:a16="http://schemas.microsoft.com/office/drawing/2014/main" id="{4AF4228A-A548-007B-93B8-8CFE19D49DA1}"/>
                </a:ext>
              </a:extLst>
            </p:cNvPr>
            <p:cNvSpPr txBox="1"/>
            <p:nvPr/>
          </p:nvSpPr>
          <p:spPr>
            <a:xfrm>
              <a:off x="808033" y="1814496"/>
              <a:ext cx="294550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Data Quality and Quantity:</a:t>
              </a:r>
              <a:endParaRPr sz="1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" name="Google Shape;906;p5">
              <a:extLst>
                <a:ext uri="{FF2B5EF4-FFF2-40B4-BE49-F238E27FC236}">
                  <a16:creationId xmlns:a16="http://schemas.microsoft.com/office/drawing/2014/main" id="{FEF217B1-2734-1BF9-F28D-BD1DBE68BE63}"/>
                </a:ext>
              </a:extLst>
            </p:cNvPr>
            <p:cNvCxnSpPr/>
            <p:nvPr/>
          </p:nvCxnSpPr>
          <p:spPr>
            <a:xfrm rot="10800000" flipH="1">
              <a:off x="808033" y="2179928"/>
              <a:ext cx="3160717" cy="11801"/>
            </a:xfrm>
            <a:prstGeom prst="straightConnector1">
              <a:avLst/>
            </a:prstGeom>
            <a:noFill/>
            <a:ln w="9525" cap="flat" cmpd="sng">
              <a:solidFill>
                <a:srgbClr val="FBEEFB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1" name="Google Shape;907;p5">
              <a:extLst>
                <a:ext uri="{FF2B5EF4-FFF2-40B4-BE49-F238E27FC236}">
                  <a16:creationId xmlns:a16="http://schemas.microsoft.com/office/drawing/2014/main" id="{F823DDF8-2EF9-536D-D492-6036DE8054C6}"/>
                </a:ext>
              </a:extLst>
            </p:cNvPr>
            <p:cNvSpPr/>
            <p:nvPr/>
          </p:nvSpPr>
          <p:spPr>
            <a:xfrm>
              <a:off x="204529" y="2293755"/>
              <a:ext cx="3736368" cy="16582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200" b="0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Many studies highlight the importance of high-quality and extensive datasets for accurate forecasting. Insufficient data points hinder the performance of models, especially complex ones like SARIMA​​.</a:t>
              </a:r>
              <a:endParaRPr sz="1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909;p5">
            <a:extLst>
              <a:ext uri="{FF2B5EF4-FFF2-40B4-BE49-F238E27FC236}">
                <a16:creationId xmlns:a16="http://schemas.microsoft.com/office/drawing/2014/main" id="{B6152CC9-C43D-53DE-E827-FD4F89A8B242}"/>
              </a:ext>
            </a:extLst>
          </p:cNvPr>
          <p:cNvGrpSpPr/>
          <p:nvPr/>
        </p:nvGrpSpPr>
        <p:grpSpPr>
          <a:xfrm>
            <a:off x="775572" y="2886063"/>
            <a:ext cx="4962746" cy="2051555"/>
            <a:chOff x="204529" y="1677557"/>
            <a:chExt cx="3764221" cy="1772607"/>
          </a:xfrm>
        </p:grpSpPr>
        <p:sp>
          <p:nvSpPr>
            <p:cNvPr id="13" name="Google Shape;910;p5">
              <a:extLst>
                <a:ext uri="{FF2B5EF4-FFF2-40B4-BE49-F238E27FC236}">
                  <a16:creationId xmlns:a16="http://schemas.microsoft.com/office/drawing/2014/main" id="{B9038F9F-0203-A952-2D10-6DD24043992B}"/>
                </a:ext>
              </a:extLst>
            </p:cNvPr>
            <p:cNvSpPr/>
            <p:nvPr/>
          </p:nvSpPr>
          <p:spPr>
            <a:xfrm>
              <a:off x="212078" y="1677557"/>
              <a:ext cx="416141" cy="474043"/>
            </a:xfrm>
            <a:prstGeom prst="flowChartConnector">
              <a:avLst/>
            </a:prstGeom>
            <a:gradFill>
              <a:gsLst>
                <a:gs pos="0">
                  <a:srgbClr val="3B123D"/>
                </a:gs>
                <a:gs pos="50000">
                  <a:srgbClr val="561959"/>
                </a:gs>
                <a:gs pos="100000">
                  <a:srgbClr val="68206A"/>
                </a:gs>
              </a:gsLst>
              <a:lin ang="0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11;p5">
              <a:extLst>
                <a:ext uri="{FF2B5EF4-FFF2-40B4-BE49-F238E27FC236}">
                  <a16:creationId xmlns:a16="http://schemas.microsoft.com/office/drawing/2014/main" id="{3241483B-8F37-AA06-EA0E-6435FC27D634}"/>
                </a:ext>
              </a:extLst>
            </p:cNvPr>
            <p:cNvSpPr txBox="1"/>
            <p:nvPr/>
          </p:nvSpPr>
          <p:spPr>
            <a:xfrm>
              <a:off x="808033" y="1814496"/>
              <a:ext cx="2945501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Model Complexity and Overfitting</a:t>
              </a:r>
              <a:endParaRPr sz="1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912;p5">
              <a:extLst>
                <a:ext uri="{FF2B5EF4-FFF2-40B4-BE49-F238E27FC236}">
                  <a16:creationId xmlns:a16="http://schemas.microsoft.com/office/drawing/2014/main" id="{E37D37EC-BF21-EF7C-8328-31E5E969A951}"/>
                </a:ext>
              </a:extLst>
            </p:cNvPr>
            <p:cNvCxnSpPr/>
            <p:nvPr/>
          </p:nvCxnSpPr>
          <p:spPr>
            <a:xfrm rot="10800000" flipH="1">
              <a:off x="808033" y="2179928"/>
              <a:ext cx="3160717" cy="11801"/>
            </a:xfrm>
            <a:prstGeom prst="straightConnector1">
              <a:avLst/>
            </a:prstGeom>
            <a:noFill/>
            <a:ln w="9525" cap="flat" cmpd="sng">
              <a:solidFill>
                <a:srgbClr val="FBEEFB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6" name="Google Shape;913;p5">
              <a:extLst>
                <a:ext uri="{FF2B5EF4-FFF2-40B4-BE49-F238E27FC236}">
                  <a16:creationId xmlns:a16="http://schemas.microsoft.com/office/drawing/2014/main" id="{2478837B-838C-F98D-EA6C-56733A3A3B1F}"/>
                </a:ext>
              </a:extLst>
            </p:cNvPr>
            <p:cNvSpPr/>
            <p:nvPr/>
          </p:nvSpPr>
          <p:spPr>
            <a:xfrm>
              <a:off x="204529" y="2293755"/>
              <a:ext cx="3104624" cy="11564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US" sz="1200" dirty="0">
                  <a:solidFill>
                    <a:schemeClr val="accent1"/>
                  </a:solidFill>
                </a:rPr>
                <a:t>While advanced models like SARIMA and LSTM can handle complex patterns, they are prone to overfitting, especially with limited or noisy data. There is a need for balancing model complexity with the simplicity to avoid overfitting and ensure generalizability​​.</a:t>
              </a:r>
              <a:endParaRPr sz="1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7" name="Google Shape;927;p5">
            <a:extLst>
              <a:ext uri="{FF2B5EF4-FFF2-40B4-BE49-F238E27FC236}">
                <a16:creationId xmlns:a16="http://schemas.microsoft.com/office/drawing/2014/main" id="{6E336FCB-6B67-B978-B38A-3B20B0C9BDF8}"/>
              </a:ext>
            </a:extLst>
          </p:cNvPr>
          <p:cNvCxnSpPr/>
          <p:nvPr/>
        </p:nvCxnSpPr>
        <p:spPr>
          <a:xfrm>
            <a:off x="5609569" y="1460681"/>
            <a:ext cx="51758" cy="5212080"/>
          </a:xfrm>
          <a:prstGeom prst="straightConnector1">
            <a:avLst/>
          </a:prstGeom>
          <a:noFill/>
          <a:ln w="9525" cap="flat" cmpd="sng">
            <a:solidFill>
              <a:srgbClr val="FBEEF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9" name="Google Shape;939;p14"/>
          <p:cNvGraphicFramePr/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88" imgH="1588" progId="TCLayout.ActiveDocument.1">
                  <p:embed/>
                </p:oleObj>
              </mc:Choice>
              <mc:Fallback>
                <p:oleObj r:id="rId3" imgW="1588" imgH="1588" progId="TCLayout.ActiveDocument.1">
                  <p:embed/>
                  <p:pic>
                    <p:nvPicPr>
                      <p:cNvPr id="939" name="Google Shape;939;p1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7" name="Google Shape;957;p14"/>
          <p:cNvCxnSpPr/>
          <p:nvPr/>
        </p:nvCxnSpPr>
        <p:spPr>
          <a:xfrm>
            <a:off x="662033" y="1431074"/>
            <a:ext cx="3291840" cy="0"/>
          </a:xfrm>
          <a:prstGeom prst="straightConnector1">
            <a:avLst/>
          </a:prstGeom>
          <a:noFill/>
          <a:ln w="9525" cap="flat" cmpd="sng">
            <a:solidFill>
              <a:srgbClr val="622264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60" name="Google Shape;960;p14"/>
          <p:cNvCxnSpPr/>
          <p:nvPr/>
        </p:nvCxnSpPr>
        <p:spPr>
          <a:xfrm>
            <a:off x="10442384" y="1431074"/>
            <a:ext cx="1461200" cy="29200"/>
          </a:xfrm>
          <a:prstGeom prst="straightConnector1">
            <a:avLst/>
          </a:prstGeom>
          <a:noFill/>
          <a:ln w="9525" cap="flat" cmpd="sng">
            <a:solidFill>
              <a:srgbClr val="622264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61" name="Google Shape;961;p14"/>
          <p:cNvSpPr txBox="1">
            <a:spLocks noGrp="1"/>
          </p:cNvSpPr>
          <p:nvPr>
            <p:ph type="ctrTitle"/>
          </p:nvPr>
        </p:nvSpPr>
        <p:spPr>
          <a:xfrm>
            <a:off x="662033" y="251187"/>
            <a:ext cx="10363200" cy="8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SzPts val="1800"/>
            </a:pPr>
            <a:r>
              <a:rPr lang="en-US" sz="2400" b="1" dirty="0">
                <a:solidFill>
                  <a:schemeClr val="accent1"/>
                </a:solidFill>
              </a:rPr>
              <a:t>Research Methodology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6FC2282-2CCD-B51C-46FA-0F0A4F6F6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Sales Forecasting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DC2A9F-2411-74AD-7F3B-208F98691C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7" t="-420" r="3189" b="1068"/>
          <a:stretch/>
        </p:blipFill>
        <p:spPr>
          <a:xfrm>
            <a:off x="387694" y="1777618"/>
            <a:ext cx="6123630" cy="45547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BA5DC-717C-70FB-9677-E65DBA795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7" t="1427" r="23865" b="1905"/>
          <a:stretch/>
        </p:blipFill>
        <p:spPr>
          <a:xfrm>
            <a:off x="6672389" y="1777618"/>
            <a:ext cx="5337903" cy="4554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6"/>
          <p:cNvSpPr txBox="1">
            <a:spLocks noGrp="1"/>
          </p:cNvSpPr>
          <p:nvPr>
            <p:ph type="ctrTitle"/>
          </p:nvPr>
        </p:nvSpPr>
        <p:spPr>
          <a:xfrm>
            <a:off x="202216" y="290107"/>
            <a:ext cx="7501345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24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6"/>
          <p:cNvSpPr txBox="1">
            <a:spLocks noGrp="1"/>
          </p:cNvSpPr>
          <p:nvPr>
            <p:ph type="subTitle" idx="1"/>
          </p:nvPr>
        </p:nvSpPr>
        <p:spPr>
          <a:xfrm>
            <a:off x="225005" y="337639"/>
            <a:ext cx="1036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r>
              <a:rPr lang="en-US" dirty="0"/>
              <a:t>Sales Forecasting</a:t>
            </a:r>
          </a:p>
        </p:txBody>
      </p:sp>
      <p:sp>
        <p:nvSpPr>
          <p:cNvPr id="1182" name="Google Shape;1182;p26"/>
          <p:cNvSpPr txBox="1"/>
          <p:nvPr/>
        </p:nvSpPr>
        <p:spPr>
          <a:xfrm>
            <a:off x="225004" y="1656220"/>
            <a:ext cx="5086541" cy="113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Removal: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Ensured no 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 to maintain data accuracy.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Missing Values: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Replaced missing values in critical columns like price or quantity with the mean value. Significant missing data records were excluded to prevent bias​​.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26"/>
          <p:cNvSpPr/>
          <p:nvPr/>
        </p:nvSpPr>
        <p:spPr>
          <a:xfrm>
            <a:off x="225004" y="1242907"/>
            <a:ext cx="5086542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Data Cleaning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82;p26">
            <a:extLst>
              <a:ext uri="{FF2B5EF4-FFF2-40B4-BE49-F238E27FC236}">
                <a16:creationId xmlns:a16="http://schemas.microsoft.com/office/drawing/2014/main" id="{A54CF975-4463-A3E4-47AF-35573DF022F0}"/>
              </a:ext>
            </a:extLst>
          </p:cNvPr>
          <p:cNvSpPr txBox="1"/>
          <p:nvPr/>
        </p:nvSpPr>
        <p:spPr>
          <a:xfrm>
            <a:off x="202216" y="3918216"/>
            <a:ext cx="5109329" cy="13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Conversion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Converted 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invoice_date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object type to datetime type for effective time series analysis.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Categorical Variables: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Applied one-hot encoding to variables like 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gender, category, 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payment_method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 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shopping_mall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them suitable for machine learning models​​.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83;p26">
            <a:extLst>
              <a:ext uri="{FF2B5EF4-FFF2-40B4-BE49-F238E27FC236}">
                <a16:creationId xmlns:a16="http://schemas.microsoft.com/office/drawing/2014/main" id="{C9EA6FB7-F1C5-AD35-E824-BB353A29D359}"/>
              </a:ext>
            </a:extLst>
          </p:cNvPr>
          <p:cNvSpPr/>
          <p:nvPr/>
        </p:nvSpPr>
        <p:spPr>
          <a:xfrm>
            <a:off x="225005" y="3428999"/>
            <a:ext cx="5086542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Data Transformation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82;p26">
            <a:extLst>
              <a:ext uri="{FF2B5EF4-FFF2-40B4-BE49-F238E27FC236}">
                <a16:creationId xmlns:a16="http://schemas.microsoft.com/office/drawing/2014/main" id="{000E5099-69E4-F124-4F63-AAEF5F6791BF}"/>
              </a:ext>
            </a:extLst>
          </p:cNvPr>
          <p:cNvSpPr txBox="1"/>
          <p:nvPr/>
        </p:nvSpPr>
        <p:spPr>
          <a:xfrm>
            <a:off x="6504824" y="1656220"/>
            <a:ext cx="5086540" cy="159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Purchase Amount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Created a new feature by multiplying price by quantity to measure the total value of each transaction.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of the Week: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Added a feature to indicate the day of the week, helping analyze weekly sales patterns.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Holiday Periods: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Added a binary feature to indicate whether a transaction took place during a holiday period to capture sales spikes during holiday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83;p26">
            <a:extLst>
              <a:ext uri="{FF2B5EF4-FFF2-40B4-BE49-F238E27FC236}">
                <a16:creationId xmlns:a16="http://schemas.microsoft.com/office/drawing/2014/main" id="{D1786B3F-F307-6C38-5210-DAE2059C06AE}"/>
              </a:ext>
            </a:extLst>
          </p:cNvPr>
          <p:cNvSpPr/>
          <p:nvPr/>
        </p:nvSpPr>
        <p:spPr>
          <a:xfrm>
            <a:off x="6504824" y="1242907"/>
            <a:ext cx="5086541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Feature Engineering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82;p26">
            <a:extLst>
              <a:ext uri="{FF2B5EF4-FFF2-40B4-BE49-F238E27FC236}">
                <a16:creationId xmlns:a16="http://schemas.microsoft.com/office/drawing/2014/main" id="{CC424D83-369A-857A-D4C5-F7D93EB64483}"/>
              </a:ext>
            </a:extLst>
          </p:cNvPr>
          <p:cNvSpPr txBox="1"/>
          <p:nvPr/>
        </p:nvSpPr>
        <p:spPr>
          <a:xfrm>
            <a:off x="6444971" y="3918216"/>
            <a:ext cx="5086540" cy="155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Grouping: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 products into categories like clothing, shoes, electronics, etc., to examine sales trends within specific product categories</a:t>
            </a:r>
          </a:p>
          <a:p>
            <a:pPr marL="127000"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Segmentation: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Divided customers based on demographics such as age and gender to analyze spending patterns across different groups.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Categorization: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Classified transactions based on the day of the week (weekday vs. weekend) to understand how sales trends differ on different days​​.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3;p26">
            <a:extLst>
              <a:ext uri="{FF2B5EF4-FFF2-40B4-BE49-F238E27FC236}">
                <a16:creationId xmlns:a16="http://schemas.microsoft.com/office/drawing/2014/main" id="{9D0CE4B1-4A27-45B8-39C9-3B318C4278D0}"/>
              </a:ext>
            </a:extLst>
          </p:cNvPr>
          <p:cNvSpPr/>
          <p:nvPr/>
        </p:nvSpPr>
        <p:spPr>
          <a:xfrm>
            <a:off x="6444970" y="3428999"/>
            <a:ext cx="5086541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Categorization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927;p5">
            <a:extLst>
              <a:ext uri="{FF2B5EF4-FFF2-40B4-BE49-F238E27FC236}">
                <a16:creationId xmlns:a16="http://schemas.microsoft.com/office/drawing/2014/main" id="{15620233-F909-AF77-2107-A11323E0797D}"/>
              </a:ext>
            </a:extLst>
          </p:cNvPr>
          <p:cNvCxnSpPr>
            <a:cxnSpLocks/>
          </p:cNvCxnSpPr>
          <p:nvPr/>
        </p:nvCxnSpPr>
        <p:spPr>
          <a:xfrm>
            <a:off x="5806105" y="1161739"/>
            <a:ext cx="51758" cy="521208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oogle Shape;927;p5">
            <a:extLst>
              <a:ext uri="{FF2B5EF4-FFF2-40B4-BE49-F238E27FC236}">
                <a16:creationId xmlns:a16="http://schemas.microsoft.com/office/drawing/2014/main" id="{61F2E9C6-EA31-0A4C-6415-30661D0D8F4E}"/>
              </a:ext>
            </a:extLst>
          </p:cNvPr>
          <p:cNvCxnSpPr>
            <a:cxnSpLocks/>
          </p:cNvCxnSpPr>
          <p:nvPr/>
        </p:nvCxnSpPr>
        <p:spPr>
          <a:xfrm>
            <a:off x="5958505" y="1161739"/>
            <a:ext cx="51758" cy="521208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4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6"/>
          <p:cNvSpPr txBox="1">
            <a:spLocks noGrp="1"/>
          </p:cNvSpPr>
          <p:nvPr>
            <p:ph type="ctrTitle"/>
          </p:nvPr>
        </p:nvSpPr>
        <p:spPr>
          <a:xfrm>
            <a:off x="202216" y="290107"/>
            <a:ext cx="7501345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Exploratory Analysis: Key Observations</a:t>
            </a:r>
            <a:endParaRPr sz="24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6"/>
          <p:cNvSpPr txBox="1">
            <a:spLocks noGrp="1"/>
          </p:cNvSpPr>
          <p:nvPr>
            <p:ph type="subTitle" idx="1"/>
          </p:nvPr>
        </p:nvSpPr>
        <p:spPr>
          <a:xfrm>
            <a:off x="225005" y="337639"/>
            <a:ext cx="1036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r>
              <a:rPr lang="en-US" dirty="0"/>
              <a:t>Sales Forecasting</a:t>
            </a:r>
          </a:p>
        </p:txBody>
      </p:sp>
      <p:sp>
        <p:nvSpPr>
          <p:cNvPr id="1182" name="Google Shape;1182;p26"/>
          <p:cNvSpPr txBox="1"/>
          <p:nvPr/>
        </p:nvSpPr>
        <p:spPr>
          <a:xfrm>
            <a:off x="2859379" y="2098309"/>
            <a:ext cx="2309541" cy="113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  &amp; Credit Card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 most common payment methods, followed by Debit Card.</a:t>
            </a:r>
          </a:p>
        </p:txBody>
      </p:sp>
      <p:sp>
        <p:nvSpPr>
          <p:cNvPr id="1183" name="Google Shape;1183;p26"/>
          <p:cNvSpPr/>
          <p:nvPr/>
        </p:nvSpPr>
        <p:spPr>
          <a:xfrm>
            <a:off x="225004" y="1285637"/>
            <a:ext cx="5086542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Payment Method Distribution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83;p26">
            <a:extLst>
              <a:ext uri="{FF2B5EF4-FFF2-40B4-BE49-F238E27FC236}">
                <a16:creationId xmlns:a16="http://schemas.microsoft.com/office/drawing/2014/main" id="{C9EA6FB7-F1C5-AD35-E824-BB353A29D359}"/>
              </a:ext>
            </a:extLst>
          </p:cNvPr>
          <p:cNvSpPr/>
          <p:nvPr/>
        </p:nvSpPr>
        <p:spPr>
          <a:xfrm>
            <a:off x="225004" y="4232310"/>
            <a:ext cx="5086542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Gender Distribution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83;p26">
            <a:extLst>
              <a:ext uri="{FF2B5EF4-FFF2-40B4-BE49-F238E27FC236}">
                <a16:creationId xmlns:a16="http://schemas.microsoft.com/office/drawing/2014/main" id="{D1786B3F-F307-6C38-5210-DAE2059C06AE}"/>
              </a:ext>
            </a:extLst>
          </p:cNvPr>
          <p:cNvSpPr/>
          <p:nvPr/>
        </p:nvSpPr>
        <p:spPr>
          <a:xfrm>
            <a:off x="6444970" y="1285637"/>
            <a:ext cx="5086541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Category Distribution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3;p26">
            <a:extLst>
              <a:ext uri="{FF2B5EF4-FFF2-40B4-BE49-F238E27FC236}">
                <a16:creationId xmlns:a16="http://schemas.microsoft.com/office/drawing/2014/main" id="{9D0CE4B1-4A27-45B8-39C9-3B318C4278D0}"/>
              </a:ext>
            </a:extLst>
          </p:cNvPr>
          <p:cNvSpPr/>
          <p:nvPr/>
        </p:nvSpPr>
        <p:spPr>
          <a:xfrm>
            <a:off x="6444970" y="4232310"/>
            <a:ext cx="5086541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Mall Distribution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927;p5">
            <a:extLst>
              <a:ext uri="{FF2B5EF4-FFF2-40B4-BE49-F238E27FC236}">
                <a16:creationId xmlns:a16="http://schemas.microsoft.com/office/drawing/2014/main" id="{15620233-F909-AF77-2107-A11323E0797D}"/>
              </a:ext>
            </a:extLst>
          </p:cNvPr>
          <p:cNvCxnSpPr>
            <a:cxnSpLocks/>
          </p:cNvCxnSpPr>
          <p:nvPr/>
        </p:nvCxnSpPr>
        <p:spPr>
          <a:xfrm>
            <a:off x="5806105" y="1161739"/>
            <a:ext cx="51758" cy="521208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oogle Shape;927;p5">
            <a:extLst>
              <a:ext uri="{FF2B5EF4-FFF2-40B4-BE49-F238E27FC236}">
                <a16:creationId xmlns:a16="http://schemas.microsoft.com/office/drawing/2014/main" id="{61F2E9C6-EA31-0A4C-6415-30661D0D8F4E}"/>
              </a:ext>
            </a:extLst>
          </p:cNvPr>
          <p:cNvCxnSpPr>
            <a:cxnSpLocks/>
          </p:cNvCxnSpPr>
          <p:nvPr/>
        </p:nvCxnSpPr>
        <p:spPr>
          <a:xfrm>
            <a:off x="5958505" y="1161739"/>
            <a:ext cx="51758" cy="521208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image2.jpg" descr="A group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30507A6-E722-371B-1351-AF751C4C8192}"/>
              </a:ext>
            </a:extLst>
          </p:cNvPr>
          <p:cNvPicPr/>
          <p:nvPr/>
        </p:nvPicPr>
        <p:blipFill rotWithShape="1">
          <a:blip r:embed="rId3"/>
          <a:srcRect t="44720" r="50000"/>
          <a:stretch/>
        </p:blipFill>
        <p:spPr>
          <a:xfrm>
            <a:off x="328694" y="1862385"/>
            <a:ext cx="2470833" cy="1467486"/>
          </a:xfrm>
          <a:prstGeom prst="rect">
            <a:avLst/>
          </a:prstGeom>
          <a:ln/>
        </p:spPr>
      </p:pic>
      <p:pic>
        <p:nvPicPr>
          <p:cNvPr id="14" name="Picture 13" descr="A group of graphs showing different types of distribution&#10;&#10;Description automatically generated with medium confidence">
            <a:extLst>
              <a:ext uri="{FF2B5EF4-FFF2-40B4-BE49-F238E27FC236}">
                <a16:creationId xmlns:a16="http://schemas.microsoft.com/office/drawing/2014/main" id="{CA0E742D-06C6-4BA2-0121-075709E500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 b="61122"/>
          <a:stretch/>
        </p:blipFill>
        <p:spPr>
          <a:xfrm>
            <a:off x="328694" y="4855868"/>
            <a:ext cx="2513272" cy="1297901"/>
          </a:xfrm>
          <a:prstGeom prst="rect">
            <a:avLst/>
          </a:prstGeom>
        </p:spPr>
      </p:pic>
      <p:sp>
        <p:nvSpPr>
          <p:cNvPr id="15" name="Google Shape;1182;p26">
            <a:extLst>
              <a:ext uri="{FF2B5EF4-FFF2-40B4-BE49-F238E27FC236}">
                <a16:creationId xmlns:a16="http://schemas.microsoft.com/office/drawing/2014/main" id="{8AFC5517-84EE-0D96-B427-C73A75CAE53E}"/>
              </a:ext>
            </a:extLst>
          </p:cNvPr>
          <p:cNvSpPr txBox="1"/>
          <p:nvPr/>
        </p:nvSpPr>
        <p:spPr>
          <a:xfrm>
            <a:off x="2859379" y="4914898"/>
            <a:ext cx="2309541" cy="113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female 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is quite high compared to males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6" name="Picture 15" descr="A group of graphs showing different types of distribution&#10;&#10;Description automatically generated with medium confidence">
            <a:extLst>
              <a:ext uri="{FF2B5EF4-FFF2-40B4-BE49-F238E27FC236}">
                <a16:creationId xmlns:a16="http://schemas.microsoft.com/office/drawing/2014/main" id="{0F727A68-DA20-A841-B850-978FE651AE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68" t="-389" b="50849"/>
          <a:stretch/>
        </p:blipFill>
        <p:spPr>
          <a:xfrm>
            <a:off x="6444970" y="1862385"/>
            <a:ext cx="2665916" cy="1722190"/>
          </a:xfrm>
          <a:prstGeom prst="rect">
            <a:avLst/>
          </a:prstGeom>
        </p:spPr>
      </p:pic>
      <p:sp>
        <p:nvSpPr>
          <p:cNvPr id="17" name="Google Shape;1182;p26">
            <a:extLst>
              <a:ext uri="{FF2B5EF4-FFF2-40B4-BE49-F238E27FC236}">
                <a16:creationId xmlns:a16="http://schemas.microsoft.com/office/drawing/2014/main" id="{43654520-CFE9-3E91-46AC-7BD90563181C}"/>
              </a:ext>
            </a:extLst>
          </p:cNvPr>
          <p:cNvSpPr txBox="1"/>
          <p:nvPr/>
        </p:nvSpPr>
        <p:spPr>
          <a:xfrm>
            <a:off x="9281823" y="2098309"/>
            <a:ext cx="2309541" cy="113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categories include 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Clothing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1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Cosmetics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&amp; Beverage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Toys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8" name="Picture 17" descr="A group of graphs showing different types of distribution&#10;&#10;Description automatically generated with medium confidence">
            <a:extLst>
              <a:ext uri="{FF2B5EF4-FFF2-40B4-BE49-F238E27FC236}">
                <a16:creationId xmlns:a16="http://schemas.microsoft.com/office/drawing/2014/main" id="{63643416-66C4-7838-0A44-69E2E3B0D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13" t="45277" r="-922" b="275"/>
          <a:stretch/>
        </p:blipFill>
        <p:spPr>
          <a:xfrm>
            <a:off x="6444970" y="4855868"/>
            <a:ext cx="2675164" cy="1892798"/>
          </a:xfrm>
          <a:prstGeom prst="rect">
            <a:avLst/>
          </a:prstGeom>
        </p:spPr>
      </p:pic>
      <p:sp>
        <p:nvSpPr>
          <p:cNvPr id="19" name="Google Shape;1182;p26">
            <a:extLst>
              <a:ext uri="{FF2B5EF4-FFF2-40B4-BE49-F238E27FC236}">
                <a16:creationId xmlns:a16="http://schemas.microsoft.com/office/drawing/2014/main" id="{4FE94352-03BF-0C5F-4DC8-C69AE1DDD3DB}"/>
              </a:ext>
            </a:extLst>
          </p:cNvPr>
          <p:cNvSpPr txBox="1"/>
          <p:nvPr/>
        </p:nvSpPr>
        <p:spPr>
          <a:xfrm>
            <a:off x="9281823" y="4914898"/>
            <a:ext cx="2309541" cy="113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Shoppers spread their purchases across shopping malls with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Mall of Istanbul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Kanyon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being the popular choices</a:t>
            </a:r>
          </a:p>
        </p:txBody>
      </p:sp>
    </p:spTree>
    <p:extLst>
      <p:ext uri="{BB962C8B-B14F-4D97-AF65-F5344CB8AC3E}">
        <p14:creationId xmlns:p14="http://schemas.microsoft.com/office/powerpoint/2010/main" val="219552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6"/>
          <p:cNvSpPr txBox="1">
            <a:spLocks noGrp="1"/>
          </p:cNvSpPr>
          <p:nvPr>
            <p:ph type="ctrTitle"/>
          </p:nvPr>
        </p:nvSpPr>
        <p:spPr>
          <a:xfrm>
            <a:off x="202216" y="290107"/>
            <a:ext cx="7501345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Exploratory Analysis: Key Observations</a:t>
            </a:r>
            <a:endParaRPr sz="24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6"/>
          <p:cNvSpPr txBox="1">
            <a:spLocks noGrp="1"/>
          </p:cNvSpPr>
          <p:nvPr>
            <p:ph type="subTitle" idx="1"/>
          </p:nvPr>
        </p:nvSpPr>
        <p:spPr>
          <a:xfrm>
            <a:off x="225005" y="337639"/>
            <a:ext cx="1036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r>
              <a:rPr lang="en-US" dirty="0"/>
              <a:t>Sales Forecasting</a:t>
            </a:r>
          </a:p>
        </p:txBody>
      </p:sp>
      <p:sp>
        <p:nvSpPr>
          <p:cNvPr id="1183" name="Google Shape;1183;p26"/>
          <p:cNvSpPr/>
          <p:nvPr/>
        </p:nvSpPr>
        <p:spPr>
          <a:xfrm>
            <a:off x="225003" y="1285637"/>
            <a:ext cx="10858891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Trend Analysis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83;p26">
            <a:extLst>
              <a:ext uri="{FF2B5EF4-FFF2-40B4-BE49-F238E27FC236}">
                <a16:creationId xmlns:a16="http://schemas.microsoft.com/office/drawing/2014/main" id="{C9EA6FB7-F1C5-AD35-E824-BB353A29D359}"/>
              </a:ext>
            </a:extLst>
          </p:cNvPr>
          <p:cNvSpPr/>
          <p:nvPr/>
        </p:nvSpPr>
        <p:spPr>
          <a:xfrm>
            <a:off x="225004" y="3984479"/>
            <a:ext cx="10858890" cy="361441"/>
          </a:xfrm>
          <a:prstGeom prst="rect">
            <a:avLst/>
          </a:prstGeom>
          <a:gradFill>
            <a:gsLst>
              <a:gs pos="0">
                <a:srgbClr val="3B123D"/>
              </a:gs>
              <a:gs pos="50000">
                <a:srgbClr val="561959"/>
              </a:gs>
              <a:gs pos="100000">
                <a:srgbClr val="68206A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rgbClr val="62226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Weekday vs Weeke</a:t>
            </a:r>
            <a:r>
              <a:rPr lang="en-US" b="1" dirty="0">
                <a:solidFill>
                  <a:schemeClr val="lt1"/>
                </a:solidFill>
              </a:rPr>
              <a:t>nd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82;p26">
            <a:extLst>
              <a:ext uri="{FF2B5EF4-FFF2-40B4-BE49-F238E27FC236}">
                <a16:creationId xmlns:a16="http://schemas.microsoft.com/office/drawing/2014/main" id="{43654520-CFE9-3E91-46AC-7BD90563181C}"/>
              </a:ext>
            </a:extLst>
          </p:cNvPr>
          <p:cNvSpPr txBox="1"/>
          <p:nvPr/>
        </p:nvSpPr>
        <p:spPr>
          <a:xfrm>
            <a:off x="7139541" y="2095236"/>
            <a:ext cx="3887803" cy="113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Noticeable ups and downs indicating variations in customer activity over different months. These variations may stem from shopping patterns,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promotions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other factors impacting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habits</a:t>
            </a:r>
          </a:p>
        </p:txBody>
      </p:sp>
      <p:sp>
        <p:nvSpPr>
          <p:cNvPr id="19" name="Google Shape;1182;p26">
            <a:extLst>
              <a:ext uri="{FF2B5EF4-FFF2-40B4-BE49-F238E27FC236}">
                <a16:creationId xmlns:a16="http://schemas.microsoft.com/office/drawing/2014/main" id="{4FE94352-03BF-0C5F-4DC8-C69AE1DDD3DB}"/>
              </a:ext>
            </a:extLst>
          </p:cNvPr>
          <p:cNvSpPr txBox="1"/>
          <p:nvPr/>
        </p:nvSpPr>
        <p:spPr>
          <a:xfrm>
            <a:off x="7200143" y="4790760"/>
            <a:ext cx="3742525" cy="113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Weekday sales surpass weekend sales, These findings indicate that most sales and transactions take place on weekdays. This data can be valuable, for planning marketing strategies and allocating resources effectively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21C41EA-F88F-BB6E-10B6-774187F6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04" y="1854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A4265C-6F5F-72A8-26D8-32EEC85FA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822585"/>
              </p:ext>
            </p:extLst>
          </p:nvPr>
        </p:nvGraphicFramePr>
        <p:xfrm>
          <a:off x="421558" y="1854333"/>
          <a:ext cx="294322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334745" imgH="3666667" progId="Paint.Picture">
                  <p:embed/>
                </p:oleObj>
              </mc:Choice>
              <mc:Fallback>
                <p:oleObj name="Bitmap Image" r:id="rId3" imgW="5334745" imgH="366666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58" y="1854333"/>
                        <a:ext cx="2943225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65442099-B0A2-4014-284E-DEADADAC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745" y="17888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6FB76E3-73C8-CEF0-77EB-3D9295ED8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89248"/>
              </p:ext>
            </p:extLst>
          </p:nvPr>
        </p:nvGraphicFramePr>
        <p:xfrm>
          <a:off x="4256918" y="1854333"/>
          <a:ext cx="294322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5334745" imgH="3666667" progId="Paint.Picture">
                  <p:embed/>
                </p:oleObj>
              </mc:Choice>
              <mc:Fallback>
                <p:oleObj name="Bitmap Image" r:id="rId5" imgW="5334745" imgH="36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918" y="1854333"/>
                        <a:ext cx="2943225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5.png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28BA1D9-7469-C9B5-EE78-AA2A49044738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22670" y="4392428"/>
            <a:ext cx="5113020" cy="2308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19090988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Custom 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42566"/>
      </a:accent1>
      <a:accent2>
        <a:srgbClr val="B0BC22"/>
      </a:accent2>
      <a:accent3>
        <a:srgbClr val="FFE894"/>
      </a:accent3>
      <a:accent4>
        <a:srgbClr val="0099CC"/>
      </a:accent4>
      <a:accent5>
        <a:srgbClr val="BABCBE"/>
      </a:accent5>
      <a:accent6>
        <a:srgbClr val="F79646"/>
      </a:accent6>
      <a:hlink>
        <a:srgbClr val="0099CC"/>
      </a:hlink>
      <a:folHlink>
        <a:srgbClr val="B0BC2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10459</TotalTime>
  <Words>1696</Words>
  <Application>Microsoft Office PowerPoint</Application>
  <PresentationFormat>Widescreen</PresentationFormat>
  <Paragraphs>228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Noto Sans Symbols</vt:lpstr>
      <vt:lpstr>Times New Roman</vt:lpstr>
      <vt:lpstr>ui-sans-serif</vt:lpstr>
      <vt:lpstr>12_Office Theme</vt:lpstr>
      <vt:lpstr>TCLayout.ActiveDocument.1</vt:lpstr>
      <vt:lpstr>Bitmap Image</vt:lpstr>
      <vt:lpstr>Advancing AI/ML in Retail: A Comparative Analysis of SARIMA and Linear Regression for Sales Prediction</vt:lpstr>
      <vt:lpstr>PowerPoint Presentation</vt:lpstr>
      <vt:lpstr>PowerPoint Presentation</vt:lpstr>
      <vt:lpstr>Literature Review</vt:lpstr>
      <vt:lpstr>Gaps in the Literature Review</vt:lpstr>
      <vt:lpstr>Research Methodology</vt:lpstr>
      <vt:lpstr>Data Preparation</vt:lpstr>
      <vt:lpstr>Exploratory Analysis: Key Observations</vt:lpstr>
      <vt:lpstr>Exploratory Analysis: Key Observations</vt:lpstr>
      <vt:lpstr>Exploratory Analysis: Key Observations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&amp; ERP Roadmap</dc:title>
  <dc:creator>Michael Hinkson</dc:creator>
  <cp:lastModifiedBy>Richard Kanagaraj</cp:lastModifiedBy>
  <cp:revision>112</cp:revision>
  <dcterms:modified xsi:type="dcterms:W3CDTF">2024-06-09T15:52:06Z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a89cec-a4e1-4272-b7ca-b781a6385199_Enabled">
    <vt:lpwstr>true</vt:lpwstr>
  </property>
  <property fmtid="{D5CDD505-2E9C-101B-9397-08002B2CF9AE}" pid="3" name="MSIP_Label_57a89cec-a4e1-4272-b7ca-b781a6385199_SetDate">
    <vt:lpwstr>2021-06-08T23:32:12Z</vt:lpwstr>
  </property>
  <property fmtid="{D5CDD505-2E9C-101B-9397-08002B2CF9AE}" pid="4" name="MSIP_Label_57a89cec-a4e1-4272-b7ca-b781a6385199_Method">
    <vt:lpwstr>Standard</vt:lpwstr>
  </property>
  <property fmtid="{D5CDD505-2E9C-101B-9397-08002B2CF9AE}" pid="5" name="MSIP_Label_57a89cec-a4e1-4272-b7ca-b781a6385199_Name">
    <vt:lpwstr>General</vt:lpwstr>
  </property>
  <property fmtid="{D5CDD505-2E9C-101B-9397-08002B2CF9AE}" pid="6" name="MSIP_Label_57a89cec-a4e1-4272-b7ca-b781a6385199_SiteId">
    <vt:lpwstr>e37ef327-dda9-4efc-9fcc-9c81a3c33acb</vt:lpwstr>
  </property>
  <property fmtid="{D5CDD505-2E9C-101B-9397-08002B2CF9AE}" pid="7" name="MSIP_Label_57a89cec-a4e1-4272-b7ca-b781a6385199_ActionId">
    <vt:lpwstr>5deeb68a-fc63-48ba-aee4-7149aeac47a1</vt:lpwstr>
  </property>
  <property fmtid="{D5CDD505-2E9C-101B-9397-08002B2CF9AE}" pid="8" name="MSIP_Label_57a89cec-a4e1-4272-b7ca-b781a6385199_ContentBits">
    <vt:lpwstr>0</vt:lpwstr>
  </property>
</Properties>
</file>