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61" r:id="rId5"/>
    <p:sldId id="262" r:id="rId6"/>
    <p:sldId id="263" r:id="rId7"/>
    <p:sldId id="264" r:id="rId8"/>
    <p:sldId id="265" r:id="rId9"/>
    <p:sldId id="266" r:id="rId10"/>
    <p:sldId id="268" r:id="rId11"/>
    <p:sldId id="269" r:id="rId12"/>
    <p:sldId id="270" r:id="rId13"/>
    <p:sldId id="271" r:id="rId14"/>
    <p:sldId id="272" r:id="rId15"/>
    <p:sldId id="274"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1B8A2-B781-4F3D-9499-DC0A62CEE612}"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16F022EE-00F6-45B7-BA7B-680882844C6E}">
      <dgm:prSet/>
      <dgm:spPr/>
      <dgm:t>
        <a:bodyPr/>
        <a:lstStyle/>
        <a:p>
          <a:r>
            <a:rPr lang="en-US"/>
            <a:t>The main focus of this project was to see whether using machine leaning, Can we find some relations between the survival of patients to other attributes that was present in the data.</a:t>
          </a:r>
        </a:p>
      </dgm:t>
    </dgm:pt>
    <dgm:pt modelId="{6ED0FD15-0734-4B6C-B49E-B0A4D2DEA6C1}" type="parTrans" cxnId="{14226C69-79A5-41FA-9648-DB8354630C9A}">
      <dgm:prSet/>
      <dgm:spPr/>
      <dgm:t>
        <a:bodyPr/>
        <a:lstStyle/>
        <a:p>
          <a:endParaRPr lang="en-US"/>
        </a:p>
      </dgm:t>
    </dgm:pt>
    <dgm:pt modelId="{38246362-B980-45CF-B71A-E0BE081ACC7A}" type="sibTrans" cxnId="{14226C69-79A5-41FA-9648-DB8354630C9A}">
      <dgm:prSet/>
      <dgm:spPr/>
      <dgm:t>
        <a:bodyPr/>
        <a:lstStyle/>
        <a:p>
          <a:endParaRPr lang="en-US"/>
        </a:p>
      </dgm:t>
    </dgm:pt>
    <dgm:pt modelId="{2AF75D4B-7A8F-4E3C-AC26-BCD88FBA3677}">
      <dgm:prSet/>
      <dgm:spPr/>
      <dgm:t>
        <a:bodyPr/>
        <a:lstStyle/>
        <a:p>
          <a:r>
            <a:rPr lang="en-US"/>
            <a:t>And finally using those relations, can we make some kind of model which can help us predict some results. </a:t>
          </a:r>
        </a:p>
      </dgm:t>
    </dgm:pt>
    <dgm:pt modelId="{FE9F6E02-74F1-432D-85FD-9F583C711D46}" type="parTrans" cxnId="{89661585-713A-41F5-B024-7FB4504B1602}">
      <dgm:prSet/>
      <dgm:spPr/>
      <dgm:t>
        <a:bodyPr/>
        <a:lstStyle/>
        <a:p>
          <a:endParaRPr lang="en-US"/>
        </a:p>
      </dgm:t>
    </dgm:pt>
    <dgm:pt modelId="{12C4A5CA-69D5-487C-B905-2CC45C880B48}" type="sibTrans" cxnId="{89661585-713A-41F5-B024-7FB4504B1602}">
      <dgm:prSet/>
      <dgm:spPr/>
      <dgm:t>
        <a:bodyPr/>
        <a:lstStyle/>
        <a:p>
          <a:endParaRPr lang="en-US"/>
        </a:p>
      </dgm:t>
    </dgm:pt>
    <dgm:pt modelId="{79EA65E4-646D-4558-8371-BEDB27B90CC4}" type="pres">
      <dgm:prSet presAssocID="{8761B8A2-B781-4F3D-9499-DC0A62CEE612}" presName="vert0" presStyleCnt="0">
        <dgm:presLayoutVars>
          <dgm:dir/>
          <dgm:animOne val="branch"/>
          <dgm:animLvl val="lvl"/>
        </dgm:presLayoutVars>
      </dgm:prSet>
      <dgm:spPr/>
    </dgm:pt>
    <dgm:pt modelId="{AF12A540-F7B8-4EA4-84D7-3046869678A6}" type="pres">
      <dgm:prSet presAssocID="{16F022EE-00F6-45B7-BA7B-680882844C6E}" presName="thickLine" presStyleLbl="alignNode1" presStyleIdx="0" presStyleCnt="2"/>
      <dgm:spPr/>
    </dgm:pt>
    <dgm:pt modelId="{69F77A34-802E-431D-8D1A-E63401C0FE65}" type="pres">
      <dgm:prSet presAssocID="{16F022EE-00F6-45B7-BA7B-680882844C6E}" presName="horz1" presStyleCnt="0"/>
      <dgm:spPr/>
    </dgm:pt>
    <dgm:pt modelId="{856A0264-E923-4EE7-8760-507FFF7A4207}" type="pres">
      <dgm:prSet presAssocID="{16F022EE-00F6-45B7-BA7B-680882844C6E}" presName="tx1" presStyleLbl="revTx" presStyleIdx="0" presStyleCnt="2"/>
      <dgm:spPr/>
    </dgm:pt>
    <dgm:pt modelId="{FED2234A-1DE6-4BF3-96DD-FE5BCE08DD9E}" type="pres">
      <dgm:prSet presAssocID="{16F022EE-00F6-45B7-BA7B-680882844C6E}" presName="vert1" presStyleCnt="0"/>
      <dgm:spPr/>
    </dgm:pt>
    <dgm:pt modelId="{535E0ED2-E6DE-4360-8785-7E2DE3827325}" type="pres">
      <dgm:prSet presAssocID="{2AF75D4B-7A8F-4E3C-AC26-BCD88FBA3677}" presName="thickLine" presStyleLbl="alignNode1" presStyleIdx="1" presStyleCnt="2"/>
      <dgm:spPr/>
    </dgm:pt>
    <dgm:pt modelId="{D6F3982D-A034-43A6-8859-432FB0425423}" type="pres">
      <dgm:prSet presAssocID="{2AF75D4B-7A8F-4E3C-AC26-BCD88FBA3677}" presName="horz1" presStyleCnt="0"/>
      <dgm:spPr/>
    </dgm:pt>
    <dgm:pt modelId="{1BE1805A-CDC9-4442-84AA-5DBD96CB8E21}" type="pres">
      <dgm:prSet presAssocID="{2AF75D4B-7A8F-4E3C-AC26-BCD88FBA3677}" presName="tx1" presStyleLbl="revTx" presStyleIdx="1" presStyleCnt="2"/>
      <dgm:spPr/>
    </dgm:pt>
    <dgm:pt modelId="{CEF8D14E-945F-4ACB-BC6C-90D328A72E7A}" type="pres">
      <dgm:prSet presAssocID="{2AF75D4B-7A8F-4E3C-AC26-BCD88FBA3677}" presName="vert1" presStyleCnt="0"/>
      <dgm:spPr/>
    </dgm:pt>
  </dgm:ptLst>
  <dgm:cxnLst>
    <dgm:cxn modelId="{1B17B000-231E-405B-816A-EF9369965148}" type="presOf" srcId="{8761B8A2-B781-4F3D-9499-DC0A62CEE612}" destId="{79EA65E4-646D-4558-8371-BEDB27B90CC4}" srcOrd="0" destOrd="0" presId="urn:microsoft.com/office/officeart/2008/layout/LinedList"/>
    <dgm:cxn modelId="{ABB0DC0F-628F-4680-AA45-B69DAD3E7A28}" type="presOf" srcId="{16F022EE-00F6-45B7-BA7B-680882844C6E}" destId="{856A0264-E923-4EE7-8760-507FFF7A4207}" srcOrd="0" destOrd="0" presId="urn:microsoft.com/office/officeart/2008/layout/LinedList"/>
    <dgm:cxn modelId="{99328130-8F0D-48C4-AA39-AD43FC98BD72}" type="presOf" srcId="{2AF75D4B-7A8F-4E3C-AC26-BCD88FBA3677}" destId="{1BE1805A-CDC9-4442-84AA-5DBD96CB8E21}" srcOrd="0" destOrd="0" presId="urn:microsoft.com/office/officeart/2008/layout/LinedList"/>
    <dgm:cxn modelId="{14226C69-79A5-41FA-9648-DB8354630C9A}" srcId="{8761B8A2-B781-4F3D-9499-DC0A62CEE612}" destId="{16F022EE-00F6-45B7-BA7B-680882844C6E}" srcOrd="0" destOrd="0" parTransId="{6ED0FD15-0734-4B6C-B49E-B0A4D2DEA6C1}" sibTransId="{38246362-B980-45CF-B71A-E0BE081ACC7A}"/>
    <dgm:cxn modelId="{89661585-713A-41F5-B024-7FB4504B1602}" srcId="{8761B8A2-B781-4F3D-9499-DC0A62CEE612}" destId="{2AF75D4B-7A8F-4E3C-AC26-BCD88FBA3677}" srcOrd="1" destOrd="0" parTransId="{FE9F6E02-74F1-432D-85FD-9F583C711D46}" sibTransId="{12C4A5CA-69D5-487C-B905-2CC45C880B48}"/>
    <dgm:cxn modelId="{34632E4D-931F-4DFC-9825-4E0E4558DAD9}" type="presParOf" srcId="{79EA65E4-646D-4558-8371-BEDB27B90CC4}" destId="{AF12A540-F7B8-4EA4-84D7-3046869678A6}" srcOrd="0" destOrd="0" presId="urn:microsoft.com/office/officeart/2008/layout/LinedList"/>
    <dgm:cxn modelId="{4C249309-7372-4448-BE3D-6DD74617D3D7}" type="presParOf" srcId="{79EA65E4-646D-4558-8371-BEDB27B90CC4}" destId="{69F77A34-802E-431D-8D1A-E63401C0FE65}" srcOrd="1" destOrd="0" presId="urn:microsoft.com/office/officeart/2008/layout/LinedList"/>
    <dgm:cxn modelId="{0805578D-8C78-4D9D-8F57-45F87BB752F9}" type="presParOf" srcId="{69F77A34-802E-431D-8D1A-E63401C0FE65}" destId="{856A0264-E923-4EE7-8760-507FFF7A4207}" srcOrd="0" destOrd="0" presId="urn:microsoft.com/office/officeart/2008/layout/LinedList"/>
    <dgm:cxn modelId="{8A0630C5-7BD8-40D8-A527-C0F951D15299}" type="presParOf" srcId="{69F77A34-802E-431D-8D1A-E63401C0FE65}" destId="{FED2234A-1DE6-4BF3-96DD-FE5BCE08DD9E}" srcOrd="1" destOrd="0" presId="urn:microsoft.com/office/officeart/2008/layout/LinedList"/>
    <dgm:cxn modelId="{A543154D-1213-4BCD-9B3A-3C3781B53715}" type="presParOf" srcId="{79EA65E4-646D-4558-8371-BEDB27B90CC4}" destId="{535E0ED2-E6DE-4360-8785-7E2DE3827325}" srcOrd="2" destOrd="0" presId="urn:microsoft.com/office/officeart/2008/layout/LinedList"/>
    <dgm:cxn modelId="{ADD85556-7543-47AB-9FC9-07DB58FC4149}" type="presParOf" srcId="{79EA65E4-646D-4558-8371-BEDB27B90CC4}" destId="{D6F3982D-A034-43A6-8859-432FB0425423}" srcOrd="3" destOrd="0" presId="urn:microsoft.com/office/officeart/2008/layout/LinedList"/>
    <dgm:cxn modelId="{C7CD525F-B64E-4B0B-A944-B8428F8DA0DD}" type="presParOf" srcId="{D6F3982D-A034-43A6-8859-432FB0425423}" destId="{1BE1805A-CDC9-4442-84AA-5DBD96CB8E21}" srcOrd="0" destOrd="0" presId="urn:microsoft.com/office/officeart/2008/layout/LinedList"/>
    <dgm:cxn modelId="{E1252B9A-A6DB-4F53-92C9-CCE14D79A1E4}" type="presParOf" srcId="{D6F3982D-A034-43A6-8859-432FB0425423}" destId="{CEF8D14E-945F-4ACB-BC6C-90D328A72E7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2A540-F7B8-4EA4-84D7-3046869678A6}">
      <dsp:nvSpPr>
        <dsp:cNvPr id="0" name=""/>
        <dsp:cNvSpPr/>
      </dsp:nvSpPr>
      <dsp:spPr>
        <a:xfrm>
          <a:off x="0" y="0"/>
          <a:ext cx="5924550" cy="0"/>
        </a:xfrm>
        <a:prstGeom prst="line">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w="12700" cap="flat" cmpd="sng" algn="ctr">
          <a:solidFill>
            <a:schemeClr val="accent5">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856A0264-E923-4EE7-8760-507FFF7A4207}">
      <dsp:nvSpPr>
        <dsp:cNvPr id="0" name=""/>
        <dsp:cNvSpPr/>
      </dsp:nvSpPr>
      <dsp:spPr>
        <a:xfrm>
          <a:off x="0" y="0"/>
          <a:ext cx="5924550" cy="231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 main focus of this project was to see whether using machine leaning, Can we find some relations between the survival of patients to other attributes that was present in the data.</a:t>
          </a:r>
        </a:p>
      </dsp:txBody>
      <dsp:txXfrm>
        <a:off x="0" y="0"/>
        <a:ext cx="5924550" cy="2314574"/>
      </dsp:txXfrm>
    </dsp:sp>
    <dsp:sp modelId="{535E0ED2-E6DE-4360-8785-7E2DE3827325}">
      <dsp:nvSpPr>
        <dsp:cNvPr id="0" name=""/>
        <dsp:cNvSpPr/>
      </dsp:nvSpPr>
      <dsp:spPr>
        <a:xfrm>
          <a:off x="0" y="2314574"/>
          <a:ext cx="5924550" cy="0"/>
        </a:xfrm>
        <a:prstGeom prst="line">
          <a:avLst/>
        </a:prstGeom>
        <a:gradFill rotWithShape="0">
          <a:gsLst>
            <a:gs pos="0">
              <a:schemeClr val="accent5">
                <a:hueOff val="2356783"/>
                <a:satOff val="-11270"/>
                <a:lumOff val="12353"/>
                <a:alphaOff val="0"/>
                <a:tint val="94000"/>
                <a:satMod val="100000"/>
                <a:lumMod val="104000"/>
              </a:schemeClr>
            </a:gs>
            <a:gs pos="69000">
              <a:schemeClr val="accent5">
                <a:hueOff val="2356783"/>
                <a:satOff val="-11270"/>
                <a:lumOff val="12353"/>
                <a:alphaOff val="0"/>
                <a:shade val="86000"/>
                <a:satMod val="130000"/>
                <a:lumMod val="102000"/>
              </a:schemeClr>
            </a:gs>
            <a:gs pos="100000">
              <a:schemeClr val="accent5">
                <a:hueOff val="2356783"/>
                <a:satOff val="-11270"/>
                <a:lumOff val="12353"/>
                <a:alphaOff val="0"/>
                <a:shade val="72000"/>
                <a:satMod val="130000"/>
                <a:lumMod val="100000"/>
              </a:schemeClr>
            </a:gs>
          </a:gsLst>
          <a:lin ang="5400000" scaled="0"/>
        </a:gradFill>
        <a:ln w="12700" cap="flat" cmpd="sng" algn="ctr">
          <a:solidFill>
            <a:schemeClr val="accent5">
              <a:hueOff val="2356783"/>
              <a:satOff val="-11270"/>
              <a:lumOff val="12353"/>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1BE1805A-CDC9-4442-84AA-5DBD96CB8E21}">
      <dsp:nvSpPr>
        <dsp:cNvPr id="0" name=""/>
        <dsp:cNvSpPr/>
      </dsp:nvSpPr>
      <dsp:spPr>
        <a:xfrm>
          <a:off x="0" y="2314574"/>
          <a:ext cx="5924550" cy="231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And finally using those relations, can we make some kind of model which can help us predict some results. </a:t>
          </a:r>
        </a:p>
      </dsp:txBody>
      <dsp:txXfrm>
        <a:off x="0" y="2314574"/>
        <a:ext cx="5924550" cy="23145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0D7C09-C210-4259-B682-D13AEF43EE18}"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169281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0D7C09-C210-4259-B682-D13AEF43EE18}"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411144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0D7C09-C210-4259-B682-D13AEF43EE18}"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148150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0D7C09-C210-4259-B682-D13AEF43EE18}"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80145-6109-46BE-B30E-524A4E00D65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9553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0D7C09-C210-4259-B682-D13AEF43EE18}"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3615594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0D7C09-C210-4259-B682-D13AEF43EE18}"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1827745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0D7C09-C210-4259-B682-D13AEF43EE18}"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3869236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D7C09-C210-4259-B682-D13AEF43EE18}"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2428943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D7C09-C210-4259-B682-D13AEF43EE18}"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416512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D7C09-C210-4259-B682-D13AEF43EE18}"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183198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D7C09-C210-4259-B682-D13AEF43EE18}"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392727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0D7C09-C210-4259-B682-D13AEF43EE18}"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84492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0D7C09-C210-4259-B682-D13AEF43EE18}"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237149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0D7C09-C210-4259-B682-D13AEF43EE18}"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375713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D7C09-C210-4259-B682-D13AEF43EE18}"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41608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0D7C09-C210-4259-B682-D13AEF43EE18}"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2960403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0D7C09-C210-4259-B682-D13AEF43EE18}"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80145-6109-46BE-B30E-524A4E00D654}" type="slidenum">
              <a:rPr lang="en-US" smtClean="0"/>
              <a:t>‹#›</a:t>
            </a:fld>
            <a:endParaRPr lang="en-US"/>
          </a:p>
        </p:txBody>
      </p:sp>
    </p:spTree>
    <p:extLst>
      <p:ext uri="{BB962C8B-B14F-4D97-AF65-F5344CB8AC3E}">
        <p14:creationId xmlns:p14="http://schemas.microsoft.com/office/powerpoint/2010/main" val="409762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0D7C09-C210-4259-B682-D13AEF43EE18}" type="datetimeFigureOut">
              <a:rPr lang="en-US" smtClean="0"/>
              <a:t>5/3/2020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7180145-6109-46BE-B30E-524A4E00D654}" type="slidenum">
              <a:rPr lang="en-US" smtClean="0"/>
              <a:t>‹#›</a:t>
            </a:fld>
            <a:endParaRPr lang="en-US"/>
          </a:p>
        </p:txBody>
      </p:sp>
    </p:spTree>
    <p:extLst>
      <p:ext uri="{BB962C8B-B14F-4D97-AF65-F5344CB8AC3E}">
        <p14:creationId xmlns:p14="http://schemas.microsoft.com/office/powerpoint/2010/main" val="389931956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DEE6-D99C-4C25-842E-5F762C9E89F9}"/>
              </a:ext>
            </a:extLst>
          </p:cNvPr>
          <p:cNvSpPr>
            <a:spLocks noGrp="1"/>
          </p:cNvSpPr>
          <p:nvPr>
            <p:ph type="ctrTitle"/>
          </p:nvPr>
        </p:nvSpPr>
        <p:spPr/>
        <p:txBody>
          <a:bodyPr/>
          <a:lstStyle/>
          <a:p>
            <a:r>
              <a:rPr lang="en-US" dirty="0">
                <a:effectLst/>
              </a:rPr>
              <a:t>Breast Cancer Data Meets Machine Learning</a:t>
            </a:r>
            <a:endParaRPr lang="en-US" dirty="0"/>
          </a:p>
        </p:txBody>
      </p:sp>
      <p:sp>
        <p:nvSpPr>
          <p:cNvPr id="3" name="Subtitle 2">
            <a:extLst>
              <a:ext uri="{FF2B5EF4-FFF2-40B4-BE49-F238E27FC236}">
                <a16:creationId xmlns:a16="http://schemas.microsoft.com/office/drawing/2014/main" id="{68EA1916-4CE9-4B2C-BF0E-058E44DBDB88}"/>
              </a:ext>
            </a:extLst>
          </p:cNvPr>
          <p:cNvSpPr>
            <a:spLocks noGrp="1"/>
          </p:cNvSpPr>
          <p:nvPr>
            <p:ph type="subTitle" idx="1"/>
          </p:nvPr>
        </p:nvSpPr>
        <p:spPr/>
        <p:txBody>
          <a:bodyPr/>
          <a:lstStyle/>
          <a:p>
            <a:pPr>
              <a:lnSpc>
                <a:spcPct val="100000"/>
              </a:lnSpc>
            </a:pPr>
            <a:r>
              <a:rPr lang="en-US" dirty="0"/>
              <a:t>By: Samriddh Gupta</a:t>
            </a:r>
          </a:p>
          <a:p>
            <a:pPr>
              <a:lnSpc>
                <a:spcPct val="100000"/>
              </a:lnSpc>
            </a:pPr>
            <a:r>
              <a:rPr lang="en-US" dirty="0"/>
              <a:t>CSC:493 Computer Science Capstone Project</a:t>
            </a:r>
          </a:p>
          <a:p>
            <a:pPr>
              <a:lnSpc>
                <a:spcPct val="100000"/>
              </a:lnSpc>
            </a:pPr>
            <a:r>
              <a:rPr lang="en-US" dirty="0"/>
              <a:t>Prof. Owrang </a:t>
            </a:r>
          </a:p>
          <a:p>
            <a:endParaRPr lang="en-US" dirty="0"/>
          </a:p>
        </p:txBody>
      </p:sp>
    </p:spTree>
    <p:extLst>
      <p:ext uri="{BB962C8B-B14F-4D97-AF65-F5344CB8AC3E}">
        <p14:creationId xmlns:p14="http://schemas.microsoft.com/office/powerpoint/2010/main" val="1698332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DF2E-2EF6-4C33-B9BF-E2B88E6DE4F3}"/>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5CBCCF9D-C01C-4E83-9CDF-E268E5E2466E}"/>
              </a:ext>
            </a:extLst>
          </p:cNvPr>
          <p:cNvSpPr>
            <a:spLocks noGrp="1"/>
          </p:cNvSpPr>
          <p:nvPr>
            <p:ph idx="1"/>
          </p:nvPr>
        </p:nvSpPr>
        <p:spPr/>
        <p:txBody>
          <a:bodyPr/>
          <a:lstStyle/>
          <a:p>
            <a:r>
              <a:rPr lang="en-US" dirty="0">
                <a:effectLst/>
              </a:rPr>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a:t>
            </a:r>
          </a:p>
          <a:p>
            <a:r>
              <a:rPr lang="en-US" dirty="0">
                <a:effectLst/>
              </a:rPr>
              <a:t>I made a number of decision trees in my project with multiple variable, but the one That I am going to explain is the one which uses all of the variables and predicts your chance of survival.</a:t>
            </a:r>
            <a:endParaRPr lang="en-US" dirty="0"/>
          </a:p>
        </p:txBody>
      </p:sp>
    </p:spTree>
    <p:extLst>
      <p:ext uri="{BB962C8B-B14F-4D97-AF65-F5344CB8AC3E}">
        <p14:creationId xmlns:p14="http://schemas.microsoft.com/office/powerpoint/2010/main" val="329850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9E787A-A567-464A-BB9E-E9B95AA41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A476B5-55AD-43A1-B1FB-5AC76B54F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ap&#10;&#10;Description automatically generated">
            <a:extLst>
              <a:ext uri="{FF2B5EF4-FFF2-40B4-BE49-F238E27FC236}">
                <a16:creationId xmlns:a16="http://schemas.microsoft.com/office/drawing/2014/main" id="{2B32D1D0-E90A-43E1-AE59-5C722585FF11}"/>
              </a:ext>
            </a:extLst>
          </p:cNvPr>
          <p:cNvPicPr/>
          <p:nvPr/>
        </p:nvPicPr>
        <p:blipFill>
          <a:blip r:embed="rId3">
            <a:extLst>
              <a:ext uri="{28A0092B-C50C-407E-A947-70E740481C1C}">
                <a14:useLocalDpi xmlns:a14="http://schemas.microsoft.com/office/drawing/2010/main" val="0"/>
              </a:ext>
            </a:extLst>
          </a:blip>
          <a:stretch>
            <a:fillRect/>
          </a:stretch>
        </p:blipFill>
        <p:spPr>
          <a:xfrm>
            <a:off x="3310467" y="643467"/>
            <a:ext cx="5571066" cy="5571066"/>
          </a:xfrm>
          <a:prstGeom prst="rect">
            <a:avLst/>
          </a:prstGeom>
        </p:spPr>
      </p:pic>
    </p:spTree>
    <p:extLst>
      <p:ext uri="{BB962C8B-B14F-4D97-AF65-F5344CB8AC3E}">
        <p14:creationId xmlns:p14="http://schemas.microsoft.com/office/powerpoint/2010/main" val="288988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3BFE-C3D3-4962-ABEB-9BC79FC9EF93}"/>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75748017-E275-4F51-A100-7D5A9DC8ED36}"/>
              </a:ext>
            </a:extLst>
          </p:cNvPr>
          <p:cNvSpPr>
            <a:spLocks noGrp="1"/>
          </p:cNvSpPr>
          <p:nvPr>
            <p:ph idx="1"/>
          </p:nvPr>
        </p:nvSpPr>
        <p:spPr/>
        <p:txBody>
          <a:bodyPr>
            <a:normAutofit fontScale="85000" lnSpcReduction="20000"/>
          </a:bodyPr>
          <a:lstStyle/>
          <a:p>
            <a:r>
              <a:rPr lang="en-US" dirty="0">
                <a:effectLst/>
              </a:rPr>
              <a:t>Linear regression attempts to model the relationship between two variables by fitting a linear equation to observed data. One variable is considered to be an explanatory variable, and the other is considered to be a dependent variable.</a:t>
            </a:r>
          </a:p>
          <a:p>
            <a:r>
              <a:rPr lang="en-US" dirty="0">
                <a:effectLst/>
              </a:rPr>
              <a:t>In this case we use Survival months as our dependent variable and  rest are my explanatory variable.</a:t>
            </a:r>
          </a:p>
          <a:p>
            <a:r>
              <a:rPr lang="en-US" dirty="0">
                <a:effectLst/>
              </a:rPr>
              <a:t>This is the model which I got:</a:t>
            </a:r>
          </a:p>
          <a:p>
            <a:endParaRPr lang="en-US" dirty="0">
              <a:effectLst/>
            </a:endParaRPr>
          </a:p>
          <a:p>
            <a:pPr marL="0" indent="0">
              <a:buNone/>
            </a:pPr>
            <a:r>
              <a:rPr lang="en-US" dirty="0">
                <a:effectLst/>
              </a:rPr>
              <a:t>Y= 28.54067 - 0.04512 * (X1) + 0.07564 * (X2) + 12.32351 * (X3) - 0.54310 * (X4) - 0.58474 * (X5) + 0.63392 * (X6) - 0.08749 * (X7)</a:t>
            </a:r>
          </a:p>
          <a:p>
            <a:r>
              <a:rPr lang="en-US" dirty="0">
                <a:effectLst/>
              </a:rPr>
              <a:t>Where Y= Survival Months, X1= Age at Diagnosis, X2= Tumor Size, X3= survived, X4= NPI Score, X5=  Ethnicity Race Class, X6= Lymph Nodes Positive, X7= Marital Status</a:t>
            </a:r>
            <a:endParaRPr lang="en-US" dirty="0"/>
          </a:p>
        </p:txBody>
      </p:sp>
    </p:spTree>
    <p:extLst>
      <p:ext uri="{BB962C8B-B14F-4D97-AF65-F5344CB8AC3E}">
        <p14:creationId xmlns:p14="http://schemas.microsoft.com/office/powerpoint/2010/main" val="3011517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A118-EA23-46E6-BC45-B5EC0FC332AD}"/>
              </a:ext>
            </a:extLst>
          </p:cNvPr>
          <p:cNvSpPr>
            <a:spLocks noGrp="1"/>
          </p:cNvSpPr>
          <p:nvPr>
            <p:ph type="title"/>
          </p:nvPr>
        </p:nvSpPr>
        <p:spPr/>
        <p:txBody>
          <a:bodyPr/>
          <a:lstStyle/>
          <a:p>
            <a:r>
              <a:rPr lang="en-US" dirty="0"/>
              <a:t>Why was it not sufficient?</a:t>
            </a:r>
          </a:p>
        </p:txBody>
      </p:sp>
      <p:sp>
        <p:nvSpPr>
          <p:cNvPr id="3" name="Content Placeholder 2">
            <a:extLst>
              <a:ext uri="{FF2B5EF4-FFF2-40B4-BE49-F238E27FC236}">
                <a16:creationId xmlns:a16="http://schemas.microsoft.com/office/drawing/2014/main" id="{33AB94A2-F462-4239-888E-B104F0CCEBD3}"/>
              </a:ext>
            </a:extLst>
          </p:cNvPr>
          <p:cNvSpPr>
            <a:spLocks noGrp="1"/>
          </p:cNvSpPr>
          <p:nvPr>
            <p:ph idx="1"/>
          </p:nvPr>
        </p:nvSpPr>
        <p:spPr>
          <a:xfrm>
            <a:off x="913795" y="2096064"/>
            <a:ext cx="5913133" cy="3695136"/>
          </a:xfrm>
        </p:spPr>
        <p:txBody>
          <a:bodyPr/>
          <a:lstStyle/>
          <a:p>
            <a:r>
              <a:rPr lang="en-US" dirty="0"/>
              <a:t>Even if we got that model, the variables we not correlated, which mean that they do not have any relation which one another. </a:t>
            </a:r>
          </a:p>
          <a:p>
            <a:r>
              <a:rPr lang="en-US" dirty="0"/>
              <a:t>P-value of multiple variables are quite low and the ones that do have high p-value are not that significant as they are misleading.</a:t>
            </a:r>
          </a:p>
        </p:txBody>
      </p:sp>
      <p:pic>
        <p:nvPicPr>
          <p:cNvPr id="4" name="Picture 3">
            <a:extLst>
              <a:ext uri="{FF2B5EF4-FFF2-40B4-BE49-F238E27FC236}">
                <a16:creationId xmlns:a16="http://schemas.microsoft.com/office/drawing/2014/main" id="{AEE4A43F-613C-4068-BC47-63FB04533BA1}"/>
              </a:ext>
            </a:extLst>
          </p:cNvPr>
          <p:cNvPicPr>
            <a:picLocks noChangeAspect="1"/>
          </p:cNvPicPr>
          <p:nvPr/>
        </p:nvPicPr>
        <p:blipFill rotWithShape="1">
          <a:blip r:embed="rId2"/>
          <a:srcRect l="3495" t="15923" r="58422" b="33981"/>
          <a:stretch/>
        </p:blipFill>
        <p:spPr>
          <a:xfrm>
            <a:off x="6915705" y="2216925"/>
            <a:ext cx="4643022" cy="3435658"/>
          </a:xfrm>
          <a:prstGeom prst="rect">
            <a:avLst/>
          </a:prstGeom>
        </p:spPr>
      </p:pic>
    </p:spTree>
    <p:extLst>
      <p:ext uri="{BB962C8B-B14F-4D97-AF65-F5344CB8AC3E}">
        <p14:creationId xmlns:p14="http://schemas.microsoft.com/office/powerpoint/2010/main" val="317901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54FD-C1A8-49B2-A981-84BB453BA8EE}"/>
              </a:ext>
            </a:extLst>
          </p:cNvPr>
          <p:cNvSpPr>
            <a:spLocks noGrp="1"/>
          </p:cNvSpPr>
          <p:nvPr>
            <p:ph type="title"/>
          </p:nvPr>
        </p:nvSpPr>
        <p:spPr/>
        <p:txBody>
          <a:bodyPr/>
          <a:lstStyle/>
          <a:p>
            <a:r>
              <a:rPr lang="en-US" dirty="0"/>
              <a:t>Other things that can be used</a:t>
            </a:r>
          </a:p>
        </p:txBody>
      </p:sp>
      <p:sp>
        <p:nvSpPr>
          <p:cNvPr id="3" name="Content Placeholder 2">
            <a:extLst>
              <a:ext uri="{FF2B5EF4-FFF2-40B4-BE49-F238E27FC236}">
                <a16:creationId xmlns:a16="http://schemas.microsoft.com/office/drawing/2014/main" id="{96CFC33B-1CCE-4410-A7D5-75327D4CB308}"/>
              </a:ext>
            </a:extLst>
          </p:cNvPr>
          <p:cNvSpPr>
            <a:spLocks noGrp="1"/>
          </p:cNvSpPr>
          <p:nvPr>
            <p:ph idx="1"/>
          </p:nvPr>
        </p:nvSpPr>
        <p:spPr>
          <a:xfrm>
            <a:off x="913795" y="3429000"/>
            <a:ext cx="10353762" cy="2362200"/>
          </a:xfrm>
        </p:spPr>
        <p:txBody>
          <a:bodyPr>
            <a:normAutofit lnSpcReduction="10000"/>
          </a:bodyPr>
          <a:lstStyle/>
          <a:p>
            <a:r>
              <a:rPr lang="en-US" dirty="0"/>
              <a:t>This shows us that certain race do have some factors and they do much better than other.</a:t>
            </a:r>
          </a:p>
          <a:p>
            <a:r>
              <a:rPr lang="en-US" dirty="0">
                <a:effectLst/>
              </a:rPr>
              <a:t>From these coefficients, we can say that Ethnicity 2 which is Black Non-Spanish-Hispanic-Latino survives less than other Ethnicity, while Ethnicity 3 and 4 which are White people and Black people from South or Central American excluding Brazil are doing much better and survives more than other ethnicities.</a:t>
            </a:r>
          </a:p>
        </p:txBody>
      </p:sp>
      <p:pic>
        <p:nvPicPr>
          <p:cNvPr id="7" name="Picture 6">
            <a:extLst>
              <a:ext uri="{FF2B5EF4-FFF2-40B4-BE49-F238E27FC236}">
                <a16:creationId xmlns:a16="http://schemas.microsoft.com/office/drawing/2014/main" id="{9F912F85-EE80-4409-9F72-77BE0DFE267D}"/>
              </a:ext>
            </a:extLst>
          </p:cNvPr>
          <p:cNvPicPr/>
          <p:nvPr/>
        </p:nvPicPr>
        <p:blipFill rotWithShape="1">
          <a:blip r:embed="rId2" cstate="print">
            <a:extLst>
              <a:ext uri="{28A0092B-C50C-407E-A947-70E740481C1C}">
                <a14:useLocalDpi xmlns:a14="http://schemas.microsoft.com/office/drawing/2010/main" val="0"/>
              </a:ext>
            </a:extLst>
          </a:blip>
          <a:srcRect t="5242" r="23205" b="61482"/>
          <a:stretch/>
        </p:blipFill>
        <p:spPr bwMode="auto">
          <a:xfrm>
            <a:off x="6934681" y="1935921"/>
            <a:ext cx="4564380" cy="1112520"/>
          </a:xfrm>
          <a:prstGeom prst="rect">
            <a:avLst/>
          </a:prstGeom>
          <a:ln>
            <a:solidFill>
              <a:schemeClr val="tx1"/>
            </a:solid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C099A41-D87A-483F-BDD0-F21E21B63F6B}"/>
              </a:ext>
            </a:extLst>
          </p:cNvPr>
          <p:cNvPicPr/>
          <p:nvPr/>
        </p:nvPicPr>
        <p:blipFill rotWithShape="1">
          <a:blip r:embed="rId3" cstate="print">
            <a:extLst>
              <a:ext uri="{28A0092B-C50C-407E-A947-70E740481C1C}">
                <a14:useLocalDpi xmlns:a14="http://schemas.microsoft.com/office/drawing/2010/main" val="0"/>
              </a:ext>
            </a:extLst>
          </a:blip>
          <a:srcRect l="384" t="5014" r="28974" b="65812"/>
          <a:stretch/>
        </p:blipFill>
        <p:spPr bwMode="auto">
          <a:xfrm>
            <a:off x="692938" y="1935921"/>
            <a:ext cx="4358455" cy="111252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172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B468-354A-4C51-965B-14BBF4D44E60}"/>
              </a:ext>
            </a:extLst>
          </p:cNvPr>
          <p:cNvSpPr>
            <a:spLocks noGrp="1"/>
          </p:cNvSpPr>
          <p:nvPr>
            <p:ph type="title"/>
          </p:nvPr>
        </p:nvSpPr>
        <p:spPr/>
        <p:txBody>
          <a:bodyPr/>
          <a:lstStyle/>
          <a:p>
            <a:r>
              <a:rPr lang="en-US" dirty="0"/>
              <a:t>Potential Errors and future work</a:t>
            </a:r>
          </a:p>
        </p:txBody>
      </p:sp>
      <p:sp>
        <p:nvSpPr>
          <p:cNvPr id="3" name="Content Placeholder 2">
            <a:extLst>
              <a:ext uri="{FF2B5EF4-FFF2-40B4-BE49-F238E27FC236}">
                <a16:creationId xmlns:a16="http://schemas.microsoft.com/office/drawing/2014/main" id="{3C8B9987-7C6E-427E-8713-55A7D7D59EC4}"/>
              </a:ext>
            </a:extLst>
          </p:cNvPr>
          <p:cNvSpPr>
            <a:spLocks noGrp="1"/>
          </p:cNvSpPr>
          <p:nvPr>
            <p:ph idx="1"/>
          </p:nvPr>
        </p:nvSpPr>
        <p:spPr/>
        <p:txBody>
          <a:bodyPr/>
          <a:lstStyle/>
          <a:p>
            <a:r>
              <a:rPr lang="en-US" dirty="0"/>
              <a:t>Since the data, I  got is uses R and excel, it is bonded by it limits. R does not allow more than 1 million rows, so I was not able to utilize the whole data.</a:t>
            </a:r>
          </a:p>
          <a:p>
            <a:r>
              <a:rPr lang="en-US" dirty="0"/>
              <a:t>There might be some biased involve when calculation NPI score. Normalization needs to be done.</a:t>
            </a:r>
          </a:p>
          <a:p>
            <a:r>
              <a:rPr lang="en-US" dirty="0"/>
              <a:t>Finally , I only worked with TNB data(Triple negative Breast Cancer dataset) and there might be some more potential to analysis, data set as whole.</a:t>
            </a:r>
          </a:p>
        </p:txBody>
      </p:sp>
    </p:spTree>
    <p:extLst>
      <p:ext uri="{BB962C8B-B14F-4D97-AF65-F5344CB8AC3E}">
        <p14:creationId xmlns:p14="http://schemas.microsoft.com/office/powerpoint/2010/main" val="237391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282A8-DAD0-4E9C-A82F-864180BE1D68}"/>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dirty="0"/>
              <a:t>Any Questions?</a:t>
            </a:r>
            <a:br>
              <a:rPr lang="en-US" sz="7200" dirty="0"/>
            </a:br>
            <a:r>
              <a:rPr lang="en-US" sz="7200" dirty="0"/>
              <a:t>THANK YOU</a:t>
            </a:r>
          </a:p>
        </p:txBody>
      </p:sp>
    </p:spTree>
    <p:extLst>
      <p:ext uri="{BB962C8B-B14F-4D97-AF65-F5344CB8AC3E}">
        <p14:creationId xmlns:p14="http://schemas.microsoft.com/office/powerpoint/2010/main" val="85645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642E-049D-42D9-A555-ECBD19F794FE}"/>
              </a:ext>
            </a:extLst>
          </p:cNvPr>
          <p:cNvSpPr>
            <a:spLocks noGrp="1"/>
          </p:cNvSpPr>
          <p:nvPr>
            <p:ph type="title"/>
          </p:nvPr>
        </p:nvSpPr>
        <p:spPr>
          <a:xfrm>
            <a:off x="752475" y="609600"/>
            <a:ext cx="3643150" cy="5603310"/>
          </a:xfrm>
        </p:spPr>
        <p:txBody>
          <a:bodyPr>
            <a:normAutofit/>
          </a:bodyPr>
          <a:lstStyle/>
          <a:p>
            <a:r>
              <a:rPr lang="en-US" sz="3100"/>
              <a:t>Introduction</a:t>
            </a:r>
          </a:p>
        </p:txBody>
      </p:sp>
      <p:graphicFrame>
        <p:nvGraphicFramePr>
          <p:cNvPr id="12" name="Content Placeholder 2">
            <a:extLst>
              <a:ext uri="{FF2B5EF4-FFF2-40B4-BE49-F238E27FC236}">
                <a16:creationId xmlns:a16="http://schemas.microsoft.com/office/drawing/2014/main" id="{DD21CC2E-D38E-4201-9D85-65A563112CC3}"/>
              </a:ext>
            </a:extLst>
          </p:cNvPr>
          <p:cNvGraphicFramePr>
            <a:graphicFrameLocks noGrp="1"/>
          </p:cNvGraphicFramePr>
          <p:nvPr>
            <p:ph idx="1"/>
            <p:extLst>
              <p:ext uri="{D42A27DB-BD31-4B8C-83A1-F6EECF244321}">
                <p14:modId xmlns:p14="http://schemas.microsoft.com/office/powerpoint/2010/main" val="2081986814"/>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7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D74C-1ADE-449E-8B93-3B71484C1DEC}"/>
              </a:ext>
            </a:extLst>
          </p:cNvPr>
          <p:cNvSpPr>
            <a:spLocks noGrp="1"/>
          </p:cNvSpPr>
          <p:nvPr>
            <p:ph type="title"/>
          </p:nvPr>
        </p:nvSpPr>
        <p:spPr/>
        <p:txBody>
          <a:bodyPr/>
          <a:lstStyle/>
          <a:p>
            <a:r>
              <a:rPr lang="en-US" dirty="0"/>
              <a:t>Different Analysis</a:t>
            </a:r>
          </a:p>
        </p:txBody>
      </p:sp>
      <p:sp>
        <p:nvSpPr>
          <p:cNvPr id="3" name="Content Placeholder 2">
            <a:extLst>
              <a:ext uri="{FF2B5EF4-FFF2-40B4-BE49-F238E27FC236}">
                <a16:creationId xmlns:a16="http://schemas.microsoft.com/office/drawing/2014/main" id="{78D65D64-43A1-4CBD-AE03-65155183006E}"/>
              </a:ext>
            </a:extLst>
          </p:cNvPr>
          <p:cNvSpPr>
            <a:spLocks noGrp="1"/>
          </p:cNvSpPr>
          <p:nvPr>
            <p:ph idx="1"/>
          </p:nvPr>
        </p:nvSpPr>
        <p:spPr/>
        <p:txBody>
          <a:bodyPr/>
          <a:lstStyle/>
          <a:p>
            <a:r>
              <a:rPr lang="en-US" dirty="0"/>
              <a:t>There are multiple Machine learning algorithm that I used.</a:t>
            </a:r>
          </a:p>
          <a:p>
            <a:r>
              <a:rPr lang="en-US" dirty="0"/>
              <a:t>All of them showed me different results and I have summaries those results here in these slides.</a:t>
            </a:r>
          </a:p>
          <a:p>
            <a:r>
              <a:rPr lang="en-US" dirty="0"/>
              <a:t>I have multiple results here and some of them is great and some are not.</a:t>
            </a:r>
          </a:p>
        </p:txBody>
      </p:sp>
    </p:spTree>
    <p:extLst>
      <p:ext uri="{BB962C8B-B14F-4D97-AF65-F5344CB8AC3E}">
        <p14:creationId xmlns:p14="http://schemas.microsoft.com/office/powerpoint/2010/main" val="278717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B4DE-0A98-41E1-ABC4-CBE7228F00E2}"/>
              </a:ext>
            </a:extLst>
          </p:cNvPr>
          <p:cNvSpPr>
            <a:spLocks noGrp="1"/>
          </p:cNvSpPr>
          <p:nvPr>
            <p:ph type="title"/>
          </p:nvPr>
        </p:nvSpPr>
        <p:spPr/>
        <p:txBody>
          <a:bodyPr/>
          <a:lstStyle/>
          <a:p>
            <a:r>
              <a:rPr lang="en-US" dirty="0"/>
              <a:t>Neural Net For Survival Months</a:t>
            </a:r>
          </a:p>
        </p:txBody>
      </p:sp>
      <p:sp>
        <p:nvSpPr>
          <p:cNvPr id="3" name="Content Placeholder 2">
            <a:extLst>
              <a:ext uri="{FF2B5EF4-FFF2-40B4-BE49-F238E27FC236}">
                <a16:creationId xmlns:a16="http://schemas.microsoft.com/office/drawing/2014/main" id="{B2EDE03A-9148-4558-9018-C566703338D1}"/>
              </a:ext>
            </a:extLst>
          </p:cNvPr>
          <p:cNvSpPr>
            <a:spLocks noGrp="1"/>
          </p:cNvSpPr>
          <p:nvPr>
            <p:ph idx="1"/>
          </p:nvPr>
        </p:nvSpPr>
        <p:spPr/>
        <p:txBody>
          <a:bodyPr/>
          <a:lstStyle/>
          <a:p>
            <a:r>
              <a:rPr lang="en-US" dirty="0"/>
              <a:t>I used neural net to find whether survival in months have any relation with Age, Lymph Nodes, Tumor size and tumor extensions.</a:t>
            </a:r>
          </a:p>
          <a:p>
            <a:r>
              <a:rPr lang="en-US" dirty="0"/>
              <a:t>I used different hidden layers and  to train the training dataset and test them on testing dataset. And I will be sawing my results and graphs here</a:t>
            </a:r>
          </a:p>
        </p:txBody>
      </p:sp>
    </p:spTree>
    <p:extLst>
      <p:ext uri="{BB962C8B-B14F-4D97-AF65-F5344CB8AC3E}">
        <p14:creationId xmlns:p14="http://schemas.microsoft.com/office/powerpoint/2010/main" val="210447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83AEBC-AF5D-4C7B-87BF-4A483D93D93B}"/>
              </a:ext>
            </a:extLst>
          </p:cNvPr>
          <p:cNvPicPr>
            <a:picLocks noChangeAspect="1"/>
          </p:cNvPicPr>
          <p:nvPr/>
        </p:nvPicPr>
        <p:blipFill>
          <a:blip r:embed="rId2"/>
          <a:stretch>
            <a:fillRect/>
          </a:stretch>
        </p:blipFill>
        <p:spPr>
          <a:xfrm>
            <a:off x="904875" y="295271"/>
            <a:ext cx="3385280" cy="2089201"/>
          </a:xfrm>
          <a:prstGeom prst="rect">
            <a:avLst/>
          </a:prstGeom>
        </p:spPr>
      </p:pic>
      <p:sp>
        <p:nvSpPr>
          <p:cNvPr id="15" name="AutoShape 2">
            <a:extLst>
              <a:ext uri="{FF2B5EF4-FFF2-40B4-BE49-F238E27FC236}">
                <a16:creationId xmlns:a16="http://schemas.microsoft.com/office/drawing/2014/main" id="{43855433-A507-4B0F-865C-D7C2E6A1F5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D2686F88-BE86-4909-9E94-7091B9B8C01D}"/>
              </a:ext>
            </a:extLst>
          </p:cNvPr>
          <p:cNvPicPr>
            <a:picLocks noChangeAspect="1"/>
          </p:cNvPicPr>
          <p:nvPr/>
        </p:nvPicPr>
        <p:blipFill>
          <a:blip r:embed="rId3"/>
          <a:stretch>
            <a:fillRect/>
          </a:stretch>
        </p:blipFill>
        <p:spPr>
          <a:xfrm>
            <a:off x="904875" y="3305175"/>
            <a:ext cx="3385280" cy="2089201"/>
          </a:xfrm>
          <a:prstGeom prst="rect">
            <a:avLst/>
          </a:prstGeom>
        </p:spPr>
      </p:pic>
      <p:pic>
        <p:nvPicPr>
          <p:cNvPr id="18" name="Picture 17">
            <a:extLst>
              <a:ext uri="{FF2B5EF4-FFF2-40B4-BE49-F238E27FC236}">
                <a16:creationId xmlns:a16="http://schemas.microsoft.com/office/drawing/2014/main" id="{F8A94513-CEF9-456C-9C94-E5917A3DB69D}"/>
              </a:ext>
            </a:extLst>
          </p:cNvPr>
          <p:cNvPicPr>
            <a:picLocks noChangeAspect="1"/>
          </p:cNvPicPr>
          <p:nvPr/>
        </p:nvPicPr>
        <p:blipFill>
          <a:blip r:embed="rId4"/>
          <a:stretch>
            <a:fillRect/>
          </a:stretch>
        </p:blipFill>
        <p:spPr>
          <a:xfrm>
            <a:off x="6657975" y="295272"/>
            <a:ext cx="3385280" cy="2089201"/>
          </a:xfrm>
          <a:prstGeom prst="rect">
            <a:avLst/>
          </a:prstGeom>
        </p:spPr>
      </p:pic>
      <p:sp>
        <p:nvSpPr>
          <p:cNvPr id="19" name="AutoShape 6">
            <a:extLst>
              <a:ext uri="{FF2B5EF4-FFF2-40B4-BE49-F238E27FC236}">
                <a16:creationId xmlns:a16="http://schemas.microsoft.com/office/drawing/2014/main" id="{D4E02588-F2DA-45FF-BF95-1D99D3E22317}"/>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a:extLst>
              <a:ext uri="{FF2B5EF4-FFF2-40B4-BE49-F238E27FC236}">
                <a16:creationId xmlns:a16="http://schemas.microsoft.com/office/drawing/2014/main" id="{092F1657-F708-4A85-8377-7319E69C3FD3}"/>
              </a:ext>
            </a:extLst>
          </p:cNvPr>
          <p:cNvPicPr>
            <a:picLocks noChangeAspect="1"/>
          </p:cNvPicPr>
          <p:nvPr/>
        </p:nvPicPr>
        <p:blipFill>
          <a:blip r:embed="rId5"/>
          <a:stretch>
            <a:fillRect/>
          </a:stretch>
        </p:blipFill>
        <p:spPr>
          <a:xfrm>
            <a:off x="6657975" y="3305175"/>
            <a:ext cx="3385280" cy="2089201"/>
          </a:xfrm>
          <a:prstGeom prst="rect">
            <a:avLst/>
          </a:prstGeom>
        </p:spPr>
      </p:pic>
      <p:sp>
        <p:nvSpPr>
          <p:cNvPr id="21" name="TextBox 20">
            <a:extLst>
              <a:ext uri="{FF2B5EF4-FFF2-40B4-BE49-F238E27FC236}">
                <a16:creationId xmlns:a16="http://schemas.microsoft.com/office/drawing/2014/main" id="{5F01E653-B1BC-4240-90E0-551DBE649549}"/>
              </a:ext>
            </a:extLst>
          </p:cNvPr>
          <p:cNvSpPr txBox="1"/>
          <p:nvPr/>
        </p:nvSpPr>
        <p:spPr>
          <a:xfrm>
            <a:off x="4712065" y="878206"/>
            <a:ext cx="1524000" cy="923330"/>
          </a:xfrm>
          <a:prstGeom prst="rect">
            <a:avLst/>
          </a:prstGeom>
          <a:noFill/>
        </p:spPr>
        <p:txBody>
          <a:bodyPr wrap="square" rtlCol="0">
            <a:spAutoFit/>
          </a:bodyPr>
          <a:lstStyle/>
          <a:p>
            <a:r>
              <a:rPr lang="en-US" dirty="0"/>
              <a:t>Error probability:</a:t>
            </a:r>
          </a:p>
          <a:p>
            <a:r>
              <a:rPr lang="en-US" dirty="0"/>
              <a:t>0.9873064</a:t>
            </a:r>
          </a:p>
        </p:txBody>
      </p:sp>
      <p:sp>
        <p:nvSpPr>
          <p:cNvPr id="24" name="TextBox 23">
            <a:extLst>
              <a:ext uri="{FF2B5EF4-FFF2-40B4-BE49-F238E27FC236}">
                <a16:creationId xmlns:a16="http://schemas.microsoft.com/office/drawing/2014/main" id="{049C0F9B-5358-44C9-9473-9EE442811DC2}"/>
              </a:ext>
            </a:extLst>
          </p:cNvPr>
          <p:cNvSpPr txBox="1"/>
          <p:nvPr/>
        </p:nvSpPr>
        <p:spPr>
          <a:xfrm>
            <a:off x="4547330" y="3733800"/>
            <a:ext cx="1524000" cy="923330"/>
          </a:xfrm>
          <a:prstGeom prst="rect">
            <a:avLst/>
          </a:prstGeom>
          <a:noFill/>
        </p:spPr>
        <p:txBody>
          <a:bodyPr wrap="square" rtlCol="0">
            <a:spAutoFit/>
          </a:bodyPr>
          <a:lstStyle/>
          <a:p>
            <a:r>
              <a:rPr lang="en-US" dirty="0"/>
              <a:t>Error probability:</a:t>
            </a:r>
          </a:p>
          <a:p>
            <a:r>
              <a:rPr lang="en-US" dirty="0"/>
              <a:t>0.9898881</a:t>
            </a:r>
          </a:p>
        </p:txBody>
      </p:sp>
      <p:sp>
        <p:nvSpPr>
          <p:cNvPr id="26" name="TextBox 25">
            <a:extLst>
              <a:ext uri="{FF2B5EF4-FFF2-40B4-BE49-F238E27FC236}">
                <a16:creationId xmlns:a16="http://schemas.microsoft.com/office/drawing/2014/main" id="{747A2987-94B8-4B1A-BC51-1297C109C64B}"/>
              </a:ext>
            </a:extLst>
          </p:cNvPr>
          <p:cNvSpPr txBox="1"/>
          <p:nvPr/>
        </p:nvSpPr>
        <p:spPr>
          <a:xfrm>
            <a:off x="10465165" y="944881"/>
            <a:ext cx="1524000" cy="923330"/>
          </a:xfrm>
          <a:prstGeom prst="rect">
            <a:avLst/>
          </a:prstGeom>
          <a:noFill/>
        </p:spPr>
        <p:txBody>
          <a:bodyPr wrap="square" rtlCol="0">
            <a:spAutoFit/>
          </a:bodyPr>
          <a:lstStyle/>
          <a:p>
            <a:r>
              <a:rPr lang="en-US" dirty="0"/>
              <a:t>Error probability:</a:t>
            </a:r>
          </a:p>
          <a:p>
            <a:r>
              <a:rPr lang="en-US" dirty="0"/>
              <a:t>0.9909639</a:t>
            </a:r>
          </a:p>
        </p:txBody>
      </p:sp>
      <p:sp>
        <p:nvSpPr>
          <p:cNvPr id="27" name="TextBox 26">
            <a:extLst>
              <a:ext uri="{FF2B5EF4-FFF2-40B4-BE49-F238E27FC236}">
                <a16:creationId xmlns:a16="http://schemas.microsoft.com/office/drawing/2014/main" id="{DFE988B0-574F-4280-9264-10C0FE177EBE}"/>
              </a:ext>
            </a:extLst>
          </p:cNvPr>
          <p:cNvSpPr txBox="1"/>
          <p:nvPr/>
        </p:nvSpPr>
        <p:spPr>
          <a:xfrm>
            <a:off x="10629900" y="3733800"/>
            <a:ext cx="1524000" cy="1200329"/>
          </a:xfrm>
          <a:prstGeom prst="rect">
            <a:avLst/>
          </a:prstGeom>
          <a:noFill/>
        </p:spPr>
        <p:txBody>
          <a:bodyPr wrap="square" rtlCol="0">
            <a:spAutoFit/>
          </a:bodyPr>
          <a:lstStyle/>
          <a:p>
            <a:r>
              <a:rPr lang="en-US" dirty="0"/>
              <a:t>Error probability:</a:t>
            </a:r>
          </a:p>
          <a:p>
            <a:r>
              <a:rPr lang="en-US" dirty="0"/>
              <a:t>Gives an Error</a:t>
            </a:r>
          </a:p>
        </p:txBody>
      </p:sp>
    </p:spTree>
    <p:extLst>
      <p:ext uri="{BB962C8B-B14F-4D97-AF65-F5344CB8AC3E}">
        <p14:creationId xmlns:p14="http://schemas.microsoft.com/office/powerpoint/2010/main" val="39695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D474-6E0A-49F9-AA67-324B01D603E6}"/>
              </a:ext>
            </a:extLst>
          </p:cNvPr>
          <p:cNvSpPr>
            <a:spLocks noGrp="1"/>
          </p:cNvSpPr>
          <p:nvPr>
            <p:ph type="title"/>
          </p:nvPr>
        </p:nvSpPr>
        <p:spPr/>
        <p:txBody>
          <a:bodyPr/>
          <a:lstStyle/>
          <a:p>
            <a:r>
              <a:rPr lang="en-US" dirty="0"/>
              <a:t>Explanation of the Result</a:t>
            </a:r>
          </a:p>
        </p:txBody>
      </p:sp>
      <p:sp>
        <p:nvSpPr>
          <p:cNvPr id="3" name="Content Placeholder 2">
            <a:extLst>
              <a:ext uri="{FF2B5EF4-FFF2-40B4-BE49-F238E27FC236}">
                <a16:creationId xmlns:a16="http://schemas.microsoft.com/office/drawing/2014/main" id="{1EE77BE1-7B2C-41D5-9B88-9170AD129505}"/>
              </a:ext>
            </a:extLst>
          </p:cNvPr>
          <p:cNvSpPr>
            <a:spLocks noGrp="1"/>
          </p:cNvSpPr>
          <p:nvPr>
            <p:ph idx="1"/>
          </p:nvPr>
        </p:nvSpPr>
        <p:spPr/>
        <p:txBody>
          <a:bodyPr/>
          <a:lstStyle/>
          <a:p>
            <a:r>
              <a:rPr lang="en-US" dirty="0"/>
              <a:t>All those probabilism are really bad and have high Errors.</a:t>
            </a:r>
          </a:p>
          <a:p>
            <a:r>
              <a:rPr lang="en-US" dirty="0"/>
              <a:t>Since I was trying to make confusion Matrix, Their values have to be Identical.</a:t>
            </a:r>
          </a:p>
          <a:p>
            <a:r>
              <a:rPr lang="en-US" dirty="0"/>
              <a:t>I used normalization so that months are between 0 and 1 and while converting the values, There might be some errors which could cause this problem.</a:t>
            </a:r>
          </a:p>
          <a:p>
            <a:r>
              <a:rPr lang="en-US" dirty="0"/>
              <a:t>The Variable that I have selected might not have any relation or there are more variable which I did not include in data, which could have result in this high error.</a:t>
            </a:r>
          </a:p>
        </p:txBody>
      </p:sp>
    </p:spTree>
    <p:extLst>
      <p:ext uri="{BB962C8B-B14F-4D97-AF65-F5344CB8AC3E}">
        <p14:creationId xmlns:p14="http://schemas.microsoft.com/office/powerpoint/2010/main" val="178301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B6E2-832A-4647-84EB-F9B4B15E3566}"/>
              </a:ext>
            </a:extLst>
          </p:cNvPr>
          <p:cNvSpPr>
            <a:spLocks noGrp="1"/>
          </p:cNvSpPr>
          <p:nvPr>
            <p:ph type="title"/>
          </p:nvPr>
        </p:nvSpPr>
        <p:spPr/>
        <p:txBody>
          <a:bodyPr/>
          <a:lstStyle/>
          <a:p>
            <a:r>
              <a:rPr lang="en-US" dirty="0"/>
              <a:t>Neural Net For Survival</a:t>
            </a:r>
          </a:p>
        </p:txBody>
      </p:sp>
      <p:sp>
        <p:nvSpPr>
          <p:cNvPr id="3" name="Content Placeholder 2">
            <a:extLst>
              <a:ext uri="{FF2B5EF4-FFF2-40B4-BE49-F238E27FC236}">
                <a16:creationId xmlns:a16="http://schemas.microsoft.com/office/drawing/2014/main" id="{4DA541FB-F40C-4C02-84C2-CD7A95DD559F}"/>
              </a:ext>
            </a:extLst>
          </p:cNvPr>
          <p:cNvSpPr>
            <a:spLocks noGrp="1"/>
          </p:cNvSpPr>
          <p:nvPr>
            <p:ph idx="1"/>
          </p:nvPr>
        </p:nvSpPr>
        <p:spPr/>
        <p:txBody>
          <a:bodyPr/>
          <a:lstStyle/>
          <a:p>
            <a:r>
              <a:rPr lang="en-US" dirty="0"/>
              <a:t>In this neural net I conform the relation between Whether the patient is alive or dead with the age, Lymph Nodes, Tumor size and tumor extensions.</a:t>
            </a:r>
          </a:p>
          <a:p>
            <a:r>
              <a:rPr lang="en-US" dirty="0"/>
              <a:t>Like earlier I use different hidden layers here to get multiple models.</a:t>
            </a:r>
          </a:p>
          <a:p>
            <a:endParaRPr lang="en-US" dirty="0"/>
          </a:p>
        </p:txBody>
      </p:sp>
    </p:spTree>
    <p:extLst>
      <p:ext uri="{BB962C8B-B14F-4D97-AF65-F5344CB8AC3E}">
        <p14:creationId xmlns:p14="http://schemas.microsoft.com/office/powerpoint/2010/main" val="152932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B9A066D1-7EE4-40D4-A28E-53ED10EDA8E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6494158-D18F-4330-A5A3-ED3DF9C6CFD4}"/>
              </a:ext>
            </a:extLst>
          </p:cNvPr>
          <p:cNvPicPr>
            <a:picLocks noChangeAspect="1"/>
          </p:cNvPicPr>
          <p:nvPr/>
        </p:nvPicPr>
        <p:blipFill>
          <a:blip r:embed="rId2"/>
          <a:stretch>
            <a:fillRect/>
          </a:stretch>
        </p:blipFill>
        <p:spPr>
          <a:xfrm>
            <a:off x="256944" y="289275"/>
            <a:ext cx="3495906" cy="2157473"/>
          </a:xfrm>
          <a:prstGeom prst="rect">
            <a:avLst/>
          </a:prstGeom>
        </p:spPr>
      </p:pic>
      <p:sp>
        <p:nvSpPr>
          <p:cNvPr id="6" name="TextBox 5">
            <a:extLst>
              <a:ext uri="{FF2B5EF4-FFF2-40B4-BE49-F238E27FC236}">
                <a16:creationId xmlns:a16="http://schemas.microsoft.com/office/drawing/2014/main" id="{436AFEAA-864B-4E02-BA2F-2180DB9AD46F}"/>
              </a:ext>
            </a:extLst>
          </p:cNvPr>
          <p:cNvSpPr txBox="1"/>
          <p:nvPr/>
        </p:nvSpPr>
        <p:spPr>
          <a:xfrm>
            <a:off x="4029075" y="415423"/>
            <a:ext cx="2409825" cy="1200329"/>
          </a:xfrm>
          <a:prstGeom prst="rect">
            <a:avLst/>
          </a:prstGeom>
          <a:noFill/>
        </p:spPr>
        <p:txBody>
          <a:bodyPr wrap="square" rtlCol="0">
            <a:spAutoFit/>
          </a:bodyPr>
          <a:lstStyle/>
          <a:p>
            <a:r>
              <a:rPr lang="en-US" dirty="0" err="1"/>
              <a:t>pred</a:t>
            </a:r>
            <a:r>
              <a:rPr lang="en-US" dirty="0"/>
              <a:t>    	    0       1</a:t>
            </a:r>
          </a:p>
          <a:p>
            <a:r>
              <a:rPr lang="en-US" dirty="0"/>
              <a:t>   0  		292  147</a:t>
            </a:r>
          </a:p>
          <a:p>
            <a:r>
              <a:rPr lang="en-US" dirty="0"/>
              <a:t>   1  		847 3362</a:t>
            </a:r>
          </a:p>
          <a:p>
            <a:r>
              <a:rPr lang="en-US" dirty="0"/>
              <a:t>Error: 0.2138554</a:t>
            </a:r>
          </a:p>
        </p:txBody>
      </p:sp>
      <p:pic>
        <p:nvPicPr>
          <p:cNvPr id="7" name="Picture 6">
            <a:extLst>
              <a:ext uri="{FF2B5EF4-FFF2-40B4-BE49-F238E27FC236}">
                <a16:creationId xmlns:a16="http://schemas.microsoft.com/office/drawing/2014/main" id="{E303F455-1286-4814-BDCD-F08E108C9439}"/>
              </a:ext>
            </a:extLst>
          </p:cNvPr>
          <p:cNvPicPr>
            <a:picLocks noChangeAspect="1"/>
          </p:cNvPicPr>
          <p:nvPr/>
        </p:nvPicPr>
        <p:blipFill>
          <a:blip r:embed="rId3"/>
          <a:stretch>
            <a:fillRect/>
          </a:stretch>
        </p:blipFill>
        <p:spPr>
          <a:xfrm>
            <a:off x="256944" y="3276600"/>
            <a:ext cx="3495905" cy="2157473"/>
          </a:xfrm>
          <a:prstGeom prst="rect">
            <a:avLst/>
          </a:prstGeom>
        </p:spPr>
      </p:pic>
      <p:sp>
        <p:nvSpPr>
          <p:cNvPr id="8" name="Rectangle 7">
            <a:extLst>
              <a:ext uri="{FF2B5EF4-FFF2-40B4-BE49-F238E27FC236}">
                <a16:creationId xmlns:a16="http://schemas.microsoft.com/office/drawing/2014/main" id="{2BB62F75-2DC4-48D3-8872-A15799B63B6B}"/>
              </a:ext>
            </a:extLst>
          </p:cNvPr>
          <p:cNvSpPr/>
          <p:nvPr/>
        </p:nvSpPr>
        <p:spPr>
          <a:xfrm>
            <a:off x="4029074" y="3581400"/>
            <a:ext cx="2066925" cy="1200329"/>
          </a:xfrm>
          <a:prstGeom prst="rect">
            <a:avLst/>
          </a:prstGeom>
        </p:spPr>
        <p:txBody>
          <a:bodyPr wrap="square">
            <a:spAutoFit/>
          </a:bodyPr>
          <a:lstStyle/>
          <a:p>
            <a:r>
              <a:rPr lang="en-US" dirty="0" err="1"/>
              <a:t>pred</a:t>
            </a:r>
            <a:r>
              <a:rPr lang="en-US" dirty="0"/>
              <a:t>    	    0    1</a:t>
            </a:r>
          </a:p>
          <a:p>
            <a:r>
              <a:rPr lang="en-US" dirty="0"/>
              <a:t>   0  		292  147</a:t>
            </a:r>
          </a:p>
          <a:p>
            <a:r>
              <a:rPr lang="en-US" dirty="0"/>
              <a:t>   1  		847 3362</a:t>
            </a:r>
          </a:p>
          <a:p>
            <a:r>
              <a:rPr lang="en-US" dirty="0"/>
              <a:t>Error: 0.2138554</a:t>
            </a:r>
          </a:p>
        </p:txBody>
      </p:sp>
      <p:sp>
        <p:nvSpPr>
          <p:cNvPr id="9" name="AutoShape 4">
            <a:extLst>
              <a:ext uri="{FF2B5EF4-FFF2-40B4-BE49-F238E27FC236}">
                <a16:creationId xmlns:a16="http://schemas.microsoft.com/office/drawing/2014/main" id="{EA8F1B9D-2D2E-4C9C-AE1E-5617CD83E3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586F987F-4766-4806-9AFB-D057912AB153}"/>
              </a:ext>
            </a:extLst>
          </p:cNvPr>
          <p:cNvPicPr>
            <a:picLocks noChangeAspect="1"/>
          </p:cNvPicPr>
          <p:nvPr/>
        </p:nvPicPr>
        <p:blipFill>
          <a:blip r:embed="rId4"/>
          <a:stretch>
            <a:fillRect/>
          </a:stretch>
        </p:blipFill>
        <p:spPr>
          <a:xfrm>
            <a:off x="6691199" y="289275"/>
            <a:ext cx="3495905" cy="2157473"/>
          </a:xfrm>
          <a:prstGeom prst="rect">
            <a:avLst/>
          </a:prstGeom>
        </p:spPr>
      </p:pic>
      <p:sp>
        <p:nvSpPr>
          <p:cNvPr id="12" name="Rectangle 11">
            <a:extLst>
              <a:ext uri="{FF2B5EF4-FFF2-40B4-BE49-F238E27FC236}">
                <a16:creationId xmlns:a16="http://schemas.microsoft.com/office/drawing/2014/main" id="{772B2DC1-85C9-4CCA-BBA3-844DB175B61D}"/>
              </a:ext>
            </a:extLst>
          </p:cNvPr>
          <p:cNvSpPr/>
          <p:nvPr/>
        </p:nvSpPr>
        <p:spPr>
          <a:xfrm>
            <a:off x="10296525" y="767846"/>
            <a:ext cx="2200506" cy="1200329"/>
          </a:xfrm>
          <a:prstGeom prst="rect">
            <a:avLst/>
          </a:prstGeom>
        </p:spPr>
        <p:txBody>
          <a:bodyPr wrap="square">
            <a:spAutoFit/>
          </a:bodyPr>
          <a:lstStyle/>
          <a:p>
            <a:r>
              <a:rPr lang="en-US" dirty="0" err="1"/>
              <a:t>pred</a:t>
            </a:r>
            <a:r>
              <a:rPr lang="en-US" dirty="0"/>
              <a:t>      0    1</a:t>
            </a:r>
          </a:p>
          <a:p>
            <a:r>
              <a:rPr lang="en-US" dirty="0"/>
              <a:t>   0      268  131</a:t>
            </a:r>
          </a:p>
          <a:p>
            <a:r>
              <a:rPr lang="en-US" dirty="0"/>
              <a:t>   1       871 3378</a:t>
            </a:r>
          </a:p>
          <a:p>
            <a:r>
              <a:rPr lang="en-US" dirty="0"/>
              <a:t>Error: 0.2155766</a:t>
            </a:r>
          </a:p>
        </p:txBody>
      </p:sp>
      <p:sp>
        <p:nvSpPr>
          <p:cNvPr id="13" name="AutoShape 7">
            <a:extLst>
              <a:ext uri="{FF2B5EF4-FFF2-40B4-BE49-F238E27FC236}">
                <a16:creationId xmlns:a16="http://schemas.microsoft.com/office/drawing/2014/main" id="{2F5CF9CA-CA0B-470C-B526-F01DAB7DCCF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384F7B2D-DC23-49F5-8E77-851F4E2822AB}"/>
              </a:ext>
            </a:extLst>
          </p:cNvPr>
          <p:cNvPicPr>
            <a:picLocks noChangeAspect="1"/>
          </p:cNvPicPr>
          <p:nvPr/>
        </p:nvPicPr>
        <p:blipFill>
          <a:blip r:embed="rId5"/>
          <a:stretch>
            <a:fillRect/>
          </a:stretch>
        </p:blipFill>
        <p:spPr>
          <a:xfrm>
            <a:off x="6691199" y="3276600"/>
            <a:ext cx="3495905" cy="2157473"/>
          </a:xfrm>
          <a:prstGeom prst="rect">
            <a:avLst/>
          </a:prstGeom>
        </p:spPr>
      </p:pic>
      <p:sp>
        <p:nvSpPr>
          <p:cNvPr id="15" name="Rectangle 14">
            <a:extLst>
              <a:ext uri="{FF2B5EF4-FFF2-40B4-BE49-F238E27FC236}">
                <a16:creationId xmlns:a16="http://schemas.microsoft.com/office/drawing/2014/main" id="{F6D8D42B-ABC5-4404-85BF-1F6E4FF5C5C4}"/>
              </a:ext>
            </a:extLst>
          </p:cNvPr>
          <p:cNvSpPr/>
          <p:nvPr/>
        </p:nvSpPr>
        <p:spPr>
          <a:xfrm>
            <a:off x="10187104" y="3689497"/>
            <a:ext cx="2004896" cy="1200329"/>
          </a:xfrm>
          <a:prstGeom prst="rect">
            <a:avLst/>
          </a:prstGeom>
        </p:spPr>
        <p:txBody>
          <a:bodyPr wrap="square">
            <a:spAutoFit/>
          </a:bodyPr>
          <a:lstStyle/>
          <a:p>
            <a:r>
              <a:rPr lang="en-US" dirty="0" err="1"/>
              <a:t>pred</a:t>
            </a:r>
            <a:r>
              <a:rPr lang="en-US" dirty="0"/>
              <a:t>         0    1</a:t>
            </a:r>
          </a:p>
          <a:p>
            <a:r>
              <a:rPr lang="en-US" dirty="0"/>
              <a:t>   0         252  124</a:t>
            </a:r>
          </a:p>
          <a:p>
            <a:r>
              <a:rPr lang="en-US" dirty="0"/>
              <a:t>   1         887 3385</a:t>
            </a:r>
          </a:p>
          <a:p>
            <a:r>
              <a:rPr lang="en-US" dirty="0"/>
              <a:t>Error: 0.2175129</a:t>
            </a:r>
          </a:p>
        </p:txBody>
      </p:sp>
    </p:spTree>
    <p:extLst>
      <p:ext uri="{BB962C8B-B14F-4D97-AF65-F5344CB8AC3E}">
        <p14:creationId xmlns:p14="http://schemas.microsoft.com/office/powerpoint/2010/main" val="42135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E3C5-09AC-44CB-8EA7-49354150EC78}"/>
              </a:ext>
            </a:extLst>
          </p:cNvPr>
          <p:cNvSpPr>
            <a:spLocks noGrp="1"/>
          </p:cNvSpPr>
          <p:nvPr>
            <p:ph type="title"/>
          </p:nvPr>
        </p:nvSpPr>
        <p:spPr/>
        <p:txBody>
          <a:bodyPr/>
          <a:lstStyle/>
          <a:p>
            <a:r>
              <a:rPr lang="en-US" dirty="0"/>
              <a:t>Explanation of the Result</a:t>
            </a:r>
          </a:p>
        </p:txBody>
      </p:sp>
      <p:sp>
        <p:nvSpPr>
          <p:cNvPr id="3" name="Content Placeholder 2">
            <a:extLst>
              <a:ext uri="{FF2B5EF4-FFF2-40B4-BE49-F238E27FC236}">
                <a16:creationId xmlns:a16="http://schemas.microsoft.com/office/drawing/2014/main" id="{F92109D4-DE42-4A20-B9BD-B51BD098EB0F}"/>
              </a:ext>
            </a:extLst>
          </p:cNvPr>
          <p:cNvSpPr>
            <a:spLocks noGrp="1"/>
          </p:cNvSpPr>
          <p:nvPr>
            <p:ph idx="1"/>
          </p:nvPr>
        </p:nvSpPr>
        <p:spPr/>
        <p:txBody>
          <a:bodyPr/>
          <a:lstStyle/>
          <a:p>
            <a:r>
              <a:rPr lang="en-US" dirty="0"/>
              <a:t>The error is comparatively a lot  less and gives more accurate predictions for the Alive or dead than survival in months.</a:t>
            </a:r>
          </a:p>
          <a:p>
            <a:r>
              <a:rPr lang="en-US" dirty="0"/>
              <a:t>I think most of the variables selected here are more correlated and by adding few more variables we could get even better results.</a:t>
            </a:r>
          </a:p>
          <a:p>
            <a:r>
              <a:rPr lang="en-US" dirty="0"/>
              <a:t>We sees that after 5 hidden layers the error term is not changing but the True positive and true negatives are changing respectively. I think that one model is better for dead and other is better of living.</a:t>
            </a:r>
          </a:p>
        </p:txBody>
      </p:sp>
    </p:spTree>
    <p:extLst>
      <p:ext uri="{BB962C8B-B14F-4D97-AF65-F5344CB8AC3E}">
        <p14:creationId xmlns:p14="http://schemas.microsoft.com/office/powerpoint/2010/main" val="3510226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otalTime>253</TotalTime>
  <Words>934</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Bookman Old Style</vt:lpstr>
      <vt:lpstr>Rockwell</vt:lpstr>
      <vt:lpstr>Damask</vt:lpstr>
      <vt:lpstr>Breast Cancer Data Meets Machine Learning</vt:lpstr>
      <vt:lpstr>Introduction</vt:lpstr>
      <vt:lpstr>Different Analysis</vt:lpstr>
      <vt:lpstr>Neural Net For Survival Months</vt:lpstr>
      <vt:lpstr>PowerPoint Presentation</vt:lpstr>
      <vt:lpstr>Explanation of the Result</vt:lpstr>
      <vt:lpstr>Neural Net For Survival</vt:lpstr>
      <vt:lpstr>PowerPoint Presentation</vt:lpstr>
      <vt:lpstr>Explanation of the Result</vt:lpstr>
      <vt:lpstr>Decision Tree</vt:lpstr>
      <vt:lpstr>PowerPoint Presentation</vt:lpstr>
      <vt:lpstr>Linear Regression</vt:lpstr>
      <vt:lpstr>Why was it not sufficient?</vt:lpstr>
      <vt:lpstr>Other things that can be used</vt:lpstr>
      <vt:lpstr>Potential Errors and future work</vt:lpstr>
      <vt:lpstr>Any Questions?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Data Meets Machine Learning</dc:title>
  <dc:creator>samriddh gupta</dc:creator>
  <cp:lastModifiedBy>samriddh gupta</cp:lastModifiedBy>
  <cp:revision>5</cp:revision>
  <dcterms:created xsi:type="dcterms:W3CDTF">2020-05-02T22:05:05Z</dcterms:created>
  <dcterms:modified xsi:type="dcterms:W3CDTF">2020-05-03T20:23:02Z</dcterms:modified>
</cp:coreProperties>
</file>