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8"/>
  </p:notesMasterIdLst>
  <p:sldIdLst>
    <p:sldId id="256" r:id="rId2"/>
    <p:sldId id="259" r:id="rId3"/>
    <p:sldId id="261" r:id="rId4"/>
    <p:sldId id="297" r:id="rId5"/>
    <p:sldId id="263" r:id="rId6"/>
    <p:sldId id="298" r:id="rId7"/>
  </p:sldIdLst>
  <p:sldSz cx="9144000" cy="5143500" type="screen16x9"/>
  <p:notesSz cx="6858000" cy="9144000"/>
  <p:embeddedFontLst>
    <p:embeddedFont>
      <p:font typeface="Hanken Grotesk" pitchFamily="2" charset="77"/>
      <p:regular r:id="rId9"/>
      <p:bold r:id="rId10"/>
      <p:italic r:id="rId11"/>
      <p:boldItalic r:id="rId12"/>
    </p:embeddedFont>
    <p:embeddedFont>
      <p:font typeface="Nunito Light" panose="020F0302020204030204" pitchFamily="34" charset="0"/>
      <p:regular r:id="rId13"/>
      <p:italic r:id="rId14"/>
    </p:embeddedFont>
    <p:embeddedFont>
      <p:font typeface="Raleway" pitchFamily="2" charset="77"/>
      <p:regular r:id="rId15"/>
      <p:bold r:id="rId16"/>
      <p:italic r:id="rId17"/>
      <p:boldItalic r:id="rId18"/>
    </p:embeddedFont>
    <p:embeddedFont>
      <p:font typeface="Raleway Black" panose="020F0502020204030204" pitchFamily="34" charset="0"/>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BA6B8B-E311-42C5-94D0-78422E362E86}">
  <a:tblStyle styleId="{74BA6B8B-E311-42C5-94D0-78422E362E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959A51A-1EEA-4389-A521-4F21C00735E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2"/>
    <p:restoredTop sz="96104"/>
  </p:normalViewPr>
  <p:slideViewPr>
    <p:cSldViewPr snapToGrid="0">
      <p:cViewPr>
        <p:scale>
          <a:sx n="110" d="100"/>
          <a:sy n="110" d="100"/>
        </p:scale>
        <p:origin x="784" y="9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897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86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782650" y="711700"/>
            <a:ext cx="2893200" cy="904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1782650" y="1616297"/>
            <a:ext cx="2893200" cy="28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4752038" y="824113"/>
            <a:ext cx="2787000" cy="3558300"/>
          </a:xfrm>
          <a:prstGeom prst="rect">
            <a:avLst/>
          </a:prstGeom>
          <a:noFill/>
          <a:ln>
            <a:noFill/>
          </a:ln>
        </p:spPr>
      </p:sp>
      <p:grpSp>
        <p:nvGrpSpPr>
          <p:cNvPr id="140" name="Google Shape;140;p7"/>
          <p:cNvGrpSpPr/>
          <p:nvPr/>
        </p:nvGrpSpPr>
        <p:grpSpPr>
          <a:xfrm>
            <a:off x="260189" y="195827"/>
            <a:ext cx="7049955" cy="4729917"/>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0800000">
                <a:off x="85354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7"/>
          <p:cNvGrpSpPr/>
          <p:nvPr/>
        </p:nvGrpSpPr>
        <p:grpSpPr>
          <a:xfrm>
            <a:off x="-867949" y="-315450"/>
            <a:ext cx="10098949" cy="5241212"/>
            <a:chOff x="-867949" y="-315450"/>
            <a:chExt cx="10098949" cy="5241212"/>
          </a:xfrm>
        </p:grpSpPr>
        <p:sp>
          <p:nvSpPr>
            <p:cNvPr id="148" name="Google Shape;148;p7"/>
            <p:cNvSpPr/>
            <p:nvPr/>
          </p:nvSpPr>
          <p:spPr>
            <a:xfrm>
              <a:off x="6756300" y="4613375"/>
              <a:ext cx="2474700" cy="312375"/>
            </a:xfrm>
            <a:custGeom>
              <a:avLst/>
              <a:gdLst/>
              <a:ahLst/>
              <a:cxnLst/>
              <a:rect l="l" t="t" r="r" b="b"/>
              <a:pathLst>
                <a:path w="98988" h="12495" extrusionOk="0">
                  <a:moveTo>
                    <a:pt x="0" y="0"/>
                  </a:moveTo>
                  <a:lnTo>
                    <a:pt x="37363" y="0"/>
                  </a:lnTo>
                  <a:lnTo>
                    <a:pt x="49858" y="12495"/>
                  </a:lnTo>
                  <a:lnTo>
                    <a:pt x="98988" y="12495"/>
                  </a:lnTo>
                </a:path>
              </a:pathLst>
            </a:custGeom>
            <a:noFill/>
            <a:ln w="9525" cap="flat" cmpd="sng">
              <a:solidFill>
                <a:schemeClr val="accent1"/>
              </a:solidFill>
              <a:prstDash val="solid"/>
              <a:round/>
              <a:headEnd type="none" w="med" len="med"/>
              <a:tailEnd type="none" w="med" len="med"/>
            </a:ln>
          </p:spPr>
        </p:sp>
        <p:grpSp>
          <p:nvGrpSpPr>
            <p:cNvPr id="149" name="Google Shape;149;p7"/>
            <p:cNvGrpSpPr/>
            <p:nvPr/>
          </p:nvGrpSpPr>
          <p:grpSpPr>
            <a:xfrm rot="-5400000" flipH="1">
              <a:off x="8430782" y="4500446"/>
              <a:ext cx="493321" cy="357312"/>
              <a:chOff x="1722354" y="229144"/>
              <a:chExt cx="1748744" cy="1266614"/>
            </a:xfrm>
          </p:grpSpPr>
          <p:sp>
            <p:nvSpPr>
              <p:cNvPr id="150" name="Google Shape;150;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7"/>
            <p:cNvSpPr/>
            <p:nvPr/>
          </p:nvSpPr>
          <p:spPr>
            <a:xfrm>
              <a:off x="-174975" y="-315450"/>
              <a:ext cx="1914059" cy="4400511"/>
            </a:xfrm>
            <a:custGeom>
              <a:avLst/>
              <a:gdLst/>
              <a:ahLst/>
              <a:cxnLst/>
              <a:rect l="l" t="t" r="r" b="b"/>
              <a:pathLst>
                <a:path w="55192" h="126889" extrusionOk="0">
                  <a:moveTo>
                    <a:pt x="0" y="126889"/>
                  </a:moveTo>
                  <a:lnTo>
                    <a:pt x="24140" y="102749"/>
                  </a:lnTo>
                  <a:lnTo>
                    <a:pt x="24140" y="42943"/>
                  </a:lnTo>
                  <a:lnTo>
                    <a:pt x="55192" y="25015"/>
                  </a:lnTo>
                  <a:lnTo>
                    <a:pt x="55192" y="0"/>
                  </a:lnTo>
                </a:path>
              </a:pathLst>
            </a:custGeom>
            <a:noFill/>
            <a:ln w="9525" cap="flat" cmpd="sng">
              <a:solidFill>
                <a:schemeClr val="accent1"/>
              </a:solidFill>
              <a:prstDash val="solid"/>
              <a:round/>
              <a:headEnd type="none" w="med" len="med"/>
              <a:tailEnd type="none" w="med" len="med"/>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2" name="Google Shape;162;p7"/>
          <p:cNvGrpSpPr/>
          <p:nvPr/>
        </p:nvGrpSpPr>
        <p:grpSpPr>
          <a:xfrm>
            <a:off x="609462" y="-114064"/>
            <a:ext cx="8313331" cy="4565380"/>
            <a:chOff x="609462" y="-114064"/>
            <a:chExt cx="8313331" cy="4565380"/>
          </a:xfrm>
        </p:grpSpPr>
        <p:sp>
          <p:nvSpPr>
            <p:cNvPr id="163" name="Google Shape;163;p7"/>
            <p:cNvSpPr/>
            <p:nvPr/>
          </p:nvSpPr>
          <p:spPr>
            <a:xfrm rot="10800000">
              <a:off x="8882737" y="40104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rot="10800000">
              <a:off x="609462" y="-1140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3"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115975" y="1999150"/>
            <a:ext cx="4384800" cy="16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dirty="0" err="1"/>
              <a:t>PointFusion</a:t>
            </a:r>
            <a:r>
              <a:rPr lang="en-IN" sz="2800" dirty="0"/>
              <a:t>: Deep Sensor Fusion for 3D Bounding Box Estimation</a:t>
            </a:r>
            <a:endParaRPr sz="2800" dirty="0"/>
          </a:p>
        </p:txBody>
      </p:sp>
      <p:sp>
        <p:nvSpPr>
          <p:cNvPr id="663" name="Google Shape;663;p28"/>
          <p:cNvSpPr txBox="1">
            <a:spLocks noGrp="1"/>
          </p:cNvSpPr>
          <p:nvPr>
            <p:ph type="subTitle" idx="1"/>
          </p:nvPr>
        </p:nvSpPr>
        <p:spPr>
          <a:xfrm>
            <a:off x="1115975" y="3719650"/>
            <a:ext cx="4384800" cy="3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t>
            </a:r>
            <a:r>
              <a:rPr lang="en" dirty="0" err="1"/>
              <a:t>Samriddhi</a:t>
            </a:r>
            <a:r>
              <a:rPr lang="en" dirty="0"/>
              <a:t> Kamari</a:t>
            </a:r>
          </a:p>
        </p:txBody>
      </p:sp>
      <p:sp>
        <p:nvSpPr>
          <p:cNvPr id="664" name="Google Shape;664;p28"/>
          <p:cNvSpPr/>
          <p:nvPr/>
        </p:nvSpPr>
        <p:spPr>
          <a:xfrm rot="-5400000">
            <a:off x="689075" y="22155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068288"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1"/>
          <p:cNvSpPr txBox="1">
            <a:spLocks noGrp="1"/>
          </p:cNvSpPr>
          <p:nvPr>
            <p:ph type="title"/>
          </p:nvPr>
        </p:nvSpPr>
        <p:spPr>
          <a:xfrm>
            <a:off x="1610989" y="765389"/>
            <a:ext cx="4152483" cy="90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&amp;</a:t>
            </a:r>
            <a:br>
              <a:rPr lang="en" dirty="0"/>
            </a:br>
            <a:r>
              <a:rPr lang="en" dirty="0"/>
              <a:t>Problem Statement</a:t>
            </a:r>
            <a:endParaRPr dirty="0"/>
          </a:p>
        </p:txBody>
      </p:sp>
      <p:sp>
        <p:nvSpPr>
          <p:cNvPr id="731" name="Google Shape;731;p31"/>
          <p:cNvSpPr txBox="1">
            <a:spLocks noGrp="1"/>
          </p:cNvSpPr>
          <p:nvPr>
            <p:ph type="subTitle" idx="1"/>
          </p:nvPr>
        </p:nvSpPr>
        <p:spPr>
          <a:xfrm>
            <a:off x="1610989" y="1669890"/>
            <a:ext cx="6678962" cy="7473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b="0" i="0" u="none" strike="noStrike" dirty="0">
                <a:solidFill>
                  <a:schemeClr val="tx1"/>
                </a:solidFill>
                <a:effectLst/>
                <a:latin typeface="Raleway" pitchFamily="2" charset="77"/>
              </a:rPr>
              <a:t>The paper presents </a:t>
            </a:r>
            <a:r>
              <a:rPr lang="en-IN" sz="1600" b="1" i="0" u="none" strike="noStrike" dirty="0" err="1">
                <a:solidFill>
                  <a:schemeClr val="tx1"/>
                </a:solidFill>
                <a:effectLst/>
                <a:latin typeface="Raleway" pitchFamily="2" charset="77"/>
              </a:rPr>
              <a:t>PointFusion</a:t>
            </a:r>
            <a:r>
              <a:rPr lang="en-IN" sz="1600" b="0" i="0" u="none" strike="noStrike" dirty="0">
                <a:solidFill>
                  <a:schemeClr val="tx1"/>
                </a:solidFill>
                <a:effectLst/>
                <a:latin typeface="Raleway" pitchFamily="2" charset="77"/>
              </a:rPr>
              <a:t>, a generic and versatile 3D object detection method that integrates image data with 3D point cloud information. It addresses the challenges of accurately estimating object poses and dimensions in complex environments. </a:t>
            </a:r>
            <a:endParaRPr lang="en-IN" sz="1100" dirty="0">
              <a:solidFill>
                <a:schemeClr val="tx1"/>
              </a:solidFill>
              <a:latin typeface="Raleway" pitchFamily="2" charset="77"/>
            </a:endParaRPr>
          </a:p>
        </p:txBody>
      </p:sp>
      <p:sp>
        <p:nvSpPr>
          <p:cNvPr id="734" name="Google Shape;734;p31"/>
          <p:cNvSpPr/>
          <p:nvPr/>
        </p:nvSpPr>
        <p:spPr>
          <a:xfrm rot="-5400000">
            <a:off x="1398326" y="869680"/>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1;p31">
            <a:extLst>
              <a:ext uri="{FF2B5EF4-FFF2-40B4-BE49-F238E27FC236}">
                <a16:creationId xmlns:a16="http://schemas.microsoft.com/office/drawing/2014/main" id="{72338837-EC8E-99B6-94D8-34627C1A0E6D}"/>
              </a:ext>
            </a:extLst>
          </p:cNvPr>
          <p:cNvSpPr txBox="1">
            <a:spLocks/>
          </p:cNvSpPr>
          <p:nvPr/>
        </p:nvSpPr>
        <p:spPr>
          <a:xfrm>
            <a:off x="1610989" y="2790969"/>
            <a:ext cx="6678962" cy="7473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9pPr>
          </a:lstStyle>
          <a:p>
            <a:pPr marL="152400" indent="0">
              <a:buNone/>
            </a:pPr>
            <a:r>
              <a:rPr lang="en-IN" sz="1400" b="1" dirty="0"/>
              <a:t>Challenges in 3D Object Detection</a:t>
            </a:r>
            <a:r>
              <a:rPr lang="en-IN" sz="1400" dirty="0"/>
              <a:t>:</a:t>
            </a:r>
          </a:p>
          <a:p>
            <a:pPr>
              <a:buFont typeface="Arial" panose="020B0604020202020204" pitchFamily="34" charset="0"/>
              <a:buChar char="•"/>
            </a:pPr>
            <a:r>
              <a:rPr lang="en-IN" sz="1400" dirty="0"/>
              <a:t>Accurate depth estimation, especially at longer ranges.</a:t>
            </a:r>
          </a:p>
          <a:p>
            <a:pPr>
              <a:buFont typeface="Arial" panose="020B0604020202020204" pitchFamily="34" charset="0"/>
              <a:buChar char="•"/>
            </a:pPr>
            <a:r>
              <a:rPr lang="en-IN" sz="1400" dirty="0"/>
              <a:t>Limitations of traditional methods in handling complex scenes.</a:t>
            </a:r>
          </a:p>
        </p:txBody>
      </p:sp>
      <p:sp>
        <p:nvSpPr>
          <p:cNvPr id="5" name="Google Shape;731;p31">
            <a:extLst>
              <a:ext uri="{FF2B5EF4-FFF2-40B4-BE49-F238E27FC236}">
                <a16:creationId xmlns:a16="http://schemas.microsoft.com/office/drawing/2014/main" id="{E673148A-D0A8-65AA-17F8-18ECC22036C6}"/>
              </a:ext>
            </a:extLst>
          </p:cNvPr>
          <p:cNvSpPr txBox="1">
            <a:spLocks/>
          </p:cNvSpPr>
          <p:nvPr/>
        </p:nvSpPr>
        <p:spPr>
          <a:xfrm>
            <a:off x="1610989" y="3630725"/>
            <a:ext cx="6678962" cy="7473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9pPr>
          </a:lstStyle>
          <a:p>
            <a:pPr marL="152400" indent="0">
              <a:buNone/>
            </a:pPr>
            <a:r>
              <a:rPr lang="en-IN" sz="1400" b="1" dirty="0" err="1"/>
              <a:t>PointFusion</a:t>
            </a:r>
            <a:r>
              <a:rPr lang="en-IN" sz="1400" b="1" dirty="0"/>
              <a:t> as a Solution</a:t>
            </a:r>
            <a:r>
              <a:rPr lang="en-IN" sz="1400" dirty="0"/>
              <a:t>:</a:t>
            </a:r>
          </a:p>
          <a:p>
            <a:pPr>
              <a:buFont typeface="Arial" panose="020B0604020202020204" pitchFamily="34" charset="0"/>
              <a:buChar char="•"/>
            </a:pPr>
            <a:r>
              <a:rPr lang="en-IN" sz="1400" dirty="0"/>
              <a:t>Employs sensor fusion for enhanced detection accuracy.</a:t>
            </a:r>
          </a:p>
          <a:p>
            <a:pPr>
              <a:buFont typeface="Arial" panose="020B0604020202020204" pitchFamily="34" charset="0"/>
              <a:buChar char="•"/>
            </a:pPr>
            <a:r>
              <a:rPr lang="en-IN" sz="1400" dirty="0"/>
              <a:t>Robust combination of visual and spatial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a:t>
            </a:r>
            <a:r>
              <a:rPr lang="en" dirty="0" err="1"/>
              <a:t>Architechture</a:t>
            </a:r>
            <a:r>
              <a:rPr lang="en" dirty="0"/>
              <a:t> and Components</a:t>
            </a:r>
            <a:endParaRPr dirty="0"/>
          </a:p>
        </p:txBody>
      </p:sp>
      <p:sp>
        <p:nvSpPr>
          <p:cNvPr id="763" name="Google Shape;763;p33"/>
          <p:cNvSpPr txBox="1">
            <a:spLocks noGrp="1"/>
          </p:cNvSpPr>
          <p:nvPr>
            <p:ph type="subTitle" idx="2"/>
          </p:nvPr>
        </p:nvSpPr>
        <p:spPr>
          <a:xfrm>
            <a:off x="760036" y="2082488"/>
            <a:ext cx="2295679" cy="1805725"/>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IN" sz="1400" dirty="0">
                <a:latin typeface="Raleway" pitchFamily="2" charset="77"/>
              </a:rPr>
              <a:t>Processes raw point cloud features.</a:t>
            </a:r>
          </a:p>
          <a:p>
            <a:pPr>
              <a:buFont typeface="Arial" panose="020B0604020202020204" pitchFamily="34" charset="0"/>
              <a:buChar char="•"/>
            </a:pPr>
            <a:r>
              <a:rPr lang="en-IN" sz="1400" dirty="0">
                <a:latin typeface="Raleway" pitchFamily="2" charset="77"/>
              </a:rPr>
              <a:t>Two modifications: No batch normalization, Input normalization using camera geometry.</a:t>
            </a:r>
          </a:p>
        </p:txBody>
      </p:sp>
      <p:sp>
        <p:nvSpPr>
          <p:cNvPr id="764" name="Google Shape;764;p33"/>
          <p:cNvSpPr txBox="1">
            <a:spLocks noGrp="1"/>
          </p:cNvSpPr>
          <p:nvPr>
            <p:ph type="subTitle" idx="3"/>
          </p:nvPr>
        </p:nvSpPr>
        <p:spPr>
          <a:xfrm>
            <a:off x="916030" y="1599488"/>
            <a:ext cx="1920295"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err="1"/>
              <a:t>PointNet</a:t>
            </a:r>
            <a:r>
              <a:rPr lang="en-IN" b="1" dirty="0"/>
              <a:t> Variant</a:t>
            </a:r>
            <a:r>
              <a:rPr lang="en-IN" dirty="0"/>
              <a:t>:</a:t>
            </a:r>
            <a:endParaRPr dirty="0"/>
          </a:p>
        </p:txBody>
      </p:sp>
      <p:sp>
        <p:nvSpPr>
          <p:cNvPr id="4" name="Google Shape;763;p33">
            <a:extLst>
              <a:ext uri="{FF2B5EF4-FFF2-40B4-BE49-F238E27FC236}">
                <a16:creationId xmlns:a16="http://schemas.microsoft.com/office/drawing/2014/main" id="{B76D08B5-34AF-B466-0392-D160EECF2342}"/>
              </a:ext>
            </a:extLst>
          </p:cNvPr>
          <p:cNvSpPr txBox="1">
            <a:spLocks/>
          </p:cNvSpPr>
          <p:nvPr/>
        </p:nvSpPr>
        <p:spPr>
          <a:xfrm>
            <a:off x="6131661" y="2082488"/>
            <a:ext cx="2272323" cy="146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pPr>
              <a:buFont typeface="Arial" panose="020B0604020202020204" pitchFamily="34" charset="0"/>
              <a:buChar char="•"/>
            </a:pPr>
            <a:r>
              <a:rPr lang="en-IN" sz="1400" dirty="0"/>
              <a:t>Integrates features from </a:t>
            </a:r>
            <a:r>
              <a:rPr lang="en-IN" sz="1400" dirty="0" err="1"/>
              <a:t>PointNet</a:t>
            </a:r>
            <a:r>
              <a:rPr lang="en-IN" sz="1400" dirty="0"/>
              <a:t> and CNN.</a:t>
            </a:r>
          </a:p>
          <a:p>
            <a:pPr>
              <a:buFont typeface="Arial" panose="020B0604020202020204" pitchFamily="34" charset="0"/>
              <a:buChar char="•"/>
            </a:pPr>
            <a:r>
              <a:rPr lang="en-IN" sz="1400" dirty="0"/>
              <a:t>Dense </a:t>
            </a:r>
            <a:r>
              <a:rPr lang="en-IN" sz="1400" dirty="0">
                <a:latin typeface="Raleway" pitchFamily="2" charset="77"/>
              </a:rPr>
              <a:t>architecture</a:t>
            </a:r>
            <a:r>
              <a:rPr lang="en-IN" sz="1400" dirty="0"/>
              <a:t> with spatial anchor mechanisms and scoring functions for 3D bounding box predictions.</a:t>
            </a:r>
          </a:p>
        </p:txBody>
      </p:sp>
      <p:sp>
        <p:nvSpPr>
          <p:cNvPr id="5" name="Google Shape;763;p33">
            <a:extLst>
              <a:ext uri="{FF2B5EF4-FFF2-40B4-BE49-F238E27FC236}">
                <a16:creationId xmlns:a16="http://schemas.microsoft.com/office/drawing/2014/main" id="{A86F504A-D536-6E27-C283-8D57649FB149}"/>
              </a:ext>
            </a:extLst>
          </p:cNvPr>
          <p:cNvSpPr txBox="1">
            <a:spLocks/>
          </p:cNvSpPr>
          <p:nvPr/>
        </p:nvSpPr>
        <p:spPr>
          <a:xfrm>
            <a:off x="3438233" y="2565488"/>
            <a:ext cx="1861893" cy="146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pPr>
              <a:buFont typeface="Arial" panose="020B0604020202020204" pitchFamily="34" charset="0"/>
              <a:buChar char="•"/>
            </a:pPr>
            <a:r>
              <a:rPr lang="en-IN" sz="1400" dirty="0"/>
              <a:t>Extracts image appearance </a:t>
            </a:r>
            <a:r>
              <a:rPr lang="en-IN" sz="1400" dirty="0">
                <a:latin typeface="Raleway" pitchFamily="2" charset="77"/>
              </a:rPr>
              <a:t>features</a:t>
            </a:r>
            <a:r>
              <a:rPr lang="en-IN" sz="1400" dirty="0"/>
              <a:t> (e.g., texture, </a:t>
            </a:r>
            <a:r>
              <a:rPr lang="en-IN" sz="1400" dirty="0" err="1"/>
              <a:t>color</a:t>
            </a:r>
            <a:r>
              <a:rPr lang="en-IN" sz="1400" dirty="0"/>
              <a:t>).</a:t>
            </a:r>
          </a:p>
        </p:txBody>
      </p:sp>
      <p:sp>
        <p:nvSpPr>
          <p:cNvPr id="10" name="Google Shape;764;p33">
            <a:extLst>
              <a:ext uri="{FF2B5EF4-FFF2-40B4-BE49-F238E27FC236}">
                <a16:creationId xmlns:a16="http://schemas.microsoft.com/office/drawing/2014/main" id="{2831DD1E-87B5-992E-14FC-0E28837BAA03}"/>
              </a:ext>
            </a:extLst>
          </p:cNvPr>
          <p:cNvSpPr txBox="1">
            <a:spLocks/>
          </p:cNvSpPr>
          <p:nvPr/>
        </p:nvSpPr>
        <p:spPr>
          <a:xfrm>
            <a:off x="3582651" y="2082488"/>
            <a:ext cx="1920294" cy="48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Black"/>
              <a:buNone/>
              <a:defRPr sz="1600" b="0" i="0" u="none" strike="noStrike" cap="none">
                <a:solidFill>
                  <a:schemeClr val="dk1"/>
                </a:solidFill>
                <a:latin typeface="Raleway Black"/>
                <a:ea typeface="Raleway Black"/>
                <a:cs typeface="Raleway Black"/>
                <a:sym typeface="Raleway Black"/>
              </a:defRPr>
            </a:lvl1pPr>
            <a:lvl2pPr marL="914400" marR="0" lvl="1"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2pPr>
            <a:lvl3pPr marL="1371600" marR="0" lvl="2"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3pPr>
            <a:lvl4pPr marL="1828800" marR="0" lvl="3"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4pPr>
            <a:lvl5pPr marL="2286000" marR="0" lvl="4"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5pPr>
            <a:lvl6pPr marL="2743200" marR="0" lvl="5"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6pPr>
            <a:lvl7pPr marL="3200400" marR="0" lvl="6"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7pPr>
            <a:lvl8pPr marL="3657600" marR="0" lvl="7"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8pPr>
            <a:lvl9pPr marL="4114800" marR="0" lvl="8"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9pPr>
          </a:lstStyle>
          <a:p>
            <a:pPr marL="0" indent="0"/>
            <a:r>
              <a:rPr lang="en-IN" b="1" dirty="0"/>
              <a:t>Convolutional Neural Network (CNN)</a:t>
            </a:r>
            <a:r>
              <a:rPr lang="en-IN" dirty="0"/>
              <a:t>:</a:t>
            </a:r>
          </a:p>
        </p:txBody>
      </p:sp>
      <p:sp>
        <p:nvSpPr>
          <p:cNvPr id="11" name="Google Shape;764;p33">
            <a:extLst>
              <a:ext uri="{FF2B5EF4-FFF2-40B4-BE49-F238E27FC236}">
                <a16:creationId xmlns:a16="http://schemas.microsoft.com/office/drawing/2014/main" id="{007BEBC0-DBE1-0493-297D-3E95639B1412}"/>
              </a:ext>
            </a:extLst>
          </p:cNvPr>
          <p:cNvSpPr txBox="1">
            <a:spLocks/>
          </p:cNvSpPr>
          <p:nvPr/>
        </p:nvSpPr>
        <p:spPr>
          <a:xfrm>
            <a:off x="6307676" y="1599488"/>
            <a:ext cx="1920294" cy="48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Black"/>
              <a:buNone/>
              <a:defRPr sz="1600" b="0" i="0" u="none" strike="noStrike" cap="none">
                <a:solidFill>
                  <a:schemeClr val="dk1"/>
                </a:solidFill>
                <a:latin typeface="Raleway Black"/>
                <a:ea typeface="Raleway Black"/>
                <a:cs typeface="Raleway Black"/>
                <a:sym typeface="Raleway Black"/>
              </a:defRPr>
            </a:lvl1pPr>
            <a:lvl2pPr marL="914400" marR="0" lvl="1"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2pPr>
            <a:lvl3pPr marL="1371600" marR="0" lvl="2"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3pPr>
            <a:lvl4pPr marL="1828800" marR="0" lvl="3"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4pPr>
            <a:lvl5pPr marL="2286000" marR="0" lvl="4"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5pPr>
            <a:lvl6pPr marL="2743200" marR="0" lvl="5"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6pPr>
            <a:lvl7pPr marL="3200400" marR="0" lvl="6"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7pPr>
            <a:lvl8pPr marL="3657600" marR="0" lvl="7"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8pPr>
            <a:lvl9pPr marL="4114800" marR="0" lvl="8" indent="-304800" algn="ctr"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9pPr>
          </a:lstStyle>
          <a:p>
            <a:pPr marL="0" indent="0"/>
            <a:r>
              <a:rPr lang="en-IN" b="1" dirty="0"/>
              <a:t>Fusion Network:</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1"/>
          <p:cNvSpPr txBox="1">
            <a:spLocks noGrp="1"/>
          </p:cNvSpPr>
          <p:nvPr>
            <p:ph type="title"/>
          </p:nvPr>
        </p:nvSpPr>
        <p:spPr>
          <a:xfrm>
            <a:off x="1610989" y="765389"/>
            <a:ext cx="5426419" cy="90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Comparison with existing models</a:t>
            </a:r>
            <a:endParaRPr dirty="0"/>
          </a:p>
        </p:txBody>
      </p:sp>
      <p:sp>
        <p:nvSpPr>
          <p:cNvPr id="731" name="Google Shape;731;p31"/>
          <p:cNvSpPr txBox="1">
            <a:spLocks noGrp="1"/>
          </p:cNvSpPr>
          <p:nvPr>
            <p:ph type="subTitle" idx="1"/>
          </p:nvPr>
        </p:nvSpPr>
        <p:spPr>
          <a:xfrm>
            <a:off x="1610989" y="1588864"/>
            <a:ext cx="6678962" cy="540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b="0" i="0" u="none" strike="noStrike" dirty="0" err="1">
                <a:solidFill>
                  <a:schemeClr val="tx1"/>
                </a:solidFill>
                <a:effectLst/>
                <a:latin typeface="Raleway" pitchFamily="2" charset="77"/>
              </a:rPr>
              <a:t>PointFusion</a:t>
            </a:r>
            <a:r>
              <a:rPr lang="en-IN" sz="1400" b="0" i="0" u="none" strike="noStrike" dirty="0">
                <a:solidFill>
                  <a:schemeClr val="tx1"/>
                </a:solidFill>
                <a:effectLst/>
                <a:latin typeface="Raleway" pitchFamily="2" charset="77"/>
              </a:rPr>
              <a:t> is benchmarked against several state-of-the-art 3D detection approaches, including :</a:t>
            </a:r>
            <a:endParaRPr lang="en-IN" sz="1000" dirty="0">
              <a:solidFill>
                <a:schemeClr val="tx1"/>
              </a:solidFill>
              <a:latin typeface="Raleway" pitchFamily="2" charset="77"/>
            </a:endParaRPr>
          </a:p>
        </p:txBody>
      </p:sp>
      <p:sp>
        <p:nvSpPr>
          <p:cNvPr id="734" name="Google Shape;734;p31"/>
          <p:cNvSpPr/>
          <p:nvPr/>
        </p:nvSpPr>
        <p:spPr>
          <a:xfrm rot="-5400000">
            <a:off x="1398326" y="869680"/>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1;p31">
            <a:extLst>
              <a:ext uri="{FF2B5EF4-FFF2-40B4-BE49-F238E27FC236}">
                <a16:creationId xmlns:a16="http://schemas.microsoft.com/office/drawing/2014/main" id="{72338837-EC8E-99B6-94D8-34627C1A0E6D}"/>
              </a:ext>
            </a:extLst>
          </p:cNvPr>
          <p:cNvSpPr txBox="1">
            <a:spLocks/>
          </p:cNvSpPr>
          <p:nvPr/>
        </p:nvSpPr>
        <p:spPr>
          <a:xfrm>
            <a:off x="1512363" y="2129741"/>
            <a:ext cx="6678962" cy="24498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9pPr>
          </a:lstStyle>
          <a:p>
            <a:r>
              <a:rPr lang="en-IN" sz="1400" b="1" i="0" u="none" strike="noStrike" dirty="0">
                <a:solidFill>
                  <a:schemeClr val="tx1"/>
                </a:solidFill>
                <a:effectLst/>
                <a:latin typeface="Raleway" pitchFamily="2" charset="77"/>
              </a:rPr>
              <a:t>DSS</a:t>
            </a:r>
            <a:r>
              <a:rPr lang="en-IN" sz="1400" b="0" i="0" u="none" strike="noStrike" dirty="0">
                <a:solidFill>
                  <a:schemeClr val="tx1"/>
                </a:solidFill>
                <a:effectLst/>
                <a:latin typeface="Raleway" pitchFamily="2" charset="77"/>
              </a:rPr>
              <a:t>: </a:t>
            </a:r>
            <a:r>
              <a:rPr lang="en-IN" sz="1400" b="0" i="0" u="none" strike="noStrike" dirty="0" err="1">
                <a:solidFill>
                  <a:schemeClr val="tx1"/>
                </a:solidFill>
                <a:effectLst/>
                <a:latin typeface="Raleway" pitchFamily="2" charset="77"/>
              </a:rPr>
              <a:t>PointFusion</a:t>
            </a:r>
            <a:r>
              <a:rPr lang="en-IN" sz="1400" b="0" i="0" u="none" strike="noStrike" dirty="0">
                <a:solidFill>
                  <a:schemeClr val="tx1"/>
                </a:solidFill>
                <a:effectLst/>
                <a:latin typeface="Raleway" pitchFamily="2" charset="77"/>
              </a:rPr>
              <a:t> outperforms DSS in both accuracy and speed, demonstrating superior efficiency in 3D object detection tasks.</a:t>
            </a:r>
          </a:p>
          <a:p>
            <a:r>
              <a:rPr lang="en-IN" sz="1400" b="1" i="0" u="none" strike="noStrike" dirty="0">
                <a:solidFill>
                  <a:schemeClr val="tx1"/>
                </a:solidFill>
                <a:effectLst/>
                <a:latin typeface="Raleway" pitchFamily="2" charset="77"/>
              </a:rPr>
              <a:t>COG</a:t>
            </a:r>
            <a:r>
              <a:rPr lang="en-IN" sz="1400" b="0" i="0" u="none" strike="noStrike" dirty="0">
                <a:solidFill>
                  <a:schemeClr val="tx1"/>
                </a:solidFill>
                <a:effectLst/>
                <a:latin typeface="Raleway" pitchFamily="2" charset="77"/>
              </a:rPr>
              <a:t>: Compared to COG, </a:t>
            </a:r>
            <a:r>
              <a:rPr lang="en-IN" sz="1400" b="0" i="0" u="none" strike="noStrike" dirty="0" err="1">
                <a:solidFill>
                  <a:schemeClr val="tx1"/>
                </a:solidFill>
                <a:effectLst/>
                <a:latin typeface="Raleway" pitchFamily="2" charset="77"/>
              </a:rPr>
              <a:t>PointFusion</a:t>
            </a:r>
            <a:r>
              <a:rPr lang="en-IN" sz="1400" b="0" i="0" u="none" strike="noStrike" dirty="0">
                <a:solidFill>
                  <a:schemeClr val="tx1"/>
                </a:solidFill>
                <a:effectLst/>
                <a:latin typeface="Raleway" pitchFamily="2" charset="77"/>
              </a:rPr>
              <a:t> achieves higher accuracy across multiple object categories, reflecting its enhanced ability to handle diverse detection scenarios.</a:t>
            </a:r>
            <a:endParaRPr lang="en-IN" sz="1400" dirty="0">
              <a:solidFill>
                <a:schemeClr val="tx1"/>
              </a:solidFill>
              <a:latin typeface="Raleway" pitchFamily="2" charset="77"/>
            </a:endParaRPr>
          </a:p>
          <a:p>
            <a:r>
              <a:rPr lang="en-IN" sz="1400" b="1" i="0" u="none" strike="noStrike" dirty="0" err="1">
                <a:solidFill>
                  <a:schemeClr val="tx1"/>
                </a:solidFill>
                <a:effectLst/>
                <a:latin typeface="Raleway" pitchFamily="2" charset="77"/>
              </a:rPr>
              <a:t>Lahoud</a:t>
            </a:r>
            <a:r>
              <a:rPr lang="en-IN" sz="1400" b="1" i="0" u="none" strike="noStrike" dirty="0">
                <a:solidFill>
                  <a:schemeClr val="tx1"/>
                </a:solidFill>
                <a:effectLst/>
                <a:latin typeface="Raleway" pitchFamily="2" charset="77"/>
              </a:rPr>
              <a:t> et al.:</a:t>
            </a:r>
            <a:r>
              <a:rPr lang="en-IN" sz="1400" b="0" i="0" u="none" strike="noStrike" dirty="0">
                <a:solidFill>
                  <a:schemeClr val="tx1"/>
                </a:solidFill>
                <a:effectLst/>
                <a:latin typeface="Raleway" pitchFamily="2" charset="77"/>
              </a:rPr>
              <a:t> </a:t>
            </a:r>
            <a:r>
              <a:rPr lang="en-IN" sz="1400" b="0" i="0" u="none" strike="noStrike" dirty="0" err="1">
                <a:solidFill>
                  <a:schemeClr val="tx1"/>
                </a:solidFill>
                <a:effectLst/>
                <a:latin typeface="Raleway" pitchFamily="2" charset="77"/>
              </a:rPr>
              <a:t>PointFusion</a:t>
            </a:r>
            <a:r>
              <a:rPr lang="en-IN" sz="1400" b="0" i="0" u="none" strike="noStrike" dirty="0">
                <a:solidFill>
                  <a:schemeClr val="tx1"/>
                </a:solidFill>
                <a:effectLst/>
                <a:latin typeface="Raleway" pitchFamily="2" charset="77"/>
              </a:rPr>
              <a:t> delivers comparable results in terms of mean Average Precision (</a:t>
            </a:r>
            <a:r>
              <a:rPr lang="en-IN" sz="1400" b="0" i="0" u="none" strike="noStrike" dirty="0" err="1">
                <a:solidFill>
                  <a:schemeClr val="tx1"/>
                </a:solidFill>
                <a:effectLst/>
                <a:latin typeface="Raleway" pitchFamily="2" charset="77"/>
              </a:rPr>
              <a:t>mAP</a:t>
            </a:r>
            <a:r>
              <a:rPr lang="en-IN" sz="1400" b="0" i="0" u="none" strike="noStrike" dirty="0">
                <a:solidFill>
                  <a:schemeClr val="tx1"/>
                </a:solidFill>
                <a:effectLst/>
                <a:latin typeface="Raleway" pitchFamily="2" charset="77"/>
              </a:rPr>
              <a:t>) while maintaining a more straightforward and flexible approach that does not require extensive dataset-specific tuning. The model’s simplicity and flexibility make it highly effective across different datasets without the need for intensive customization typically required by other methods.</a:t>
            </a:r>
            <a:br>
              <a:rPr lang="en-IN" sz="1400" dirty="0">
                <a:solidFill>
                  <a:schemeClr val="tx1"/>
                </a:solidFill>
                <a:latin typeface="Raleway" pitchFamily="2" charset="77"/>
              </a:rPr>
            </a:br>
            <a:endParaRPr lang="en-IN" sz="1400" dirty="0">
              <a:solidFill>
                <a:schemeClr val="tx1"/>
              </a:solidFill>
              <a:latin typeface="Raleway" pitchFamily="2" charset="77"/>
            </a:endParaRPr>
          </a:p>
          <a:p>
            <a:endParaRPr lang="en-IN" sz="1400" dirty="0">
              <a:solidFill>
                <a:schemeClr val="tx1"/>
              </a:solidFill>
              <a:latin typeface="Raleway" pitchFamily="2" charset="77"/>
            </a:endParaRPr>
          </a:p>
        </p:txBody>
      </p:sp>
    </p:spTree>
    <p:extLst>
      <p:ext uri="{BB962C8B-B14F-4D97-AF65-F5344CB8AC3E}">
        <p14:creationId xmlns:p14="http://schemas.microsoft.com/office/powerpoint/2010/main" val="340971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5" name="Google Shape;79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rtl="0">
              <a:spcBef>
                <a:spcPts val="0"/>
              </a:spcBef>
              <a:spcAft>
                <a:spcPts val="0"/>
              </a:spcAft>
            </a:pPr>
            <a:r>
              <a:rPr lang="en-IN" b="1" i="0" u="none" strike="noStrike" dirty="0">
                <a:solidFill>
                  <a:schemeClr val="tx1"/>
                </a:solidFill>
                <a:effectLst/>
                <a:latin typeface="Raleway" pitchFamily="2" charset="77"/>
              </a:rPr>
              <a:t>Qualitative Results and Performance Evaluation</a:t>
            </a:r>
            <a:br>
              <a:rPr lang="en-IN" b="1" dirty="0">
                <a:solidFill>
                  <a:schemeClr val="tx1"/>
                </a:solidFill>
                <a:effectLst/>
                <a:latin typeface="Raleway" pitchFamily="2" charset="77"/>
              </a:rPr>
            </a:br>
            <a:br>
              <a:rPr lang="en-IN" b="1" dirty="0">
                <a:solidFill>
                  <a:schemeClr val="tx1"/>
                </a:solidFill>
                <a:latin typeface="Raleway" pitchFamily="2" charset="77"/>
              </a:rPr>
            </a:br>
            <a:endParaRPr b="1" dirty="0">
              <a:solidFill>
                <a:schemeClr val="tx1"/>
              </a:solidFill>
              <a:latin typeface="Raleway" pitchFamily="2" charset="77"/>
            </a:endParaRPr>
          </a:p>
        </p:txBody>
      </p:sp>
      <p:sp>
        <p:nvSpPr>
          <p:cNvPr id="796" name="Google Shape;796;p35"/>
          <p:cNvSpPr txBox="1">
            <a:spLocks noGrp="1"/>
          </p:cNvSpPr>
          <p:nvPr>
            <p:ph type="subTitle" idx="1"/>
          </p:nvPr>
        </p:nvSpPr>
        <p:spPr>
          <a:xfrm>
            <a:off x="1056455" y="1770100"/>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b="0" i="0" u="none" strike="noStrike" dirty="0" err="1">
                <a:solidFill>
                  <a:schemeClr val="tx1"/>
                </a:solidFill>
                <a:effectLst/>
                <a:latin typeface="Arial" panose="020B0604020202020204" pitchFamily="34" charset="0"/>
              </a:rPr>
              <a:t>PointFusion</a:t>
            </a:r>
            <a:r>
              <a:rPr lang="en-IN" sz="1400" b="0" i="0" u="none" strike="noStrike" dirty="0">
                <a:solidFill>
                  <a:schemeClr val="tx1"/>
                </a:solidFill>
                <a:effectLst/>
                <a:latin typeface="Arial" panose="020B0604020202020204" pitchFamily="34" charset="0"/>
              </a:rPr>
              <a:t> demonstrates its capability to detect objects of various scales, orientations, and positions through qualitative results on the SUN-RGBD test set. These results showcase the model’s precision in estimating 3D bounding boxes, even for objects that are stacked on top of each other. </a:t>
            </a:r>
            <a:endParaRPr sz="1050" b="1" dirty="0">
              <a:solidFill>
                <a:schemeClr val="tx1"/>
              </a:solidFill>
            </a:endParaRPr>
          </a:p>
        </p:txBody>
      </p:sp>
      <p:sp>
        <p:nvSpPr>
          <p:cNvPr id="797" name="Google Shape;797;p35"/>
          <p:cNvSpPr txBox="1">
            <a:spLocks noGrp="1"/>
          </p:cNvSpPr>
          <p:nvPr>
            <p:ph type="subTitle" idx="2"/>
          </p:nvPr>
        </p:nvSpPr>
        <p:spPr>
          <a:xfrm>
            <a:off x="4825106" y="1770100"/>
            <a:ext cx="3161399"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b="0" i="0" u="none" strike="noStrike" dirty="0">
                <a:solidFill>
                  <a:schemeClr val="tx1"/>
                </a:solidFill>
                <a:effectLst/>
                <a:latin typeface="Arial" panose="020B0604020202020204" pitchFamily="34" charset="0"/>
              </a:rPr>
              <a:t>The evaluation includes visualizations of sample detections, highlighting the model's accuracy in diverse scenarios. Despite its strengths, </a:t>
            </a:r>
            <a:r>
              <a:rPr lang="en-IN" sz="1400" b="0" i="0" u="none" strike="noStrike" dirty="0" err="1">
                <a:solidFill>
                  <a:schemeClr val="tx1"/>
                </a:solidFill>
                <a:effectLst/>
                <a:latin typeface="Arial" panose="020B0604020202020204" pitchFamily="34" charset="0"/>
              </a:rPr>
              <a:t>PointFusion</a:t>
            </a:r>
            <a:r>
              <a:rPr lang="en-IN" sz="1400" b="0" i="0" u="none" strike="noStrike" dirty="0">
                <a:solidFill>
                  <a:schemeClr val="tx1"/>
                </a:solidFill>
                <a:effectLst/>
                <a:latin typeface="Arial" panose="020B0604020202020204" pitchFamily="34" charset="0"/>
              </a:rPr>
              <a:t> also exhibits certain failure modes, such as errors due to partial object visibility or cascading errors from the 2D detector. These failure modes underscore areas for potential improvement, particularly in handling occlusions and refining the integration of 2D and 3D data.</a:t>
            </a:r>
            <a:endParaRPr sz="1050" dirty="0">
              <a:solidFill>
                <a:schemeClr val="tx1"/>
              </a:solidFill>
            </a:endParaRPr>
          </a:p>
        </p:txBody>
      </p:sp>
      <p:sp>
        <p:nvSpPr>
          <p:cNvPr id="800" name="Google Shape;800;p35"/>
          <p:cNvSpPr txBox="1">
            <a:spLocks noGrp="1"/>
          </p:cNvSpPr>
          <p:nvPr>
            <p:ph type="subTitle" idx="5"/>
          </p:nvPr>
        </p:nvSpPr>
        <p:spPr>
          <a:xfrm>
            <a:off x="1056455" y="1324161"/>
            <a:ext cx="2811000" cy="51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801" name="Google Shape;801;p35"/>
          <p:cNvSpPr txBox="1">
            <a:spLocks noGrp="1"/>
          </p:cNvSpPr>
          <p:nvPr>
            <p:ph type="subTitle" idx="7"/>
          </p:nvPr>
        </p:nvSpPr>
        <p:spPr>
          <a:xfrm>
            <a:off x="4825106" y="1253500"/>
            <a:ext cx="2811000" cy="51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PREFORMANCE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1"/>
          <p:cNvSpPr txBox="1">
            <a:spLocks noGrp="1"/>
          </p:cNvSpPr>
          <p:nvPr>
            <p:ph type="title"/>
          </p:nvPr>
        </p:nvSpPr>
        <p:spPr>
          <a:xfrm>
            <a:off x="1610989" y="765389"/>
            <a:ext cx="5426419" cy="90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 and Future Directions</a:t>
            </a:r>
            <a:endParaRPr dirty="0"/>
          </a:p>
        </p:txBody>
      </p:sp>
      <p:sp>
        <p:nvSpPr>
          <p:cNvPr id="734" name="Google Shape;734;p31"/>
          <p:cNvSpPr/>
          <p:nvPr/>
        </p:nvSpPr>
        <p:spPr>
          <a:xfrm rot="-5400000">
            <a:off x="1398326" y="869680"/>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1;p31">
            <a:extLst>
              <a:ext uri="{FF2B5EF4-FFF2-40B4-BE49-F238E27FC236}">
                <a16:creationId xmlns:a16="http://schemas.microsoft.com/office/drawing/2014/main" id="{72338837-EC8E-99B6-94D8-34627C1A0E6D}"/>
              </a:ext>
            </a:extLst>
          </p:cNvPr>
          <p:cNvSpPr txBox="1">
            <a:spLocks/>
          </p:cNvSpPr>
          <p:nvPr/>
        </p:nvSpPr>
        <p:spPr>
          <a:xfrm>
            <a:off x="1512363" y="1522299"/>
            <a:ext cx="6971880" cy="2766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Hanken Grotesk"/>
                <a:ea typeface="Hanken Grotesk"/>
                <a:cs typeface="Hanken Grotesk"/>
                <a:sym typeface="Hanken Grotesk"/>
              </a:defRPr>
            </a:lvl9pPr>
          </a:lstStyle>
          <a:p>
            <a:pPr marL="152400" indent="0" rtl="0">
              <a:spcBef>
                <a:spcPts val="0"/>
              </a:spcBef>
              <a:spcAft>
                <a:spcPts val="0"/>
              </a:spcAft>
              <a:buNone/>
            </a:pPr>
            <a:r>
              <a:rPr lang="en-IN" sz="1400" b="0" i="0" u="none" strike="noStrike" dirty="0">
                <a:solidFill>
                  <a:schemeClr val="tx1"/>
                </a:solidFill>
                <a:effectLst/>
                <a:latin typeface="Arial" panose="020B0604020202020204" pitchFamily="34" charset="0"/>
              </a:rPr>
              <a:t>The paper concludes by summarizing the key contributions of </a:t>
            </a:r>
            <a:r>
              <a:rPr lang="en-IN" sz="1400" b="0" i="0" u="none" strike="noStrike" dirty="0" err="1">
                <a:solidFill>
                  <a:schemeClr val="tx1"/>
                </a:solidFill>
                <a:effectLst/>
                <a:latin typeface="Arial" panose="020B0604020202020204" pitchFamily="34" charset="0"/>
              </a:rPr>
              <a:t>PointFusion</a:t>
            </a:r>
            <a:r>
              <a:rPr lang="en-IN" sz="1400" b="0" i="0" u="none" strike="noStrike" dirty="0">
                <a:solidFill>
                  <a:schemeClr val="tx1"/>
                </a:solidFill>
                <a:effectLst/>
                <a:latin typeface="Arial" panose="020B0604020202020204" pitchFamily="34" charset="0"/>
              </a:rPr>
              <a:t>, emphasizing its innovative use of heterogeneous network architectures and a dense fusion network to achieve accurate 3D object detection. </a:t>
            </a:r>
          </a:p>
          <a:p>
            <a:pPr marL="152400" indent="0" rtl="0">
              <a:spcBef>
                <a:spcPts val="0"/>
              </a:spcBef>
              <a:spcAft>
                <a:spcPts val="0"/>
              </a:spcAft>
              <a:buNone/>
            </a:pPr>
            <a:endParaRPr lang="en-IN" sz="1400" b="0" dirty="0">
              <a:solidFill>
                <a:schemeClr val="tx1"/>
              </a:solidFill>
              <a:effectLst/>
            </a:endParaRPr>
          </a:p>
          <a:p>
            <a:pPr rtl="0">
              <a:spcBef>
                <a:spcPts val="0"/>
              </a:spcBef>
              <a:spcAft>
                <a:spcPts val="0"/>
              </a:spcAft>
            </a:pPr>
            <a:r>
              <a:rPr lang="en-IN" sz="1400" b="0" i="0" u="none" strike="noStrike" dirty="0">
                <a:solidFill>
                  <a:schemeClr val="tx1"/>
                </a:solidFill>
                <a:effectLst/>
                <a:latin typeface="Arial" panose="020B0604020202020204" pitchFamily="34" charset="0"/>
              </a:rPr>
              <a:t>Conclusions: </a:t>
            </a:r>
            <a:r>
              <a:rPr lang="en-IN" sz="1400" b="0" i="0" u="none" strike="noStrike" dirty="0" err="1">
                <a:solidFill>
                  <a:schemeClr val="tx1"/>
                </a:solidFill>
                <a:effectLst/>
                <a:latin typeface="Arial" panose="020B0604020202020204" pitchFamily="34" charset="0"/>
              </a:rPr>
              <a:t>PointFusion’s</a:t>
            </a:r>
            <a:r>
              <a:rPr lang="en-IN" sz="1400" b="0" i="0" u="none" strike="noStrike" dirty="0">
                <a:solidFill>
                  <a:schemeClr val="tx1"/>
                </a:solidFill>
                <a:effectLst/>
                <a:latin typeface="Arial" panose="020B0604020202020204" pitchFamily="34" charset="0"/>
              </a:rPr>
              <a:t> ability to process image and point cloud data independently and then fuse them effectively contributes to its robust performance in diverse detection scenarios. Its architecture allows for effective 3D bounding box estimation without relying on extensive dataset-specific tuning.</a:t>
            </a:r>
            <a:endParaRPr lang="en-IN" sz="1400" b="0" dirty="0">
              <a:solidFill>
                <a:schemeClr val="tx1"/>
              </a:solidFill>
              <a:effectLst/>
            </a:endParaRPr>
          </a:p>
          <a:p>
            <a:pPr rtl="0">
              <a:spcBef>
                <a:spcPts val="0"/>
              </a:spcBef>
              <a:spcAft>
                <a:spcPts val="0"/>
              </a:spcAft>
            </a:pPr>
            <a:r>
              <a:rPr lang="en-IN" sz="1400" b="0" i="0" u="none" strike="noStrike" dirty="0">
                <a:solidFill>
                  <a:schemeClr val="tx1"/>
                </a:solidFill>
                <a:effectLst/>
                <a:latin typeface="Arial" panose="020B0604020202020204" pitchFamily="34" charset="0"/>
              </a:rPr>
              <a:t>Future Directions: Proposed advancements include integrating the 2D object detector with </a:t>
            </a:r>
            <a:r>
              <a:rPr lang="en-IN" sz="1400" b="0" i="0" u="none" strike="noStrike" dirty="0" err="1">
                <a:solidFill>
                  <a:schemeClr val="tx1"/>
                </a:solidFill>
                <a:effectLst/>
                <a:latin typeface="Arial" panose="020B0604020202020204" pitchFamily="34" charset="0"/>
              </a:rPr>
              <a:t>PointFusion</a:t>
            </a:r>
            <a:r>
              <a:rPr lang="en-IN" sz="1400" b="0" i="0" u="none" strike="noStrike" dirty="0">
                <a:solidFill>
                  <a:schemeClr val="tx1"/>
                </a:solidFill>
                <a:effectLst/>
                <a:latin typeface="Arial" panose="020B0604020202020204" pitchFamily="34" charset="0"/>
              </a:rPr>
              <a:t> into a unified end-to-end 3D detection system and adding a temporal component for joint detection and tracking in video and point cloud streams. These enhancements aim to further improve the model's capabilities and performance, enabling more sophisticated and dynamic real-world applications.</a:t>
            </a:r>
            <a:br>
              <a:rPr lang="en-IN" sz="1400" dirty="0">
                <a:solidFill>
                  <a:schemeClr val="tx1"/>
                </a:solidFill>
              </a:rPr>
            </a:br>
            <a:endParaRPr lang="en-IN" sz="1400" dirty="0">
              <a:solidFill>
                <a:schemeClr val="tx1"/>
              </a:solidFill>
              <a:latin typeface="Raleway" pitchFamily="2" charset="77"/>
            </a:endParaRPr>
          </a:p>
        </p:txBody>
      </p:sp>
    </p:spTree>
    <p:extLst>
      <p:ext uri="{BB962C8B-B14F-4D97-AF65-F5344CB8AC3E}">
        <p14:creationId xmlns:p14="http://schemas.microsoft.com/office/powerpoint/2010/main" val="1920344489"/>
      </p:ext>
    </p:extLst>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550</Words>
  <Application>Microsoft Macintosh PowerPoint</Application>
  <PresentationFormat>On-screen Show (16:9)</PresentationFormat>
  <Paragraphs>34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Hanken Grotesk</vt:lpstr>
      <vt:lpstr>Raleway</vt:lpstr>
      <vt:lpstr>Raleway Black</vt:lpstr>
      <vt:lpstr>Nunito Light</vt:lpstr>
      <vt:lpstr>Technology Market Research Pitch Deck by Slidesgo</vt:lpstr>
      <vt:lpstr>PointFusion: Deep Sensor Fusion for 3D Bounding Box Estimation</vt:lpstr>
      <vt:lpstr>Introduction &amp; Problem Statement</vt:lpstr>
      <vt:lpstr>Model Architechture and Components</vt:lpstr>
      <vt:lpstr>Comparison with existing models</vt:lpstr>
      <vt:lpstr>Qualitative Results and Performance Evaluation  </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Samriddhi Kumari</cp:lastModifiedBy>
  <cp:revision>1</cp:revision>
  <dcterms:modified xsi:type="dcterms:W3CDTF">2024-06-20T17:52:07Z</dcterms:modified>
</cp:coreProperties>
</file>