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530" r:id="rId5"/>
    <p:sldId id="531" r:id="rId6"/>
    <p:sldId id="533" r:id="rId7"/>
    <p:sldId id="534" r:id="rId8"/>
    <p:sldId id="539" r:id="rId9"/>
    <p:sldId id="538" r:id="rId10"/>
    <p:sldId id="543" r:id="rId11"/>
    <p:sldId id="545" r:id="rId12"/>
    <p:sldId id="546" r:id="rId13"/>
    <p:sldId id="547" r:id="rId14"/>
    <p:sldId id="548" r:id="rId15"/>
    <p:sldId id="549" r:id="rId16"/>
    <p:sldId id="551" r:id="rId17"/>
    <p:sldId id="552" r:id="rId18"/>
    <p:sldId id="553" r:id="rId19"/>
    <p:sldId id="554" r:id="rId20"/>
    <p:sldId id="555" r:id="rId21"/>
    <p:sldId id="55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ridh Anand" userId="f11277787935cf57" providerId="LiveId" clId="{F35A1A94-6887-4F5B-97B3-73760D2A2C85}"/>
    <pc:docChg chg="delSld modSld">
      <pc:chgData name="Samridh Anand" userId="f11277787935cf57" providerId="LiveId" clId="{F35A1A94-6887-4F5B-97B3-73760D2A2C85}" dt="2022-11-19T14:33:59.182" v="1" actId="2696"/>
      <pc:docMkLst>
        <pc:docMk/>
      </pc:docMkLst>
      <pc:sldChg chg="modSp mod">
        <pc:chgData name="Samridh Anand" userId="f11277787935cf57" providerId="LiveId" clId="{F35A1A94-6887-4F5B-97B3-73760D2A2C85}" dt="2022-11-19T14:33:24.271" v="0" actId="20577"/>
        <pc:sldMkLst>
          <pc:docMk/>
          <pc:sldMk cId="1723491119" sldId="530"/>
        </pc:sldMkLst>
        <pc:spChg chg="mod">
          <ac:chgData name="Samridh Anand" userId="f11277787935cf57" providerId="LiveId" clId="{F35A1A94-6887-4F5B-97B3-73760D2A2C85}" dt="2022-11-19T14:33:24.271" v="0" actId="20577"/>
          <ac:spMkLst>
            <pc:docMk/>
            <pc:sldMk cId="1723491119" sldId="530"/>
            <ac:spMk id="3" creationId="{696329B1-2D04-0F3A-1081-C5117D8CE122}"/>
          </ac:spMkLst>
        </pc:spChg>
      </pc:sldChg>
      <pc:sldChg chg="del">
        <pc:chgData name="Samridh Anand" userId="f11277787935cf57" providerId="LiveId" clId="{F35A1A94-6887-4F5B-97B3-73760D2A2C85}" dt="2022-11-19T14:33:59.182" v="1" actId="2696"/>
        <pc:sldMkLst>
          <pc:docMk/>
          <pc:sldMk cId="1877701230" sldId="5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amridh3215/MockStockApp"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latin typeface="Arial Rounded MT Bold" panose="020F0704030504030204" pitchFamily="34" charset="0"/>
              </a:rPr>
              <a:t>Investing and trading platform</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3"/>
            <a:ext cx="7068312" cy="1259163"/>
          </a:xfrm>
        </p:spPr>
        <p:txBody>
          <a:bodyPr/>
          <a:lstStyle/>
          <a:p>
            <a:r>
              <a:rPr lang="en-US" sz="2000" dirty="0"/>
              <a:t>Samridh Anand </a:t>
            </a:r>
          </a:p>
          <a:p>
            <a:r>
              <a:rPr lang="en-US" sz="2000" dirty="0" err="1"/>
              <a:t>Shravya</a:t>
            </a:r>
            <a:r>
              <a:rPr lang="en-US" sz="2000" dirty="0"/>
              <a:t> </a:t>
            </a:r>
            <a:r>
              <a:rPr lang="en-US" sz="2000" dirty="0" err="1"/>
              <a:t>Nandayal</a:t>
            </a:r>
            <a:endParaRPr lang="en-US" sz="2000" dirty="0"/>
          </a:p>
          <a:p>
            <a:r>
              <a:rPr lang="en-US" sz="2000" dirty="0" err="1"/>
              <a:t>Sharanya</a:t>
            </a:r>
            <a:r>
              <a:rPr lang="en-US" sz="2000" dirty="0"/>
              <a:t> B R</a:t>
            </a:r>
          </a:p>
          <a:p>
            <a:endParaRPr lang="en-US" dirty="0"/>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95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43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89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4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468273-656E-B989-1CBF-1F15B153E7F2}"/>
              </a:ext>
            </a:extLst>
          </p:cNvPr>
          <p:cNvSpPr/>
          <p:nvPr/>
        </p:nvSpPr>
        <p:spPr>
          <a:xfrm>
            <a:off x="9525" y="1647825"/>
            <a:ext cx="6096000" cy="1543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50FF5ABF-0486-71FD-411A-1010F3A61435}"/>
              </a:ext>
            </a:extLst>
          </p:cNvPr>
          <p:cNvSpPr/>
          <p:nvPr/>
        </p:nvSpPr>
        <p:spPr>
          <a:xfrm>
            <a:off x="9525" y="4724400"/>
            <a:ext cx="6096000" cy="1543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Arrow Connector 6">
            <a:extLst>
              <a:ext uri="{FF2B5EF4-FFF2-40B4-BE49-F238E27FC236}">
                <a16:creationId xmlns:a16="http://schemas.microsoft.com/office/drawing/2014/main" id="{AE0FA22C-785C-F131-4017-8A159F604FEB}"/>
              </a:ext>
            </a:extLst>
          </p:cNvPr>
          <p:cNvCxnSpPr>
            <a:cxnSpLocks/>
          </p:cNvCxnSpPr>
          <p:nvPr/>
        </p:nvCxnSpPr>
        <p:spPr>
          <a:xfrm>
            <a:off x="6105525" y="2733675"/>
            <a:ext cx="1762125"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E32BF4B-C88C-6334-2B1D-AB63808F8C2D}"/>
              </a:ext>
            </a:extLst>
          </p:cNvPr>
          <p:cNvCxnSpPr>
            <a:cxnSpLocks/>
          </p:cNvCxnSpPr>
          <p:nvPr/>
        </p:nvCxnSpPr>
        <p:spPr>
          <a:xfrm flipV="1">
            <a:off x="6096000" y="4276725"/>
            <a:ext cx="19050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7BD6E33-F037-5AE6-A214-07456B238F6E}"/>
              </a:ext>
            </a:extLst>
          </p:cNvPr>
          <p:cNvSpPr/>
          <p:nvPr/>
        </p:nvSpPr>
        <p:spPr>
          <a:xfrm>
            <a:off x="8001000" y="3190875"/>
            <a:ext cx="3409950" cy="1485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44388E2-2544-B798-E190-1E5BE969707C}"/>
              </a:ext>
            </a:extLst>
          </p:cNvPr>
          <p:cNvSpPr txBox="1"/>
          <p:nvPr/>
        </p:nvSpPr>
        <p:spPr>
          <a:xfrm>
            <a:off x="8493303" y="3749159"/>
            <a:ext cx="2425344" cy="369332"/>
          </a:xfrm>
          <a:prstGeom prst="rect">
            <a:avLst/>
          </a:prstGeom>
          <a:solidFill>
            <a:schemeClr val="accent1"/>
          </a:solidFill>
        </p:spPr>
        <p:txBody>
          <a:bodyPr wrap="none" rtlCol="0">
            <a:spAutoFit/>
          </a:bodyPr>
          <a:lstStyle/>
          <a:p>
            <a:r>
              <a:rPr lang="en-US" dirty="0"/>
              <a:t>Server up and running </a:t>
            </a:r>
            <a:endParaRPr lang="en-IN" dirty="0"/>
          </a:p>
        </p:txBody>
      </p:sp>
    </p:spTree>
    <p:extLst>
      <p:ext uri="{BB962C8B-B14F-4D97-AF65-F5344CB8AC3E}">
        <p14:creationId xmlns:p14="http://schemas.microsoft.com/office/powerpoint/2010/main" val="1970553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2"/>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2A1715-430C-400B-AC1D-AAA49EBE05A6}"/>
              </a:ext>
            </a:extLst>
          </p:cNvPr>
          <p:cNvSpPr txBox="1"/>
          <p:nvPr/>
        </p:nvSpPr>
        <p:spPr>
          <a:xfrm>
            <a:off x="2204720" y="6488668"/>
            <a:ext cx="1146148" cy="369332"/>
          </a:xfrm>
          <a:prstGeom prst="rect">
            <a:avLst/>
          </a:prstGeom>
          <a:noFill/>
        </p:spPr>
        <p:txBody>
          <a:bodyPr wrap="none" rtlCol="0">
            <a:spAutoFit/>
          </a:bodyPr>
          <a:lstStyle/>
          <a:p>
            <a:r>
              <a:rPr lang="en-US" dirty="0">
                <a:solidFill>
                  <a:schemeClr val="bg1"/>
                </a:solidFill>
              </a:rPr>
              <a:t>Server file</a:t>
            </a:r>
            <a:endParaRPr lang="en-IN" dirty="0">
              <a:solidFill>
                <a:schemeClr val="bg1"/>
              </a:solidFill>
            </a:endParaRPr>
          </a:p>
        </p:txBody>
      </p:sp>
      <p:sp>
        <p:nvSpPr>
          <p:cNvPr id="7" name="TextBox 6">
            <a:extLst>
              <a:ext uri="{FF2B5EF4-FFF2-40B4-BE49-F238E27FC236}">
                <a16:creationId xmlns:a16="http://schemas.microsoft.com/office/drawing/2014/main" id="{FB862C5B-F2F6-FE64-51DC-75A12B8D0457}"/>
              </a:ext>
            </a:extLst>
          </p:cNvPr>
          <p:cNvSpPr txBox="1"/>
          <p:nvPr/>
        </p:nvSpPr>
        <p:spPr>
          <a:xfrm>
            <a:off x="7538720" y="6488668"/>
            <a:ext cx="2669898" cy="369332"/>
          </a:xfrm>
          <a:prstGeom prst="rect">
            <a:avLst/>
          </a:prstGeom>
          <a:noFill/>
        </p:spPr>
        <p:txBody>
          <a:bodyPr wrap="none" rtlCol="0">
            <a:spAutoFit/>
          </a:bodyPr>
          <a:lstStyle/>
          <a:p>
            <a:r>
              <a:rPr lang="en-US" dirty="0">
                <a:solidFill>
                  <a:schemeClr val="bg1"/>
                </a:solidFill>
              </a:rPr>
              <a:t>Portfolio page using react</a:t>
            </a:r>
            <a:endParaRPr lang="en-IN" dirty="0">
              <a:solidFill>
                <a:schemeClr val="bg1"/>
              </a:solidFill>
            </a:endParaRPr>
          </a:p>
        </p:txBody>
      </p:sp>
    </p:spTree>
    <p:extLst>
      <p:ext uri="{BB962C8B-B14F-4D97-AF65-F5344CB8AC3E}">
        <p14:creationId xmlns:p14="http://schemas.microsoft.com/office/powerpoint/2010/main" val="354146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7CAC0E-45EC-C04F-82EC-5897173A1EC8}"/>
              </a:ext>
            </a:extLst>
          </p:cNvPr>
          <p:cNvSpPr txBox="1"/>
          <p:nvPr/>
        </p:nvSpPr>
        <p:spPr>
          <a:xfrm flipH="1">
            <a:off x="4444999" y="6410960"/>
            <a:ext cx="5389881" cy="369332"/>
          </a:xfrm>
          <a:prstGeom prst="rect">
            <a:avLst/>
          </a:prstGeom>
          <a:noFill/>
        </p:spPr>
        <p:txBody>
          <a:bodyPr wrap="square" rtlCol="0">
            <a:spAutoFit/>
          </a:bodyPr>
          <a:lstStyle/>
          <a:p>
            <a:r>
              <a:rPr lang="en-US" dirty="0">
                <a:solidFill>
                  <a:schemeClr val="bg1"/>
                </a:solidFill>
              </a:rPr>
              <a:t>Rendering the stock table</a:t>
            </a:r>
            <a:endParaRPr lang="en-IN" dirty="0">
              <a:solidFill>
                <a:schemeClr val="bg1"/>
              </a:solidFill>
            </a:endParaRPr>
          </a:p>
        </p:txBody>
      </p:sp>
    </p:spTree>
    <p:extLst>
      <p:ext uri="{BB962C8B-B14F-4D97-AF65-F5344CB8AC3E}">
        <p14:creationId xmlns:p14="http://schemas.microsoft.com/office/powerpoint/2010/main" val="70461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7CAC0E-45EC-C04F-82EC-5897173A1EC8}"/>
              </a:ext>
            </a:extLst>
          </p:cNvPr>
          <p:cNvSpPr txBox="1"/>
          <p:nvPr/>
        </p:nvSpPr>
        <p:spPr>
          <a:xfrm flipH="1">
            <a:off x="4444999" y="6410960"/>
            <a:ext cx="5389881" cy="369332"/>
          </a:xfrm>
          <a:prstGeom prst="rect">
            <a:avLst/>
          </a:prstGeom>
          <a:noFill/>
        </p:spPr>
        <p:txBody>
          <a:bodyPr wrap="square" rtlCol="0">
            <a:spAutoFit/>
          </a:bodyPr>
          <a:lstStyle/>
          <a:p>
            <a:r>
              <a:rPr lang="en-US" dirty="0">
                <a:solidFill>
                  <a:schemeClr val="bg1"/>
                </a:solidFill>
              </a:rPr>
              <a:t>Authenticating the login</a:t>
            </a:r>
            <a:endParaRPr lang="en-IN" dirty="0">
              <a:solidFill>
                <a:schemeClr val="bg1"/>
              </a:solidFill>
            </a:endParaRPr>
          </a:p>
        </p:txBody>
      </p:sp>
    </p:spTree>
    <p:extLst>
      <p:ext uri="{BB962C8B-B14F-4D97-AF65-F5344CB8AC3E}">
        <p14:creationId xmlns:p14="http://schemas.microsoft.com/office/powerpoint/2010/main" val="318553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214F-4EB7-3700-7DDD-06CE73D1C061}"/>
              </a:ext>
            </a:extLst>
          </p:cNvPr>
          <p:cNvSpPr>
            <a:spLocks noGrp="1"/>
          </p:cNvSpPr>
          <p:nvPr>
            <p:ph type="ctrTitle"/>
          </p:nvPr>
        </p:nvSpPr>
        <p:spPr/>
        <p:txBody>
          <a:bodyPr/>
          <a:lstStyle/>
          <a:p>
            <a:r>
              <a:rPr lang="en-US" sz="7200" dirty="0">
                <a:latin typeface="Cascadia Code SemiBold" panose="020B0609020000020004" pitchFamily="49" charset="0"/>
                <a:ea typeface="Cascadia Code SemiBold" panose="020B0609020000020004" pitchFamily="49" charset="0"/>
                <a:cs typeface="Cascadia Code SemiBold" panose="020B0609020000020004" pitchFamily="49" charset="0"/>
              </a:rPr>
              <a:t>THANK YOU</a:t>
            </a:r>
            <a:endParaRPr lang="en-IN" sz="72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4" name="TextBox 3">
            <a:extLst>
              <a:ext uri="{FF2B5EF4-FFF2-40B4-BE49-F238E27FC236}">
                <a16:creationId xmlns:a16="http://schemas.microsoft.com/office/drawing/2014/main" id="{02153F2A-536F-6F79-D234-84807127FA7E}"/>
              </a:ext>
            </a:extLst>
          </p:cNvPr>
          <p:cNvSpPr txBox="1"/>
          <p:nvPr/>
        </p:nvSpPr>
        <p:spPr>
          <a:xfrm>
            <a:off x="7123176" y="6488668"/>
            <a:ext cx="5852160" cy="369332"/>
          </a:xfrm>
          <a:prstGeom prst="rect">
            <a:avLst/>
          </a:prstGeom>
          <a:noFill/>
        </p:spPr>
        <p:txBody>
          <a:bodyPr wrap="square" rtlCol="0">
            <a:spAutoFit/>
          </a:bodyPr>
          <a:lstStyle/>
          <a:p>
            <a:r>
              <a:rPr lang="en-US" dirty="0"/>
              <a:t>To view the </a:t>
            </a:r>
            <a:r>
              <a:rPr lang="en-US" dirty="0" err="1"/>
              <a:t>github</a:t>
            </a:r>
            <a:r>
              <a:rPr lang="en-US" dirty="0"/>
              <a:t>  repo of this project click </a:t>
            </a:r>
            <a:r>
              <a:rPr lang="en-US" dirty="0">
                <a:solidFill>
                  <a:schemeClr val="tx2">
                    <a:lumMod val="20000"/>
                    <a:lumOff val="80000"/>
                  </a:schemeClr>
                </a:solidFill>
                <a:hlinkClick r:id="rId2">
                  <a:extLst>
                    <a:ext uri="{A12FA001-AC4F-418D-AE19-62706E023703}">
                      <ahyp:hlinkClr xmlns:ahyp="http://schemas.microsoft.com/office/drawing/2018/hyperlinkcolor" val="tx"/>
                    </a:ext>
                  </a:extLst>
                </a:hlinkClick>
              </a:rPr>
              <a:t>here</a:t>
            </a:r>
            <a:endParaRPr lang="en-IN" dirty="0">
              <a:solidFill>
                <a:schemeClr val="tx2">
                  <a:lumMod val="20000"/>
                  <a:lumOff val="80000"/>
                </a:schemeClr>
              </a:solidFill>
            </a:endParaRPr>
          </a:p>
        </p:txBody>
      </p:sp>
    </p:spTree>
    <p:extLst>
      <p:ext uri="{BB962C8B-B14F-4D97-AF65-F5344CB8AC3E}">
        <p14:creationId xmlns:p14="http://schemas.microsoft.com/office/powerpoint/2010/main" val="348344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Problem Statement</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Approach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Future Goals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Outputs and Code snippets</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1"/>
            <a:ext cx="7735824" cy="1876013"/>
          </a:xfrm>
        </p:spPr>
        <p:txBody>
          <a:bodyPr/>
          <a:lstStyle/>
          <a:p>
            <a:r>
              <a:rPr lang="en-IN" b="0" i="0" dirty="0">
                <a:solidFill>
                  <a:srgbClr val="BDC1C6"/>
                </a:solidFill>
                <a:effectLst/>
                <a:latin typeface="arial" panose="020B0604020202020204" pitchFamily="34" charset="0"/>
              </a:rPr>
              <a:t>The stock market is </a:t>
            </a:r>
            <a:r>
              <a:rPr lang="en-IN" i="0" dirty="0">
                <a:solidFill>
                  <a:srgbClr val="BDC1C6"/>
                </a:solidFill>
                <a:effectLst/>
                <a:latin typeface="arial" panose="020B0604020202020204" pitchFamily="34" charset="0"/>
              </a:rPr>
              <a:t>a component of a free-market economy</a:t>
            </a:r>
            <a:r>
              <a:rPr lang="en-IN" b="0" i="0" dirty="0">
                <a:solidFill>
                  <a:srgbClr val="BDC1C6"/>
                </a:solidFill>
                <a:effectLst/>
                <a:latin typeface="arial" panose="020B0604020202020204" pitchFamily="34" charset="0"/>
              </a:rPr>
              <a:t>. It allows companies to raise money by offering stock shares and corporate bonds and allows investors to participate in the financial achievements of the companies, make profits through capital gains, and earn income through dividends.</a:t>
            </a:r>
          </a:p>
          <a:p>
            <a:br>
              <a:rPr lang="en-IN" b="0" i="0" dirty="0">
                <a:solidFill>
                  <a:srgbClr val="BDC1C6"/>
                </a:solidFill>
                <a:effectLst/>
                <a:latin typeface="arial" panose="020B0604020202020204" pitchFamily="34" charset="0"/>
              </a:rPr>
            </a:br>
            <a:endParaRPr lang="en-US" dirty="0"/>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Problem Statement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Trading/Investing can seem to be intimidating at first. How can the experience be simplified for newborn traders?</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Our Approach</a:t>
            </a:r>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676151" y="2432304"/>
            <a:ext cx="2953512" cy="493776"/>
          </a:xfrm>
        </p:spPr>
        <p:txBody>
          <a:bodyPr/>
          <a:lstStyle/>
          <a:p>
            <a:r>
              <a:rPr lang="en-US" dirty="0"/>
              <a:t>Simple and Clean UI</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676151" y="2907231"/>
            <a:ext cx="6432152" cy="1255341"/>
          </a:xfrm>
        </p:spPr>
        <p:txBody>
          <a:bodyPr/>
          <a:lstStyle/>
          <a:p>
            <a:r>
              <a:rPr lang="en-US" dirty="0"/>
              <a:t>We designed a website with super minimal UI</a:t>
            </a:r>
          </a:p>
          <a:p>
            <a:r>
              <a:rPr lang="en-US" dirty="0"/>
              <a:t>We hide all the extra information (can be viewed if wanted to)</a:t>
            </a:r>
          </a:p>
          <a:p>
            <a:endParaRPr lang="en-US" dirty="0"/>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a:xfrm>
            <a:off x="1551430" y="3815661"/>
            <a:ext cx="6432152" cy="493776"/>
          </a:xfrm>
        </p:spPr>
        <p:txBody>
          <a:bodyPr/>
          <a:lstStyle/>
          <a:p>
            <a:r>
              <a:rPr lang="en-US" dirty="0"/>
              <a:t>Don’t try it with your money!</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1676151" y="3909714"/>
            <a:ext cx="6432152" cy="2578608"/>
          </a:xfrm>
        </p:spPr>
        <p:txBody>
          <a:bodyPr/>
          <a:lstStyle/>
          <a:p>
            <a:pPr marL="0" indent="0">
              <a:buNone/>
            </a:pPr>
            <a:endParaRPr lang="en-US" dirty="0"/>
          </a:p>
          <a:p>
            <a:r>
              <a:rPr lang="en-US" dirty="0"/>
              <a:t>As the currency you trade with on our platform isn’t real, you can invest as you like without the risk of losing anything</a:t>
            </a:r>
          </a:p>
          <a:p>
            <a:r>
              <a:rPr lang="en-US" dirty="0"/>
              <a:t>Our platform is a replica of real stock world and gives you experience of the real thing so you can be ready for the real thing.</a:t>
            </a:r>
          </a:p>
          <a:p>
            <a:endParaRPr lang="en-US" dirty="0"/>
          </a:p>
          <a:p>
            <a:endParaRPr lang="en-US" dirty="0"/>
          </a:p>
          <a:p>
            <a:endParaRPr lang="en-US" dirty="0"/>
          </a:p>
        </p:txBody>
      </p:sp>
    </p:spTree>
    <p:extLst>
      <p:ext uri="{BB962C8B-B14F-4D97-AF65-F5344CB8AC3E}">
        <p14:creationId xmlns:p14="http://schemas.microsoft.com/office/powerpoint/2010/main" val="187708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Solution to the technical Challenges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a:xfrm>
            <a:off x="329183" y="411480"/>
            <a:ext cx="1630245" cy="310896"/>
          </a:xfrm>
        </p:spPr>
        <p:txBody>
          <a:bodyPr/>
          <a:lstStyle/>
          <a:p>
            <a:r>
              <a:rPr lang="en-US" dirty="0"/>
              <a:t>Approach continued…</a:t>
            </a:r>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Tech stack used </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1" y="2743200"/>
            <a:ext cx="9333971" cy="3447288"/>
          </a:xfrm>
        </p:spPr>
        <p:txBody>
          <a:bodyPr/>
          <a:lstStyle/>
          <a:p>
            <a:pPr marL="0" indent="0">
              <a:buNone/>
            </a:pPr>
            <a:endParaRPr lang="en-US" dirty="0"/>
          </a:p>
          <a:p>
            <a:r>
              <a:rPr lang="en-US" dirty="0"/>
              <a:t>Express : It enables us to create our own live server so all your actions are registered real time</a:t>
            </a:r>
          </a:p>
          <a:p>
            <a:r>
              <a:rPr lang="en-US" dirty="0"/>
              <a:t>MongoDB : This is the database we use to store all your data</a:t>
            </a:r>
          </a:p>
          <a:p>
            <a:r>
              <a:rPr lang="en-US" dirty="0"/>
              <a:t>React : To provide you the simple and clean UI</a:t>
            </a:r>
          </a:p>
          <a:p>
            <a:r>
              <a:rPr lang="en-US" dirty="0"/>
              <a:t>NodeJS : We used </a:t>
            </a:r>
            <a:r>
              <a:rPr lang="en-US" dirty="0" err="1"/>
              <a:t>nodejs</a:t>
            </a:r>
            <a:r>
              <a:rPr lang="en-US" dirty="0"/>
              <a:t> and it’s packages to speed up our development, some of the modules used are </a:t>
            </a:r>
          </a:p>
          <a:p>
            <a:pPr lvl="1"/>
            <a:r>
              <a:rPr lang="en-US" dirty="0"/>
              <a:t>Mongoose</a:t>
            </a:r>
          </a:p>
          <a:p>
            <a:pPr lvl="1"/>
            <a:r>
              <a:rPr lang="en-US" dirty="0" err="1"/>
              <a:t>Axios</a:t>
            </a:r>
            <a:endParaRPr lang="en-US" dirty="0"/>
          </a:p>
          <a:p>
            <a:pPr lvl="1"/>
            <a:r>
              <a:rPr lang="en-US" dirty="0" err="1"/>
              <a:t>Bcrypt</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dirty="0">
                <a:ln w="28575">
                  <a:noFill/>
                  <a:prstDash val="solid"/>
                </a:ln>
                <a:latin typeface="Tw Cen MT" panose="020B0602020104020603" pitchFamily="34" charset="77"/>
                <a:ea typeface="Verdana" panose="020B0604030504040204" pitchFamily="34" charset="0"/>
              </a:rPr>
              <a:t>Future Goals</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685031"/>
            <a:ext cx="7735824" cy="2034633"/>
          </a:xfrm>
        </p:spPr>
        <p:txBody>
          <a:bodyPr/>
          <a:lstStyle/>
          <a:p>
            <a:r>
              <a:rPr lang="en-US" dirty="0">
                <a:latin typeface="Segoe UI Light" panose="020B0502040204020203" pitchFamily="34" charset="0"/>
                <a:ea typeface="+mn-lt"/>
                <a:cs typeface="Segoe UI Light" panose="020B0502040204020203" pitchFamily="34" charset="0"/>
              </a:rPr>
              <a:t>We are still working on many new features such as</a:t>
            </a:r>
          </a:p>
          <a:p>
            <a:pPr marL="285750" indent="-285750">
              <a:buFont typeface="Arial" panose="020B0604020202020204" pitchFamily="34" charset="0"/>
              <a:buChar char="•"/>
            </a:pPr>
            <a:r>
              <a:rPr lang="en-US" dirty="0">
                <a:latin typeface="Segoe UI Light" panose="020B0502040204020203" pitchFamily="34" charset="0"/>
                <a:ea typeface="+mn-lt"/>
                <a:cs typeface="Segoe UI Light" panose="020B0502040204020203" pitchFamily="34" charset="0"/>
              </a:rPr>
              <a:t>Being able to add more virtual money</a:t>
            </a:r>
          </a:p>
          <a:p>
            <a:pPr marL="285750" indent="-285750">
              <a:buFont typeface="Arial" panose="020B0604020202020204" pitchFamily="34" charset="0"/>
              <a:buChar char="•"/>
            </a:pPr>
            <a:r>
              <a:rPr lang="en-US" dirty="0">
                <a:latin typeface="Segoe UI Light" panose="020B0502040204020203" pitchFamily="34" charset="0"/>
                <a:ea typeface="+mn-lt"/>
                <a:cs typeface="Segoe UI Light" panose="020B0502040204020203" pitchFamily="34" charset="0"/>
              </a:rPr>
              <a:t>Trade not just stocks, but crypto as well!</a:t>
            </a:r>
          </a:p>
          <a:p>
            <a:pPr marL="285750" indent="-285750">
              <a:buFont typeface="Arial" panose="020B0604020202020204" pitchFamily="34" charset="0"/>
              <a:buChar char="•"/>
            </a:pPr>
            <a:r>
              <a:rPr lang="en-US" dirty="0">
                <a:latin typeface="Segoe UI Light" panose="020B0502040204020203" pitchFamily="34" charset="0"/>
                <a:ea typeface="+mn-lt"/>
                <a:cs typeface="Segoe UI Light" panose="020B0502040204020203" pitchFamily="34" charset="0"/>
              </a:rPr>
              <a:t>A more rich user experience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875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FF21-B298-8E15-0D54-DEE9359D93EC}"/>
              </a:ext>
            </a:extLst>
          </p:cNvPr>
          <p:cNvSpPr>
            <a:spLocks noGrp="1"/>
          </p:cNvSpPr>
          <p:nvPr>
            <p:ph type="ctrTitle"/>
          </p:nvPr>
        </p:nvSpPr>
        <p:spPr/>
        <p:txBody>
          <a:bodyPr/>
          <a:lstStyle/>
          <a:p>
            <a:r>
              <a:rPr lang="en-US" dirty="0"/>
              <a:t>Output and code snippets</a:t>
            </a:r>
            <a:endParaRPr lang="en-IN" dirty="0"/>
          </a:p>
        </p:txBody>
      </p:sp>
    </p:spTree>
    <p:extLst>
      <p:ext uri="{BB962C8B-B14F-4D97-AF65-F5344CB8AC3E}">
        <p14:creationId xmlns:p14="http://schemas.microsoft.com/office/powerpoint/2010/main" val="41463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244534"/>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95C34F367C684BBA374F694A16E7BB" ma:contentTypeVersion="5" ma:contentTypeDescription="Create a new document." ma:contentTypeScope="" ma:versionID="6a2f230f32423c655d50965036a6d7f2">
  <xsd:schema xmlns:xsd="http://www.w3.org/2001/XMLSchema" xmlns:xs="http://www.w3.org/2001/XMLSchema" xmlns:p="http://schemas.microsoft.com/office/2006/metadata/properties" xmlns:ns3="a9f38b56-01c8-4ae5-9dca-74d925a22e3c" xmlns:ns4="cfa4a59d-ea35-4f84-8d97-be45a03a6a48" targetNamespace="http://schemas.microsoft.com/office/2006/metadata/properties" ma:root="true" ma:fieldsID="b5bf0d5febd9b02e3f9ecfee771c426f" ns3:_="" ns4:_="">
    <xsd:import namespace="a9f38b56-01c8-4ae5-9dca-74d925a22e3c"/>
    <xsd:import namespace="cfa4a59d-ea35-4f84-8d97-be45a03a6a4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f38b56-01c8-4ae5-9dca-74d925a22e3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a4a59d-ea35-4f84-8d97-be45a03a6a4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purl.org/dc/dcmitype/"/>
    <ds:schemaRef ds:uri="http://purl.org/dc/terms/"/>
    <ds:schemaRef ds:uri="cfa4a59d-ea35-4f84-8d97-be45a03a6a48"/>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a9f38b56-01c8-4ae5-9dca-74d925a22e3c"/>
    <ds:schemaRef ds:uri="http://www.w3.org/XML/1998/namespace"/>
  </ds:schemaRefs>
</ds:datastoreItem>
</file>

<file path=customXml/itemProps3.xml><?xml version="1.0" encoding="utf-8"?>
<ds:datastoreItem xmlns:ds="http://schemas.openxmlformats.org/officeDocument/2006/customXml" ds:itemID="{90EB16DA-1BBA-4479-BD1D-87EB50FBC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f38b56-01c8-4ae5-9dca-74d925a22e3c"/>
    <ds:schemaRef ds:uri="cfa4a59d-ea35-4f84-8d97-be45a03a6a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TM04033923[[fn=Depth]]</Template>
  <TotalTime>98</TotalTime>
  <Words>325</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Arial Rounded MT Bold</vt:lpstr>
      <vt:lpstr>Calibri</vt:lpstr>
      <vt:lpstr>Cascadia Code SemiBold</vt:lpstr>
      <vt:lpstr>Courier New</vt:lpstr>
      <vt:lpstr>Segoe UI Light</vt:lpstr>
      <vt:lpstr>Tw Cen MT</vt:lpstr>
      <vt:lpstr>Office Theme</vt:lpstr>
      <vt:lpstr>Investing and trading platform</vt:lpstr>
      <vt:lpstr>CONTENTS</vt:lpstr>
      <vt:lpstr>INTRODUCTION</vt:lpstr>
      <vt:lpstr>Problem Statement</vt:lpstr>
      <vt:lpstr>Our Approach</vt:lpstr>
      <vt:lpstr>Solution to the technical Challenges</vt:lpstr>
      <vt:lpstr>Future Goals</vt:lpstr>
      <vt:lpstr>Output and code snippets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Investing and trading platform</dc:title>
  <dc:creator>EC CSE 3H SAMRIDH ANAND</dc:creator>
  <cp:lastModifiedBy>Samridh Anand</cp:lastModifiedBy>
  <cp:revision>2</cp:revision>
  <dcterms:created xsi:type="dcterms:W3CDTF">2022-11-18T09:12:04Z</dcterms:created>
  <dcterms:modified xsi:type="dcterms:W3CDTF">2022-11-19T14:34:00Z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0x0101009195C34F367C684BBA374F694A16E7BB</vt:lpwstr>
  </property>
</Properties>
</file>