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Roboto"/>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97e37c5c7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97e37c5c7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04ce3b82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04ce3b82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97e37c5c7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97e37c5c7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04ce3b82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604ce3b82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604ce3b823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604ce3b823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04ce3b823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04ce3b823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04ce3b82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604ce3b82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04ce3b823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604ce3b823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1eb87005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1eb87005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04ce3b823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04ce3b823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04ce3b823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604ce3b823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04ce3b82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04ce3b82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04ce3b823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04ce3b823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97e37c5c7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97e37c5c7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4300"/>
              <a:t>Event Ticketing System</a:t>
            </a:r>
            <a:endParaRPr sz="4300"/>
          </a:p>
        </p:txBody>
      </p:sp>
      <p:sp>
        <p:nvSpPr>
          <p:cNvPr id="87" name="Google Shape;87;p13"/>
          <p:cNvSpPr txBox="1"/>
          <p:nvPr>
            <p:ph idx="1" type="subTitle"/>
          </p:nvPr>
        </p:nvSpPr>
        <p:spPr>
          <a:xfrm>
            <a:off x="727950" y="3522800"/>
            <a:ext cx="7688100" cy="873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935"/>
              <a:buNone/>
            </a:pPr>
            <a:r>
              <a:rPr lang="en-GB" sz="1660"/>
              <a:t>Samridhi Kumari</a:t>
            </a:r>
            <a:endParaRPr sz="1660"/>
          </a:p>
          <a:p>
            <a:pPr indent="0" lvl="0" marL="0" rtl="0" algn="l">
              <a:lnSpc>
                <a:spcPct val="80000"/>
              </a:lnSpc>
              <a:spcBef>
                <a:spcPts val="1000"/>
              </a:spcBef>
              <a:spcAft>
                <a:spcPts val="1000"/>
              </a:spcAft>
              <a:buSzPts val="935"/>
              <a:buNone/>
            </a:pPr>
            <a:r>
              <a:rPr lang="en-GB" sz="1660"/>
              <a:t>KBA Batch 6</a:t>
            </a:r>
            <a:endParaRPr sz="1660"/>
          </a:p>
        </p:txBody>
      </p:sp>
      <p:sp>
        <p:nvSpPr>
          <p:cNvPr id="88" name="Google Shape;88;p13"/>
          <p:cNvSpPr txBox="1"/>
          <p:nvPr/>
        </p:nvSpPr>
        <p:spPr>
          <a:xfrm>
            <a:off x="727950" y="2987150"/>
            <a:ext cx="6725700" cy="5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chemeClr val="accent1"/>
                </a:solidFill>
                <a:latin typeface="Lato"/>
                <a:ea typeface="Lato"/>
                <a:cs typeface="Lato"/>
                <a:sym typeface="Lato"/>
              </a:rPr>
              <a:t>Using HyperLedger Fabric</a:t>
            </a:r>
            <a:endParaRPr b="1" sz="2000">
              <a:solidFill>
                <a:schemeClr val="accen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idx="1" type="body"/>
          </p:nvPr>
        </p:nvSpPr>
        <p:spPr>
          <a:xfrm>
            <a:off x="727650" y="1217550"/>
            <a:ext cx="7688700" cy="2837400"/>
          </a:xfrm>
          <a:prstGeom prst="rect">
            <a:avLst/>
          </a:prstGeom>
        </p:spPr>
        <p:txBody>
          <a:bodyPr anchorCtr="0" anchor="t" bIns="91425" lIns="91425" spcFirstLastPara="1" rIns="91425" wrap="square" tIns="91425">
            <a:normAutofit fontScale="32500"/>
          </a:bodyPr>
          <a:lstStyle/>
          <a:p>
            <a:pPr indent="0" lvl="0" marL="0" rtl="0" algn="l">
              <a:spcBef>
                <a:spcPts val="0"/>
              </a:spcBef>
              <a:spcAft>
                <a:spcPts val="0"/>
              </a:spcAft>
              <a:buNone/>
            </a:pPr>
            <a:r>
              <a:rPr b="1" lang="en-GB" sz="5392"/>
              <a:t>Ticket Transfer:</a:t>
            </a:r>
            <a:endParaRPr b="1" sz="5392"/>
          </a:p>
          <a:p>
            <a:pPr indent="-339883" lvl="0" marL="457200" rtl="0" algn="l">
              <a:spcBef>
                <a:spcPts val="1000"/>
              </a:spcBef>
              <a:spcAft>
                <a:spcPts val="0"/>
              </a:spcAft>
              <a:buSzPct val="100000"/>
              <a:buChar char="●"/>
            </a:pPr>
            <a:r>
              <a:rPr lang="en-GB" sz="5392"/>
              <a:t>Attendees have the flexibility to transfer their digital tickets securely to others through a blockchain-based transfer mechanism. Smart contracts ensure that ownership transfers are legitimate, preventing fraudulent activities and maintaining a transparent record of ticket ownership.</a:t>
            </a:r>
            <a:endParaRPr sz="5392"/>
          </a:p>
          <a:p>
            <a:pPr indent="0" lvl="0" marL="0" rtl="0" algn="l">
              <a:spcBef>
                <a:spcPts val="1000"/>
              </a:spcBef>
              <a:spcAft>
                <a:spcPts val="0"/>
              </a:spcAft>
              <a:buNone/>
            </a:pPr>
            <a:r>
              <a:t/>
            </a:r>
            <a:endParaRPr b="1" sz="5515"/>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493200" y="1187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Participants</a:t>
            </a:r>
            <a:endParaRPr/>
          </a:p>
        </p:txBody>
      </p:sp>
      <p:sp>
        <p:nvSpPr>
          <p:cNvPr id="151" name="Google Shape;151;p23"/>
          <p:cNvSpPr txBox="1"/>
          <p:nvPr>
            <p:ph idx="1" type="body"/>
          </p:nvPr>
        </p:nvSpPr>
        <p:spPr>
          <a:xfrm>
            <a:off x="493200" y="1722800"/>
            <a:ext cx="8157600" cy="282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72">
                <a:highlight>
                  <a:srgbClr val="FFFFFF"/>
                </a:highlight>
              </a:rPr>
              <a:t>Event Organizers:</a:t>
            </a:r>
            <a:endParaRPr b="1" sz="1272">
              <a:highlight>
                <a:srgbClr val="FFFFFF"/>
              </a:highlight>
            </a:endParaRPr>
          </a:p>
          <a:p>
            <a:pPr indent="0" lvl="0" marL="0" rtl="0" algn="l">
              <a:spcBef>
                <a:spcPts val="0"/>
              </a:spcBef>
              <a:spcAft>
                <a:spcPts val="0"/>
              </a:spcAft>
              <a:buNone/>
            </a:pPr>
            <a:r>
              <a:rPr lang="en-GB" sz="1272">
                <a:highlight>
                  <a:srgbClr val="FFFFFF"/>
                </a:highlight>
              </a:rPr>
              <a:t>Event organizers play a central role in initiating the ticketing process. They create and upload digital tickets, define event details, and set parameters such as pricing. Their actions kickstart the entire ticketing workflow, and they interact with the Hyperledger Fabric blockchain to securely record and manage event information.</a:t>
            </a:r>
            <a:endParaRPr sz="1272">
              <a:highlight>
                <a:srgbClr val="FFFFFF"/>
              </a:highlight>
            </a:endParaRPr>
          </a:p>
          <a:p>
            <a:pPr indent="0" lvl="0" marL="0" rtl="0" algn="l">
              <a:spcBef>
                <a:spcPts val="1200"/>
              </a:spcBef>
              <a:spcAft>
                <a:spcPts val="0"/>
              </a:spcAft>
              <a:buNone/>
            </a:pPr>
            <a:r>
              <a:rPr b="1" lang="en-GB" sz="1272">
                <a:highlight>
                  <a:srgbClr val="FFFFFF"/>
                </a:highlight>
              </a:rPr>
              <a:t>Resellers:</a:t>
            </a:r>
            <a:endParaRPr b="1" sz="1272">
              <a:highlight>
                <a:srgbClr val="FFFFFF"/>
              </a:highlight>
            </a:endParaRPr>
          </a:p>
          <a:p>
            <a:pPr indent="0" lvl="0" marL="0" rtl="0" algn="l">
              <a:spcBef>
                <a:spcPts val="0"/>
              </a:spcBef>
              <a:spcAft>
                <a:spcPts val="0"/>
              </a:spcAft>
              <a:buNone/>
            </a:pPr>
            <a:r>
              <a:rPr lang="en-GB" sz="1272">
                <a:highlight>
                  <a:srgbClr val="FFFFFF"/>
                </a:highlight>
              </a:rPr>
              <a:t>Resellers facilitate the secondary market for event tickets. They list tickets for resale, specifying conditions like pricing, and interact with the blockchain to securely transfer ticket ownership to buyers. By participating in the blockchain network, resellers contribute to a fair and transparent resale market.</a:t>
            </a:r>
            <a:endParaRPr sz="1272">
              <a:highlight>
                <a:srgbClr val="FFFFFF"/>
              </a:highlight>
            </a:endParaRPr>
          </a:p>
          <a:p>
            <a:pPr indent="0" lvl="0" marL="0" rtl="0" algn="l">
              <a:spcBef>
                <a:spcPts val="1200"/>
              </a:spcBef>
              <a:spcAft>
                <a:spcPts val="0"/>
              </a:spcAft>
              <a:buNone/>
            </a:pPr>
            <a:r>
              <a:rPr b="1" lang="en-GB" sz="1272">
                <a:highlight>
                  <a:srgbClr val="FFFFFF"/>
                </a:highlight>
              </a:rPr>
              <a:t>Attendees:</a:t>
            </a:r>
            <a:endParaRPr b="1" sz="1272">
              <a:highlight>
                <a:srgbClr val="FFFFFF"/>
              </a:highlight>
            </a:endParaRPr>
          </a:p>
          <a:p>
            <a:pPr indent="0" lvl="0" marL="0" rtl="0" algn="l">
              <a:spcBef>
                <a:spcPts val="0"/>
              </a:spcBef>
              <a:spcAft>
                <a:spcPts val="0"/>
              </a:spcAft>
              <a:buNone/>
            </a:pPr>
            <a:r>
              <a:rPr lang="en-GB" sz="1272">
                <a:highlight>
                  <a:srgbClr val="FFFFFF"/>
                </a:highlight>
              </a:rPr>
              <a:t>Attendees are the end-users who purchase tickets, transfer ownership if necessary, and present digital tickets at event entrances. Their interactions with the system are recorded on the Hyperledger Fabric blockchain, ensuring secure and transparent transactions while reducing the risk of fraudulent activities.</a:t>
            </a:r>
            <a:endParaRPr sz="1272">
              <a:highlight>
                <a:srgbClr val="FFFFFF"/>
              </a:highlight>
            </a:endParaRPr>
          </a:p>
          <a:p>
            <a:pPr indent="0" lvl="0" marL="0" rtl="0" algn="l">
              <a:spcBef>
                <a:spcPts val="1200"/>
              </a:spcBef>
              <a:spcAft>
                <a:spcPts val="0"/>
              </a:spcAft>
              <a:buNone/>
            </a:pPr>
            <a:r>
              <a:t/>
            </a:r>
            <a:endParaRPr b="1" sz="1272">
              <a:solidFill>
                <a:srgbClr val="000000"/>
              </a:solidFill>
              <a:highlight>
                <a:srgbClr val="FFFFFF"/>
              </a:highlight>
            </a:endParaRPr>
          </a:p>
          <a:p>
            <a:pPr indent="0" lvl="0" marL="0" rtl="0" algn="l">
              <a:spcBef>
                <a:spcPts val="1200"/>
              </a:spcBef>
              <a:spcAft>
                <a:spcPts val="0"/>
              </a:spcAft>
              <a:buSzPts val="770"/>
              <a:buNone/>
            </a:pPr>
            <a:r>
              <a:t/>
            </a:r>
            <a:endParaRPr b="1" sz="1572">
              <a:solidFill>
                <a:srgbClr val="000000"/>
              </a:solidFill>
              <a:highlight>
                <a:srgbClr val="FFFFFF"/>
              </a:highlight>
            </a:endParaRPr>
          </a:p>
          <a:p>
            <a:pPr indent="0" lvl="0" marL="0" rtl="0" algn="l">
              <a:spcBef>
                <a:spcPts val="1200"/>
              </a:spcBef>
              <a:spcAft>
                <a:spcPts val="1200"/>
              </a:spcAft>
              <a:buSzPts val="770"/>
              <a:buNone/>
            </a:pPr>
            <a:r>
              <a:t/>
            </a:r>
            <a:endParaRPr sz="101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Assets</a:t>
            </a:r>
            <a:endParaRPr/>
          </a:p>
        </p:txBody>
      </p:sp>
      <p:sp>
        <p:nvSpPr>
          <p:cNvPr id="157" name="Google Shape;157;p24"/>
          <p:cNvSpPr txBox="1"/>
          <p:nvPr>
            <p:ph idx="1" type="body"/>
          </p:nvPr>
        </p:nvSpPr>
        <p:spPr>
          <a:xfrm>
            <a:off x="729450" y="1853850"/>
            <a:ext cx="7688700" cy="282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72">
                <a:highlight>
                  <a:srgbClr val="FFFFFF"/>
                </a:highlight>
              </a:rPr>
              <a:t>In the context of the event ticketing system using Hyperledger Fabric, the primary asset is the digital ticket. Each digital ticket is a unique asset created by event organizers and recorded on the blockchain. It encapsulates essential information such as event details, and pricing. The digital ticket is a valuable asset that undergoes various state changes, including creation, sale, transfer, and potentially resale. The immutability of the blockchain ensures that the details of each ticket remain tamper-proof, enhancing security and trust throughout its lifecycle.</a:t>
            </a:r>
            <a:endParaRPr sz="1472">
              <a:highlight>
                <a:srgbClr val="FFFFFF"/>
              </a:highlight>
            </a:endParaRPr>
          </a:p>
          <a:p>
            <a:pPr indent="0" lvl="0" marL="0" rtl="0" algn="l">
              <a:spcBef>
                <a:spcPts val="1200"/>
              </a:spcBef>
              <a:spcAft>
                <a:spcPts val="0"/>
              </a:spcAft>
              <a:buSzPts val="770"/>
              <a:buNone/>
            </a:pPr>
            <a:r>
              <a:t/>
            </a:r>
            <a:endParaRPr b="1" sz="1572">
              <a:solidFill>
                <a:srgbClr val="000000"/>
              </a:solidFill>
              <a:highlight>
                <a:srgbClr val="FFFFFF"/>
              </a:highlight>
            </a:endParaRPr>
          </a:p>
          <a:p>
            <a:pPr indent="0" lvl="0" marL="0" rtl="0" algn="l">
              <a:spcBef>
                <a:spcPts val="1200"/>
              </a:spcBef>
              <a:spcAft>
                <a:spcPts val="1200"/>
              </a:spcAft>
              <a:buSzPts val="770"/>
              <a:buNone/>
            </a:pPr>
            <a:r>
              <a:t/>
            </a:r>
            <a:endParaRPr sz="101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Transactions</a:t>
            </a:r>
            <a:endParaRPr/>
          </a:p>
        </p:txBody>
      </p:sp>
      <p:sp>
        <p:nvSpPr>
          <p:cNvPr id="163" name="Google Shape;163;p25"/>
          <p:cNvSpPr txBox="1"/>
          <p:nvPr>
            <p:ph idx="1" type="body"/>
          </p:nvPr>
        </p:nvSpPr>
        <p:spPr>
          <a:xfrm>
            <a:off x="729450" y="1674950"/>
            <a:ext cx="7688700" cy="2782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t/>
            </a:r>
            <a:endParaRPr sz="1150">
              <a:solidFill>
                <a:srgbClr val="000000"/>
              </a:solidFill>
              <a:highlight>
                <a:srgbClr val="FFFFFF"/>
              </a:highlight>
            </a:endParaRPr>
          </a:p>
          <a:p>
            <a:pPr indent="0" lvl="0" marL="0" rtl="0" algn="l">
              <a:lnSpc>
                <a:spcPct val="105000"/>
              </a:lnSpc>
              <a:spcBef>
                <a:spcPts val="0"/>
              </a:spcBef>
              <a:spcAft>
                <a:spcPts val="0"/>
              </a:spcAft>
              <a:buNone/>
            </a:pPr>
            <a:r>
              <a:rPr lang="en-GB" sz="1500"/>
              <a:t>Transactions in this context represent the interactions and operations conducted on the Hyperledger Fabric blockchain related to digital tickets. These transactions are:</a:t>
            </a:r>
            <a:endParaRPr sz="1500"/>
          </a:p>
          <a:p>
            <a:pPr indent="0" lvl="0" marL="0" rtl="0" algn="l">
              <a:lnSpc>
                <a:spcPct val="105000"/>
              </a:lnSpc>
              <a:spcBef>
                <a:spcPts val="0"/>
              </a:spcBef>
              <a:spcAft>
                <a:spcPts val="0"/>
              </a:spcAft>
              <a:buNone/>
            </a:pPr>
            <a:r>
              <a:t/>
            </a:r>
            <a:endParaRPr sz="1500"/>
          </a:p>
          <a:p>
            <a:pPr indent="0" lvl="0" marL="0" rtl="0" algn="l">
              <a:spcBef>
                <a:spcPts val="0"/>
              </a:spcBef>
              <a:spcAft>
                <a:spcPts val="0"/>
              </a:spcAft>
              <a:buNone/>
            </a:pPr>
            <a:r>
              <a:rPr b="1" lang="en-GB" sz="1150">
                <a:solidFill>
                  <a:srgbClr val="000000"/>
                </a:solidFill>
              </a:rPr>
              <a:t>Create Ticket:</a:t>
            </a:r>
            <a:r>
              <a:rPr lang="en-GB" sz="1150">
                <a:solidFill>
                  <a:srgbClr val="000000"/>
                </a:solidFill>
              </a:rPr>
              <a:t> Generates a new ticket with event details.</a:t>
            </a:r>
            <a:endParaRPr sz="1150">
              <a:solidFill>
                <a:srgbClr val="000000"/>
              </a:solidFill>
            </a:endParaRPr>
          </a:p>
          <a:p>
            <a:pPr indent="0" lvl="0" marL="0" rtl="0" algn="l">
              <a:spcBef>
                <a:spcPts val="0"/>
              </a:spcBef>
              <a:spcAft>
                <a:spcPts val="0"/>
              </a:spcAft>
              <a:buNone/>
            </a:pPr>
            <a:r>
              <a:rPr b="1" lang="en-GB" sz="1150">
                <a:solidFill>
                  <a:srgbClr val="000000"/>
                </a:solidFill>
              </a:rPr>
              <a:t>Read Ticket:</a:t>
            </a:r>
            <a:r>
              <a:rPr lang="en-GB" sz="1150">
                <a:solidFill>
                  <a:srgbClr val="000000"/>
                </a:solidFill>
              </a:rPr>
              <a:t> Retrieves ticket information based on the ticket ID.</a:t>
            </a:r>
            <a:endParaRPr sz="1150">
              <a:solidFill>
                <a:srgbClr val="000000"/>
              </a:solidFill>
            </a:endParaRPr>
          </a:p>
          <a:p>
            <a:pPr indent="0" lvl="0" marL="0" rtl="0" algn="l">
              <a:spcBef>
                <a:spcPts val="0"/>
              </a:spcBef>
              <a:spcAft>
                <a:spcPts val="0"/>
              </a:spcAft>
              <a:buNone/>
            </a:pPr>
            <a:r>
              <a:rPr b="1" lang="en-GB" sz="1150">
                <a:solidFill>
                  <a:srgbClr val="000000"/>
                </a:solidFill>
              </a:rPr>
              <a:t>Transfer Ticket: </a:t>
            </a:r>
            <a:r>
              <a:rPr lang="en-GB" sz="1150">
                <a:solidFill>
                  <a:srgbClr val="000000"/>
                </a:solidFill>
              </a:rPr>
              <a:t>Transfers ownership of a ticket to another participant.</a:t>
            </a:r>
            <a:endParaRPr sz="1150">
              <a:solidFill>
                <a:srgbClr val="000000"/>
              </a:solidFill>
            </a:endParaRPr>
          </a:p>
          <a:p>
            <a:pPr indent="0" lvl="0" marL="0" rtl="0" algn="l">
              <a:spcBef>
                <a:spcPts val="0"/>
              </a:spcBef>
              <a:spcAft>
                <a:spcPts val="0"/>
              </a:spcAft>
              <a:buNone/>
            </a:pPr>
            <a:r>
              <a:rPr b="1" lang="en-GB" sz="1150">
                <a:solidFill>
                  <a:srgbClr val="000000"/>
                </a:solidFill>
              </a:rPr>
              <a:t>Sell Ticket:</a:t>
            </a:r>
            <a:r>
              <a:rPr lang="en-GB" sz="1150">
                <a:solidFill>
                  <a:srgbClr val="000000"/>
                </a:solidFill>
              </a:rPr>
              <a:t> Facilitates the sale of a ticket by a reseller.</a:t>
            </a:r>
            <a:endParaRPr sz="1150">
              <a:solidFill>
                <a:srgbClr val="000000"/>
              </a:solidFill>
            </a:endParaRPr>
          </a:p>
          <a:p>
            <a:pPr indent="0" lvl="0" marL="0" rtl="0" algn="l">
              <a:spcBef>
                <a:spcPts val="0"/>
              </a:spcBef>
              <a:spcAft>
                <a:spcPts val="0"/>
              </a:spcAft>
              <a:buNone/>
            </a:pPr>
            <a:r>
              <a:rPr b="1" lang="en-GB" sz="1150">
                <a:solidFill>
                  <a:srgbClr val="000000"/>
                </a:solidFill>
              </a:rPr>
              <a:t>Delete Ticket:</a:t>
            </a:r>
            <a:r>
              <a:rPr lang="en-GB" sz="1150">
                <a:solidFill>
                  <a:srgbClr val="000000"/>
                </a:solidFill>
              </a:rPr>
              <a:t> Removes a ticket from the system.</a:t>
            </a:r>
            <a:endParaRPr sz="1150">
              <a:solidFill>
                <a:srgbClr val="000000"/>
              </a:solidFill>
            </a:endParaRPr>
          </a:p>
          <a:p>
            <a:pPr indent="0" lvl="0" marL="0" rtl="0" algn="l">
              <a:spcBef>
                <a:spcPts val="0"/>
              </a:spcBef>
              <a:spcAft>
                <a:spcPts val="0"/>
              </a:spcAft>
              <a:buNone/>
            </a:pPr>
            <a:r>
              <a:rPr b="1" lang="en-GB" sz="1150">
                <a:solidFill>
                  <a:srgbClr val="000000"/>
                </a:solidFill>
              </a:rPr>
              <a:t>Create Order: </a:t>
            </a:r>
            <a:r>
              <a:rPr lang="en-GB" sz="1150">
                <a:solidFill>
                  <a:srgbClr val="000000"/>
                </a:solidFill>
              </a:rPr>
              <a:t>Generates an order for multiple tickets.</a:t>
            </a:r>
            <a:endParaRPr sz="1150">
              <a:solidFill>
                <a:srgbClr val="000000"/>
              </a:solidFill>
            </a:endParaRPr>
          </a:p>
          <a:p>
            <a:pPr indent="0" lvl="0" marL="0" rtl="0" algn="l">
              <a:spcBef>
                <a:spcPts val="0"/>
              </a:spcBef>
              <a:spcAft>
                <a:spcPts val="0"/>
              </a:spcAft>
              <a:buNone/>
            </a:pPr>
            <a:r>
              <a:rPr b="1" lang="en-GB" sz="1150">
                <a:solidFill>
                  <a:srgbClr val="000000"/>
                </a:solidFill>
              </a:rPr>
              <a:t>Read Order:</a:t>
            </a:r>
            <a:r>
              <a:rPr lang="en-GB" sz="1150">
                <a:solidFill>
                  <a:srgbClr val="000000"/>
                </a:solidFill>
              </a:rPr>
              <a:t> Retrieves information about a specific order.</a:t>
            </a:r>
            <a:endParaRPr sz="1150">
              <a:solidFill>
                <a:srgbClr val="000000"/>
              </a:solidFill>
            </a:endParaRPr>
          </a:p>
          <a:p>
            <a:pPr indent="0" lvl="0" marL="0" rtl="0" algn="l">
              <a:spcBef>
                <a:spcPts val="0"/>
              </a:spcBef>
              <a:spcAft>
                <a:spcPts val="0"/>
              </a:spcAft>
              <a:buNone/>
            </a:pPr>
            <a:r>
              <a:rPr b="1" lang="en-GB" sz="1150">
                <a:solidFill>
                  <a:srgbClr val="000000"/>
                </a:solidFill>
              </a:rPr>
              <a:t>Delete Order:</a:t>
            </a:r>
            <a:r>
              <a:rPr lang="en-GB" sz="1150">
                <a:solidFill>
                  <a:srgbClr val="000000"/>
                </a:solidFill>
              </a:rPr>
              <a:t> Removes an order from the system.</a:t>
            </a:r>
            <a:endParaRPr sz="1150">
              <a:solidFill>
                <a:srgbClr val="000000"/>
              </a:solidFill>
            </a:endParaRPr>
          </a:p>
          <a:p>
            <a:pPr indent="0" lvl="0" marL="0" rtl="0" algn="l">
              <a:lnSpc>
                <a:spcPct val="105000"/>
              </a:lnSpc>
              <a:spcBef>
                <a:spcPts val="0"/>
              </a:spcBef>
              <a:spcAft>
                <a:spcPts val="0"/>
              </a:spcAft>
              <a:buNone/>
            </a:pPr>
            <a:r>
              <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616575" y="1350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Further Enhancement</a:t>
            </a:r>
            <a:endParaRPr/>
          </a:p>
        </p:txBody>
      </p:sp>
      <p:sp>
        <p:nvSpPr>
          <p:cNvPr id="169" name="Google Shape;169;p26"/>
          <p:cNvSpPr txBox="1"/>
          <p:nvPr>
            <p:ph idx="1" type="body"/>
          </p:nvPr>
        </p:nvSpPr>
        <p:spPr>
          <a:xfrm>
            <a:off x="528300" y="2014375"/>
            <a:ext cx="8091000" cy="25755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None/>
            </a:pPr>
            <a:r>
              <a:rPr lang="en-GB" sz="5700"/>
              <a:t>To enhance the event ticketing system on Hyperledger Fabric, consider developing a user-friendly mobile app for seamless ticketing experiences. Implement dynamic pricing algorithms for optimized revenue and fairness. Integrate advanced identity verification for enhanced security during ticket transactions. Offer multi-event ticketing packages for diverse event access. Introduce advanced analytics tools for valuable insights, blockchain tokens for in-app purchases, and IoT devices for streamlined validation. Ensure smart contracts are upgradable for flexibility and include a feedback system for continuous improvement. Explore interoperability with other blockchains for broader collaboration and innovation.</a:t>
            </a:r>
            <a:endParaRPr sz="57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727650" y="23041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2940"/>
              <a:t>THANK YOU</a:t>
            </a:r>
            <a:endParaRPr sz="294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a:t>
            </a:r>
            <a:endParaRPr/>
          </a:p>
        </p:txBody>
      </p:sp>
      <p:sp>
        <p:nvSpPr>
          <p:cNvPr id="94" name="Google Shape;94;p14"/>
          <p:cNvSpPr txBox="1"/>
          <p:nvPr>
            <p:ph idx="1" type="body"/>
          </p:nvPr>
        </p:nvSpPr>
        <p:spPr>
          <a:xfrm>
            <a:off x="598500" y="1973575"/>
            <a:ext cx="7950600" cy="2505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852"/>
              <a:buNone/>
            </a:pPr>
            <a:r>
              <a:rPr lang="en-GB" sz="1800"/>
              <a:t>The conventional event ticketing system grapples with persistent issues, including rampant fraud, a dearth of transparency, inflated resale prices, and inefficiencies in transactions. These challenges underscore the imperative for a revolutionary solution. By harnessing the capabilities of Hyperledger Fabric on a private blockchain network, we aim to overhaul the ticketing ecosystem, introducing heightened security, increased transparency, and streamlined processes to benefit organizers, resellers, and attendees alike.</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Proposed Solution</a:t>
            </a:r>
            <a:endParaRPr/>
          </a:p>
        </p:txBody>
      </p:sp>
      <p:sp>
        <p:nvSpPr>
          <p:cNvPr id="100" name="Google Shape;100;p15"/>
          <p:cNvSpPr txBox="1"/>
          <p:nvPr>
            <p:ph idx="1" type="body"/>
          </p:nvPr>
        </p:nvSpPr>
        <p:spPr>
          <a:xfrm>
            <a:off x="655050" y="1933750"/>
            <a:ext cx="7833900" cy="2347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5600">
                <a:highlight>
                  <a:srgbClr val="FFFFFF"/>
                </a:highlight>
              </a:rPr>
              <a:t>Our proposed solution envisions a paradigm shift in the event ticketing landscape, leveraging the power of blockchain technology, particularly Hyperledger Fabric, to address the longstanding challenges faced by organizers, resellers, and attendees.</a:t>
            </a:r>
            <a:endParaRPr sz="5600">
              <a:highlight>
                <a:srgbClr val="FFFFFF"/>
              </a:highlight>
            </a:endParaRPr>
          </a:p>
          <a:p>
            <a:pPr indent="0" lvl="0" marL="0" rtl="0" algn="l">
              <a:spcBef>
                <a:spcPts val="1200"/>
              </a:spcBef>
              <a:spcAft>
                <a:spcPts val="0"/>
              </a:spcAft>
              <a:buNone/>
            </a:pPr>
            <a:r>
              <a:rPr b="1" lang="en-GB" sz="5600">
                <a:highlight>
                  <a:srgbClr val="FFFFFF"/>
                </a:highlight>
              </a:rPr>
              <a:t>Decentralized Event Ticketing System:</a:t>
            </a:r>
            <a:endParaRPr b="1" sz="5600">
              <a:highlight>
                <a:srgbClr val="FFFFFF"/>
              </a:highlight>
            </a:endParaRPr>
          </a:p>
          <a:p>
            <a:pPr indent="0" lvl="0" marL="0" rtl="0" algn="l">
              <a:spcBef>
                <a:spcPts val="0"/>
              </a:spcBef>
              <a:spcAft>
                <a:spcPts val="0"/>
              </a:spcAft>
              <a:buNone/>
            </a:pPr>
            <a:r>
              <a:rPr lang="en-GB" sz="5600">
                <a:highlight>
                  <a:srgbClr val="FFFFFF"/>
                </a:highlight>
              </a:rPr>
              <a:t>At the core of our solution is the establishment of a decentralized event ticketing system. By decentralizing the ticketing process, we aim to eradicate the vulnerabilities associated with fraud, ensuring the authenticity of each ticket through blockchain's immutable ledger.</a:t>
            </a:r>
            <a:endParaRPr sz="5600">
              <a:highlight>
                <a:srgbClr val="FFFFFF"/>
              </a:highlight>
            </a:endParaRPr>
          </a:p>
          <a:p>
            <a:pPr indent="0" lvl="0" marL="0" rtl="0" algn="l">
              <a:spcBef>
                <a:spcPts val="1200"/>
              </a:spcBef>
              <a:spcAft>
                <a:spcPts val="0"/>
              </a:spcAft>
              <a:buNone/>
            </a:pPr>
            <a:r>
              <a:rPr b="1" lang="en-GB" sz="5600">
                <a:highlight>
                  <a:srgbClr val="FFFFFF"/>
                </a:highlight>
              </a:rPr>
              <a:t>Smart Contracts for Transparency:</a:t>
            </a:r>
            <a:endParaRPr b="1" sz="5600">
              <a:highlight>
                <a:srgbClr val="FFFFFF"/>
              </a:highlight>
            </a:endParaRPr>
          </a:p>
          <a:p>
            <a:pPr indent="0" lvl="0" marL="0" rtl="0" algn="l">
              <a:spcBef>
                <a:spcPts val="0"/>
              </a:spcBef>
              <a:spcAft>
                <a:spcPts val="0"/>
              </a:spcAft>
              <a:buNone/>
            </a:pPr>
            <a:r>
              <a:rPr lang="en-GB" sz="5600">
                <a:highlight>
                  <a:srgbClr val="FFFFFF"/>
                </a:highlight>
              </a:rPr>
              <a:t>Hyperledger Fabric enables the implementation of smart contracts, automating and self-executing predefined rules. This functionality ensures transparency in ticket transactions, providing both organizers and attendees with a verifiable and real-time record of the entire ticketing lifecycle.</a:t>
            </a:r>
            <a:endParaRPr sz="56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idx="1" type="body"/>
          </p:nvPr>
        </p:nvSpPr>
        <p:spPr>
          <a:xfrm>
            <a:off x="727650" y="1441200"/>
            <a:ext cx="7688700" cy="3132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GB" sz="5600">
                <a:highlight>
                  <a:srgbClr val="FFFFFF"/>
                </a:highlight>
              </a:rPr>
              <a:t>Fair and Transparent Resale Market:</a:t>
            </a:r>
            <a:endParaRPr b="1" sz="5600">
              <a:highlight>
                <a:srgbClr val="FFFFFF"/>
              </a:highlight>
            </a:endParaRPr>
          </a:p>
          <a:p>
            <a:pPr indent="0" lvl="0" marL="0" rtl="0" algn="l">
              <a:spcBef>
                <a:spcPts val="0"/>
              </a:spcBef>
              <a:spcAft>
                <a:spcPts val="0"/>
              </a:spcAft>
              <a:buNone/>
            </a:pPr>
            <a:r>
              <a:rPr lang="en-GB" sz="5600">
                <a:highlight>
                  <a:srgbClr val="FFFFFF"/>
                </a:highlight>
              </a:rPr>
              <a:t>Our solution introduces a fair and transparent resale market facilitated by blockchain. Through smart contracts, resale transactions are governed by predefined rules, eliminating exorbitant fees and fostering a secondary market that benefits both buyers and sellers.</a:t>
            </a:r>
            <a:endParaRPr sz="5600">
              <a:highlight>
                <a:srgbClr val="FFFFFF"/>
              </a:highlight>
            </a:endParaRPr>
          </a:p>
          <a:p>
            <a:pPr indent="0" lvl="0" marL="0" rtl="0" algn="l">
              <a:spcBef>
                <a:spcPts val="1200"/>
              </a:spcBef>
              <a:spcAft>
                <a:spcPts val="0"/>
              </a:spcAft>
              <a:buNone/>
            </a:pPr>
            <a:r>
              <a:rPr b="1" lang="en-GB" sz="5600">
                <a:highlight>
                  <a:srgbClr val="FFFFFF"/>
                </a:highlight>
              </a:rPr>
              <a:t>Efficient Transactions and Reduced Intermediaries:</a:t>
            </a:r>
            <a:endParaRPr b="1" sz="5600">
              <a:highlight>
                <a:srgbClr val="FFFFFF"/>
              </a:highlight>
            </a:endParaRPr>
          </a:p>
          <a:p>
            <a:pPr indent="0" lvl="0" marL="0" rtl="0" algn="l">
              <a:spcBef>
                <a:spcPts val="0"/>
              </a:spcBef>
              <a:spcAft>
                <a:spcPts val="0"/>
              </a:spcAft>
              <a:buNone/>
            </a:pPr>
            <a:r>
              <a:rPr lang="en-GB" sz="5600">
                <a:highlight>
                  <a:srgbClr val="FFFFFF"/>
                </a:highlight>
              </a:rPr>
              <a:t>Hyperledger Fabric's modular architecture and scalability address the inefficiencies associated with traditional ticketing processes. Transactions are executed swiftly and securely, reducing delays and costs by minimizing the reliance on multiple intermediaries.</a:t>
            </a:r>
            <a:endParaRPr sz="5600">
              <a:highlight>
                <a:srgbClr val="FFFFFF"/>
              </a:highlight>
            </a:endParaRPr>
          </a:p>
          <a:p>
            <a:pPr indent="0" lvl="0" marL="0" rtl="0" algn="l">
              <a:spcBef>
                <a:spcPts val="1200"/>
              </a:spcBef>
              <a:spcAft>
                <a:spcPts val="0"/>
              </a:spcAft>
              <a:buNone/>
            </a:pPr>
            <a:r>
              <a:rPr b="1" lang="en-GB" sz="5600">
                <a:highlight>
                  <a:srgbClr val="FFFFFF"/>
                </a:highlight>
              </a:rPr>
              <a:t>Enhanced User Experience:</a:t>
            </a:r>
            <a:endParaRPr b="1" sz="5600">
              <a:highlight>
                <a:srgbClr val="FFFFFF"/>
              </a:highlight>
            </a:endParaRPr>
          </a:p>
          <a:p>
            <a:pPr indent="0" lvl="0" marL="0" rtl="0" algn="l">
              <a:spcBef>
                <a:spcPts val="0"/>
              </a:spcBef>
              <a:spcAft>
                <a:spcPts val="0"/>
              </a:spcAft>
              <a:buNone/>
            </a:pPr>
            <a:r>
              <a:rPr lang="en-GB" sz="5600">
                <a:highlight>
                  <a:srgbClr val="FFFFFF"/>
                </a:highlight>
              </a:rPr>
              <a:t>Ultimately, our proposed solution aims to enhance the overall user experience for both organizers and attendees. By leveraging blockchain's security features, transparency, and efficiency, we seek to create a ticketing ecosystem that is not only robust and trustworthy but also user-friendly and adaptable to the evolving dynamics of the event industry.</a:t>
            </a:r>
            <a:endParaRPr sz="560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Hyperledger Fabric?</a:t>
            </a:r>
            <a:endParaRPr/>
          </a:p>
        </p:txBody>
      </p:sp>
      <p:sp>
        <p:nvSpPr>
          <p:cNvPr id="111" name="Google Shape;111;p17"/>
          <p:cNvSpPr txBox="1"/>
          <p:nvPr>
            <p:ph idx="1" type="body"/>
          </p:nvPr>
        </p:nvSpPr>
        <p:spPr>
          <a:xfrm>
            <a:off x="729450" y="2401375"/>
            <a:ext cx="7495200" cy="2261100"/>
          </a:xfrm>
          <a:prstGeom prst="rect">
            <a:avLst/>
          </a:prstGeom>
        </p:spPr>
        <p:txBody>
          <a:bodyPr anchorCtr="0" anchor="t" bIns="91425" lIns="91425" spcFirstLastPara="1" rIns="91425" wrap="square" tIns="91425">
            <a:noAutofit/>
          </a:bodyPr>
          <a:lstStyle/>
          <a:p>
            <a:pPr indent="0" lvl="0" marL="0" rtl="0" algn="l">
              <a:lnSpc>
                <a:spcPct val="175000"/>
              </a:lnSpc>
              <a:spcBef>
                <a:spcPts val="1500"/>
              </a:spcBef>
              <a:spcAft>
                <a:spcPts val="0"/>
              </a:spcAft>
              <a:buNone/>
            </a:pPr>
            <a:r>
              <a:rPr lang="en-GB">
                <a:solidFill>
                  <a:srgbClr val="000000"/>
                </a:solidFill>
                <a:highlight>
                  <a:srgbClr val="FFFFFF"/>
                </a:highlight>
              </a:rPr>
              <a:t>Hyperledger Fabric is the optimal choice for our solution because it provides a private and permissioned blockchain network, ensuring data privacy and access control. Its modular architecture allows customization to fit our specific use case, and it offers robust features such as scalability, privacy, rich access control, and flexible consensus mechanisms. This adds substantial value by enhancing data security, transparency, and efficiency in employee time and attendance tracking.</a:t>
            </a:r>
            <a:endParaRPr>
              <a:solidFill>
                <a:srgbClr val="000000"/>
              </a:solidFill>
              <a:highlight>
                <a:srgbClr val="FFFFFF"/>
              </a:highlight>
            </a:endParaRPr>
          </a:p>
          <a:p>
            <a:pPr indent="0" lvl="0" marL="0" rtl="0" algn="l">
              <a:lnSpc>
                <a:spcPct val="175000"/>
              </a:lnSpc>
              <a:spcBef>
                <a:spcPts val="1500"/>
              </a:spcBef>
              <a:spcAft>
                <a:spcPts val="0"/>
              </a:spcAft>
              <a:buNone/>
            </a:pPr>
            <a:r>
              <a:t/>
            </a:r>
            <a:endParaRPr sz="1800">
              <a:solidFill>
                <a:srgbClr val="000000"/>
              </a:solidFill>
              <a:latin typeface="Arial"/>
              <a:ea typeface="Arial"/>
              <a:cs typeface="Arial"/>
              <a:sym typeface="Arial"/>
            </a:endParaRPr>
          </a:p>
          <a:p>
            <a:pPr indent="0" lvl="0" marL="0" rtl="0" algn="l">
              <a:lnSpc>
                <a:spcPct val="175000"/>
              </a:lnSpc>
              <a:spcBef>
                <a:spcPts val="1500"/>
              </a:spcBef>
              <a:spcAft>
                <a:spcPts val="0"/>
              </a:spcAft>
              <a:buNone/>
            </a:pPr>
            <a:r>
              <a:t/>
            </a:r>
            <a:endParaRPr sz="1800">
              <a:solidFill>
                <a:srgbClr val="000000"/>
              </a:solidFill>
              <a:highlight>
                <a:srgbClr val="FFFFFF"/>
              </a:highlight>
            </a:endParaRPr>
          </a:p>
          <a:p>
            <a:pPr indent="0" lvl="0" marL="0" rtl="0" algn="l">
              <a:lnSpc>
                <a:spcPct val="175000"/>
              </a:lnSpc>
              <a:spcBef>
                <a:spcPts val="1500"/>
              </a:spcBef>
              <a:spcAft>
                <a:spcPts val="0"/>
              </a:spcAft>
              <a:buNone/>
            </a:pPr>
            <a:r>
              <a:rPr lang="en-GB" sz="1800">
                <a:solidFill>
                  <a:srgbClr val="000000"/>
                </a:solidFill>
                <a:highlight>
                  <a:srgbClr val="FFFFFF"/>
                </a:highlight>
              </a:rPr>
              <a:t> </a:t>
            </a:r>
            <a:endParaRPr sz="1800">
              <a:solidFill>
                <a:srgbClr val="000000"/>
              </a:solidFill>
              <a:highlight>
                <a:srgbClr val="FFFFFF"/>
              </a:highlight>
            </a:endParaRPr>
          </a:p>
          <a:p>
            <a:pPr indent="0" lvl="0" marL="0" rtl="0" algn="l">
              <a:lnSpc>
                <a:spcPct val="175000"/>
              </a:lnSpc>
              <a:spcBef>
                <a:spcPts val="1500"/>
              </a:spcBef>
              <a:spcAft>
                <a:spcPts val="0"/>
              </a:spcAft>
              <a:buNone/>
            </a:pPr>
            <a:r>
              <a:rPr lang="en-GB" sz="1800">
                <a:solidFill>
                  <a:srgbClr val="000000"/>
                </a:solidFill>
                <a:highlight>
                  <a:srgbClr val="FFFFFF"/>
                </a:highlight>
              </a:rPr>
              <a:t> </a:t>
            </a:r>
            <a:endParaRPr sz="1800">
              <a:solidFill>
                <a:srgbClr val="000000"/>
              </a:solidFill>
              <a:highlight>
                <a:srgbClr val="FFFFFF"/>
              </a:highlight>
            </a:endParaRPr>
          </a:p>
          <a:p>
            <a:pPr indent="0" lvl="0" marL="0" rtl="0" algn="l">
              <a:lnSpc>
                <a:spcPct val="175000"/>
              </a:lnSpc>
              <a:spcBef>
                <a:spcPts val="1500"/>
              </a:spcBef>
              <a:spcAft>
                <a:spcPts val="1500"/>
              </a:spcAft>
              <a:buNone/>
            </a:pPr>
            <a:r>
              <a:rPr lang="en-GB" sz="1800">
                <a:solidFill>
                  <a:srgbClr val="000000"/>
                </a:solidFill>
                <a:highlight>
                  <a:srgbClr val="FFFFFF"/>
                </a:highlight>
              </a:rPr>
              <a:t> </a:t>
            </a:r>
            <a:endParaRPr sz="1800">
              <a:solidFill>
                <a:srgbClr val="000000"/>
              </a:solidFill>
              <a:latin typeface="Roboto"/>
              <a:ea typeface="Roboto"/>
              <a:cs typeface="Roboto"/>
              <a:sym typeface="Roboto"/>
            </a:endParaRPr>
          </a:p>
        </p:txBody>
      </p:sp>
      <p:pic>
        <p:nvPicPr>
          <p:cNvPr id="112" name="Google Shape;112;p17"/>
          <p:cNvPicPr preferRelativeResize="0"/>
          <p:nvPr/>
        </p:nvPicPr>
        <p:blipFill>
          <a:blip r:embed="rId3">
            <a:alphaModFix/>
          </a:blip>
          <a:stretch>
            <a:fillRect/>
          </a:stretch>
        </p:blipFill>
        <p:spPr>
          <a:xfrm>
            <a:off x="5070175" y="978018"/>
            <a:ext cx="3154475" cy="87583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idx="1" type="body"/>
          </p:nvPr>
        </p:nvSpPr>
        <p:spPr>
          <a:xfrm>
            <a:off x="727650" y="965850"/>
            <a:ext cx="7688700" cy="3211800"/>
          </a:xfrm>
          <a:prstGeom prst="rect">
            <a:avLst/>
          </a:prstGeom>
        </p:spPr>
        <p:txBody>
          <a:bodyPr anchorCtr="0" anchor="t" bIns="91425" lIns="91425" spcFirstLastPara="1" rIns="91425" wrap="square" tIns="91425">
            <a:noAutofit/>
          </a:bodyPr>
          <a:lstStyle/>
          <a:p>
            <a:pPr indent="0" lvl="0" marL="0" rtl="0" algn="l">
              <a:lnSpc>
                <a:spcPct val="175000"/>
              </a:lnSpc>
              <a:spcBef>
                <a:spcPts val="0"/>
              </a:spcBef>
              <a:spcAft>
                <a:spcPts val="0"/>
              </a:spcAft>
              <a:buNone/>
            </a:pPr>
            <a:r>
              <a:rPr b="1" lang="en-GB" sz="1400">
                <a:highlight>
                  <a:srgbClr val="FFFFFF"/>
                </a:highlight>
              </a:rPr>
              <a:t>Enabling a Private and Permissioned Network: </a:t>
            </a:r>
            <a:r>
              <a:rPr lang="en-GB" sz="1400">
                <a:highlight>
                  <a:srgbClr val="FFFFFF"/>
                </a:highlight>
              </a:rPr>
              <a:t>Fabric ensures data privacy and access control, a crucial feature for this use case.</a:t>
            </a:r>
            <a:endParaRPr sz="1400">
              <a:highlight>
                <a:srgbClr val="FFFFFF"/>
              </a:highlight>
            </a:endParaRPr>
          </a:p>
          <a:p>
            <a:pPr indent="0" lvl="0" marL="0" rtl="0" algn="l">
              <a:lnSpc>
                <a:spcPct val="175000"/>
              </a:lnSpc>
              <a:spcBef>
                <a:spcPts val="0"/>
              </a:spcBef>
              <a:spcAft>
                <a:spcPts val="0"/>
              </a:spcAft>
              <a:buNone/>
            </a:pPr>
            <a:r>
              <a:rPr b="1" lang="en-GB" sz="1400">
                <a:highlight>
                  <a:srgbClr val="FFFFFF"/>
                </a:highlight>
              </a:rPr>
              <a:t>Providing Modular Architecture:</a:t>
            </a:r>
            <a:r>
              <a:rPr lang="en-GB" sz="1400">
                <a:highlight>
                  <a:srgbClr val="FFFFFF"/>
                </a:highlight>
              </a:rPr>
              <a:t> It offers flexibility to customize the network and implement specific smart contracts.</a:t>
            </a:r>
            <a:endParaRPr sz="1400">
              <a:highlight>
                <a:srgbClr val="FFFFFF"/>
              </a:highlight>
            </a:endParaRPr>
          </a:p>
          <a:p>
            <a:pPr indent="0" lvl="0" marL="0" rtl="0" algn="l">
              <a:lnSpc>
                <a:spcPct val="175000"/>
              </a:lnSpc>
              <a:spcBef>
                <a:spcPts val="0"/>
              </a:spcBef>
              <a:spcAft>
                <a:spcPts val="0"/>
              </a:spcAft>
              <a:buNone/>
            </a:pPr>
            <a:r>
              <a:rPr b="1" lang="en-GB" sz="1400">
                <a:highlight>
                  <a:srgbClr val="FFFFFF"/>
                </a:highlight>
              </a:rPr>
              <a:t>Supporting Scalability:</a:t>
            </a:r>
            <a:r>
              <a:rPr lang="en-GB" sz="1400">
                <a:highlight>
                  <a:srgbClr val="FFFFFF"/>
                </a:highlight>
              </a:rPr>
              <a:t> As our organization and workforce grow, Fabric allows seamless network expansion.</a:t>
            </a:r>
            <a:endParaRPr sz="1400">
              <a:highlight>
                <a:srgbClr val="FFFFFF"/>
              </a:highlight>
            </a:endParaRPr>
          </a:p>
          <a:p>
            <a:pPr indent="0" lvl="0" marL="0" rtl="0" algn="l">
              <a:lnSpc>
                <a:spcPct val="175000"/>
              </a:lnSpc>
              <a:spcBef>
                <a:spcPts val="0"/>
              </a:spcBef>
              <a:spcAft>
                <a:spcPts val="0"/>
              </a:spcAft>
              <a:buNone/>
            </a:pPr>
            <a:r>
              <a:rPr b="1" lang="en-GB" sz="1400">
                <a:highlight>
                  <a:srgbClr val="FFFFFF"/>
                </a:highlight>
              </a:rPr>
              <a:t>Offering Data Privacy: </a:t>
            </a:r>
            <a:r>
              <a:rPr lang="en-GB" sz="1400">
                <a:highlight>
                  <a:srgbClr val="FFFFFF"/>
                </a:highlight>
              </a:rPr>
              <a:t>Fabric's privacy features secure sensitive information, vital for employee compensation data.</a:t>
            </a:r>
            <a:endParaRPr sz="1400">
              <a:highlight>
                <a:srgbClr val="FFFFFF"/>
              </a:highlight>
            </a:endParaRPr>
          </a:p>
          <a:p>
            <a:pPr indent="0" lvl="0" marL="0" rtl="0" algn="l">
              <a:lnSpc>
                <a:spcPct val="175000"/>
              </a:lnSpc>
              <a:spcBef>
                <a:spcPts val="0"/>
              </a:spcBef>
              <a:spcAft>
                <a:spcPts val="0"/>
              </a:spcAft>
              <a:buNone/>
            </a:pPr>
            <a:r>
              <a:rPr b="1" lang="en-GB" sz="1400">
                <a:highlight>
                  <a:srgbClr val="FFFFFF"/>
                </a:highlight>
              </a:rPr>
              <a:t>Endorsement Policies:</a:t>
            </a:r>
            <a:r>
              <a:rPr lang="en-GB" sz="1400">
                <a:highlight>
                  <a:srgbClr val="FFFFFF"/>
                </a:highlight>
              </a:rPr>
              <a:t> Complex endorsement policies enhance multi-party verification for time-off requests and payroll processing.</a:t>
            </a:r>
            <a:endParaRPr sz="1400">
              <a:highlight>
                <a:srgbClr val="FFFFFF"/>
              </a:highlight>
            </a:endParaRPr>
          </a:p>
          <a:p>
            <a:pPr indent="0" lvl="0" marL="0" rtl="0" algn="l">
              <a:lnSpc>
                <a:spcPct val="175000"/>
              </a:lnSpc>
              <a:spcBef>
                <a:spcPts val="0"/>
              </a:spcBef>
              <a:spcAft>
                <a:spcPts val="0"/>
              </a:spcAft>
              <a:buNone/>
            </a:pPr>
            <a:r>
              <a:t/>
            </a:r>
            <a:endParaRPr b="1" sz="1400">
              <a:solidFill>
                <a:srgbClr val="000000"/>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idx="1" type="body"/>
          </p:nvPr>
        </p:nvSpPr>
        <p:spPr>
          <a:xfrm>
            <a:off x="729450" y="1424900"/>
            <a:ext cx="7688700" cy="2915100"/>
          </a:xfrm>
          <a:prstGeom prst="rect">
            <a:avLst/>
          </a:prstGeom>
        </p:spPr>
        <p:txBody>
          <a:bodyPr anchorCtr="0" anchor="t" bIns="91425" lIns="91425" spcFirstLastPara="1" rIns="91425" wrap="square" tIns="91425">
            <a:normAutofit lnSpcReduction="10000"/>
          </a:bodyPr>
          <a:lstStyle/>
          <a:p>
            <a:pPr indent="0" lvl="0" marL="0" rtl="0" algn="l">
              <a:lnSpc>
                <a:spcPct val="175000"/>
              </a:lnSpc>
              <a:spcBef>
                <a:spcPts val="0"/>
              </a:spcBef>
              <a:spcAft>
                <a:spcPts val="0"/>
              </a:spcAft>
              <a:buNone/>
            </a:pPr>
            <a:r>
              <a:rPr b="1" lang="en-GB" sz="1400">
                <a:highlight>
                  <a:schemeClr val="lt1"/>
                </a:highlight>
              </a:rPr>
              <a:t>Consensus Flexibility: </a:t>
            </a:r>
            <a:r>
              <a:rPr lang="en-GB" sz="1400">
                <a:highlight>
                  <a:schemeClr val="lt1"/>
                </a:highlight>
              </a:rPr>
              <a:t>Fabric accommodates multiple consensus mechanisms, ensuring data integrity.</a:t>
            </a:r>
            <a:endParaRPr sz="1400">
              <a:highlight>
                <a:schemeClr val="lt1"/>
              </a:highlight>
            </a:endParaRPr>
          </a:p>
          <a:p>
            <a:pPr indent="0" lvl="0" marL="0" rtl="0" algn="l">
              <a:lnSpc>
                <a:spcPct val="175000"/>
              </a:lnSpc>
              <a:spcBef>
                <a:spcPts val="0"/>
              </a:spcBef>
              <a:spcAft>
                <a:spcPts val="0"/>
              </a:spcAft>
              <a:buNone/>
            </a:pPr>
            <a:r>
              <a:rPr b="1" lang="en-GB" sz="1400">
                <a:highlight>
                  <a:schemeClr val="lt1"/>
                </a:highlight>
              </a:rPr>
              <a:t>Rich Access Control: </a:t>
            </a:r>
            <a:r>
              <a:rPr lang="en-GB" sz="1400">
                <a:highlight>
                  <a:schemeClr val="lt1"/>
                </a:highlight>
              </a:rPr>
              <a:t>Built-in access control mechanisms and ACLs provide precise control over network access.</a:t>
            </a:r>
            <a:endParaRPr sz="1400">
              <a:highlight>
                <a:schemeClr val="lt1"/>
              </a:highlight>
            </a:endParaRPr>
          </a:p>
          <a:p>
            <a:pPr indent="0" lvl="0" marL="0" rtl="0" algn="l">
              <a:lnSpc>
                <a:spcPct val="175000"/>
              </a:lnSpc>
              <a:spcBef>
                <a:spcPts val="0"/>
              </a:spcBef>
              <a:spcAft>
                <a:spcPts val="0"/>
              </a:spcAft>
              <a:buNone/>
            </a:pPr>
            <a:r>
              <a:rPr b="1" lang="en-GB" sz="1400">
                <a:highlight>
                  <a:schemeClr val="lt1"/>
                </a:highlight>
              </a:rPr>
              <a:t>Proven Track Record: </a:t>
            </a:r>
            <a:r>
              <a:rPr lang="en-GB" sz="1400">
                <a:highlight>
                  <a:schemeClr val="lt1"/>
                </a:highlight>
              </a:rPr>
              <a:t>Fabric's success in various enterprise applications underscores its reliability for real-world use cases, such as workforce management.</a:t>
            </a:r>
            <a:endParaRPr sz="1400">
              <a:highlight>
                <a:schemeClr val="lt1"/>
              </a:highlight>
            </a:endParaRPr>
          </a:p>
          <a:p>
            <a:pPr indent="0" lvl="0" marL="0" rtl="0" algn="l">
              <a:lnSpc>
                <a:spcPct val="175000"/>
              </a:lnSpc>
              <a:spcBef>
                <a:spcPts val="0"/>
              </a:spcBef>
              <a:spcAft>
                <a:spcPts val="0"/>
              </a:spcAft>
              <a:buNone/>
            </a:pPr>
            <a:r>
              <a:t/>
            </a:r>
            <a:endParaRPr b="1" sz="1200">
              <a:solidFill>
                <a:srgbClr val="000000"/>
              </a:solidFill>
              <a:highlight>
                <a:schemeClr val="lt1"/>
              </a:highlight>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WorkFlow</a:t>
            </a:r>
            <a:endParaRPr/>
          </a:p>
        </p:txBody>
      </p:sp>
      <p:sp>
        <p:nvSpPr>
          <p:cNvPr id="128" name="Google Shape;128;p20"/>
          <p:cNvSpPr/>
          <p:nvPr/>
        </p:nvSpPr>
        <p:spPr>
          <a:xfrm>
            <a:off x="681350" y="2615443"/>
            <a:ext cx="1527300" cy="83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Ticket Creation</a:t>
            </a:r>
            <a:endParaRPr>
              <a:latin typeface="Lato"/>
              <a:ea typeface="Lato"/>
              <a:cs typeface="Lato"/>
              <a:sym typeface="Lato"/>
            </a:endParaRPr>
          </a:p>
        </p:txBody>
      </p:sp>
      <p:sp>
        <p:nvSpPr>
          <p:cNvPr id="129" name="Google Shape;129;p20"/>
          <p:cNvSpPr/>
          <p:nvPr/>
        </p:nvSpPr>
        <p:spPr>
          <a:xfrm>
            <a:off x="2208671" y="2825922"/>
            <a:ext cx="480000" cy="329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 name="Google Shape;130;p20"/>
          <p:cNvSpPr/>
          <p:nvPr/>
        </p:nvSpPr>
        <p:spPr>
          <a:xfrm>
            <a:off x="2688729" y="2593597"/>
            <a:ext cx="1527300" cy="83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Ticket Validation</a:t>
            </a:r>
            <a:endParaRPr>
              <a:latin typeface="Lato"/>
              <a:ea typeface="Lato"/>
              <a:cs typeface="Lato"/>
              <a:sym typeface="Lato"/>
            </a:endParaRPr>
          </a:p>
        </p:txBody>
      </p:sp>
      <p:sp>
        <p:nvSpPr>
          <p:cNvPr id="131" name="Google Shape;131;p20"/>
          <p:cNvSpPr/>
          <p:nvPr/>
        </p:nvSpPr>
        <p:spPr>
          <a:xfrm>
            <a:off x="4215988" y="2804075"/>
            <a:ext cx="480000" cy="329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2" name="Google Shape;132;p20"/>
          <p:cNvSpPr/>
          <p:nvPr/>
        </p:nvSpPr>
        <p:spPr>
          <a:xfrm>
            <a:off x="4696108" y="2571750"/>
            <a:ext cx="1527300" cy="83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Ticket Resale</a:t>
            </a:r>
            <a:endParaRPr>
              <a:latin typeface="Lato"/>
              <a:ea typeface="Lato"/>
              <a:cs typeface="Lato"/>
              <a:sym typeface="Lato"/>
            </a:endParaRPr>
          </a:p>
        </p:txBody>
      </p:sp>
      <p:sp>
        <p:nvSpPr>
          <p:cNvPr id="133" name="Google Shape;133;p20"/>
          <p:cNvSpPr/>
          <p:nvPr/>
        </p:nvSpPr>
        <p:spPr>
          <a:xfrm>
            <a:off x="6223366" y="2825922"/>
            <a:ext cx="538500" cy="329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 name="Google Shape;134;p20"/>
          <p:cNvSpPr/>
          <p:nvPr/>
        </p:nvSpPr>
        <p:spPr>
          <a:xfrm>
            <a:off x="6761916" y="2571750"/>
            <a:ext cx="1527300" cy="83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Ticket Transfer</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Explanation</a:t>
            </a:r>
            <a:endParaRPr/>
          </a:p>
        </p:txBody>
      </p:sp>
      <p:sp>
        <p:nvSpPr>
          <p:cNvPr id="140" name="Google Shape;140;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GB" sz="6315"/>
              <a:t>Ticket Creation:</a:t>
            </a:r>
            <a:endParaRPr b="1" sz="6315"/>
          </a:p>
          <a:p>
            <a:pPr indent="-328856" lvl="0" marL="457200" rtl="0" algn="l">
              <a:spcBef>
                <a:spcPts val="1000"/>
              </a:spcBef>
              <a:spcAft>
                <a:spcPts val="0"/>
              </a:spcAft>
              <a:buSzPct val="100000"/>
              <a:buChar char="●"/>
            </a:pPr>
            <a:r>
              <a:rPr lang="en-GB" sz="6315"/>
              <a:t>Event organizers initiate the process by creating digital tickets through a user-friendly interface. This information, including event details and ticket specifications, is then submitted to the Hyperledger Fabric blockchain.</a:t>
            </a:r>
            <a:endParaRPr sz="6315"/>
          </a:p>
          <a:p>
            <a:pPr indent="0" lvl="0" marL="0" rtl="0" algn="l">
              <a:spcBef>
                <a:spcPts val="1000"/>
              </a:spcBef>
              <a:spcAft>
                <a:spcPts val="0"/>
              </a:spcAft>
              <a:buNone/>
            </a:pPr>
            <a:r>
              <a:rPr b="1" lang="en-GB" sz="6315"/>
              <a:t>Ticket Sale:</a:t>
            </a:r>
            <a:endParaRPr b="1" sz="6315"/>
          </a:p>
          <a:p>
            <a:pPr indent="-328856" lvl="0" marL="457200" rtl="0" algn="l">
              <a:spcBef>
                <a:spcPts val="1000"/>
              </a:spcBef>
              <a:spcAft>
                <a:spcPts val="0"/>
              </a:spcAft>
              <a:buSzPct val="100000"/>
              <a:buChar char="●"/>
            </a:pPr>
            <a:r>
              <a:rPr lang="en-GB" sz="6315"/>
              <a:t>Once tickets are created, organizers set pricing and availability parameters. Resellers and attendees interact with the system to securely purchase tickets. </a:t>
            </a:r>
            <a:endParaRPr sz="6315"/>
          </a:p>
          <a:p>
            <a:pPr indent="-328856" lvl="0" marL="457200" rtl="0" algn="l">
              <a:spcBef>
                <a:spcPts val="0"/>
              </a:spcBef>
              <a:spcAft>
                <a:spcPts val="0"/>
              </a:spcAft>
              <a:buSzPct val="100000"/>
              <a:buChar char="●"/>
            </a:pPr>
            <a:r>
              <a:rPr lang="en-GB" sz="6315"/>
              <a:t>Smart contracts on the Hyperledger Fabric network validate and execute these transactions, recording the details on the blockchain for transparency.</a:t>
            </a:r>
            <a:endParaRPr sz="6315"/>
          </a:p>
          <a:p>
            <a:pPr indent="0" lvl="0" marL="0" rtl="0" algn="l">
              <a:spcBef>
                <a:spcPts val="1000"/>
              </a:spcBef>
              <a:spcAft>
                <a:spcPts val="0"/>
              </a:spcAft>
              <a:buNone/>
            </a:pPr>
            <a:r>
              <a:t/>
            </a:r>
            <a:endParaRPr sz="50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