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68" r:id="rId8"/>
    <p:sldId id="262" r:id="rId9"/>
    <p:sldId id="267" r:id="rId10"/>
    <p:sldId id="266" r:id="rId11"/>
    <p:sldId id="278" r:id="rId12"/>
    <p:sldId id="271" r:id="rId13"/>
    <p:sldId id="277" r:id="rId14"/>
    <p:sldId id="279" r:id="rId15"/>
    <p:sldId id="280" r:id="rId16"/>
    <p:sldId id="281" r:id="rId17"/>
    <p:sldId id="272" r:id="rId18"/>
    <p:sldId id="269" r:id="rId19"/>
    <p:sldId id="28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30F9C-C486-40F1-80BD-B569986796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A09D03-08E3-4626-8363-8D23F011A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ML model based on topic modelling and sentiment analysis to process the reviews.</a:t>
          </a:r>
        </a:p>
      </dgm:t>
    </dgm:pt>
    <dgm:pt modelId="{29464CDB-4E6D-4368-98AC-76EECAE3EA9F}" type="parTrans" cxnId="{237102F3-89C7-4915-9D3C-B55F189D1E5E}">
      <dgm:prSet/>
      <dgm:spPr/>
      <dgm:t>
        <a:bodyPr/>
        <a:lstStyle/>
        <a:p>
          <a:endParaRPr lang="en-US"/>
        </a:p>
      </dgm:t>
    </dgm:pt>
    <dgm:pt modelId="{56AE4143-77FA-4FFA-83AE-C29601E90213}" type="sibTrans" cxnId="{237102F3-89C7-4915-9D3C-B55F189D1E5E}">
      <dgm:prSet/>
      <dgm:spPr/>
      <dgm:t>
        <a:bodyPr/>
        <a:lstStyle/>
        <a:p>
          <a:endParaRPr lang="en-US"/>
        </a:p>
      </dgm:t>
    </dgm:pt>
    <dgm:pt modelId="{9042F58B-4BC4-4CE9-B3A4-4F2B0C7DED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 to construct a response such as purchase details, customer sentiment, customer intent.</a:t>
          </a:r>
        </a:p>
      </dgm:t>
    </dgm:pt>
    <dgm:pt modelId="{DBE96762-4F26-4057-8827-15FD0AEFC8F3}" type="parTrans" cxnId="{82869FDD-50DD-42C7-B402-6BB1E4A20429}">
      <dgm:prSet/>
      <dgm:spPr/>
      <dgm:t>
        <a:bodyPr/>
        <a:lstStyle/>
        <a:p>
          <a:endParaRPr lang="en-US"/>
        </a:p>
      </dgm:t>
    </dgm:pt>
    <dgm:pt modelId="{893B19A0-9B4D-4C75-971C-725C31796524}" type="sibTrans" cxnId="{82869FDD-50DD-42C7-B402-6BB1E4A20429}">
      <dgm:prSet/>
      <dgm:spPr/>
      <dgm:t>
        <a:bodyPr/>
        <a:lstStyle/>
        <a:p>
          <a:endParaRPr lang="en-US"/>
        </a:p>
      </dgm:t>
    </dgm:pt>
    <dgm:pt modelId="{24F5C8C7-6E73-4B3D-9768-EEB917626E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Annotated datasets to train the model.</a:t>
          </a:r>
        </a:p>
      </dgm:t>
    </dgm:pt>
    <dgm:pt modelId="{4C6A321B-0F54-42AC-90AB-685F417ED514}" type="parTrans" cxnId="{DA6D6E4F-5EA5-4920-8506-2398F40AFCF5}">
      <dgm:prSet/>
      <dgm:spPr/>
      <dgm:t>
        <a:bodyPr/>
        <a:lstStyle/>
        <a:p>
          <a:endParaRPr lang="en-US"/>
        </a:p>
      </dgm:t>
    </dgm:pt>
    <dgm:pt modelId="{F2536EDE-F2CE-4A4D-9E08-15EBA2E843B5}" type="sibTrans" cxnId="{DA6D6E4F-5EA5-4920-8506-2398F40AFCF5}">
      <dgm:prSet/>
      <dgm:spPr/>
      <dgm:t>
        <a:bodyPr/>
        <a:lstStyle/>
        <a:p>
          <a:endParaRPr lang="en-US"/>
        </a:p>
      </dgm:t>
    </dgm:pt>
    <dgm:pt modelId="{7871734B-B782-4992-ADC3-7A542B96C42F}" type="pres">
      <dgm:prSet presAssocID="{ADB30F9C-C486-40F1-80BD-B5699867966D}" presName="root" presStyleCnt="0">
        <dgm:presLayoutVars>
          <dgm:dir/>
          <dgm:resizeHandles val="exact"/>
        </dgm:presLayoutVars>
      </dgm:prSet>
      <dgm:spPr/>
    </dgm:pt>
    <dgm:pt modelId="{4951D19B-0CB5-4E9D-82A3-CFE841D4E860}" type="pres">
      <dgm:prSet presAssocID="{14A09D03-08E3-4626-8363-8D23F011A1DC}" presName="compNode" presStyleCnt="0"/>
      <dgm:spPr/>
    </dgm:pt>
    <dgm:pt modelId="{C3657BF7-8FD8-419B-9F22-A90A74995900}" type="pres">
      <dgm:prSet presAssocID="{14A09D03-08E3-4626-8363-8D23F011A1DC}" presName="bgRect" presStyleLbl="bgShp" presStyleIdx="0" presStyleCnt="3"/>
      <dgm:spPr/>
    </dgm:pt>
    <dgm:pt modelId="{B2DFD884-E175-4998-A7B5-1758EC93B2EA}" type="pres">
      <dgm:prSet presAssocID="{14A09D03-08E3-4626-8363-8D23F011A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1F1AE47-5AF4-4077-B03C-5543AF18387F}" type="pres">
      <dgm:prSet presAssocID="{14A09D03-08E3-4626-8363-8D23F011A1DC}" presName="spaceRect" presStyleCnt="0"/>
      <dgm:spPr/>
    </dgm:pt>
    <dgm:pt modelId="{3C0AF3BF-E6E8-43AC-9621-F9BBBD347573}" type="pres">
      <dgm:prSet presAssocID="{14A09D03-08E3-4626-8363-8D23F011A1DC}" presName="parTx" presStyleLbl="revTx" presStyleIdx="0" presStyleCnt="3">
        <dgm:presLayoutVars>
          <dgm:chMax val="0"/>
          <dgm:chPref val="0"/>
        </dgm:presLayoutVars>
      </dgm:prSet>
      <dgm:spPr/>
    </dgm:pt>
    <dgm:pt modelId="{649DCF85-2999-4A54-ADD3-30A3935D21B2}" type="pres">
      <dgm:prSet presAssocID="{56AE4143-77FA-4FFA-83AE-C29601E90213}" presName="sibTrans" presStyleCnt="0"/>
      <dgm:spPr/>
    </dgm:pt>
    <dgm:pt modelId="{7ED19572-E5E5-4730-923B-9ECFF705E303}" type="pres">
      <dgm:prSet presAssocID="{9042F58B-4BC4-4CE9-B3A4-4F2B0C7DEDA0}" presName="compNode" presStyleCnt="0"/>
      <dgm:spPr/>
    </dgm:pt>
    <dgm:pt modelId="{6853A334-63DC-4B2E-96EB-B8AAF5F4DAC8}" type="pres">
      <dgm:prSet presAssocID="{9042F58B-4BC4-4CE9-B3A4-4F2B0C7DEDA0}" presName="bgRect" presStyleLbl="bgShp" presStyleIdx="1" presStyleCnt="3"/>
      <dgm:spPr/>
    </dgm:pt>
    <dgm:pt modelId="{FBA43117-42F9-4D46-BA6F-FC499DF9B7A2}" type="pres">
      <dgm:prSet presAssocID="{9042F58B-4BC4-4CE9-B3A4-4F2B0C7DED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0E1A8CD2-E4A7-467C-B5E3-8644B7B5C55D}" type="pres">
      <dgm:prSet presAssocID="{9042F58B-4BC4-4CE9-B3A4-4F2B0C7DEDA0}" presName="spaceRect" presStyleCnt="0"/>
      <dgm:spPr/>
    </dgm:pt>
    <dgm:pt modelId="{E2FB95B0-7D27-4370-8A88-02A574EDF46F}" type="pres">
      <dgm:prSet presAssocID="{9042F58B-4BC4-4CE9-B3A4-4F2B0C7DEDA0}" presName="parTx" presStyleLbl="revTx" presStyleIdx="1" presStyleCnt="3">
        <dgm:presLayoutVars>
          <dgm:chMax val="0"/>
          <dgm:chPref val="0"/>
        </dgm:presLayoutVars>
      </dgm:prSet>
      <dgm:spPr/>
    </dgm:pt>
    <dgm:pt modelId="{5B7A143B-3243-4220-8384-7E3A8A58D4B8}" type="pres">
      <dgm:prSet presAssocID="{893B19A0-9B4D-4C75-971C-725C31796524}" presName="sibTrans" presStyleCnt="0"/>
      <dgm:spPr/>
    </dgm:pt>
    <dgm:pt modelId="{2339EC82-FBA2-402B-BFB6-DBCC4496FA2A}" type="pres">
      <dgm:prSet presAssocID="{24F5C8C7-6E73-4B3D-9768-EEB917626E70}" presName="compNode" presStyleCnt="0"/>
      <dgm:spPr/>
    </dgm:pt>
    <dgm:pt modelId="{79555DD6-8D11-4287-AC3B-BE972347C0D7}" type="pres">
      <dgm:prSet presAssocID="{24F5C8C7-6E73-4B3D-9768-EEB917626E70}" presName="bgRect" presStyleLbl="bgShp" presStyleIdx="2" presStyleCnt="3"/>
      <dgm:spPr/>
    </dgm:pt>
    <dgm:pt modelId="{A3256439-FBEB-4334-B77B-93DB8A9E30B2}" type="pres">
      <dgm:prSet presAssocID="{24F5C8C7-6E73-4B3D-9768-EEB917626E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38127D2-2617-4B46-B046-3123B571197D}" type="pres">
      <dgm:prSet presAssocID="{24F5C8C7-6E73-4B3D-9768-EEB917626E70}" presName="spaceRect" presStyleCnt="0"/>
      <dgm:spPr/>
    </dgm:pt>
    <dgm:pt modelId="{FEE46224-2A30-4D14-80B5-A7F055187227}" type="pres">
      <dgm:prSet presAssocID="{24F5C8C7-6E73-4B3D-9768-EEB917626E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8281A0C-0C8B-4477-999B-CF0A054D69A1}" type="presOf" srcId="{ADB30F9C-C486-40F1-80BD-B5699867966D}" destId="{7871734B-B782-4992-ADC3-7A542B96C42F}" srcOrd="0" destOrd="0" presId="urn:microsoft.com/office/officeart/2018/2/layout/IconVerticalSolidList"/>
    <dgm:cxn modelId="{DA6D6E4F-5EA5-4920-8506-2398F40AFCF5}" srcId="{ADB30F9C-C486-40F1-80BD-B5699867966D}" destId="{24F5C8C7-6E73-4B3D-9768-EEB917626E70}" srcOrd="2" destOrd="0" parTransId="{4C6A321B-0F54-42AC-90AB-685F417ED514}" sibTransId="{F2536EDE-F2CE-4A4D-9E08-15EBA2E843B5}"/>
    <dgm:cxn modelId="{AD81106A-B656-456D-BC84-67A6551D0EC4}" type="presOf" srcId="{14A09D03-08E3-4626-8363-8D23F011A1DC}" destId="{3C0AF3BF-E6E8-43AC-9621-F9BBBD347573}" srcOrd="0" destOrd="0" presId="urn:microsoft.com/office/officeart/2018/2/layout/IconVerticalSolidList"/>
    <dgm:cxn modelId="{EE723A7E-F384-4683-A4E2-3DD4A8BD8A6A}" type="presOf" srcId="{24F5C8C7-6E73-4B3D-9768-EEB917626E70}" destId="{FEE46224-2A30-4D14-80B5-A7F055187227}" srcOrd="0" destOrd="0" presId="urn:microsoft.com/office/officeart/2018/2/layout/IconVerticalSolidList"/>
    <dgm:cxn modelId="{82869FDD-50DD-42C7-B402-6BB1E4A20429}" srcId="{ADB30F9C-C486-40F1-80BD-B5699867966D}" destId="{9042F58B-4BC4-4CE9-B3A4-4F2B0C7DEDA0}" srcOrd="1" destOrd="0" parTransId="{DBE96762-4F26-4057-8827-15FD0AEFC8F3}" sibTransId="{893B19A0-9B4D-4C75-971C-725C31796524}"/>
    <dgm:cxn modelId="{237102F3-89C7-4915-9D3C-B55F189D1E5E}" srcId="{ADB30F9C-C486-40F1-80BD-B5699867966D}" destId="{14A09D03-08E3-4626-8363-8D23F011A1DC}" srcOrd="0" destOrd="0" parTransId="{29464CDB-4E6D-4368-98AC-76EECAE3EA9F}" sibTransId="{56AE4143-77FA-4FFA-83AE-C29601E90213}"/>
    <dgm:cxn modelId="{E9FDCFFE-2C14-4A9D-936E-500583193599}" type="presOf" srcId="{9042F58B-4BC4-4CE9-B3A4-4F2B0C7DEDA0}" destId="{E2FB95B0-7D27-4370-8A88-02A574EDF46F}" srcOrd="0" destOrd="0" presId="urn:microsoft.com/office/officeart/2018/2/layout/IconVerticalSolidList"/>
    <dgm:cxn modelId="{19868A3B-CCFD-41EC-A29E-FBE918F85BE5}" type="presParOf" srcId="{7871734B-B782-4992-ADC3-7A542B96C42F}" destId="{4951D19B-0CB5-4E9D-82A3-CFE841D4E860}" srcOrd="0" destOrd="0" presId="urn:microsoft.com/office/officeart/2018/2/layout/IconVerticalSolidList"/>
    <dgm:cxn modelId="{19AA2E78-F773-4BE7-8391-A8B5B969560D}" type="presParOf" srcId="{4951D19B-0CB5-4E9D-82A3-CFE841D4E860}" destId="{C3657BF7-8FD8-419B-9F22-A90A74995900}" srcOrd="0" destOrd="0" presId="urn:microsoft.com/office/officeart/2018/2/layout/IconVerticalSolidList"/>
    <dgm:cxn modelId="{02435F8D-A204-469B-934E-A3F752697C95}" type="presParOf" srcId="{4951D19B-0CB5-4E9D-82A3-CFE841D4E860}" destId="{B2DFD884-E175-4998-A7B5-1758EC93B2EA}" srcOrd="1" destOrd="0" presId="urn:microsoft.com/office/officeart/2018/2/layout/IconVerticalSolidList"/>
    <dgm:cxn modelId="{70B139B7-DA2F-4088-B56D-8C703F10CA3F}" type="presParOf" srcId="{4951D19B-0CB5-4E9D-82A3-CFE841D4E860}" destId="{A1F1AE47-5AF4-4077-B03C-5543AF18387F}" srcOrd="2" destOrd="0" presId="urn:microsoft.com/office/officeart/2018/2/layout/IconVerticalSolidList"/>
    <dgm:cxn modelId="{A058AADD-4A87-4A97-94C0-6C4CBE2BBAEF}" type="presParOf" srcId="{4951D19B-0CB5-4E9D-82A3-CFE841D4E860}" destId="{3C0AF3BF-E6E8-43AC-9621-F9BBBD347573}" srcOrd="3" destOrd="0" presId="urn:microsoft.com/office/officeart/2018/2/layout/IconVerticalSolidList"/>
    <dgm:cxn modelId="{87337E94-117E-4373-A7FC-AF4741F97396}" type="presParOf" srcId="{7871734B-B782-4992-ADC3-7A542B96C42F}" destId="{649DCF85-2999-4A54-ADD3-30A3935D21B2}" srcOrd="1" destOrd="0" presId="urn:microsoft.com/office/officeart/2018/2/layout/IconVerticalSolidList"/>
    <dgm:cxn modelId="{70AB852D-B71A-4054-8F68-8A9056EEAE1A}" type="presParOf" srcId="{7871734B-B782-4992-ADC3-7A542B96C42F}" destId="{7ED19572-E5E5-4730-923B-9ECFF705E303}" srcOrd="2" destOrd="0" presId="urn:microsoft.com/office/officeart/2018/2/layout/IconVerticalSolidList"/>
    <dgm:cxn modelId="{CE8910C2-40BD-44CE-B492-04BFDA9CEBB2}" type="presParOf" srcId="{7ED19572-E5E5-4730-923B-9ECFF705E303}" destId="{6853A334-63DC-4B2E-96EB-B8AAF5F4DAC8}" srcOrd="0" destOrd="0" presId="urn:microsoft.com/office/officeart/2018/2/layout/IconVerticalSolidList"/>
    <dgm:cxn modelId="{87834265-6164-47DF-88D7-9D1F17F6F968}" type="presParOf" srcId="{7ED19572-E5E5-4730-923B-9ECFF705E303}" destId="{FBA43117-42F9-4D46-BA6F-FC499DF9B7A2}" srcOrd="1" destOrd="0" presId="urn:microsoft.com/office/officeart/2018/2/layout/IconVerticalSolidList"/>
    <dgm:cxn modelId="{01D1FB9E-ABA2-404C-A052-627F91A311F0}" type="presParOf" srcId="{7ED19572-E5E5-4730-923B-9ECFF705E303}" destId="{0E1A8CD2-E4A7-467C-B5E3-8644B7B5C55D}" srcOrd="2" destOrd="0" presId="urn:microsoft.com/office/officeart/2018/2/layout/IconVerticalSolidList"/>
    <dgm:cxn modelId="{F5FCEC4D-760E-409E-A204-23162D62CA93}" type="presParOf" srcId="{7ED19572-E5E5-4730-923B-9ECFF705E303}" destId="{E2FB95B0-7D27-4370-8A88-02A574EDF46F}" srcOrd="3" destOrd="0" presId="urn:microsoft.com/office/officeart/2018/2/layout/IconVerticalSolidList"/>
    <dgm:cxn modelId="{956DED7D-1439-4260-888C-30BD88325669}" type="presParOf" srcId="{7871734B-B782-4992-ADC3-7A542B96C42F}" destId="{5B7A143B-3243-4220-8384-7E3A8A58D4B8}" srcOrd="3" destOrd="0" presId="urn:microsoft.com/office/officeart/2018/2/layout/IconVerticalSolidList"/>
    <dgm:cxn modelId="{49F3BB20-2C23-4D6D-9A5C-045E019F0915}" type="presParOf" srcId="{7871734B-B782-4992-ADC3-7A542B96C42F}" destId="{2339EC82-FBA2-402B-BFB6-DBCC4496FA2A}" srcOrd="4" destOrd="0" presId="urn:microsoft.com/office/officeart/2018/2/layout/IconVerticalSolidList"/>
    <dgm:cxn modelId="{B6DBF199-741B-482F-873D-5A76187F766D}" type="presParOf" srcId="{2339EC82-FBA2-402B-BFB6-DBCC4496FA2A}" destId="{79555DD6-8D11-4287-AC3B-BE972347C0D7}" srcOrd="0" destOrd="0" presId="urn:microsoft.com/office/officeart/2018/2/layout/IconVerticalSolidList"/>
    <dgm:cxn modelId="{B0CC1545-B3B7-46B6-94EC-08FF09F0BB74}" type="presParOf" srcId="{2339EC82-FBA2-402B-BFB6-DBCC4496FA2A}" destId="{A3256439-FBEB-4334-B77B-93DB8A9E30B2}" srcOrd="1" destOrd="0" presId="urn:microsoft.com/office/officeart/2018/2/layout/IconVerticalSolidList"/>
    <dgm:cxn modelId="{ABAAB705-30DF-4774-B415-521A4258D1CC}" type="presParOf" srcId="{2339EC82-FBA2-402B-BFB6-DBCC4496FA2A}" destId="{D38127D2-2617-4B46-B046-3123B571197D}" srcOrd="2" destOrd="0" presId="urn:microsoft.com/office/officeart/2018/2/layout/IconVerticalSolidList"/>
    <dgm:cxn modelId="{8C81C5D5-2C30-4B52-8AC9-426A469D873E}" type="presParOf" srcId="{2339EC82-FBA2-402B-BFB6-DBCC4496FA2A}" destId="{FEE46224-2A30-4D14-80B5-A7F0551872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57BF7-8FD8-419B-9F22-A90A74995900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FD884-E175-4998-A7B5-1758EC93B2EA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AF3BF-E6E8-43AC-9621-F9BBBD347573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ML model based on topic modelling and sentiment analysis to process the reviews.</a:t>
          </a:r>
        </a:p>
      </dsp:txBody>
      <dsp:txXfrm>
        <a:off x="1736952" y="642"/>
        <a:ext cx="5095259" cy="1503855"/>
      </dsp:txXfrm>
    </dsp:sp>
    <dsp:sp modelId="{6853A334-63DC-4B2E-96EB-B8AAF5F4DAC8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43117-42F9-4D46-BA6F-FC499DF9B7A2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B95B0-7D27-4370-8A88-02A574EDF46F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Features to construct a response such as purchase details, customer sentiment, customer intent.</a:t>
          </a:r>
        </a:p>
      </dsp:txBody>
      <dsp:txXfrm>
        <a:off x="1736952" y="1880461"/>
        <a:ext cx="5095259" cy="1503855"/>
      </dsp:txXfrm>
    </dsp:sp>
    <dsp:sp modelId="{79555DD6-8D11-4287-AC3B-BE972347C0D7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56439-FBEB-4334-B77B-93DB8A9E30B2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46224-2A30-4D14-80B5-A7F055187227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Annotated datasets to train the model.</a:t>
          </a:r>
        </a:p>
      </dsp:txBody>
      <dsp:txXfrm>
        <a:off x="1736952" y="3760280"/>
        <a:ext cx="5095259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459F-721B-F445-AD90-21DD8572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Customer Review Analysis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3687E318-12A4-3846-9D68-C76D83F0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			</a:t>
            </a:r>
          </a:p>
          <a:p>
            <a:pPr>
              <a:lnSpc>
                <a:spcPct val="90000"/>
              </a:lnSpc>
            </a:pPr>
            <a:r>
              <a:rPr lang="en-US" dirty="0"/>
              <a:t>				</a:t>
            </a:r>
          </a:p>
          <a:p>
            <a:pPr>
              <a:lnSpc>
                <a:spcPct val="90000"/>
              </a:lnSpc>
            </a:pPr>
            <a:r>
              <a:rPr lang="en-US" dirty="0"/>
              <a:t>										 – Samridhi Agrawal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837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8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2C28AB4-554C-1143-A2A1-9B277D4AC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" r="1855"/>
          <a:stretch/>
        </p:blipFill>
        <p:spPr>
          <a:xfrm>
            <a:off x="3398224" y="975563"/>
            <a:ext cx="7574576" cy="52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3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DE4F4B02-707E-CE6C-F5D6-F8ABBBAC5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94EBC-46DF-464C-8006-BDD0E119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1084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F4E39-5785-8344-BF6B-0F3DD087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– Sentiment Analysis prediction with different models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3D440C-ABE3-6E40-9E55-BAFB3FE26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083434"/>
              </p:ext>
            </p:extLst>
          </p:nvPr>
        </p:nvGraphicFramePr>
        <p:xfrm>
          <a:off x="1037063" y="3180136"/>
          <a:ext cx="9411629" cy="2585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2231">
                  <a:extLst>
                    <a:ext uri="{9D8B030D-6E8A-4147-A177-3AD203B41FA5}">
                      <a16:colId xmlns:a16="http://schemas.microsoft.com/office/drawing/2014/main" val="2840344622"/>
                    </a:ext>
                  </a:extLst>
                </a:gridCol>
                <a:gridCol w="1935381">
                  <a:extLst>
                    <a:ext uri="{9D8B030D-6E8A-4147-A177-3AD203B41FA5}">
                      <a16:colId xmlns:a16="http://schemas.microsoft.com/office/drawing/2014/main" val="3365708011"/>
                    </a:ext>
                  </a:extLst>
                </a:gridCol>
                <a:gridCol w="1790027">
                  <a:extLst>
                    <a:ext uri="{9D8B030D-6E8A-4147-A177-3AD203B41FA5}">
                      <a16:colId xmlns:a16="http://schemas.microsoft.com/office/drawing/2014/main" val="2723343963"/>
                    </a:ext>
                  </a:extLst>
                </a:gridCol>
                <a:gridCol w="1404839">
                  <a:extLst>
                    <a:ext uri="{9D8B030D-6E8A-4147-A177-3AD203B41FA5}">
                      <a16:colId xmlns:a16="http://schemas.microsoft.com/office/drawing/2014/main" val="1072853787"/>
                    </a:ext>
                  </a:extLst>
                </a:gridCol>
                <a:gridCol w="1739151">
                  <a:extLst>
                    <a:ext uri="{9D8B030D-6E8A-4147-A177-3AD203B41FA5}">
                      <a16:colId xmlns:a16="http://schemas.microsoft.com/office/drawing/2014/main" val="1780362179"/>
                    </a:ext>
                  </a:extLst>
                </a:gridCol>
              </a:tblGrid>
              <a:tr h="880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US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Recall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F1-score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 anchor="ctr"/>
                </a:tc>
                <a:extLst>
                  <a:ext uri="{0D108BD9-81ED-4DB2-BD59-A6C34878D82A}">
                    <a16:rowId xmlns:a16="http://schemas.microsoft.com/office/drawing/2014/main" val="2691158072"/>
                  </a:ext>
                </a:extLst>
              </a:tr>
              <a:tr h="422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LR</a:t>
                      </a:r>
                      <a:endParaRPr lang="en-US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83%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0.91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0.83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extLst>
                  <a:ext uri="{0D108BD9-81ED-4DB2-BD59-A6C34878D82A}">
                    <a16:rowId xmlns:a16="http://schemas.microsoft.com/office/drawing/2014/main" val="2468101347"/>
                  </a:ext>
                </a:extLst>
              </a:tr>
              <a:tr h="422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GaussianNB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74%</a:t>
                      </a:r>
                      <a:endParaRPr lang="en-US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0.86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0.74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extLst>
                  <a:ext uri="{0D108BD9-81ED-4DB2-BD59-A6C34878D82A}">
                    <a16:rowId xmlns:a16="http://schemas.microsoft.com/office/drawing/2014/main" val="2865737963"/>
                  </a:ext>
                </a:extLst>
              </a:tr>
              <a:tr h="43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MultinomialNB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78%</a:t>
                      </a:r>
                      <a:endParaRPr lang="en-US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0.78</a:t>
                      </a:r>
                      <a:endParaRPr lang="en-US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0.95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0.78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extLst>
                  <a:ext uri="{0D108BD9-81ED-4DB2-BD59-A6C34878D82A}">
                    <a16:rowId xmlns:a16="http://schemas.microsoft.com/office/drawing/2014/main" val="3898676706"/>
                  </a:ext>
                </a:extLst>
              </a:tr>
              <a:tr h="422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BernoulliNB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78%</a:t>
                      </a:r>
                      <a:endParaRPr lang="en-US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0.85</a:t>
                      </a:r>
                      <a:endParaRPr lang="en-US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0.83</a:t>
                      </a:r>
                      <a:endParaRPr lang="en-US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0.78</a:t>
                      </a:r>
                      <a:endParaRPr lang="en-US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229" marR="171229" marT="0" marB="0"/>
                </a:tc>
                <a:extLst>
                  <a:ext uri="{0D108BD9-81ED-4DB2-BD59-A6C34878D82A}">
                    <a16:rowId xmlns:a16="http://schemas.microsoft.com/office/drawing/2014/main" val="2338831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6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F4E39-5785-8344-BF6B-0F3DD087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BERT model for Sentiment Analysis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DA94C8-E70A-B74F-B014-07103830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91" y="3243895"/>
            <a:ext cx="8915400" cy="20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2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F4E39-5785-8344-BF6B-0F3DD087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 Modelling with LDA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02692B5-A5C7-6B4A-A890-19D91DA2A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95" y="2930805"/>
            <a:ext cx="8915400" cy="28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F4E39-5785-8344-BF6B-0F3DD087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 Modelling with LDA and BERT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708C52C-55AF-0D4E-90A0-2CA89E95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91" y="2674991"/>
            <a:ext cx="7072724" cy="2333998"/>
          </a:xfrm>
          <a:prstGeom prst="rect">
            <a:avLst/>
          </a:prstGeom>
        </p:spPr>
      </p:pic>
      <p:pic>
        <p:nvPicPr>
          <p:cNvPr id="10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E61C0A5-3717-054C-A1BC-6158B9C2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41" y="5483379"/>
            <a:ext cx="6833274" cy="19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4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F4E39-5785-8344-BF6B-0F3DD087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 Created for Customer review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F3C2B-7DA9-A14D-AE26-F0E6D1AE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984500"/>
            <a:ext cx="8839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9778-1716-B143-9C6F-40FC229A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2F25-4092-3642-B978-D24C0B7F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[Application Building] Automatic response generation using NLP by analyzing the topics of the review and creating intelligent response to engage the customer</a:t>
            </a:r>
          </a:p>
          <a:p>
            <a:r>
              <a:rPr lang="en-US" dirty="0"/>
              <a:t>[Feature Engineering] Testing the project on another dataset from Amazon, Walmart and other e-commerce platforms to inform new features for the model</a:t>
            </a:r>
          </a:p>
          <a:p>
            <a:r>
              <a:rPr lang="en-US" dirty="0"/>
              <a:t>[Automated Pipeline Annotation] Taking a random samples from datasets to create FM scores and measure precision values for model feedback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0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857E-A91A-554B-A8F2-617C3E87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B12B-2B2A-D541-AC0B-E6058146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took more than 4-5 hours to complete execution</a:t>
            </a:r>
          </a:p>
          <a:p>
            <a:r>
              <a:rPr lang="en-US" dirty="0"/>
              <a:t>Plotting the BERT graphs requires GPU resources which was mitigated using Google Collab</a:t>
            </a:r>
          </a:p>
          <a:p>
            <a:r>
              <a:rPr lang="en-US" dirty="0"/>
              <a:t>Ensemble methods did not complete execution in Google Collab or my local even with repeated attempts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9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C15D20-9C31-EA45-B1EB-5BFC82E2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DEMO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23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59370E-CB4B-B14B-8732-9A04E337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Problem Statement</a:t>
            </a:r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2CF6-E61B-EF4D-A63B-D38EBA12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Big retail companies such as Walmart, Amazon, Costco need to engage their customers over all channels of interaction like emails, voice, chat and reviews.</a:t>
            </a:r>
          </a:p>
          <a:p>
            <a:pPr marL="0" indent="0">
              <a:buNone/>
            </a:pPr>
            <a:r>
              <a:rPr lang="en-US" dirty="0"/>
              <a:t>But they do not have the man-power to manually respond to each and every interaction.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02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3034-FC00-AE45-A1A7-BE049797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34930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ackages on conveyor belt">
            <a:extLst>
              <a:ext uri="{FF2B5EF4-FFF2-40B4-BE49-F238E27FC236}">
                <a16:creationId xmlns:a16="http://schemas.microsoft.com/office/drawing/2014/main" id="{8B8DF8C7-A848-4BF7-8BF1-150946BC1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76" b="-1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87F2A-BA68-E548-A0EE-9755A80F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268D-C2A2-6C46-BF92-CFD234BA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review response system that helps companies engage their end customers in near real-time increasing the overall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84826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C3C3F-B0A0-994A-AD0A-7F55F35D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Components of the solution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6061C-9A10-46E9-9572-6B692DEFA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74807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54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4A25-CE27-344E-83AD-E6CED2B8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147902-DAB3-5047-BBD7-FD8B4D2B7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3" y="4312556"/>
            <a:ext cx="9404349" cy="1280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DF018-3E80-3540-B7A4-F418356D378B}"/>
              </a:ext>
            </a:extLst>
          </p:cNvPr>
          <p:cNvSpPr txBox="1"/>
          <p:nvPr/>
        </p:nvSpPr>
        <p:spPr>
          <a:xfrm>
            <a:off x="3025250" y="1909762"/>
            <a:ext cx="6141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OpoSum</a:t>
            </a:r>
            <a:r>
              <a:rPr lang="en-US" dirty="0"/>
              <a:t> – Dataset </a:t>
            </a:r>
            <a:r>
              <a:rPr lang="en-IN" dirty="0"/>
              <a:t>for training and evaluation of Opinion Summarization models which contains Amazon products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Downsampling</a:t>
            </a:r>
            <a:r>
              <a:rPr lang="en-IN" dirty="0"/>
              <a:t> from the Amazon Product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8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CD32-D48C-8C48-BDBE-1EF15020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A600-17DE-2546-BE6C-A894FAF3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	S. </a:t>
            </a:r>
            <a:r>
              <a:rPr lang="en-US" dirty="0" err="1"/>
              <a:t>Angelidis</a:t>
            </a:r>
            <a:r>
              <a:rPr lang="en-US" dirty="0"/>
              <a:t> and M. </a:t>
            </a:r>
            <a:r>
              <a:rPr lang="en-US" dirty="0" err="1"/>
              <a:t>Lapata</a:t>
            </a:r>
            <a:r>
              <a:rPr lang="en-US" dirty="0"/>
              <a:t>, “Summarizing Opinions: Aspect Extraction Meets Sentiment Prediction and They Are Both Weakly Supervised.” 2018.</a:t>
            </a:r>
          </a:p>
          <a:p>
            <a:r>
              <a:rPr lang="en-US" dirty="0"/>
              <a:t>[2]	E. Diaz-Aviles, M. Georgescu, A. Stewart, and W. </a:t>
            </a:r>
            <a:r>
              <a:rPr lang="en-US" dirty="0" err="1"/>
              <a:t>Nejdl</a:t>
            </a:r>
            <a:r>
              <a:rPr lang="en-US" dirty="0"/>
              <a:t>, “LDA for On-the-Fly Auto Tagging,” in </a:t>
            </a:r>
            <a:r>
              <a:rPr lang="en-US" i="1" dirty="0"/>
              <a:t>Proceedings of the Fourth ACM Conference on Recommender Systems</a:t>
            </a:r>
            <a:r>
              <a:rPr lang="en-US" dirty="0"/>
              <a:t>, 2010, pp. 309–312. </a:t>
            </a:r>
            <a:r>
              <a:rPr lang="en-US" dirty="0" err="1"/>
              <a:t>doi</a:t>
            </a:r>
            <a:r>
              <a:rPr lang="en-US" dirty="0"/>
              <a:t>: 10.1145/1864708.1864774.</a:t>
            </a:r>
          </a:p>
          <a:p>
            <a:r>
              <a:rPr lang="en-US" dirty="0"/>
              <a:t>[3]	Z. </a:t>
            </a:r>
            <a:r>
              <a:rPr lang="en-US" dirty="0" err="1"/>
              <a:t>Xue</a:t>
            </a:r>
            <a:r>
              <a:rPr lang="en-US" dirty="0"/>
              <a:t>, “Scalable Text Analysis,” in </a:t>
            </a:r>
            <a:r>
              <a:rPr lang="en-US" i="1" dirty="0"/>
              <a:t>Proceedings of the Tenth ACM International Conference on Web Search and Data Mining</a:t>
            </a:r>
            <a:r>
              <a:rPr lang="en-US" dirty="0"/>
              <a:t>, 2017, p. 835. </a:t>
            </a:r>
            <a:r>
              <a:rPr lang="en-US" dirty="0" err="1"/>
              <a:t>doi</a:t>
            </a:r>
            <a:r>
              <a:rPr lang="en-US" dirty="0"/>
              <a:t>: 10.1145/3018661.3022750.</a:t>
            </a:r>
          </a:p>
          <a:p>
            <a:r>
              <a:rPr lang="en-US" dirty="0"/>
              <a:t>[4]	Y. </a:t>
            </a:r>
            <a:r>
              <a:rPr lang="en-US" dirty="0" err="1"/>
              <a:t>Yiran</a:t>
            </a:r>
            <a:r>
              <a:rPr lang="en-US" dirty="0"/>
              <a:t> and S. Srivastava, “Aspect-Based Sentiment Analysis on Mobile Phone Reviews with LDA,” in </a:t>
            </a:r>
            <a:r>
              <a:rPr lang="en-US" i="1" dirty="0"/>
              <a:t>Proceedings of the 2019 4th International Conference on Machine Learning Technologies</a:t>
            </a:r>
            <a:r>
              <a:rPr lang="en-US" dirty="0"/>
              <a:t>, 2019, pp. 101–105. </a:t>
            </a:r>
            <a:r>
              <a:rPr lang="en-US" dirty="0" err="1"/>
              <a:t>doi</a:t>
            </a:r>
            <a:r>
              <a:rPr lang="en-US" dirty="0"/>
              <a:t>: 10.1145/3340997.3341012.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3930-CB63-6A4B-A72F-429714A7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1D38-67BC-3B4C-83E8-598B9178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NLP techniques like data cleaning, tokenizing, </a:t>
            </a:r>
            <a:r>
              <a:rPr lang="en-US" dirty="0" err="1"/>
              <a:t>wordcloud</a:t>
            </a:r>
            <a:endParaRPr lang="en-US" dirty="0"/>
          </a:p>
          <a:p>
            <a:r>
              <a:rPr lang="en-US" dirty="0"/>
              <a:t>Successfully predict sentiments on customer reviews</a:t>
            </a:r>
          </a:p>
          <a:p>
            <a:r>
              <a:rPr lang="en-US" dirty="0"/>
              <a:t>Analysis of customer review through topic modelling</a:t>
            </a:r>
          </a:p>
          <a:p>
            <a:r>
              <a:rPr lang="en-US" dirty="0"/>
              <a:t>Create a response for each customer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2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8852-8643-6A4F-9FF3-1A97F369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Efforts towards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A4CA-4274-BE42-90AE-FB7996A7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67419"/>
            <a:ext cx="8915400" cy="3777622"/>
          </a:xfrm>
        </p:spPr>
        <p:txBody>
          <a:bodyPr/>
          <a:lstStyle/>
          <a:p>
            <a:r>
              <a:rPr lang="en-US" dirty="0"/>
              <a:t>Learned how to use Tensor Flow libraries</a:t>
            </a:r>
          </a:p>
          <a:p>
            <a:r>
              <a:rPr lang="en-US" dirty="0"/>
              <a:t>Ran multiple experimentation on Google Collab</a:t>
            </a:r>
          </a:p>
          <a:p>
            <a:r>
              <a:rPr lang="en-US" dirty="0"/>
              <a:t>Interacted with customer experience executives </a:t>
            </a:r>
          </a:p>
          <a:p>
            <a:r>
              <a:rPr lang="en-US" dirty="0"/>
              <a:t>Optimized the pipeline for BERT by selecting pre-trained models</a:t>
            </a:r>
          </a:p>
          <a:p>
            <a:r>
              <a:rPr lang="en-US" dirty="0"/>
              <a:t>Revised the number of topics created by revisiting the data inputs</a:t>
            </a:r>
          </a:p>
          <a:p>
            <a:r>
              <a:rPr lang="en-US" dirty="0"/>
              <a:t>Customized the approach to pre-processing each data type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2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FD39A-F434-A84C-A38F-A983CC9C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Architecture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665287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2341</TotalTime>
  <Words>582</Words>
  <Application>Microsoft Macintosh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Linux Libertine</vt:lpstr>
      <vt:lpstr>Wingdings 3</vt:lpstr>
      <vt:lpstr>Wisp</vt:lpstr>
      <vt:lpstr>Customer Review Analysis</vt:lpstr>
      <vt:lpstr>Problem Statement</vt:lpstr>
      <vt:lpstr>Solution </vt:lpstr>
      <vt:lpstr>Components of the solution</vt:lpstr>
      <vt:lpstr>Dataset example</vt:lpstr>
      <vt:lpstr>Related works</vt:lpstr>
      <vt:lpstr>Project goals</vt:lpstr>
      <vt:lpstr>Efforts towards the project</vt:lpstr>
      <vt:lpstr>Architecture</vt:lpstr>
      <vt:lpstr>PowerPoint Presentation</vt:lpstr>
      <vt:lpstr>RESULTS</vt:lpstr>
      <vt:lpstr>Results – Sentiment Analysis prediction with different models</vt:lpstr>
      <vt:lpstr>BERT model for Sentiment Analysis</vt:lpstr>
      <vt:lpstr>Topic Modelling with LDA</vt:lpstr>
      <vt:lpstr>Topic Modelling with LDA and BERT</vt:lpstr>
      <vt:lpstr>Response Created for Customer review</vt:lpstr>
      <vt:lpstr>Future work</vt:lpstr>
      <vt:lpstr>Challenges 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 on Amazon customers reviews</dc:title>
  <dc:creator>Samridhi Agrawal</dc:creator>
  <cp:lastModifiedBy>Samridhi Agrawal</cp:lastModifiedBy>
  <cp:revision>24</cp:revision>
  <dcterms:created xsi:type="dcterms:W3CDTF">2022-01-11T23:29:39Z</dcterms:created>
  <dcterms:modified xsi:type="dcterms:W3CDTF">2022-03-16T05:26:27Z</dcterms:modified>
</cp:coreProperties>
</file>