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Default Extension="png" ContentType="image/png"/>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Default Extension="jpg" ContentType="image/jpg"/>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323254" y="9737831"/>
            <a:ext cx="4318000"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156455" y="9737831"/>
            <a:ext cx="292734"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25400">
              <a:lnSpc>
                <a:spcPct val="100000"/>
              </a:lnSpc>
              <a:spcBef>
                <a:spcPts val="25"/>
              </a:spcBef>
            </a:pPr>
            <a:fld id="{81D60167-4931-47E6-BA6A-407CBD079E47}" type="slidenum">
              <a:rPr dirty="0"/>
              <a:t>#</a:t>
            </a:fld>
            <a:r>
              <a:rPr dirty="0" spc="-5"/>
              <a:t>/</a:t>
            </a:r>
            <a:r>
              <a:rPr dirty="0"/>
              <a:t>28</a:t>
            </a: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png"/><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4"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hyperlink" Target="http://leafletjs.com/" TargetMode="External"/><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 Id="rId12" Type="http://schemas.openxmlformats.org/officeDocument/2006/relationships/image" Target="../media/image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7.png"/><Relationship Id="rId3" Type="http://schemas.openxmlformats.org/officeDocument/2006/relationships/image" Target="../media/image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71.png"/><Relationship Id="rId15" Type="http://schemas.openxmlformats.org/officeDocument/2006/relationships/image" Target="../media/image72.png"/><Relationship Id="rId16" Type="http://schemas.openxmlformats.org/officeDocument/2006/relationships/image" Target="../media/image73.png"/><Relationship Id="rId17" Type="http://schemas.openxmlformats.org/officeDocument/2006/relationships/image" Target="../media/image74.png"/><Relationship Id="rId18" Type="http://schemas.openxmlformats.org/officeDocument/2006/relationships/image" Target="../media/image75.png"/><Relationship Id="rId19" Type="http://schemas.openxmlformats.org/officeDocument/2006/relationships/image" Target="../media/image76.png"/><Relationship Id="rId20" Type="http://schemas.openxmlformats.org/officeDocument/2006/relationships/image" Target="../media/image77.png"/><Relationship Id="rId21" Type="http://schemas.openxmlformats.org/officeDocument/2006/relationships/hyperlink" Target="http://leafletjs.com/" TargetMode="External"/><Relationship Id="rId22" Type="http://schemas.openxmlformats.org/officeDocument/2006/relationships/image" Target="../media/image78.png"/><Relationship Id="rId23" Type="http://schemas.openxmlformats.org/officeDocument/2006/relationships/image" Target="../media/image7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image" Target="../media/image85.png"/><Relationship Id="rId8" Type="http://schemas.openxmlformats.org/officeDocument/2006/relationships/image" Target="../media/image86.png"/><Relationship Id="rId9" Type="http://schemas.openxmlformats.org/officeDocument/2006/relationships/image" Target="../media/image87.png"/><Relationship Id="rId10" Type="http://schemas.openxmlformats.org/officeDocument/2006/relationships/image" Target="../media/image88.png"/><Relationship Id="rId11" Type="http://schemas.openxmlformats.org/officeDocument/2006/relationships/image" Target="../media/image89.png"/><Relationship Id="rId12" Type="http://schemas.openxmlformats.org/officeDocument/2006/relationships/image" Target="../media/image90.png"/><Relationship Id="rId13" Type="http://schemas.openxmlformats.org/officeDocument/2006/relationships/image" Target="../media/image91.png"/><Relationship Id="rId14" Type="http://schemas.openxmlformats.org/officeDocument/2006/relationships/image" Target="../media/image9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96.png"/><Relationship Id="rId6" Type="http://schemas.openxmlformats.org/officeDocument/2006/relationships/image" Target="../media/image97.png"/><Relationship Id="rId7" Type="http://schemas.openxmlformats.org/officeDocument/2006/relationships/hyperlink" Target="http://leafletjs.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8.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2.png"/><Relationship Id="rId3" Type="http://schemas.openxmlformats.org/officeDocument/2006/relationships/image" Target="../media/image103.jpg"/><Relationship Id="rId4" Type="http://schemas.openxmlformats.org/officeDocument/2006/relationships/image" Target="../media/image104.jp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image" Target="../media/image117.png"/><Relationship Id="rId18" Type="http://schemas.openxmlformats.org/officeDocument/2006/relationships/image" Target="../media/image118.png"/><Relationship Id="rId19" Type="http://schemas.openxmlformats.org/officeDocument/2006/relationships/image" Target="../media/image119.png"/><Relationship Id="rId20" Type="http://schemas.openxmlformats.org/officeDocument/2006/relationships/image" Target="../media/image120.png"/><Relationship Id="rId21" Type="http://schemas.openxmlformats.org/officeDocument/2006/relationships/image" Target="../media/image121.png"/><Relationship Id="rId22" Type="http://schemas.openxmlformats.org/officeDocument/2006/relationships/image" Target="../media/image122.png"/><Relationship Id="rId23" Type="http://schemas.openxmlformats.org/officeDocument/2006/relationships/image" Target="../media/image123.png"/><Relationship Id="rId24" Type="http://schemas.openxmlformats.org/officeDocument/2006/relationships/image" Target="../media/image124.png"/><Relationship Id="rId25" Type="http://schemas.openxmlformats.org/officeDocument/2006/relationships/image" Target="../media/image125.png"/><Relationship Id="rId26" Type="http://schemas.openxmlformats.org/officeDocument/2006/relationships/image" Target="../media/image126.png"/><Relationship Id="rId27" Type="http://schemas.openxmlformats.org/officeDocument/2006/relationships/image" Target="../media/image127.png"/><Relationship Id="rId28" Type="http://schemas.openxmlformats.org/officeDocument/2006/relationships/image" Target="../media/image128.png"/><Relationship Id="rId29" Type="http://schemas.openxmlformats.org/officeDocument/2006/relationships/image" Target="../media/image129.png"/><Relationship Id="rId30" Type="http://schemas.openxmlformats.org/officeDocument/2006/relationships/image" Target="../media/image130.png"/><Relationship Id="rId31" Type="http://schemas.openxmlformats.org/officeDocument/2006/relationships/image" Target="../media/image131.png"/><Relationship Id="rId32" Type="http://schemas.openxmlformats.org/officeDocument/2006/relationships/image" Target="../media/image132.png"/><Relationship Id="rId33" Type="http://schemas.openxmlformats.org/officeDocument/2006/relationships/image" Target="../media/image133.png"/><Relationship Id="rId34" Type="http://schemas.openxmlformats.org/officeDocument/2006/relationships/image" Target="../media/image134.png"/><Relationship Id="rId35" Type="http://schemas.openxmlformats.org/officeDocument/2006/relationships/hyperlink" Target="http://leafletj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5.png"/><Relationship Id="rId3" Type="http://schemas.openxmlformats.org/officeDocument/2006/relationships/image" Target="../media/image136.png"/><Relationship Id="rId4" Type="http://schemas.openxmlformats.org/officeDocument/2006/relationships/image" Target="../media/image137.png"/><Relationship Id="rId5" Type="http://schemas.openxmlformats.org/officeDocument/2006/relationships/image" Target="../media/image138.png"/><Relationship Id="rId6" Type="http://schemas.openxmlformats.org/officeDocument/2006/relationships/image" Target="../media/image139.png"/><Relationship Id="rId7" Type="http://schemas.openxmlformats.org/officeDocument/2006/relationships/image" Target="../media/image140.png"/><Relationship Id="rId8" Type="http://schemas.openxmlformats.org/officeDocument/2006/relationships/image" Target="../media/image141.png"/><Relationship Id="rId9" Type="http://schemas.openxmlformats.org/officeDocument/2006/relationships/image" Target="../media/image142.png"/><Relationship Id="rId10" Type="http://schemas.openxmlformats.org/officeDocument/2006/relationships/image" Target="../media/image143.png"/><Relationship Id="rId11" Type="http://schemas.openxmlformats.org/officeDocument/2006/relationships/image" Target="../media/image144.png"/><Relationship Id="rId12" Type="http://schemas.openxmlformats.org/officeDocument/2006/relationships/image" Target="../media/image145.png"/><Relationship Id="rId13" Type="http://schemas.openxmlformats.org/officeDocument/2006/relationships/image" Target="../media/image146.png"/><Relationship Id="rId14" Type="http://schemas.openxmlformats.org/officeDocument/2006/relationships/image" Target="../media/image147.png"/><Relationship Id="rId15" Type="http://schemas.openxmlformats.org/officeDocument/2006/relationships/image" Target="../media/image148.png"/><Relationship Id="rId16" Type="http://schemas.openxmlformats.org/officeDocument/2006/relationships/image" Target="../media/image149.png"/><Relationship Id="rId17" Type="http://schemas.openxmlformats.org/officeDocument/2006/relationships/image" Target="../media/image150.png"/><Relationship Id="rId18" Type="http://schemas.openxmlformats.org/officeDocument/2006/relationships/image" Target="../media/image151.png"/><Relationship Id="rId19" Type="http://schemas.openxmlformats.org/officeDocument/2006/relationships/image" Target="../media/image152.png"/><Relationship Id="rId20" Type="http://schemas.openxmlformats.org/officeDocument/2006/relationships/image" Target="../media/image153.png"/><Relationship Id="rId21" Type="http://schemas.openxmlformats.org/officeDocument/2006/relationships/image" Target="../media/image154.png"/><Relationship Id="rId22" Type="http://schemas.openxmlformats.org/officeDocument/2006/relationships/image" Target="../media/image1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6.png"/><Relationship Id="rId3" Type="http://schemas.openxmlformats.org/officeDocument/2006/relationships/image" Target="../media/image157.png"/><Relationship Id="rId4" Type="http://schemas.openxmlformats.org/officeDocument/2006/relationships/image" Target="../media/image158.png"/><Relationship Id="rId5" Type="http://schemas.openxmlformats.org/officeDocument/2006/relationships/image" Target="../media/image159.png"/><Relationship Id="rId6" Type="http://schemas.openxmlformats.org/officeDocument/2006/relationships/image" Target="../media/image160.png"/><Relationship Id="rId7" Type="http://schemas.openxmlformats.org/officeDocument/2006/relationships/image" Target="../media/image161.png"/><Relationship Id="rId8" Type="http://schemas.openxmlformats.org/officeDocument/2006/relationships/image" Target="../media/image162.png"/><Relationship Id="rId9" Type="http://schemas.openxmlformats.org/officeDocument/2006/relationships/image" Target="../media/image163.png"/><Relationship Id="rId10" Type="http://schemas.openxmlformats.org/officeDocument/2006/relationships/image" Target="../media/image164.png"/><Relationship Id="rId11" Type="http://schemas.openxmlformats.org/officeDocument/2006/relationships/image" Target="../media/image165.png"/><Relationship Id="rId12" Type="http://schemas.openxmlformats.org/officeDocument/2006/relationships/image" Target="../media/image166.png"/><Relationship Id="rId13" Type="http://schemas.openxmlformats.org/officeDocument/2006/relationships/image" Target="../media/image167.png"/><Relationship Id="rId14" Type="http://schemas.openxmlformats.org/officeDocument/2006/relationships/hyperlink" Target="http://leafletj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8.png"/><Relationship Id="rId3" Type="http://schemas.openxmlformats.org/officeDocument/2006/relationships/image" Target="../media/image169.png"/><Relationship Id="rId4" Type="http://schemas.openxmlformats.org/officeDocument/2006/relationships/image" Target="../media/image170.png"/><Relationship Id="rId5" Type="http://schemas.openxmlformats.org/officeDocument/2006/relationships/image" Target="../media/image171.png"/><Relationship Id="rId6" Type="http://schemas.openxmlformats.org/officeDocument/2006/relationships/image" Target="../media/image172.png"/><Relationship Id="rId7" Type="http://schemas.openxmlformats.org/officeDocument/2006/relationships/image" Target="../media/image173.png"/><Relationship Id="rId8" Type="http://schemas.openxmlformats.org/officeDocument/2006/relationships/image" Target="../media/image174.png"/><Relationship Id="rId9" Type="http://schemas.openxmlformats.org/officeDocument/2006/relationships/image" Target="../media/image175.png"/><Relationship Id="rId10" Type="http://schemas.openxmlformats.org/officeDocument/2006/relationships/image" Target="../media/image176.png"/><Relationship Id="rId11" Type="http://schemas.openxmlformats.org/officeDocument/2006/relationships/image" Target="../media/image177.png"/><Relationship Id="rId12" Type="http://schemas.openxmlformats.org/officeDocument/2006/relationships/image" Target="../media/image178.png"/><Relationship Id="rId13" Type="http://schemas.openxmlformats.org/officeDocument/2006/relationships/image" Target="../media/image179.png"/><Relationship Id="rId14" Type="http://schemas.openxmlformats.org/officeDocument/2006/relationships/image" Target="../media/image180.png"/><Relationship Id="rId15" Type="http://schemas.openxmlformats.org/officeDocument/2006/relationships/image" Target="../media/image181.png"/><Relationship Id="rId16" Type="http://schemas.openxmlformats.org/officeDocument/2006/relationships/image" Target="../media/image182.png"/><Relationship Id="rId17" Type="http://schemas.openxmlformats.org/officeDocument/2006/relationships/image" Target="../media/image183.png"/><Relationship Id="rId18" Type="http://schemas.openxmlformats.org/officeDocument/2006/relationships/image" Target="../media/image184.png"/><Relationship Id="rId19" Type="http://schemas.openxmlformats.org/officeDocument/2006/relationships/image" Target="../media/image185.png"/><Relationship Id="rId20" Type="http://schemas.openxmlformats.org/officeDocument/2006/relationships/image" Target="../media/image186.png"/><Relationship Id="rId21" Type="http://schemas.openxmlformats.org/officeDocument/2006/relationships/image" Target="../media/image187.png"/><Relationship Id="rId22" Type="http://schemas.openxmlformats.org/officeDocument/2006/relationships/image" Target="../media/image188.png"/><Relationship Id="rId23" Type="http://schemas.openxmlformats.org/officeDocument/2006/relationships/image" Target="../media/image189.png"/><Relationship Id="rId24" Type="http://schemas.openxmlformats.org/officeDocument/2006/relationships/image" Target="../media/image190.png"/><Relationship Id="rId25" Type="http://schemas.openxmlformats.org/officeDocument/2006/relationships/image" Target="../media/image191.png"/><Relationship Id="rId26" Type="http://schemas.openxmlformats.org/officeDocument/2006/relationships/image" Target="../media/image192.png"/><Relationship Id="rId27" Type="http://schemas.openxmlformats.org/officeDocument/2006/relationships/image" Target="../media/image193.png"/><Relationship Id="rId28" Type="http://schemas.openxmlformats.org/officeDocument/2006/relationships/image" Target="../media/image194.png"/><Relationship Id="rId29" Type="http://schemas.openxmlformats.org/officeDocument/2006/relationships/image" Target="../media/image195.png"/><Relationship Id="rId30" Type="http://schemas.openxmlformats.org/officeDocument/2006/relationships/image" Target="../media/image196.png"/><Relationship Id="rId31" Type="http://schemas.openxmlformats.org/officeDocument/2006/relationships/image" Target="../media/image197.png"/><Relationship Id="rId32" Type="http://schemas.openxmlformats.org/officeDocument/2006/relationships/image" Target="../media/image198.png"/><Relationship Id="rId33" Type="http://schemas.openxmlformats.org/officeDocument/2006/relationships/image" Target="../media/image199.png"/><Relationship Id="rId34" Type="http://schemas.openxmlformats.org/officeDocument/2006/relationships/image" Target="../media/image200.png"/><Relationship Id="rId35" Type="http://schemas.openxmlformats.org/officeDocument/2006/relationships/hyperlink" Target="http://leafletjs.com/" TargetMode="External"/><Relationship Id="rId36" Type="http://schemas.openxmlformats.org/officeDocument/2006/relationships/image" Target="../media/image201.png"/><Relationship Id="rId37" Type="http://schemas.openxmlformats.org/officeDocument/2006/relationships/image" Target="../media/image2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3.png"/><Relationship Id="rId3" Type="http://schemas.openxmlformats.org/officeDocument/2006/relationships/image" Target="../media/image204.png"/><Relationship Id="rId4" Type="http://schemas.openxmlformats.org/officeDocument/2006/relationships/image" Target="../media/image205.png"/><Relationship Id="rId5" Type="http://schemas.openxmlformats.org/officeDocument/2006/relationships/image" Target="../media/image20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7.png"/><Relationship Id="rId3" Type="http://schemas.openxmlformats.org/officeDocument/2006/relationships/image" Target="../media/image208.png"/><Relationship Id="rId4" Type="http://schemas.openxmlformats.org/officeDocument/2006/relationships/image" Target="../media/image209.png"/><Relationship Id="rId5" Type="http://schemas.openxmlformats.org/officeDocument/2006/relationships/image" Target="../media/image2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perations.osmfoundation.org/policies/nominati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28" Type="http://schemas.openxmlformats.org/officeDocument/2006/relationships/image" Target="../media/image27.png"/><Relationship Id="rId29" Type="http://schemas.openxmlformats.org/officeDocument/2006/relationships/image" Target="../media/image28.png"/><Relationship Id="rId30" Type="http://schemas.openxmlformats.org/officeDocument/2006/relationships/image" Target="../media/image29.png"/><Relationship Id="rId31" Type="http://schemas.openxmlformats.org/officeDocument/2006/relationships/image" Target="../media/image30.png"/><Relationship Id="rId32" Type="http://schemas.openxmlformats.org/officeDocument/2006/relationships/image" Target="../media/image31.png"/><Relationship Id="rId33" Type="http://schemas.openxmlformats.org/officeDocument/2006/relationships/hyperlink" Target="http://leafletj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1381174" y="755744"/>
            <a:ext cx="4977130" cy="560705"/>
          </a:xfrm>
          <a:prstGeom prst="rect">
            <a:avLst/>
          </a:prstGeom>
        </p:spPr>
        <p:txBody>
          <a:bodyPr wrap="square" lIns="0" tIns="69215" rIns="0" bIns="0" rtlCol="0" vert="horz">
            <a:spAutoFit/>
          </a:bodyPr>
          <a:lstStyle/>
          <a:p>
            <a:pPr marL="12700" marR="5080">
              <a:lnSpc>
                <a:spcPts val="1880"/>
              </a:lnSpc>
              <a:spcBef>
                <a:spcPts val="545"/>
              </a:spcBef>
            </a:pPr>
            <a:r>
              <a:rPr dirty="0" sz="1950" b="1">
                <a:latin typeface="Arial"/>
                <a:cs typeface="Arial"/>
              </a:rPr>
              <a:t>Battle of Neighborhoods Coursera</a:t>
            </a:r>
            <a:r>
              <a:rPr dirty="0" sz="1950" spc="-120" b="1">
                <a:latin typeface="Arial"/>
                <a:cs typeface="Arial"/>
              </a:rPr>
              <a:t> </a:t>
            </a:r>
            <a:r>
              <a:rPr dirty="0" sz="1950" b="1">
                <a:latin typeface="Arial"/>
                <a:cs typeface="Arial"/>
              </a:rPr>
              <a:t>Project  Report</a:t>
            </a:r>
            <a:endParaRPr sz="1950">
              <a:latin typeface="Arial"/>
              <a:cs typeface="Arial"/>
            </a:endParaRPr>
          </a:p>
        </p:txBody>
      </p:sp>
      <p:sp>
        <p:nvSpPr>
          <p:cNvPr id="5" name="object 5"/>
          <p:cNvSpPr/>
          <p:nvPr/>
        </p:nvSpPr>
        <p:spPr>
          <a:xfrm>
            <a:off x="1520824" y="21399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6" name="object 6"/>
          <p:cNvSpPr/>
          <p:nvPr/>
        </p:nvSpPr>
        <p:spPr>
          <a:xfrm>
            <a:off x="1520824" y="23304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7" name="object 7"/>
          <p:cNvSpPr/>
          <p:nvPr/>
        </p:nvSpPr>
        <p:spPr>
          <a:xfrm>
            <a:off x="1520824" y="25209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8" name="object 8"/>
          <p:cNvSpPr/>
          <p:nvPr/>
        </p:nvSpPr>
        <p:spPr>
          <a:xfrm>
            <a:off x="1520824" y="31686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9" name="object 9"/>
          <p:cNvSpPr/>
          <p:nvPr/>
        </p:nvSpPr>
        <p:spPr>
          <a:xfrm>
            <a:off x="1520824" y="33591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0" name="object 10"/>
          <p:cNvSpPr/>
          <p:nvPr/>
        </p:nvSpPr>
        <p:spPr>
          <a:xfrm>
            <a:off x="1520824" y="35496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1" name="object 11"/>
          <p:cNvSpPr/>
          <p:nvPr/>
        </p:nvSpPr>
        <p:spPr>
          <a:xfrm>
            <a:off x="1520824" y="37401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2" name="object 12"/>
          <p:cNvSpPr/>
          <p:nvPr/>
        </p:nvSpPr>
        <p:spPr>
          <a:xfrm>
            <a:off x="1520824" y="43878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3" name="object 13"/>
          <p:cNvSpPr/>
          <p:nvPr/>
        </p:nvSpPr>
        <p:spPr>
          <a:xfrm>
            <a:off x="1520824" y="45783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4" name="object 14"/>
          <p:cNvSpPr/>
          <p:nvPr/>
        </p:nvSpPr>
        <p:spPr>
          <a:xfrm>
            <a:off x="1520824" y="52260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5" name="object 15"/>
          <p:cNvSpPr/>
          <p:nvPr/>
        </p:nvSpPr>
        <p:spPr>
          <a:xfrm>
            <a:off x="1520824" y="58737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6" name="object 16"/>
          <p:cNvSpPr/>
          <p:nvPr/>
        </p:nvSpPr>
        <p:spPr>
          <a:xfrm>
            <a:off x="1520824" y="65214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17" name="object 17"/>
          <p:cNvSpPr txBox="1"/>
          <p:nvPr/>
        </p:nvSpPr>
        <p:spPr>
          <a:xfrm>
            <a:off x="1381174" y="1506219"/>
            <a:ext cx="5629275" cy="5111750"/>
          </a:xfrm>
          <a:prstGeom prst="rect">
            <a:avLst/>
          </a:prstGeom>
        </p:spPr>
        <p:txBody>
          <a:bodyPr wrap="square" lIns="0" tIns="12700" rIns="0" bIns="0" rtlCol="0" vert="horz">
            <a:spAutoFit/>
          </a:bodyPr>
          <a:lstStyle/>
          <a:p>
            <a:pPr marL="12700" marR="4318635">
              <a:lnSpc>
                <a:spcPct val="119000"/>
              </a:lnSpc>
              <a:spcBef>
                <a:spcPts val="100"/>
              </a:spcBef>
            </a:pPr>
            <a:r>
              <a:rPr dirty="0" sz="1050">
                <a:latin typeface="Arial"/>
                <a:cs typeface="Arial"/>
              </a:rPr>
              <a:t>Content  1.Introduction</a:t>
            </a:r>
            <a:r>
              <a:rPr dirty="0" sz="1050" spc="-100">
                <a:latin typeface="Arial"/>
                <a:cs typeface="Arial"/>
              </a:rPr>
              <a:t> </a:t>
            </a:r>
            <a:r>
              <a:rPr dirty="0" sz="1050">
                <a:latin typeface="Arial"/>
                <a:cs typeface="Arial"/>
              </a:rPr>
              <a:t>Section</a:t>
            </a:r>
            <a:endParaRPr sz="1050">
              <a:latin typeface="Arial"/>
              <a:cs typeface="Arial"/>
            </a:endParaRPr>
          </a:p>
          <a:p>
            <a:pPr>
              <a:lnSpc>
                <a:spcPct val="100000"/>
              </a:lnSpc>
              <a:spcBef>
                <a:spcPts val="25"/>
              </a:spcBef>
            </a:pPr>
            <a:endParaRPr sz="1100">
              <a:latin typeface="Times New Roman"/>
              <a:cs typeface="Times New Roman"/>
            </a:endParaRPr>
          </a:p>
          <a:p>
            <a:pPr lvl="1" marL="501650" indent="-222250">
              <a:lnSpc>
                <a:spcPct val="100000"/>
              </a:lnSpc>
              <a:buAutoNum type="arabicPeriod"/>
              <a:tabLst>
                <a:tab pos="502284" algn="l"/>
              </a:tabLst>
            </a:pPr>
            <a:r>
              <a:rPr dirty="0" sz="1050">
                <a:latin typeface="Arial"/>
                <a:cs typeface="Arial"/>
              </a:rPr>
              <a:t>Discussion of the "backgroung situation" leading to the problem at</a:t>
            </a:r>
            <a:r>
              <a:rPr dirty="0" sz="1050" spc="-30">
                <a:latin typeface="Arial"/>
                <a:cs typeface="Arial"/>
              </a:rPr>
              <a:t> </a:t>
            </a:r>
            <a:r>
              <a:rPr dirty="0" sz="1050">
                <a:latin typeface="Arial"/>
                <a:cs typeface="Arial"/>
              </a:rPr>
              <a:t>hand</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Problem to be</a:t>
            </a:r>
            <a:r>
              <a:rPr dirty="0" sz="1050" spc="-5">
                <a:latin typeface="Arial"/>
                <a:cs typeface="Arial"/>
              </a:rPr>
              <a:t> </a:t>
            </a:r>
            <a:r>
              <a:rPr dirty="0" sz="1050">
                <a:latin typeface="Arial"/>
                <a:cs typeface="Arial"/>
              </a:rPr>
              <a:t>solved</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Audience for this</a:t>
            </a:r>
            <a:r>
              <a:rPr dirty="0" sz="1050" spc="-5">
                <a:latin typeface="Arial"/>
                <a:cs typeface="Arial"/>
              </a:rPr>
              <a:t> </a:t>
            </a:r>
            <a:r>
              <a:rPr dirty="0" sz="1050">
                <a:latin typeface="Arial"/>
                <a:cs typeface="Arial"/>
              </a:rPr>
              <a:t>project</a:t>
            </a:r>
            <a:endParaRPr sz="1050">
              <a:latin typeface="Arial"/>
              <a:cs typeface="Arial"/>
            </a:endParaRPr>
          </a:p>
          <a:p>
            <a:pPr>
              <a:lnSpc>
                <a:spcPct val="100000"/>
              </a:lnSpc>
              <a:spcBef>
                <a:spcPts val="25"/>
              </a:spcBef>
            </a:pPr>
            <a:endParaRPr sz="1100">
              <a:latin typeface="Times New Roman"/>
              <a:cs typeface="Times New Roman"/>
            </a:endParaRPr>
          </a:p>
          <a:p>
            <a:pPr marL="124460" indent="-111760">
              <a:lnSpc>
                <a:spcPct val="100000"/>
              </a:lnSpc>
              <a:buSzPct val="90476"/>
              <a:buAutoNum type="arabicPeriod" startAt="2"/>
              <a:tabLst>
                <a:tab pos="125095" algn="l"/>
              </a:tabLst>
            </a:pPr>
            <a:r>
              <a:rPr dirty="0" sz="1050">
                <a:latin typeface="Arial"/>
                <a:cs typeface="Arial"/>
              </a:rPr>
              <a:t>Data</a:t>
            </a:r>
            <a:r>
              <a:rPr dirty="0" sz="1050" spc="-5">
                <a:latin typeface="Arial"/>
                <a:cs typeface="Arial"/>
              </a:rPr>
              <a:t> </a:t>
            </a:r>
            <a:r>
              <a:rPr dirty="0" sz="1050">
                <a:latin typeface="Arial"/>
                <a:cs typeface="Arial"/>
              </a:rPr>
              <a:t>Section</a:t>
            </a:r>
            <a:endParaRPr sz="1050">
              <a:latin typeface="Arial"/>
              <a:cs typeface="Arial"/>
            </a:endParaRPr>
          </a:p>
          <a:p>
            <a:pPr>
              <a:lnSpc>
                <a:spcPct val="100000"/>
              </a:lnSpc>
              <a:spcBef>
                <a:spcPts val="25"/>
              </a:spcBef>
              <a:buFont typeface="Arial"/>
              <a:buAutoNum type="arabicPeriod" startAt="2"/>
            </a:pPr>
            <a:endParaRPr sz="1100">
              <a:latin typeface="Times New Roman"/>
              <a:cs typeface="Times New Roman"/>
            </a:endParaRPr>
          </a:p>
          <a:p>
            <a:pPr lvl="1" marL="501650" indent="-222250">
              <a:lnSpc>
                <a:spcPct val="100000"/>
              </a:lnSpc>
              <a:buAutoNum type="arabicPeriod"/>
              <a:tabLst>
                <a:tab pos="502284" algn="l"/>
              </a:tabLst>
            </a:pPr>
            <a:r>
              <a:rPr dirty="0" sz="1050">
                <a:latin typeface="Arial"/>
                <a:cs typeface="Arial"/>
              </a:rPr>
              <a:t>Data of place to be compared</a:t>
            </a:r>
            <a:r>
              <a:rPr dirty="0" sz="1050" spc="-100">
                <a:latin typeface="Arial"/>
                <a:cs typeface="Arial"/>
              </a:rPr>
              <a:t> </a:t>
            </a:r>
            <a:r>
              <a:rPr dirty="0" sz="1050">
                <a:latin typeface="Arial"/>
                <a:cs typeface="Arial"/>
              </a:rPr>
              <a:t>with</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Data required to solve the</a:t>
            </a:r>
            <a:r>
              <a:rPr dirty="0" sz="1050" spc="-100">
                <a:latin typeface="Arial"/>
                <a:cs typeface="Arial"/>
              </a:rPr>
              <a:t> </a:t>
            </a:r>
            <a:r>
              <a:rPr dirty="0" sz="1050">
                <a:latin typeface="Arial"/>
                <a:cs typeface="Arial"/>
              </a:rPr>
              <a:t>problem</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How the data will be used to solve the</a:t>
            </a:r>
            <a:r>
              <a:rPr dirty="0" sz="1050" spc="-15">
                <a:latin typeface="Arial"/>
                <a:cs typeface="Arial"/>
              </a:rPr>
              <a:t> </a:t>
            </a:r>
            <a:r>
              <a:rPr dirty="0" sz="1050">
                <a:latin typeface="Arial"/>
                <a:cs typeface="Arial"/>
              </a:rPr>
              <a:t>problem</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Mapping</a:t>
            </a:r>
            <a:r>
              <a:rPr dirty="0" sz="1050" spc="-5">
                <a:latin typeface="Arial"/>
                <a:cs typeface="Arial"/>
              </a:rPr>
              <a:t> </a:t>
            </a:r>
            <a:r>
              <a:rPr dirty="0" sz="1050">
                <a:latin typeface="Arial"/>
                <a:cs typeface="Arial"/>
              </a:rPr>
              <a:t>Data</a:t>
            </a:r>
            <a:endParaRPr sz="1050">
              <a:latin typeface="Arial"/>
              <a:cs typeface="Arial"/>
            </a:endParaRPr>
          </a:p>
          <a:p>
            <a:pPr lvl="1">
              <a:lnSpc>
                <a:spcPct val="100000"/>
              </a:lnSpc>
              <a:spcBef>
                <a:spcPts val="25"/>
              </a:spcBef>
              <a:buFont typeface="Arial"/>
              <a:buAutoNum type="arabicPeriod"/>
            </a:pPr>
            <a:endParaRPr sz="1100">
              <a:latin typeface="Times New Roman"/>
              <a:cs typeface="Times New Roman"/>
            </a:endParaRPr>
          </a:p>
          <a:p>
            <a:pPr marL="124460" indent="-111760">
              <a:lnSpc>
                <a:spcPct val="100000"/>
              </a:lnSpc>
              <a:buSzPct val="90476"/>
              <a:buAutoNum type="arabicPeriod" startAt="2"/>
              <a:tabLst>
                <a:tab pos="125095" algn="l"/>
              </a:tabLst>
            </a:pPr>
            <a:r>
              <a:rPr dirty="0" sz="1050">
                <a:latin typeface="Arial"/>
                <a:cs typeface="Arial"/>
              </a:rPr>
              <a:t>Methodolgy</a:t>
            </a:r>
            <a:r>
              <a:rPr dirty="0" sz="1050" spc="-5">
                <a:latin typeface="Arial"/>
                <a:cs typeface="Arial"/>
              </a:rPr>
              <a:t> </a:t>
            </a:r>
            <a:r>
              <a:rPr dirty="0" sz="1050">
                <a:latin typeface="Arial"/>
                <a:cs typeface="Arial"/>
              </a:rPr>
              <a:t>Section</a:t>
            </a:r>
            <a:endParaRPr sz="1050">
              <a:latin typeface="Arial"/>
              <a:cs typeface="Arial"/>
            </a:endParaRPr>
          </a:p>
          <a:p>
            <a:pPr>
              <a:lnSpc>
                <a:spcPct val="100000"/>
              </a:lnSpc>
              <a:spcBef>
                <a:spcPts val="25"/>
              </a:spcBef>
              <a:buFont typeface="Arial"/>
              <a:buAutoNum type="arabicPeriod" startAt="2"/>
            </a:pPr>
            <a:endParaRPr sz="1100">
              <a:latin typeface="Times New Roman"/>
              <a:cs typeface="Times New Roman"/>
            </a:endParaRPr>
          </a:p>
          <a:p>
            <a:pPr lvl="1" marL="501650" indent="-222250">
              <a:lnSpc>
                <a:spcPct val="100000"/>
              </a:lnSpc>
              <a:buAutoNum type="arabicPeriod"/>
              <a:tabLst>
                <a:tab pos="502284" algn="l"/>
              </a:tabLst>
            </a:pPr>
            <a:r>
              <a:rPr dirty="0" sz="1050">
                <a:latin typeface="Arial"/>
                <a:cs typeface="Arial"/>
              </a:rPr>
              <a:t>Process steps and strategy to resolve the</a:t>
            </a:r>
            <a:r>
              <a:rPr dirty="0" sz="1050" spc="-15">
                <a:latin typeface="Arial"/>
                <a:cs typeface="Arial"/>
              </a:rPr>
              <a:t> </a:t>
            </a:r>
            <a:r>
              <a:rPr dirty="0" sz="1050">
                <a:latin typeface="Arial"/>
                <a:cs typeface="Arial"/>
              </a:rPr>
              <a:t>problem</a:t>
            </a:r>
            <a:endParaRPr sz="1050">
              <a:latin typeface="Arial"/>
              <a:cs typeface="Arial"/>
            </a:endParaRPr>
          </a:p>
          <a:p>
            <a:pPr lvl="1" marL="501650" indent="-222250">
              <a:lnSpc>
                <a:spcPct val="100000"/>
              </a:lnSpc>
              <a:spcBef>
                <a:spcPts val="240"/>
              </a:spcBef>
              <a:buAutoNum type="arabicPeriod"/>
              <a:tabLst>
                <a:tab pos="502284" algn="l"/>
              </a:tabLst>
            </a:pPr>
            <a:r>
              <a:rPr dirty="0" sz="1050">
                <a:latin typeface="Arial"/>
                <a:cs typeface="Arial"/>
              </a:rPr>
              <a:t>Data Science Methods, machine learning, mapping tools and exploratory data</a:t>
            </a:r>
            <a:r>
              <a:rPr dirty="0" sz="1050" spc="-95">
                <a:latin typeface="Arial"/>
                <a:cs typeface="Arial"/>
              </a:rPr>
              <a:t> </a:t>
            </a:r>
            <a:r>
              <a:rPr dirty="0" sz="1050">
                <a:latin typeface="Arial"/>
                <a:cs typeface="Arial"/>
              </a:rPr>
              <a:t>analysis</a:t>
            </a:r>
            <a:endParaRPr sz="1050">
              <a:latin typeface="Arial"/>
              <a:cs typeface="Arial"/>
            </a:endParaRPr>
          </a:p>
          <a:p>
            <a:pPr lvl="1">
              <a:lnSpc>
                <a:spcPct val="100000"/>
              </a:lnSpc>
              <a:spcBef>
                <a:spcPts val="25"/>
              </a:spcBef>
              <a:buFont typeface="Arial"/>
              <a:buAutoNum type="arabicPeriod"/>
            </a:pPr>
            <a:endParaRPr sz="1100">
              <a:latin typeface="Times New Roman"/>
              <a:cs typeface="Times New Roman"/>
            </a:endParaRPr>
          </a:p>
          <a:p>
            <a:pPr marL="124460" indent="-111760">
              <a:lnSpc>
                <a:spcPct val="100000"/>
              </a:lnSpc>
              <a:buSzPct val="90476"/>
              <a:buAutoNum type="arabicPeriod" startAt="2"/>
              <a:tabLst>
                <a:tab pos="125095" algn="l"/>
              </a:tabLst>
            </a:pPr>
            <a:r>
              <a:rPr dirty="0" sz="1050">
                <a:latin typeface="Arial"/>
                <a:cs typeface="Arial"/>
              </a:rPr>
              <a:t>Results</a:t>
            </a:r>
            <a:r>
              <a:rPr dirty="0" sz="1050" spc="-5">
                <a:latin typeface="Arial"/>
                <a:cs typeface="Arial"/>
              </a:rPr>
              <a:t> </a:t>
            </a:r>
            <a:r>
              <a:rPr dirty="0" sz="1050">
                <a:latin typeface="Arial"/>
                <a:cs typeface="Arial"/>
              </a:rPr>
              <a:t>Section</a:t>
            </a:r>
            <a:endParaRPr sz="1050">
              <a:latin typeface="Arial"/>
              <a:cs typeface="Arial"/>
            </a:endParaRPr>
          </a:p>
          <a:p>
            <a:pPr marL="12700" marR="1701800" indent="266700">
              <a:lnSpc>
                <a:spcPct val="202400"/>
              </a:lnSpc>
            </a:pPr>
            <a:r>
              <a:rPr dirty="0" sz="1050">
                <a:latin typeface="Arial"/>
                <a:cs typeface="Arial"/>
              </a:rPr>
              <a:t>Discussion of the results and how they help to take a</a:t>
            </a:r>
            <a:r>
              <a:rPr dirty="0" sz="1050" spc="-100">
                <a:latin typeface="Arial"/>
                <a:cs typeface="Arial"/>
              </a:rPr>
              <a:t> </a:t>
            </a:r>
            <a:r>
              <a:rPr dirty="0" sz="1050">
                <a:latin typeface="Arial"/>
                <a:cs typeface="Arial"/>
              </a:rPr>
              <a:t>decision  5.Discussion</a:t>
            </a:r>
            <a:r>
              <a:rPr dirty="0" sz="1050" spc="-5">
                <a:latin typeface="Arial"/>
                <a:cs typeface="Arial"/>
              </a:rPr>
              <a:t> </a:t>
            </a:r>
            <a:r>
              <a:rPr dirty="0" sz="1050">
                <a:latin typeface="Arial"/>
                <a:cs typeface="Arial"/>
              </a:rPr>
              <a:t>Section</a:t>
            </a:r>
            <a:endParaRPr sz="1050">
              <a:latin typeface="Arial"/>
              <a:cs typeface="Arial"/>
            </a:endParaRPr>
          </a:p>
          <a:p>
            <a:pPr marL="12700" marR="5080" indent="266700">
              <a:lnSpc>
                <a:spcPct val="202400"/>
              </a:lnSpc>
            </a:pPr>
            <a:r>
              <a:rPr dirty="0" sz="1050">
                <a:latin typeface="Arial"/>
                <a:cs typeface="Arial"/>
              </a:rPr>
              <a:t>Elaboration and discussion on any observations and/or recommendations for</a:t>
            </a:r>
            <a:r>
              <a:rPr dirty="0" sz="1050" spc="-100">
                <a:latin typeface="Arial"/>
                <a:cs typeface="Arial"/>
              </a:rPr>
              <a:t> </a:t>
            </a:r>
            <a:r>
              <a:rPr dirty="0" sz="1050">
                <a:latin typeface="Arial"/>
                <a:cs typeface="Arial"/>
              </a:rPr>
              <a:t>improvement  6.Conclusion</a:t>
            </a:r>
            <a:r>
              <a:rPr dirty="0" sz="1050" spc="-5">
                <a:latin typeface="Arial"/>
                <a:cs typeface="Arial"/>
              </a:rPr>
              <a:t> </a:t>
            </a:r>
            <a:r>
              <a:rPr dirty="0" sz="1050">
                <a:latin typeface="Arial"/>
                <a:cs typeface="Arial"/>
              </a:rPr>
              <a:t>Section</a:t>
            </a:r>
            <a:endParaRPr sz="1050">
              <a:latin typeface="Arial"/>
              <a:cs typeface="Arial"/>
            </a:endParaRPr>
          </a:p>
          <a:p>
            <a:pPr>
              <a:lnSpc>
                <a:spcPct val="100000"/>
              </a:lnSpc>
              <a:spcBef>
                <a:spcPts val="25"/>
              </a:spcBef>
            </a:pPr>
            <a:endParaRPr sz="1100">
              <a:latin typeface="Times New Roman"/>
              <a:cs typeface="Times New Roman"/>
            </a:endParaRPr>
          </a:p>
          <a:p>
            <a:pPr marL="279400">
              <a:lnSpc>
                <a:spcPct val="100000"/>
              </a:lnSpc>
            </a:pPr>
            <a:r>
              <a:rPr dirty="0" sz="1050">
                <a:latin typeface="Arial"/>
                <a:cs typeface="Arial"/>
              </a:rPr>
              <a:t>Desicison taken and Report</a:t>
            </a:r>
            <a:r>
              <a:rPr dirty="0" sz="1050" spc="-5">
                <a:latin typeface="Arial"/>
                <a:cs typeface="Arial"/>
              </a:rPr>
              <a:t> </a:t>
            </a:r>
            <a:r>
              <a:rPr dirty="0" sz="1050">
                <a:latin typeface="Arial"/>
                <a:cs typeface="Arial"/>
              </a:rPr>
              <a:t>Conclusion</a:t>
            </a:r>
            <a:endParaRPr sz="1050">
              <a:latin typeface="Arial"/>
              <a:cs typeface="Arial"/>
            </a:endParaRPr>
          </a:p>
        </p:txBody>
      </p:sp>
      <p:sp>
        <p:nvSpPr>
          <p:cNvPr id="18" name="object 18"/>
          <p:cNvSpPr txBox="1"/>
          <p:nvPr/>
        </p:nvSpPr>
        <p:spPr>
          <a:xfrm>
            <a:off x="1381174" y="7042244"/>
            <a:ext cx="2294890" cy="821690"/>
          </a:xfrm>
          <a:prstGeom prst="rect">
            <a:avLst/>
          </a:prstGeom>
        </p:spPr>
        <p:txBody>
          <a:bodyPr wrap="square" lIns="0" tIns="12700" rIns="0" bIns="0" rtlCol="0" vert="horz">
            <a:spAutoFit/>
          </a:bodyPr>
          <a:lstStyle/>
          <a:p>
            <a:pPr marL="12700">
              <a:lnSpc>
                <a:spcPct val="100000"/>
              </a:lnSpc>
              <a:spcBef>
                <a:spcPts val="100"/>
              </a:spcBef>
            </a:pPr>
            <a:r>
              <a:rPr dirty="0" sz="1650" b="1">
                <a:latin typeface="Arial"/>
                <a:cs typeface="Arial"/>
              </a:rPr>
              <a:t>1. Introduction</a:t>
            </a:r>
            <a:r>
              <a:rPr dirty="0" sz="1650" spc="-100" b="1">
                <a:latin typeface="Arial"/>
                <a:cs typeface="Arial"/>
              </a:rPr>
              <a:t> </a:t>
            </a:r>
            <a:r>
              <a:rPr dirty="0" sz="1650" b="1">
                <a:latin typeface="Arial"/>
                <a:cs typeface="Arial"/>
              </a:rPr>
              <a:t>Section</a:t>
            </a:r>
            <a:endParaRPr sz="1650">
              <a:latin typeface="Arial"/>
              <a:cs typeface="Arial"/>
            </a:endParaRPr>
          </a:p>
          <a:p>
            <a:pPr>
              <a:lnSpc>
                <a:spcPct val="100000"/>
              </a:lnSpc>
              <a:spcBef>
                <a:spcPts val="20"/>
              </a:spcBef>
            </a:pPr>
            <a:endParaRPr sz="2300">
              <a:latin typeface="Times New Roman"/>
              <a:cs typeface="Times New Roman"/>
            </a:endParaRPr>
          </a:p>
          <a:p>
            <a:pPr marL="12700">
              <a:lnSpc>
                <a:spcPct val="100000"/>
              </a:lnSpc>
              <a:spcBef>
                <a:spcPts val="5"/>
              </a:spcBef>
            </a:pPr>
            <a:r>
              <a:rPr dirty="0" sz="1350" b="1">
                <a:latin typeface="Arial"/>
                <a:cs typeface="Arial"/>
              </a:rPr>
              <a:t>1.1</a:t>
            </a:r>
            <a:r>
              <a:rPr dirty="0" sz="1350" spc="-5" b="1">
                <a:latin typeface="Arial"/>
                <a:cs typeface="Arial"/>
              </a:rPr>
              <a:t> </a:t>
            </a:r>
            <a:r>
              <a:rPr dirty="0" sz="1350" b="1">
                <a:latin typeface="Arial"/>
                <a:cs typeface="Arial"/>
              </a:rPr>
              <a:t>Scenario</a:t>
            </a:r>
            <a:endParaRPr sz="1350">
              <a:latin typeface="Arial"/>
              <a:cs typeface="Arial"/>
            </a:endParaRPr>
          </a:p>
        </p:txBody>
      </p:sp>
      <p:sp>
        <p:nvSpPr>
          <p:cNvPr id="19" name="object 19"/>
          <p:cNvSpPr/>
          <p:nvPr/>
        </p:nvSpPr>
        <p:spPr>
          <a:xfrm>
            <a:off x="1520824" y="88836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20" name="object 20"/>
          <p:cNvSpPr/>
          <p:nvPr/>
        </p:nvSpPr>
        <p:spPr>
          <a:xfrm>
            <a:off x="1520824" y="90741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21" name="object 21"/>
          <p:cNvSpPr/>
          <p:nvPr/>
        </p:nvSpPr>
        <p:spPr>
          <a:xfrm>
            <a:off x="1520824" y="9455149"/>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22" name="object 22"/>
          <p:cNvSpPr txBox="1"/>
          <p:nvPr/>
        </p:nvSpPr>
        <p:spPr>
          <a:xfrm>
            <a:off x="1381174" y="8059418"/>
            <a:ext cx="5812155" cy="1492250"/>
          </a:xfrm>
          <a:prstGeom prst="rect">
            <a:avLst/>
          </a:prstGeom>
        </p:spPr>
        <p:txBody>
          <a:bodyPr wrap="square" lIns="0" tIns="12700" rIns="0" bIns="0" rtlCol="0" vert="horz">
            <a:spAutoFit/>
          </a:bodyPr>
          <a:lstStyle/>
          <a:p>
            <a:pPr marL="12700" marR="5080">
              <a:lnSpc>
                <a:spcPct val="119000"/>
              </a:lnSpc>
              <a:spcBef>
                <a:spcPts val="100"/>
              </a:spcBef>
            </a:pPr>
            <a:r>
              <a:rPr dirty="0" sz="1050">
                <a:latin typeface="Arial"/>
                <a:cs typeface="Arial"/>
              </a:rPr>
              <a:t>How can I find a convenient and enjoyable place similar to one in Singapore? In order to make a  comparison and evaluation of the rental options in Manhattan </a:t>
            </a:r>
            <a:r>
              <a:rPr dirty="0" sz="1050" spc="-50">
                <a:latin typeface="Arial"/>
                <a:cs typeface="Arial"/>
              </a:rPr>
              <a:t>NY, </a:t>
            </a:r>
            <a:r>
              <a:rPr dirty="0" sz="1050">
                <a:latin typeface="Arial"/>
                <a:cs typeface="Arial"/>
              </a:rPr>
              <a:t>I must set some basis,</a:t>
            </a:r>
            <a:r>
              <a:rPr dirty="0" sz="1050" spc="-40">
                <a:latin typeface="Arial"/>
                <a:cs typeface="Arial"/>
              </a:rPr>
              <a:t> </a:t>
            </a:r>
            <a:r>
              <a:rPr dirty="0" sz="1050">
                <a:latin typeface="Arial"/>
                <a:cs typeface="Arial"/>
              </a:rPr>
              <a:t>therefore  the apartment in Manhattan must meet the following</a:t>
            </a:r>
            <a:r>
              <a:rPr dirty="0" sz="1050" spc="-15">
                <a:latin typeface="Arial"/>
                <a:cs typeface="Arial"/>
              </a:rPr>
              <a:t> </a:t>
            </a:r>
            <a:r>
              <a:rPr dirty="0" sz="1050">
                <a:latin typeface="Arial"/>
                <a:cs typeface="Arial"/>
              </a:rPr>
              <a:t>demands</a:t>
            </a:r>
            <a:endParaRPr sz="1050">
              <a:latin typeface="Arial"/>
              <a:cs typeface="Arial"/>
            </a:endParaRPr>
          </a:p>
          <a:p>
            <a:pPr>
              <a:lnSpc>
                <a:spcPct val="100000"/>
              </a:lnSpc>
              <a:spcBef>
                <a:spcPts val="25"/>
              </a:spcBef>
            </a:pPr>
            <a:endParaRPr sz="1100">
              <a:latin typeface="Times New Roman"/>
              <a:cs typeface="Times New Roman"/>
            </a:endParaRPr>
          </a:p>
          <a:p>
            <a:pPr marL="279400">
              <a:lnSpc>
                <a:spcPct val="100000"/>
              </a:lnSpc>
            </a:pPr>
            <a:r>
              <a:rPr dirty="0" sz="1050">
                <a:latin typeface="Arial"/>
                <a:cs typeface="Arial"/>
              </a:rPr>
              <a:t>apartment must be 2 or 3</a:t>
            </a:r>
            <a:r>
              <a:rPr dirty="0" sz="1050" spc="-10">
                <a:latin typeface="Arial"/>
                <a:cs typeface="Arial"/>
              </a:rPr>
              <a:t> </a:t>
            </a:r>
            <a:r>
              <a:rPr dirty="0" sz="1050">
                <a:latin typeface="Arial"/>
                <a:cs typeface="Arial"/>
              </a:rPr>
              <a:t>bedrooms</a:t>
            </a:r>
            <a:endParaRPr sz="1050">
              <a:latin typeface="Arial"/>
              <a:cs typeface="Arial"/>
            </a:endParaRPr>
          </a:p>
          <a:p>
            <a:pPr marL="279400" marR="232410">
              <a:lnSpc>
                <a:spcPct val="119000"/>
              </a:lnSpc>
            </a:pPr>
            <a:r>
              <a:rPr dirty="0" sz="1050">
                <a:latin typeface="Arial"/>
                <a:cs typeface="Arial"/>
              </a:rPr>
              <a:t>desired location is near a metro station in the Manhattan area and within 1.0 mile (1.6</a:t>
            </a:r>
            <a:r>
              <a:rPr dirty="0" sz="1050" spc="-100">
                <a:latin typeface="Arial"/>
                <a:cs typeface="Arial"/>
              </a:rPr>
              <a:t> </a:t>
            </a:r>
            <a:r>
              <a:rPr dirty="0" sz="1050">
                <a:latin typeface="Arial"/>
                <a:cs typeface="Arial"/>
              </a:rPr>
              <a:t>km)  radius</a:t>
            </a:r>
            <a:endParaRPr sz="1050">
              <a:latin typeface="Arial"/>
              <a:cs typeface="Arial"/>
            </a:endParaRPr>
          </a:p>
          <a:p>
            <a:pPr marL="279400">
              <a:lnSpc>
                <a:spcPct val="100000"/>
              </a:lnSpc>
              <a:spcBef>
                <a:spcPts val="240"/>
              </a:spcBef>
            </a:pPr>
            <a:r>
              <a:rPr dirty="0" sz="1050">
                <a:latin typeface="Arial"/>
                <a:cs typeface="Arial"/>
              </a:rPr>
              <a:t>price of rent should not exceed 7,000 dollars per</a:t>
            </a:r>
            <a:r>
              <a:rPr dirty="0" sz="1050" spc="-15">
                <a:latin typeface="Arial"/>
                <a:cs typeface="Arial"/>
              </a:rPr>
              <a:t> </a:t>
            </a:r>
            <a:r>
              <a:rPr dirty="0" sz="1050">
                <a:latin typeface="Arial"/>
                <a:cs typeface="Arial"/>
              </a:rPr>
              <a:t>month</a:t>
            </a:r>
            <a:endParaRPr sz="1050">
              <a:latin typeface="Arial"/>
              <a:cs typeface="Arial"/>
            </a:endParaRPr>
          </a:p>
        </p:txBody>
      </p:sp>
      <p:sp>
        <p:nvSpPr>
          <p:cNvPr id="23" name="object 23"/>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4" name="object 24"/>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[15]:</a:t>
            </a:r>
            <a:endParaRPr sz="1050">
              <a:latin typeface="Arial"/>
              <a:cs typeface="Arial"/>
            </a:endParaRPr>
          </a:p>
        </p:txBody>
      </p:sp>
      <p:sp>
        <p:nvSpPr>
          <p:cNvPr id="5" name="object 5"/>
          <p:cNvSpPr/>
          <p:nvPr/>
        </p:nvSpPr>
        <p:spPr>
          <a:xfrm>
            <a:off x="1344611" y="430110"/>
            <a:ext cx="6010275" cy="6753225"/>
          </a:xfrm>
          <a:custGeom>
            <a:avLst/>
            <a:gdLst/>
            <a:ahLst/>
            <a:cxnLst/>
            <a:rect l="l" t="t" r="r" b="b"/>
            <a:pathLst>
              <a:path w="6010275" h="6753225">
                <a:moveTo>
                  <a:pt x="0" y="6738937"/>
                </a:moveTo>
                <a:lnTo>
                  <a:pt x="0" y="14287"/>
                </a:lnTo>
                <a:lnTo>
                  <a:pt x="0" y="12382"/>
                </a:lnTo>
                <a:lnTo>
                  <a:pt x="361" y="10572"/>
                </a:lnTo>
                <a:lnTo>
                  <a:pt x="12392" y="0"/>
                </a:lnTo>
                <a:lnTo>
                  <a:pt x="14287" y="0"/>
                </a:lnTo>
                <a:lnTo>
                  <a:pt x="5995987" y="0"/>
                </a:lnTo>
                <a:lnTo>
                  <a:pt x="5997882" y="0"/>
                </a:lnTo>
                <a:lnTo>
                  <a:pt x="5999702" y="381"/>
                </a:lnTo>
                <a:lnTo>
                  <a:pt x="6010275" y="12382"/>
                </a:lnTo>
                <a:lnTo>
                  <a:pt x="6010275" y="14287"/>
                </a:lnTo>
                <a:lnTo>
                  <a:pt x="6010275" y="6738937"/>
                </a:lnTo>
                <a:lnTo>
                  <a:pt x="6010275" y="6740842"/>
                </a:lnTo>
                <a:lnTo>
                  <a:pt x="6009913" y="6742652"/>
                </a:lnTo>
                <a:lnTo>
                  <a:pt x="6009189" y="6744366"/>
                </a:lnTo>
                <a:lnTo>
                  <a:pt x="6008465" y="6746176"/>
                </a:lnTo>
                <a:lnTo>
                  <a:pt x="6001454" y="6752081"/>
                </a:lnTo>
                <a:lnTo>
                  <a:pt x="5999702" y="6752843"/>
                </a:lnTo>
                <a:lnTo>
                  <a:pt x="5997882" y="6753225"/>
                </a:lnTo>
                <a:lnTo>
                  <a:pt x="5995987" y="6753225"/>
                </a:lnTo>
                <a:lnTo>
                  <a:pt x="14287" y="6753225"/>
                </a:lnTo>
                <a:lnTo>
                  <a:pt x="12392" y="6753225"/>
                </a:lnTo>
                <a:lnTo>
                  <a:pt x="10572" y="6752843"/>
                </a:lnTo>
                <a:lnTo>
                  <a:pt x="8820" y="6752081"/>
                </a:lnTo>
                <a:lnTo>
                  <a:pt x="7067" y="6751415"/>
                </a:lnTo>
                <a:lnTo>
                  <a:pt x="1085" y="6744366"/>
                </a:lnTo>
                <a:lnTo>
                  <a:pt x="361" y="6742652"/>
                </a:lnTo>
                <a:lnTo>
                  <a:pt x="0" y="6740842"/>
                </a:lnTo>
                <a:lnTo>
                  <a:pt x="0" y="6738937"/>
                </a:lnTo>
                <a:close/>
              </a:path>
            </a:pathLst>
          </a:custGeom>
          <a:ln w="9525">
            <a:solidFill>
              <a:srgbClr val="CFCFCF"/>
            </a:solidFill>
          </a:ln>
        </p:spPr>
        <p:txBody>
          <a:bodyPr wrap="square" lIns="0" tIns="0" rIns="0" bIns="0" rtlCol="0"/>
          <a:lstStyle/>
          <a:p/>
        </p:txBody>
      </p:sp>
      <p:sp>
        <p:nvSpPr>
          <p:cNvPr id="6" name="object 6"/>
          <p:cNvSpPr/>
          <p:nvPr/>
        </p:nvSpPr>
        <p:spPr>
          <a:xfrm>
            <a:off x="5159380" y="7245339"/>
            <a:ext cx="2095478" cy="245744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2720974" y="7245339"/>
            <a:ext cx="2438400" cy="245744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396998" y="7245339"/>
            <a:ext cx="1323975" cy="2457449"/>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164136" y="7783502"/>
            <a:ext cx="628650" cy="590550"/>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6192836" y="8107352"/>
            <a:ext cx="1076309" cy="981075"/>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5016499" y="8902689"/>
            <a:ext cx="381000" cy="381000"/>
          </a:xfrm>
          <a:custGeom>
            <a:avLst/>
            <a:gdLst/>
            <a:ahLst/>
            <a:cxnLst/>
            <a:rect l="l" t="t" r="r" b="b"/>
            <a:pathLst>
              <a:path w="381000" h="381000">
                <a:moveTo>
                  <a:pt x="190500" y="381000"/>
                </a:moveTo>
                <a:lnTo>
                  <a:pt x="144199" y="375288"/>
                </a:lnTo>
                <a:lnTo>
                  <a:pt x="100695" y="358507"/>
                </a:lnTo>
                <a:lnTo>
                  <a:pt x="62574" y="331660"/>
                </a:lnTo>
                <a:lnTo>
                  <a:pt x="32108" y="296332"/>
                </a:lnTo>
                <a:lnTo>
                  <a:pt x="11129" y="254667"/>
                </a:lnTo>
                <a:lnTo>
                  <a:pt x="914" y="209172"/>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72797" y="245799"/>
                </a:lnTo>
                <a:lnTo>
                  <a:pt x="353902" y="288424"/>
                </a:lnTo>
                <a:lnTo>
                  <a:pt x="325202" y="325202"/>
                </a:lnTo>
                <a:lnTo>
                  <a:pt x="288424" y="353902"/>
                </a:lnTo>
                <a:lnTo>
                  <a:pt x="245799" y="372797"/>
                </a:lnTo>
                <a:lnTo>
                  <a:pt x="199858" y="380771"/>
                </a:lnTo>
                <a:lnTo>
                  <a:pt x="190500" y="381000"/>
                </a:lnTo>
                <a:close/>
              </a:path>
            </a:pathLst>
          </a:custGeom>
          <a:solidFill>
            <a:srgbClr val="80FFB4">
              <a:alpha val="70199"/>
            </a:srgbClr>
          </a:solidFill>
        </p:spPr>
        <p:txBody>
          <a:bodyPr wrap="square" lIns="0" tIns="0" rIns="0" bIns="0" rtlCol="0"/>
          <a:lstStyle/>
          <a:p/>
        </p:txBody>
      </p:sp>
      <p:sp>
        <p:nvSpPr>
          <p:cNvPr id="12" name="object 12"/>
          <p:cNvSpPr/>
          <p:nvPr/>
        </p:nvSpPr>
        <p:spPr>
          <a:xfrm>
            <a:off x="5016498" y="8902689"/>
            <a:ext cx="381000" cy="381000"/>
          </a:xfrm>
          <a:custGeom>
            <a:avLst/>
            <a:gdLst/>
            <a:ahLst/>
            <a:cxnLst/>
            <a:rect l="l" t="t" r="r" b="b"/>
            <a:pathLst>
              <a:path w="381000" h="381000">
                <a:moveTo>
                  <a:pt x="0" y="190500"/>
                </a:moveTo>
                <a:lnTo>
                  <a:pt x="5707" y="236800"/>
                </a:lnTo>
                <a:lnTo>
                  <a:pt x="22492" y="280300"/>
                </a:lnTo>
                <a:lnTo>
                  <a:pt x="49339" y="318425"/>
                </a:lnTo>
                <a:lnTo>
                  <a:pt x="84667" y="348891"/>
                </a:lnTo>
                <a:lnTo>
                  <a:pt x="126332" y="369869"/>
                </a:lnTo>
                <a:lnTo>
                  <a:pt x="171827" y="380085"/>
                </a:lnTo>
                <a:lnTo>
                  <a:pt x="190500" y="381000"/>
                </a:lnTo>
                <a:lnTo>
                  <a:pt x="199858" y="380771"/>
                </a:lnTo>
                <a:lnTo>
                  <a:pt x="245799" y="372797"/>
                </a:lnTo>
                <a:lnTo>
                  <a:pt x="288423" y="353902"/>
                </a:lnTo>
                <a:lnTo>
                  <a:pt x="325202" y="325202"/>
                </a:lnTo>
                <a:lnTo>
                  <a:pt x="353902" y="288423"/>
                </a:lnTo>
                <a:lnTo>
                  <a:pt x="372797" y="245799"/>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80FFB4"/>
            </a:solidFill>
          </a:ln>
        </p:spPr>
        <p:txBody>
          <a:bodyPr wrap="square" lIns="0" tIns="0" rIns="0" bIns="0" rtlCol="0"/>
          <a:lstStyle/>
          <a:p/>
        </p:txBody>
      </p:sp>
      <p:sp>
        <p:nvSpPr>
          <p:cNvPr id="13" name="object 13"/>
          <p:cNvSpPr/>
          <p:nvPr/>
        </p:nvSpPr>
        <p:spPr>
          <a:xfrm>
            <a:off x="4870628" y="9607539"/>
            <a:ext cx="330200" cy="95250"/>
          </a:xfrm>
          <a:custGeom>
            <a:avLst/>
            <a:gdLst/>
            <a:ahLst/>
            <a:cxnLst/>
            <a:rect l="l" t="t" r="r" b="b"/>
            <a:pathLst>
              <a:path w="330200" h="95250">
                <a:moveTo>
                  <a:pt x="329841" y="95249"/>
                </a:moveTo>
                <a:lnTo>
                  <a:pt x="0" y="95249"/>
                </a:lnTo>
                <a:lnTo>
                  <a:pt x="1517" y="92571"/>
                </a:lnTo>
                <a:lnTo>
                  <a:pt x="30218" y="55797"/>
                </a:lnTo>
                <a:lnTo>
                  <a:pt x="66992" y="27097"/>
                </a:lnTo>
                <a:lnTo>
                  <a:pt x="109620" y="8198"/>
                </a:lnTo>
                <a:lnTo>
                  <a:pt x="155562" y="228"/>
                </a:lnTo>
                <a:lnTo>
                  <a:pt x="164920" y="0"/>
                </a:lnTo>
                <a:lnTo>
                  <a:pt x="174278" y="228"/>
                </a:lnTo>
                <a:lnTo>
                  <a:pt x="220220" y="8198"/>
                </a:lnTo>
                <a:lnTo>
                  <a:pt x="262844" y="27097"/>
                </a:lnTo>
                <a:lnTo>
                  <a:pt x="299623" y="55797"/>
                </a:lnTo>
                <a:lnTo>
                  <a:pt x="328323" y="92571"/>
                </a:lnTo>
                <a:lnTo>
                  <a:pt x="329841" y="95249"/>
                </a:lnTo>
                <a:close/>
              </a:path>
            </a:pathLst>
          </a:custGeom>
          <a:solidFill>
            <a:srgbClr val="8000FF">
              <a:alpha val="70199"/>
            </a:srgbClr>
          </a:solidFill>
        </p:spPr>
        <p:txBody>
          <a:bodyPr wrap="square" lIns="0" tIns="0" rIns="0" bIns="0" rtlCol="0"/>
          <a:lstStyle/>
          <a:p/>
        </p:txBody>
      </p:sp>
      <p:sp>
        <p:nvSpPr>
          <p:cNvPr id="14" name="object 14"/>
          <p:cNvSpPr/>
          <p:nvPr/>
        </p:nvSpPr>
        <p:spPr>
          <a:xfrm>
            <a:off x="4870628" y="9607539"/>
            <a:ext cx="330200" cy="95250"/>
          </a:xfrm>
          <a:custGeom>
            <a:avLst/>
            <a:gdLst/>
            <a:ahLst/>
            <a:cxnLst/>
            <a:rect l="l" t="t" r="r" b="b"/>
            <a:pathLst>
              <a:path w="330200" h="95250">
                <a:moveTo>
                  <a:pt x="329841" y="95249"/>
                </a:moveTo>
                <a:lnTo>
                  <a:pt x="306081" y="62574"/>
                </a:lnTo>
                <a:lnTo>
                  <a:pt x="270752" y="32108"/>
                </a:lnTo>
                <a:lnTo>
                  <a:pt x="229087" y="11129"/>
                </a:lnTo>
                <a:lnTo>
                  <a:pt x="183593" y="914"/>
                </a:lnTo>
                <a:lnTo>
                  <a:pt x="164920" y="0"/>
                </a:lnTo>
                <a:lnTo>
                  <a:pt x="155562" y="228"/>
                </a:lnTo>
                <a:lnTo>
                  <a:pt x="109620" y="8198"/>
                </a:lnTo>
                <a:lnTo>
                  <a:pt x="66992" y="27097"/>
                </a:lnTo>
                <a:lnTo>
                  <a:pt x="30218" y="55797"/>
                </a:lnTo>
                <a:lnTo>
                  <a:pt x="1517" y="92571"/>
                </a:lnTo>
                <a:lnTo>
                  <a:pt x="0" y="95249"/>
                </a:lnTo>
              </a:path>
            </a:pathLst>
          </a:custGeom>
          <a:ln w="28575">
            <a:solidFill>
              <a:srgbClr val="8000FF"/>
            </a:solidFill>
          </a:ln>
        </p:spPr>
        <p:txBody>
          <a:bodyPr wrap="square" lIns="0" tIns="0" rIns="0" bIns="0" rtlCol="0"/>
          <a:lstStyle/>
          <a:p/>
        </p:txBody>
      </p:sp>
      <p:sp>
        <p:nvSpPr>
          <p:cNvPr id="15" name="object 15"/>
          <p:cNvSpPr/>
          <p:nvPr/>
        </p:nvSpPr>
        <p:spPr>
          <a:xfrm>
            <a:off x="6216649" y="9397989"/>
            <a:ext cx="381000" cy="304800"/>
          </a:xfrm>
          <a:custGeom>
            <a:avLst/>
            <a:gdLst/>
            <a:ahLst/>
            <a:cxnLst/>
            <a:rect l="l" t="t" r="r" b="b"/>
            <a:pathLst>
              <a:path w="381000" h="304800">
                <a:moveTo>
                  <a:pt x="342872" y="304799"/>
                </a:moveTo>
                <a:lnTo>
                  <a:pt x="38127" y="304799"/>
                </a:lnTo>
                <a:lnTo>
                  <a:pt x="37495" y="303988"/>
                </a:lnTo>
                <a:lnTo>
                  <a:pt x="14497" y="263404"/>
                </a:lnTo>
                <a:lnTo>
                  <a:pt x="2057" y="218442"/>
                </a:lnTo>
                <a:lnTo>
                  <a:pt x="0" y="190500"/>
                </a:lnTo>
                <a:lnTo>
                  <a:pt x="228" y="181141"/>
                </a:lnTo>
                <a:lnTo>
                  <a:pt x="8198" y="135200"/>
                </a:lnTo>
                <a:lnTo>
                  <a:pt x="27097" y="92571"/>
                </a:lnTo>
                <a:lnTo>
                  <a:pt x="55797" y="55797"/>
                </a:lnTo>
                <a:lnTo>
                  <a:pt x="92567"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72797" y="245799"/>
                </a:lnTo>
                <a:lnTo>
                  <a:pt x="353902" y="288424"/>
                </a:lnTo>
                <a:lnTo>
                  <a:pt x="342872" y="304799"/>
                </a:lnTo>
                <a:close/>
              </a:path>
            </a:pathLst>
          </a:custGeom>
          <a:solidFill>
            <a:srgbClr val="80FFB4">
              <a:alpha val="70199"/>
            </a:srgbClr>
          </a:solidFill>
        </p:spPr>
        <p:txBody>
          <a:bodyPr wrap="square" lIns="0" tIns="0" rIns="0" bIns="0" rtlCol="0"/>
          <a:lstStyle/>
          <a:p/>
        </p:txBody>
      </p:sp>
      <p:sp>
        <p:nvSpPr>
          <p:cNvPr id="16" name="object 16"/>
          <p:cNvSpPr/>
          <p:nvPr/>
        </p:nvSpPr>
        <p:spPr>
          <a:xfrm>
            <a:off x="6202361" y="9574202"/>
            <a:ext cx="66702" cy="142874"/>
          </a:xfrm>
          <a:prstGeom prst="rect">
            <a:avLst/>
          </a:prstGeom>
          <a:blipFill>
            <a:blip r:embed="rId7" cstate="print"/>
            <a:stretch>
              <a:fillRect/>
            </a:stretch>
          </a:blipFill>
        </p:spPr>
        <p:txBody>
          <a:bodyPr wrap="square" lIns="0" tIns="0" rIns="0" bIns="0" rtlCol="0"/>
          <a:lstStyle/>
          <a:p/>
        </p:txBody>
      </p:sp>
      <p:sp>
        <p:nvSpPr>
          <p:cNvPr id="17" name="object 17"/>
          <p:cNvSpPr/>
          <p:nvPr/>
        </p:nvSpPr>
        <p:spPr>
          <a:xfrm>
            <a:off x="6216648" y="9397989"/>
            <a:ext cx="381000" cy="304800"/>
          </a:xfrm>
          <a:custGeom>
            <a:avLst/>
            <a:gdLst/>
            <a:ahLst/>
            <a:cxnLst/>
            <a:rect l="l" t="t" r="r" b="b"/>
            <a:pathLst>
              <a:path w="381000" h="304800">
                <a:moveTo>
                  <a:pt x="342872" y="304799"/>
                </a:moveTo>
                <a:lnTo>
                  <a:pt x="362707" y="271960"/>
                </a:lnTo>
                <a:lnTo>
                  <a:pt x="377342" y="227666"/>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67" y="27097"/>
                </a:lnTo>
                <a:lnTo>
                  <a:pt x="55797" y="55797"/>
                </a:lnTo>
                <a:lnTo>
                  <a:pt x="27097" y="92571"/>
                </a:lnTo>
                <a:lnTo>
                  <a:pt x="8198" y="135200"/>
                </a:lnTo>
                <a:lnTo>
                  <a:pt x="228" y="181141"/>
                </a:lnTo>
                <a:lnTo>
                  <a:pt x="0" y="190500"/>
                </a:lnTo>
              </a:path>
            </a:pathLst>
          </a:custGeom>
          <a:ln w="28575">
            <a:solidFill>
              <a:srgbClr val="80FFB4"/>
            </a:solidFill>
          </a:ln>
        </p:spPr>
        <p:txBody>
          <a:bodyPr wrap="square" lIns="0" tIns="0" rIns="0" bIns="0" rtlCol="0"/>
          <a:lstStyle/>
          <a:p/>
        </p:txBody>
      </p:sp>
      <p:sp>
        <p:nvSpPr>
          <p:cNvPr id="18" name="object 18"/>
          <p:cNvSpPr/>
          <p:nvPr/>
        </p:nvSpPr>
        <p:spPr>
          <a:xfrm>
            <a:off x="5816599" y="8569314"/>
            <a:ext cx="381000" cy="381000"/>
          </a:xfrm>
          <a:custGeom>
            <a:avLst/>
            <a:gdLst/>
            <a:ahLst/>
            <a:cxnLst/>
            <a:rect l="l" t="t" r="r" b="b"/>
            <a:pathLst>
              <a:path w="381000" h="381000">
                <a:moveTo>
                  <a:pt x="190500" y="381000"/>
                </a:moveTo>
                <a:lnTo>
                  <a:pt x="144199" y="375292"/>
                </a:lnTo>
                <a:lnTo>
                  <a:pt x="100695" y="358507"/>
                </a:lnTo>
                <a:lnTo>
                  <a:pt x="62574" y="331660"/>
                </a:lnTo>
                <a:lnTo>
                  <a:pt x="32108" y="296332"/>
                </a:lnTo>
                <a:lnTo>
                  <a:pt x="11129" y="254667"/>
                </a:lnTo>
                <a:lnTo>
                  <a:pt x="914" y="209172"/>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72797" y="245799"/>
                </a:lnTo>
                <a:lnTo>
                  <a:pt x="353902" y="288424"/>
                </a:lnTo>
                <a:lnTo>
                  <a:pt x="325202" y="325202"/>
                </a:lnTo>
                <a:lnTo>
                  <a:pt x="288424" y="353902"/>
                </a:lnTo>
                <a:lnTo>
                  <a:pt x="245799" y="372801"/>
                </a:lnTo>
                <a:lnTo>
                  <a:pt x="199858" y="380771"/>
                </a:lnTo>
                <a:lnTo>
                  <a:pt x="190500" y="381000"/>
                </a:lnTo>
                <a:close/>
              </a:path>
            </a:pathLst>
          </a:custGeom>
          <a:solidFill>
            <a:srgbClr val="FFB360">
              <a:alpha val="70199"/>
            </a:srgbClr>
          </a:solidFill>
        </p:spPr>
        <p:txBody>
          <a:bodyPr wrap="square" lIns="0" tIns="0" rIns="0" bIns="0" rtlCol="0"/>
          <a:lstStyle/>
          <a:p/>
        </p:txBody>
      </p:sp>
      <p:sp>
        <p:nvSpPr>
          <p:cNvPr id="19" name="object 19"/>
          <p:cNvSpPr/>
          <p:nvPr/>
        </p:nvSpPr>
        <p:spPr>
          <a:xfrm>
            <a:off x="5816598" y="8569314"/>
            <a:ext cx="381000" cy="381000"/>
          </a:xfrm>
          <a:custGeom>
            <a:avLst/>
            <a:gdLst/>
            <a:ahLst/>
            <a:cxnLst/>
            <a:rect l="l" t="t" r="r" b="b"/>
            <a:pathLst>
              <a:path w="381000" h="381000">
                <a:moveTo>
                  <a:pt x="0" y="190500"/>
                </a:moveTo>
                <a:lnTo>
                  <a:pt x="5707" y="236800"/>
                </a:lnTo>
                <a:lnTo>
                  <a:pt x="22492" y="280300"/>
                </a:lnTo>
                <a:lnTo>
                  <a:pt x="49339" y="318425"/>
                </a:lnTo>
                <a:lnTo>
                  <a:pt x="84667" y="348891"/>
                </a:lnTo>
                <a:lnTo>
                  <a:pt x="126332" y="369870"/>
                </a:lnTo>
                <a:lnTo>
                  <a:pt x="171827" y="380085"/>
                </a:lnTo>
                <a:lnTo>
                  <a:pt x="190500" y="381000"/>
                </a:lnTo>
                <a:lnTo>
                  <a:pt x="199858" y="380771"/>
                </a:lnTo>
                <a:lnTo>
                  <a:pt x="245799" y="372801"/>
                </a:lnTo>
                <a:lnTo>
                  <a:pt x="288423" y="353902"/>
                </a:lnTo>
                <a:lnTo>
                  <a:pt x="325202" y="325202"/>
                </a:lnTo>
                <a:lnTo>
                  <a:pt x="353902" y="288423"/>
                </a:lnTo>
                <a:lnTo>
                  <a:pt x="372797" y="245799"/>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FFB360"/>
            </a:solidFill>
          </a:ln>
        </p:spPr>
        <p:txBody>
          <a:bodyPr wrap="square" lIns="0" tIns="0" rIns="0" bIns="0" rtlCol="0"/>
          <a:lstStyle/>
          <a:p/>
        </p:txBody>
      </p:sp>
      <p:sp>
        <p:nvSpPr>
          <p:cNvPr id="20" name="object 20"/>
          <p:cNvSpPr/>
          <p:nvPr/>
        </p:nvSpPr>
        <p:spPr>
          <a:xfrm>
            <a:off x="7192961" y="7762357"/>
            <a:ext cx="76184" cy="280414"/>
          </a:xfrm>
          <a:prstGeom prst="rect">
            <a:avLst/>
          </a:prstGeom>
          <a:blipFill>
            <a:blip r:embed="rId8" cstate="print"/>
            <a:stretch>
              <a:fillRect/>
            </a:stretch>
          </a:blipFill>
        </p:spPr>
        <p:txBody>
          <a:bodyPr wrap="square" lIns="0" tIns="0" rIns="0" bIns="0" rtlCol="0"/>
          <a:lstStyle/>
          <a:p/>
        </p:txBody>
      </p:sp>
      <p:sp>
        <p:nvSpPr>
          <p:cNvPr id="21" name="object 21"/>
          <p:cNvSpPr/>
          <p:nvPr/>
        </p:nvSpPr>
        <p:spPr>
          <a:xfrm>
            <a:off x="5683249" y="9217014"/>
            <a:ext cx="381000" cy="381000"/>
          </a:xfrm>
          <a:custGeom>
            <a:avLst/>
            <a:gdLst/>
            <a:ahLst/>
            <a:cxnLst/>
            <a:rect l="l" t="t" r="r" b="b"/>
            <a:pathLst>
              <a:path w="381000" h="381000">
                <a:moveTo>
                  <a:pt x="190500" y="381000"/>
                </a:moveTo>
                <a:lnTo>
                  <a:pt x="144199" y="375288"/>
                </a:lnTo>
                <a:lnTo>
                  <a:pt x="100695" y="358507"/>
                </a:lnTo>
                <a:lnTo>
                  <a:pt x="62574" y="331660"/>
                </a:lnTo>
                <a:lnTo>
                  <a:pt x="32108" y="296332"/>
                </a:lnTo>
                <a:lnTo>
                  <a:pt x="11129" y="254667"/>
                </a:lnTo>
                <a:lnTo>
                  <a:pt x="914" y="209172"/>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72797" y="245799"/>
                </a:lnTo>
                <a:lnTo>
                  <a:pt x="353902" y="288424"/>
                </a:lnTo>
                <a:lnTo>
                  <a:pt x="325202" y="325202"/>
                </a:lnTo>
                <a:lnTo>
                  <a:pt x="288424" y="353902"/>
                </a:lnTo>
                <a:lnTo>
                  <a:pt x="245799" y="372797"/>
                </a:lnTo>
                <a:lnTo>
                  <a:pt x="199858" y="380771"/>
                </a:lnTo>
                <a:lnTo>
                  <a:pt x="190500" y="381000"/>
                </a:lnTo>
                <a:close/>
              </a:path>
            </a:pathLst>
          </a:custGeom>
          <a:solidFill>
            <a:srgbClr val="80FFB4">
              <a:alpha val="70199"/>
            </a:srgbClr>
          </a:solidFill>
        </p:spPr>
        <p:txBody>
          <a:bodyPr wrap="square" lIns="0" tIns="0" rIns="0" bIns="0" rtlCol="0"/>
          <a:lstStyle/>
          <a:p/>
        </p:txBody>
      </p:sp>
      <p:sp>
        <p:nvSpPr>
          <p:cNvPr id="22" name="object 22"/>
          <p:cNvSpPr/>
          <p:nvPr/>
        </p:nvSpPr>
        <p:spPr>
          <a:xfrm>
            <a:off x="5683248" y="9217014"/>
            <a:ext cx="381000" cy="381000"/>
          </a:xfrm>
          <a:custGeom>
            <a:avLst/>
            <a:gdLst/>
            <a:ahLst/>
            <a:cxnLst/>
            <a:rect l="l" t="t" r="r" b="b"/>
            <a:pathLst>
              <a:path w="381000" h="381000">
                <a:moveTo>
                  <a:pt x="0" y="190500"/>
                </a:moveTo>
                <a:lnTo>
                  <a:pt x="5707" y="236800"/>
                </a:lnTo>
                <a:lnTo>
                  <a:pt x="22492" y="280300"/>
                </a:lnTo>
                <a:lnTo>
                  <a:pt x="49339" y="318425"/>
                </a:lnTo>
                <a:lnTo>
                  <a:pt x="84667" y="348891"/>
                </a:lnTo>
                <a:lnTo>
                  <a:pt x="126332" y="369869"/>
                </a:lnTo>
                <a:lnTo>
                  <a:pt x="171827" y="380085"/>
                </a:lnTo>
                <a:lnTo>
                  <a:pt x="190500" y="381000"/>
                </a:lnTo>
                <a:lnTo>
                  <a:pt x="199858" y="380771"/>
                </a:lnTo>
                <a:lnTo>
                  <a:pt x="245799" y="372797"/>
                </a:lnTo>
                <a:lnTo>
                  <a:pt x="288423" y="353902"/>
                </a:lnTo>
                <a:lnTo>
                  <a:pt x="325202" y="325202"/>
                </a:lnTo>
                <a:lnTo>
                  <a:pt x="353902" y="288423"/>
                </a:lnTo>
                <a:lnTo>
                  <a:pt x="372797" y="245799"/>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80FFB4"/>
            </a:solidFill>
          </a:ln>
        </p:spPr>
        <p:txBody>
          <a:bodyPr wrap="square" lIns="0" tIns="0" rIns="0" bIns="0" rtlCol="0"/>
          <a:lstStyle/>
          <a:p/>
        </p:txBody>
      </p:sp>
      <p:sp>
        <p:nvSpPr>
          <p:cNvPr id="23" name="object 23"/>
          <p:cNvSpPr/>
          <p:nvPr/>
        </p:nvSpPr>
        <p:spPr>
          <a:xfrm>
            <a:off x="5145086" y="9031277"/>
            <a:ext cx="123825" cy="123825"/>
          </a:xfrm>
          <a:prstGeom prst="rect">
            <a:avLst/>
          </a:prstGeom>
          <a:blipFill>
            <a:blip r:embed="rId9" cstate="print"/>
            <a:stretch>
              <a:fillRect/>
            </a:stretch>
          </a:blipFill>
        </p:spPr>
        <p:txBody>
          <a:bodyPr wrap="square" lIns="0" tIns="0" rIns="0" bIns="0" rtlCol="0"/>
          <a:lstStyle/>
          <a:p/>
        </p:txBody>
      </p:sp>
      <p:sp>
        <p:nvSpPr>
          <p:cNvPr id="24" name="object 24"/>
          <p:cNvSpPr/>
          <p:nvPr/>
        </p:nvSpPr>
        <p:spPr>
          <a:xfrm>
            <a:off x="6345236" y="9526577"/>
            <a:ext cx="123825" cy="123825"/>
          </a:xfrm>
          <a:prstGeom prst="rect">
            <a:avLst/>
          </a:prstGeom>
          <a:blipFill>
            <a:blip r:embed="rId10" cstate="print"/>
            <a:stretch>
              <a:fillRect/>
            </a:stretch>
          </a:blipFill>
        </p:spPr>
        <p:txBody>
          <a:bodyPr wrap="square" lIns="0" tIns="0" rIns="0" bIns="0" rtlCol="0"/>
          <a:lstStyle/>
          <a:p/>
        </p:txBody>
      </p:sp>
      <p:sp>
        <p:nvSpPr>
          <p:cNvPr id="25" name="object 25"/>
          <p:cNvSpPr/>
          <p:nvPr/>
        </p:nvSpPr>
        <p:spPr>
          <a:xfrm>
            <a:off x="5945186" y="8697902"/>
            <a:ext cx="123825" cy="123825"/>
          </a:xfrm>
          <a:prstGeom prst="rect">
            <a:avLst/>
          </a:prstGeom>
          <a:blipFill>
            <a:blip r:embed="rId11" cstate="print"/>
            <a:stretch>
              <a:fillRect/>
            </a:stretch>
          </a:blipFill>
        </p:spPr>
        <p:txBody>
          <a:bodyPr wrap="square" lIns="0" tIns="0" rIns="0" bIns="0" rtlCol="0"/>
          <a:lstStyle/>
          <a:p/>
        </p:txBody>
      </p:sp>
      <p:sp>
        <p:nvSpPr>
          <p:cNvPr id="26" name="object 26"/>
          <p:cNvSpPr/>
          <p:nvPr/>
        </p:nvSpPr>
        <p:spPr>
          <a:xfrm>
            <a:off x="5811836" y="9345602"/>
            <a:ext cx="123825" cy="123825"/>
          </a:xfrm>
          <a:prstGeom prst="rect">
            <a:avLst/>
          </a:prstGeom>
          <a:blipFill>
            <a:blip r:embed="rId12" cstate="print"/>
            <a:stretch>
              <a:fillRect/>
            </a:stretch>
          </a:blipFill>
        </p:spPr>
        <p:txBody>
          <a:bodyPr wrap="square" lIns="0" tIns="0" rIns="0" bIns="0" rtlCol="0"/>
          <a:lstStyle/>
          <a:p/>
        </p:txBody>
      </p:sp>
      <p:sp>
        <p:nvSpPr>
          <p:cNvPr id="27" name="object 27"/>
          <p:cNvSpPr/>
          <p:nvPr/>
        </p:nvSpPr>
        <p:spPr>
          <a:xfrm>
            <a:off x="1501774" y="7350114"/>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28" name="object 28"/>
          <p:cNvSpPr/>
          <p:nvPr/>
        </p:nvSpPr>
        <p:spPr>
          <a:xfrm>
            <a:off x="1511299" y="7640634"/>
            <a:ext cx="285750" cy="0"/>
          </a:xfrm>
          <a:custGeom>
            <a:avLst/>
            <a:gdLst/>
            <a:ahLst/>
            <a:cxnLst/>
            <a:rect l="l" t="t" r="r" b="b"/>
            <a:pathLst>
              <a:path w="285750" h="0">
                <a:moveTo>
                  <a:pt x="0" y="0"/>
                </a:moveTo>
                <a:lnTo>
                  <a:pt x="285749" y="0"/>
                </a:lnTo>
              </a:path>
            </a:pathLst>
          </a:custGeom>
          <a:ln w="9509">
            <a:solidFill>
              <a:srgbClr val="CCCCCC"/>
            </a:solidFill>
          </a:ln>
        </p:spPr>
        <p:txBody>
          <a:bodyPr wrap="square" lIns="0" tIns="0" rIns="0" bIns="0" rtlCol="0"/>
          <a:lstStyle/>
          <a:p/>
        </p:txBody>
      </p:sp>
      <p:sp>
        <p:nvSpPr>
          <p:cNvPr id="29" name="object 29"/>
          <p:cNvSpPr txBox="1"/>
          <p:nvPr/>
        </p:nvSpPr>
        <p:spPr>
          <a:xfrm>
            <a:off x="1390698" y="469902"/>
            <a:ext cx="5597525"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50" i="1">
                <a:latin typeface="Arial"/>
                <a:cs typeface="Arial"/>
              </a:rPr>
              <a:t>from</a:t>
            </a:r>
            <a:r>
              <a:rPr dirty="0" sz="1050" spc="-110" i="1">
                <a:latin typeface="Arial"/>
                <a:cs typeface="Arial"/>
              </a:rPr>
              <a:t> </a:t>
            </a:r>
            <a:r>
              <a:rPr dirty="0" sz="1050" spc="15" i="1">
                <a:latin typeface="Arial"/>
                <a:cs typeface="Arial"/>
              </a:rPr>
              <a:t>Nominatim</a:t>
            </a:r>
            <a:endParaRPr sz="1050">
              <a:latin typeface="Arial"/>
              <a:cs typeface="Arial"/>
            </a:endParaRPr>
          </a:p>
          <a:p>
            <a:pPr marL="12700">
              <a:lnSpc>
                <a:spcPct val="100000"/>
              </a:lnSpc>
              <a:spcBef>
                <a:spcPts val="15"/>
              </a:spcBef>
            </a:pPr>
            <a:r>
              <a:rPr dirty="0" sz="1050" spc="130">
                <a:latin typeface="Arial"/>
                <a:cs typeface="Arial"/>
              </a:rPr>
              <a:t>latitude=</a:t>
            </a:r>
            <a:r>
              <a:rPr dirty="0" sz="1050" spc="280">
                <a:latin typeface="Arial"/>
                <a:cs typeface="Arial"/>
              </a:rPr>
              <a:t> </a:t>
            </a:r>
            <a:r>
              <a:rPr dirty="0" sz="1050" spc="20">
                <a:latin typeface="Arial"/>
                <a:cs typeface="Arial"/>
              </a:rPr>
              <a:t>40.7308619</a:t>
            </a:r>
            <a:endParaRPr sz="1050">
              <a:latin typeface="Arial"/>
              <a:cs typeface="Arial"/>
            </a:endParaRPr>
          </a:p>
          <a:p>
            <a:pPr marL="12700">
              <a:lnSpc>
                <a:spcPct val="100000"/>
              </a:lnSpc>
              <a:spcBef>
                <a:spcPts val="15"/>
              </a:spcBef>
            </a:pPr>
            <a:r>
              <a:rPr dirty="0" sz="1050" spc="85">
                <a:latin typeface="Arial"/>
                <a:cs typeface="Arial"/>
              </a:rPr>
              <a:t>longitude=</a:t>
            </a:r>
            <a:r>
              <a:rPr dirty="0" sz="1050" spc="280">
                <a:latin typeface="Arial"/>
                <a:cs typeface="Arial"/>
              </a:rPr>
              <a:t> </a:t>
            </a:r>
            <a:r>
              <a:rPr dirty="0" sz="1050" spc="40" b="1">
                <a:latin typeface="Arial"/>
                <a:cs typeface="Arial"/>
              </a:rPr>
              <a:t>-</a:t>
            </a:r>
            <a:r>
              <a:rPr dirty="0" sz="1050" spc="40">
                <a:latin typeface="Arial"/>
                <a:cs typeface="Arial"/>
              </a:rPr>
              <a:t>73.9871558</a:t>
            </a:r>
            <a:endParaRPr sz="1050">
              <a:latin typeface="Arial"/>
              <a:cs typeface="Arial"/>
            </a:endParaRPr>
          </a:p>
        </p:txBody>
      </p:sp>
      <p:sp>
        <p:nvSpPr>
          <p:cNvPr id="30" name="object 30"/>
          <p:cNvSpPr txBox="1"/>
          <p:nvPr/>
        </p:nvSpPr>
        <p:spPr>
          <a:xfrm>
            <a:off x="688230" y="1117602"/>
            <a:ext cx="6665595" cy="6767830"/>
          </a:xfrm>
          <a:prstGeom prst="rect">
            <a:avLst/>
          </a:prstGeom>
        </p:spPr>
        <p:txBody>
          <a:bodyPr wrap="square" lIns="0" tIns="12700" rIns="0" bIns="0" rtlCol="0" vert="horz">
            <a:spAutoFit/>
          </a:bodyPr>
          <a:lstStyle/>
          <a:p>
            <a:pPr marL="715010">
              <a:lnSpc>
                <a:spcPct val="100000"/>
              </a:lnSpc>
              <a:spcBef>
                <a:spcPts val="100"/>
              </a:spcBef>
            </a:pPr>
            <a:r>
              <a:rPr dirty="0" sz="1050" spc="90">
                <a:latin typeface="Arial"/>
                <a:cs typeface="Arial"/>
              </a:rPr>
              <a:t>kclusters=5</a:t>
            </a:r>
            <a:endParaRPr sz="1050">
              <a:latin typeface="Arial"/>
              <a:cs typeface="Arial"/>
            </a:endParaRPr>
          </a:p>
          <a:p>
            <a:pPr marL="715010">
              <a:lnSpc>
                <a:spcPct val="100000"/>
              </a:lnSpc>
              <a:spcBef>
                <a:spcPts val="15"/>
              </a:spcBef>
            </a:pPr>
            <a:r>
              <a:rPr dirty="0" sz="1050" spc="55">
                <a:latin typeface="Arial"/>
                <a:cs typeface="Arial"/>
              </a:rPr>
              <a:t>map_clusters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25">
                <a:latin typeface="Arial"/>
                <a:cs typeface="Arial"/>
              </a:rPr>
              <a:t> </a:t>
            </a:r>
            <a:r>
              <a:rPr dirty="0" sz="1050" spc="50">
                <a:latin typeface="Arial"/>
                <a:cs typeface="Arial"/>
              </a:rPr>
              <a:t>zoom_start=13)</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a:t>
            </a:r>
            <a:r>
              <a:rPr dirty="0" sz="1050" spc="110" i="1">
                <a:latin typeface="Arial"/>
                <a:cs typeface="Arial"/>
              </a:rPr>
              <a:t>set </a:t>
            </a:r>
            <a:r>
              <a:rPr dirty="0" sz="1050" spc="120" i="1">
                <a:latin typeface="Arial"/>
                <a:cs typeface="Arial"/>
              </a:rPr>
              <a:t>color </a:t>
            </a:r>
            <a:r>
              <a:rPr dirty="0" sz="1050" spc="-40" i="1">
                <a:latin typeface="Arial"/>
                <a:cs typeface="Arial"/>
              </a:rPr>
              <a:t>scheme </a:t>
            </a:r>
            <a:r>
              <a:rPr dirty="0" sz="1050" spc="165" i="1">
                <a:latin typeface="Arial"/>
                <a:cs typeface="Arial"/>
              </a:rPr>
              <a:t>for </a:t>
            </a:r>
            <a:r>
              <a:rPr dirty="0" sz="1050" spc="90" i="1">
                <a:latin typeface="Arial"/>
                <a:cs typeface="Arial"/>
              </a:rPr>
              <a:t>the</a:t>
            </a:r>
            <a:r>
              <a:rPr dirty="0" sz="1050" spc="-10" i="1">
                <a:latin typeface="Arial"/>
                <a:cs typeface="Arial"/>
              </a:rPr>
              <a:t> </a:t>
            </a:r>
            <a:r>
              <a:rPr dirty="0" sz="1050" spc="125" i="1">
                <a:latin typeface="Arial"/>
                <a:cs typeface="Arial"/>
              </a:rPr>
              <a:t>clusters</a:t>
            </a:r>
            <a:endParaRPr sz="1050">
              <a:latin typeface="Arial"/>
              <a:cs typeface="Arial"/>
            </a:endParaRPr>
          </a:p>
          <a:p>
            <a:pPr marL="715010">
              <a:lnSpc>
                <a:spcPct val="100000"/>
              </a:lnSpc>
              <a:spcBef>
                <a:spcPts val="15"/>
              </a:spcBef>
            </a:pPr>
            <a:r>
              <a:rPr dirty="0" sz="1050" spc="50">
                <a:latin typeface="Arial"/>
                <a:cs typeface="Arial"/>
              </a:rPr>
              <a:t>x </a:t>
            </a:r>
            <a:r>
              <a:rPr dirty="0" sz="1050" spc="-40">
                <a:latin typeface="Arial"/>
                <a:cs typeface="Arial"/>
              </a:rPr>
              <a:t>=</a:t>
            </a:r>
            <a:r>
              <a:rPr dirty="0" sz="1050" spc="170">
                <a:latin typeface="Arial"/>
                <a:cs typeface="Arial"/>
              </a:rPr>
              <a:t> </a:t>
            </a:r>
            <a:r>
              <a:rPr dirty="0" sz="1050" spc="95">
                <a:latin typeface="Arial"/>
                <a:cs typeface="Arial"/>
              </a:rPr>
              <a:t>np.arange(kclusters)</a:t>
            </a:r>
            <a:endParaRPr sz="1050">
              <a:latin typeface="Arial"/>
              <a:cs typeface="Arial"/>
            </a:endParaRPr>
          </a:p>
          <a:p>
            <a:pPr marL="715010" marR="2057400">
              <a:lnSpc>
                <a:spcPct val="101200"/>
              </a:lnSpc>
            </a:pPr>
            <a:r>
              <a:rPr dirty="0" sz="1050" spc="50">
                <a:latin typeface="Arial"/>
                <a:cs typeface="Arial"/>
              </a:rPr>
              <a:t>ys </a:t>
            </a:r>
            <a:r>
              <a:rPr dirty="0" sz="1050" spc="-40">
                <a:latin typeface="Arial"/>
                <a:cs typeface="Arial"/>
              </a:rPr>
              <a:t>= </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2 </a:t>
            </a:r>
            <a:r>
              <a:rPr dirty="0" sz="1050" spc="110" b="1">
                <a:latin typeface="Arial"/>
                <a:cs typeface="Arial"/>
              </a:rPr>
              <a:t>for </a:t>
            </a:r>
            <a:r>
              <a:rPr dirty="0" sz="1050" spc="340">
                <a:latin typeface="Arial"/>
                <a:cs typeface="Arial"/>
              </a:rPr>
              <a:t>i </a:t>
            </a:r>
            <a:r>
              <a:rPr dirty="0" sz="1050" spc="110" b="1">
                <a:latin typeface="Arial"/>
                <a:cs typeface="Arial"/>
              </a:rPr>
              <a:t>in </a:t>
            </a:r>
            <a:r>
              <a:rPr dirty="0" sz="1050" spc="114">
                <a:latin typeface="Arial"/>
                <a:cs typeface="Arial"/>
              </a:rPr>
              <a:t>range(kclusters)]  </a:t>
            </a:r>
            <a:r>
              <a:rPr dirty="0" sz="1050" spc="95">
                <a:latin typeface="Arial"/>
                <a:cs typeface="Arial"/>
              </a:rPr>
              <a:t>colors_array </a:t>
            </a:r>
            <a:r>
              <a:rPr dirty="0" sz="1050" spc="-40">
                <a:latin typeface="Arial"/>
                <a:cs typeface="Arial"/>
              </a:rPr>
              <a:t>= </a:t>
            </a:r>
            <a:r>
              <a:rPr dirty="0" sz="1050" spc="85">
                <a:latin typeface="Arial"/>
                <a:cs typeface="Arial"/>
              </a:rPr>
              <a:t>cm.rainbow(np.linspace(0, </a:t>
            </a:r>
            <a:r>
              <a:rPr dirty="0" sz="1050" spc="135">
                <a:latin typeface="Arial"/>
                <a:cs typeface="Arial"/>
              </a:rPr>
              <a:t>1, </a:t>
            </a:r>
            <a:r>
              <a:rPr dirty="0" sz="1050" spc="145">
                <a:latin typeface="Arial"/>
                <a:cs typeface="Arial"/>
              </a:rPr>
              <a:t>len(ys)))  </a:t>
            </a:r>
            <a:r>
              <a:rPr dirty="0" sz="1050" spc="50">
                <a:latin typeface="Arial"/>
                <a:cs typeface="Arial"/>
              </a:rPr>
              <a:t>rainbow </a:t>
            </a:r>
            <a:r>
              <a:rPr dirty="0" sz="1050" spc="-40">
                <a:latin typeface="Arial"/>
                <a:cs typeface="Arial"/>
              </a:rPr>
              <a:t>= </a:t>
            </a:r>
            <a:r>
              <a:rPr dirty="0" sz="1050" spc="125">
                <a:latin typeface="Arial"/>
                <a:cs typeface="Arial"/>
              </a:rPr>
              <a:t>[colors.rgb2hex(i) </a:t>
            </a:r>
            <a:r>
              <a:rPr dirty="0" sz="1050" spc="110" b="1">
                <a:latin typeface="Arial"/>
                <a:cs typeface="Arial"/>
              </a:rPr>
              <a:t>for </a:t>
            </a:r>
            <a:r>
              <a:rPr dirty="0" sz="1050" spc="340">
                <a:latin typeface="Arial"/>
                <a:cs typeface="Arial"/>
              </a:rPr>
              <a:t>i </a:t>
            </a:r>
            <a:r>
              <a:rPr dirty="0" sz="1050" spc="110" b="1">
                <a:latin typeface="Arial"/>
                <a:cs typeface="Arial"/>
              </a:rPr>
              <a:t>in</a:t>
            </a:r>
            <a:r>
              <a:rPr dirty="0" sz="1050" spc="55" b="1">
                <a:latin typeface="Arial"/>
                <a:cs typeface="Arial"/>
              </a:rPr>
              <a:t> </a:t>
            </a:r>
            <a:r>
              <a:rPr dirty="0" sz="1050" spc="110">
                <a:latin typeface="Arial"/>
                <a:cs typeface="Arial"/>
              </a:rPr>
              <a:t>colors_array]</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 </a:t>
            </a:r>
            <a:r>
              <a:rPr dirty="0" sz="1050" spc="90" i="1">
                <a:latin typeface="Arial"/>
                <a:cs typeface="Arial"/>
              </a:rPr>
              <a:t>the</a:t>
            </a:r>
            <a:r>
              <a:rPr dirty="0" sz="1050" spc="-65" i="1">
                <a:latin typeface="Arial"/>
                <a:cs typeface="Arial"/>
              </a:rPr>
              <a:t> </a:t>
            </a:r>
            <a:r>
              <a:rPr dirty="0" sz="1050" spc="-105" i="1">
                <a:latin typeface="Arial"/>
                <a:cs typeface="Arial"/>
              </a:rPr>
              <a:t>map</a:t>
            </a:r>
            <a:endParaRPr sz="1050">
              <a:latin typeface="Arial"/>
              <a:cs typeface="Arial"/>
            </a:endParaRPr>
          </a:p>
          <a:p>
            <a:pPr marL="715010">
              <a:lnSpc>
                <a:spcPct val="100000"/>
              </a:lnSpc>
              <a:spcBef>
                <a:spcPts val="15"/>
              </a:spcBef>
            </a:pPr>
            <a:r>
              <a:rPr dirty="0" sz="1050" spc="60">
                <a:latin typeface="Arial"/>
                <a:cs typeface="Arial"/>
              </a:rPr>
              <a:t>markers_colors </a:t>
            </a:r>
            <a:r>
              <a:rPr dirty="0" sz="1050" spc="-40">
                <a:latin typeface="Arial"/>
                <a:cs typeface="Arial"/>
              </a:rPr>
              <a:t>=</a:t>
            </a:r>
            <a:r>
              <a:rPr dirty="0" sz="1050" spc="150">
                <a:latin typeface="Arial"/>
                <a:cs typeface="Arial"/>
              </a:rPr>
              <a:t> </a:t>
            </a:r>
            <a:r>
              <a:rPr dirty="0" sz="1050" spc="285">
                <a:latin typeface="Arial"/>
                <a:cs typeface="Arial"/>
              </a:rPr>
              <a:t>[]</a:t>
            </a:r>
            <a:endParaRPr sz="1050">
              <a:latin typeface="Arial"/>
              <a:cs typeface="Arial"/>
            </a:endParaRPr>
          </a:p>
          <a:p>
            <a:pPr marL="1007744"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lon, poi, </a:t>
            </a:r>
            <a:r>
              <a:rPr dirty="0" sz="1050" spc="135">
                <a:latin typeface="Arial"/>
                <a:cs typeface="Arial"/>
              </a:rPr>
              <a:t>cluster </a:t>
            </a:r>
            <a:r>
              <a:rPr dirty="0" sz="1050" spc="110" b="1">
                <a:latin typeface="Arial"/>
                <a:cs typeface="Arial"/>
              </a:rPr>
              <a:t>in </a:t>
            </a:r>
            <a:r>
              <a:rPr dirty="0" sz="1050" spc="95">
                <a:latin typeface="Arial"/>
                <a:cs typeface="Arial"/>
              </a:rPr>
              <a:t>zip(manhattan_merged['Latitude'], </a:t>
            </a:r>
            <a:r>
              <a:rPr dirty="0" sz="1050" spc="20">
                <a:latin typeface="Arial"/>
                <a:cs typeface="Arial"/>
              </a:rPr>
              <a:t>manhattan_merged[  </a:t>
            </a:r>
            <a:r>
              <a:rPr dirty="0" sz="1050" spc="130">
                <a:latin typeface="Arial"/>
                <a:cs typeface="Arial"/>
              </a:rPr>
              <a:t>label </a:t>
            </a:r>
            <a:r>
              <a:rPr dirty="0" sz="1050" spc="-40">
                <a:latin typeface="Arial"/>
                <a:cs typeface="Arial"/>
              </a:rPr>
              <a:t>= </a:t>
            </a:r>
            <a:r>
              <a:rPr dirty="0" sz="1050" spc="110">
                <a:latin typeface="Arial"/>
                <a:cs typeface="Arial"/>
              </a:rPr>
              <a:t>folium.Popup(str(poi) </a:t>
            </a:r>
            <a:r>
              <a:rPr dirty="0" sz="1050" spc="-40" b="1">
                <a:latin typeface="Arial"/>
                <a:cs typeface="Arial"/>
              </a:rPr>
              <a:t>+ </a:t>
            </a:r>
            <a:r>
              <a:rPr dirty="0" sz="1050" spc="375">
                <a:latin typeface="Arial"/>
                <a:cs typeface="Arial"/>
              </a:rPr>
              <a:t>' </a:t>
            </a:r>
            <a:r>
              <a:rPr dirty="0" sz="1050" spc="100">
                <a:latin typeface="Arial"/>
                <a:cs typeface="Arial"/>
              </a:rPr>
              <a:t>Cluster </a:t>
            </a:r>
            <a:r>
              <a:rPr dirty="0" sz="1050" spc="375">
                <a:latin typeface="Arial"/>
                <a:cs typeface="Arial"/>
              </a:rPr>
              <a:t>' </a:t>
            </a:r>
            <a:r>
              <a:rPr dirty="0" sz="1050" spc="-40" b="1">
                <a:latin typeface="Arial"/>
                <a:cs typeface="Arial"/>
              </a:rPr>
              <a:t>+ </a:t>
            </a:r>
            <a:r>
              <a:rPr dirty="0" sz="1050" spc="170">
                <a:latin typeface="Arial"/>
                <a:cs typeface="Arial"/>
              </a:rPr>
              <a:t>str(cluster), </a:t>
            </a:r>
            <a:r>
              <a:rPr dirty="0" sz="1050" spc="55">
                <a:latin typeface="Arial"/>
                <a:cs typeface="Arial"/>
              </a:rPr>
              <a:t>parse_html=True)  </a:t>
            </a:r>
            <a:r>
              <a:rPr dirty="0" sz="1050" spc="105">
                <a:latin typeface="Arial"/>
                <a:cs typeface="Arial"/>
              </a:rPr>
              <a:t>folium.CircleMarker(</a:t>
            </a:r>
            <a:endParaRPr sz="1050">
              <a:latin typeface="Arial"/>
              <a:cs typeface="Arial"/>
            </a:endParaRPr>
          </a:p>
          <a:p>
            <a:pPr marL="1301115" marR="4475480">
              <a:lnSpc>
                <a:spcPct val="101200"/>
              </a:lnSpc>
            </a:pPr>
            <a:r>
              <a:rPr dirty="0" sz="1050" spc="235">
                <a:latin typeface="Arial"/>
                <a:cs typeface="Arial"/>
              </a:rPr>
              <a:t>[lat, </a:t>
            </a:r>
            <a:r>
              <a:rPr dirty="0" sz="1050" spc="175">
                <a:latin typeface="Arial"/>
                <a:cs typeface="Arial"/>
              </a:rPr>
              <a:t>lon],  </a:t>
            </a:r>
            <a:r>
              <a:rPr dirty="0" sz="1050" spc="80">
                <a:latin typeface="Arial"/>
                <a:cs typeface="Arial"/>
              </a:rPr>
              <a:t>radius=20,  </a:t>
            </a:r>
            <a:r>
              <a:rPr dirty="0" sz="1050" spc="-10">
                <a:latin typeface="Arial"/>
                <a:cs typeface="Arial"/>
              </a:rPr>
              <a:t>popu</a:t>
            </a:r>
            <a:r>
              <a:rPr dirty="0" sz="1050" spc="-15">
                <a:latin typeface="Arial"/>
                <a:cs typeface="Arial"/>
              </a:rPr>
              <a:t>p</a:t>
            </a:r>
            <a:r>
              <a:rPr dirty="0" sz="1050" spc="-45">
                <a:latin typeface="Arial"/>
                <a:cs typeface="Arial"/>
              </a:rPr>
              <a:t>=</a:t>
            </a:r>
            <a:r>
              <a:rPr dirty="0" sz="1050" spc="145">
                <a:latin typeface="Arial"/>
                <a:cs typeface="Arial"/>
              </a:rPr>
              <a:t>labe</a:t>
            </a:r>
            <a:r>
              <a:rPr dirty="0" sz="1050" spc="65">
                <a:latin typeface="Arial"/>
                <a:cs typeface="Arial"/>
              </a:rPr>
              <a:t>l</a:t>
            </a:r>
            <a:r>
              <a:rPr dirty="0" sz="1050" spc="285">
                <a:latin typeface="Arial"/>
                <a:cs typeface="Arial"/>
              </a:rPr>
              <a:t>,</a:t>
            </a:r>
            <a:endParaRPr sz="1050">
              <a:latin typeface="Arial"/>
              <a:cs typeface="Arial"/>
            </a:endParaRPr>
          </a:p>
          <a:p>
            <a:pPr marL="1301115" marR="3156585">
              <a:lnSpc>
                <a:spcPct val="101200"/>
              </a:lnSpc>
            </a:pPr>
            <a:r>
              <a:rPr dirty="0" sz="1050" spc="114">
                <a:latin typeface="Arial"/>
                <a:cs typeface="Arial"/>
              </a:rPr>
              <a:t>color=rainbow[cluster</a:t>
            </a:r>
            <a:r>
              <a:rPr dirty="0" sz="1050" spc="114" b="1">
                <a:latin typeface="Arial"/>
                <a:cs typeface="Arial"/>
              </a:rPr>
              <a:t>-</a:t>
            </a:r>
            <a:r>
              <a:rPr dirty="0" sz="1050" spc="114">
                <a:latin typeface="Arial"/>
                <a:cs typeface="Arial"/>
              </a:rPr>
              <a:t>1],  </a:t>
            </a:r>
            <a:r>
              <a:rPr dirty="0" sz="1050" spc="170">
                <a:latin typeface="Arial"/>
                <a:cs typeface="Arial"/>
              </a:rPr>
              <a:t>fill=True,  </a:t>
            </a:r>
            <a:r>
              <a:rPr dirty="0" sz="1050" spc="190">
                <a:latin typeface="Arial"/>
                <a:cs typeface="Arial"/>
              </a:rPr>
              <a:t>fill_colo</a:t>
            </a:r>
            <a:r>
              <a:rPr dirty="0" sz="1050" spc="165">
                <a:latin typeface="Arial"/>
                <a:cs typeface="Arial"/>
              </a:rPr>
              <a:t>r</a:t>
            </a:r>
            <a:r>
              <a:rPr dirty="0" sz="1050" spc="-45">
                <a:latin typeface="Arial"/>
                <a:cs typeface="Arial"/>
              </a:rPr>
              <a:t>=</a:t>
            </a:r>
            <a:r>
              <a:rPr dirty="0" sz="1050" spc="45">
                <a:latin typeface="Arial"/>
                <a:cs typeface="Arial"/>
              </a:rPr>
              <a:t>rainbo</a:t>
            </a:r>
            <a:r>
              <a:rPr dirty="0" sz="1050" spc="70">
                <a:latin typeface="Arial"/>
                <a:cs typeface="Arial"/>
              </a:rPr>
              <a:t>w</a:t>
            </a:r>
            <a:r>
              <a:rPr dirty="0" sz="1050" spc="280">
                <a:latin typeface="Arial"/>
                <a:cs typeface="Arial"/>
              </a:rPr>
              <a:t>[</a:t>
            </a:r>
            <a:r>
              <a:rPr dirty="0" sz="1050" spc="140">
                <a:latin typeface="Arial"/>
                <a:cs typeface="Arial"/>
              </a:rPr>
              <a:t>cluste</a:t>
            </a:r>
            <a:r>
              <a:rPr dirty="0" sz="1050" spc="100">
                <a:latin typeface="Arial"/>
                <a:cs typeface="Arial"/>
              </a:rPr>
              <a:t>r</a:t>
            </a:r>
            <a:r>
              <a:rPr dirty="0" sz="1050" spc="220" b="1">
                <a:latin typeface="Arial"/>
                <a:cs typeface="Arial"/>
              </a:rPr>
              <a:t>-</a:t>
            </a:r>
            <a:r>
              <a:rPr dirty="0" sz="1050" spc="-15">
                <a:latin typeface="Arial"/>
                <a:cs typeface="Arial"/>
              </a:rPr>
              <a:t>1</a:t>
            </a:r>
            <a:r>
              <a:rPr dirty="0" sz="1050" spc="285">
                <a:latin typeface="Arial"/>
                <a:cs typeface="Arial"/>
              </a:rPr>
              <a:t>],</a:t>
            </a:r>
            <a:endParaRPr sz="1050">
              <a:latin typeface="Arial"/>
              <a:cs typeface="Arial"/>
            </a:endParaRPr>
          </a:p>
          <a:p>
            <a:pPr marL="1301115">
              <a:lnSpc>
                <a:spcPct val="100000"/>
              </a:lnSpc>
              <a:spcBef>
                <a:spcPts val="15"/>
              </a:spcBef>
            </a:pPr>
            <a:r>
              <a:rPr dirty="0" sz="1050" spc="105">
                <a:latin typeface="Arial"/>
                <a:cs typeface="Arial"/>
              </a:rPr>
              <a:t>fill_opacity=0.7).add_to(map_clusters)</a:t>
            </a:r>
            <a:endParaRPr sz="1050">
              <a:latin typeface="Arial"/>
              <a:cs typeface="Arial"/>
            </a:endParaRPr>
          </a:p>
          <a:p>
            <a:pPr marL="861694">
              <a:lnSpc>
                <a:spcPct val="100000"/>
              </a:lnSpc>
              <a:spcBef>
                <a:spcPts val="15"/>
              </a:spcBef>
            </a:pPr>
            <a:r>
              <a:rPr dirty="0" sz="1050" spc="-10" i="1">
                <a:latin typeface="Arial"/>
                <a:cs typeface="Arial"/>
              </a:rPr>
              <a:t># add </a:t>
            </a:r>
            <a:r>
              <a:rPr dirty="0" sz="1050" spc="35" i="1">
                <a:latin typeface="Arial"/>
                <a:cs typeface="Arial"/>
              </a:rPr>
              <a:t>markers </a:t>
            </a:r>
            <a:r>
              <a:rPr dirty="0" sz="1050" spc="165" i="1">
                <a:latin typeface="Arial"/>
                <a:cs typeface="Arial"/>
              </a:rPr>
              <a:t>for </a:t>
            </a:r>
            <a:r>
              <a:rPr dirty="0" sz="1050" spc="135" i="1">
                <a:latin typeface="Arial"/>
                <a:cs typeface="Arial"/>
              </a:rPr>
              <a:t>rental </a:t>
            </a:r>
            <a:r>
              <a:rPr dirty="0" sz="1050" spc="70" i="1">
                <a:latin typeface="Arial"/>
                <a:cs typeface="Arial"/>
              </a:rPr>
              <a:t>places </a:t>
            </a:r>
            <a:r>
              <a:rPr dirty="0" sz="1050" spc="135" i="1">
                <a:latin typeface="Arial"/>
                <a:cs typeface="Arial"/>
              </a:rPr>
              <a:t>to</a:t>
            </a:r>
            <a:r>
              <a:rPr dirty="0" sz="1050" spc="-95" i="1">
                <a:latin typeface="Arial"/>
                <a:cs typeface="Arial"/>
              </a:rPr>
              <a:t> </a:t>
            </a:r>
            <a:r>
              <a:rPr dirty="0" sz="1050" spc="-105" i="1">
                <a:latin typeface="Arial"/>
                <a:cs typeface="Arial"/>
              </a:rPr>
              <a:t>map</a:t>
            </a:r>
            <a:endParaRPr sz="1050">
              <a:latin typeface="Arial"/>
              <a:cs typeface="Arial"/>
            </a:endParaRPr>
          </a:p>
          <a:p>
            <a:pPr marL="1007744"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14">
                <a:latin typeface="Arial"/>
                <a:cs typeface="Arial"/>
              </a:rPr>
              <a:t>zip(manhattan_data['Latitude'], </a:t>
            </a:r>
            <a:r>
              <a:rPr dirty="0" sz="1050" spc="80">
                <a:latin typeface="Arial"/>
                <a:cs typeface="Arial"/>
              </a:rPr>
              <a:t>manhattan_data['Longitude'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1301115" marR="4182745"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80">
                <a:latin typeface="Arial"/>
                <a:cs typeface="Arial"/>
              </a:rPr>
              <a:t>CircleMarke</a:t>
            </a:r>
            <a:r>
              <a:rPr dirty="0" sz="1050" spc="5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90">
                <a:latin typeface="Arial"/>
                <a:cs typeface="Arial"/>
              </a:rPr>
              <a:t>radius=5,  </a:t>
            </a:r>
            <a:r>
              <a:rPr dirty="0" sz="1050" spc="70">
                <a:latin typeface="Arial"/>
                <a:cs typeface="Arial"/>
              </a:rPr>
              <a:t>popup=label,  </a:t>
            </a:r>
            <a:r>
              <a:rPr dirty="0" sz="1050" spc="145">
                <a:latin typeface="Arial"/>
                <a:cs typeface="Arial"/>
              </a:rPr>
              <a:t>color='blue',  </a:t>
            </a:r>
            <a:r>
              <a:rPr dirty="0" sz="1050" spc="170">
                <a:latin typeface="Arial"/>
                <a:cs typeface="Arial"/>
              </a:rPr>
              <a:t>fill=True,</a:t>
            </a:r>
            <a:endParaRPr sz="1050">
              <a:latin typeface="Arial"/>
              <a:cs typeface="Arial"/>
            </a:endParaRPr>
          </a:p>
          <a:p>
            <a:pPr marL="1301115" marR="2569845">
              <a:lnSpc>
                <a:spcPct val="101200"/>
              </a:lnSpc>
            </a:pPr>
            <a:r>
              <a:rPr dirty="0" sz="1050" spc="140">
                <a:latin typeface="Arial"/>
                <a:cs typeface="Arial"/>
              </a:rPr>
              <a:t>fill_color='#3186cc',  </a:t>
            </a:r>
            <a:r>
              <a:rPr dirty="0" sz="1050" spc="145">
                <a:latin typeface="Arial"/>
                <a:cs typeface="Arial"/>
              </a:rPr>
              <a:t>fill_opacity=0.7,  </a:t>
            </a:r>
            <a:r>
              <a:rPr dirty="0" sz="1050" spc="70">
                <a:latin typeface="Arial"/>
                <a:cs typeface="Arial"/>
              </a:rPr>
              <a:t>parse_html=False).add_to(map_clusters)</a:t>
            </a:r>
            <a:endParaRPr sz="105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200">
              <a:latin typeface="Times New Roman"/>
              <a:cs typeface="Times New Roman"/>
            </a:endParaRPr>
          </a:p>
          <a:p>
            <a:pPr marL="715010">
              <a:lnSpc>
                <a:spcPct val="100000"/>
              </a:lnSpc>
              <a:spcBef>
                <a:spcPts val="5"/>
              </a:spcBef>
            </a:pPr>
            <a:r>
              <a:rPr dirty="0" sz="1050" spc="55">
                <a:latin typeface="Arial"/>
                <a:cs typeface="Arial"/>
              </a:rPr>
              <a:t>map_clusters</a:t>
            </a:r>
            <a:endParaRPr sz="1050">
              <a:latin typeface="Arial"/>
              <a:cs typeface="Arial"/>
            </a:endParaRPr>
          </a:p>
          <a:p>
            <a:pPr>
              <a:lnSpc>
                <a:spcPct val="100000"/>
              </a:lnSpc>
            </a:pPr>
            <a:endParaRPr sz="1000">
              <a:latin typeface="Times New Roman"/>
              <a:cs typeface="Times New Roman"/>
            </a:endParaRPr>
          </a:p>
          <a:p>
            <a:pPr>
              <a:lnSpc>
                <a:spcPct val="100000"/>
              </a:lnSpc>
            </a:pPr>
            <a:endParaRPr sz="900">
              <a:latin typeface="Times New Roman"/>
              <a:cs typeface="Times New Roman"/>
            </a:endParaRPr>
          </a:p>
          <a:p>
            <a:pPr marL="12700">
              <a:lnSpc>
                <a:spcPct val="100000"/>
              </a:lnSpc>
            </a:pPr>
            <a:r>
              <a:rPr dirty="0" sz="1050" spc="105">
                <a:latin typeface="Arial"/>
                <a:cs typeface="Arial"/>
              </a:rPr>
              <a:t>Out[15]:</a:t>
            </a:r>
            <a:endParaRPr sz="1050">
              <a:latin typeface="Arial"/>
              <a:cs typeface="Arial"/>
            </a:endParaRPr>
          </a:p>
          <a:p>
            <a:pPr marL="905510">
              <a:lnSpc>
                <a:spcPct val="100000"/>
              </a:lnSpc>
              <a:spcBef>
                <a:spcPts val="244"/>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marL="905510">
              <a:lnSpc>
                <a:spcPct val="100000"/>
              </a:lnSpc>
            </a:pPr>
            <a:r>
              <a:rPr dirty="0" sz="1050" spc="360">
                <a:latin typeface="DejaVu Sans Mono"/>
                <a:cs typeface="DejaVu Sans Mono"/>
              </a:rPr>
              <a:t>−</a:t>
            </a:r>
            <a:endParaRPr sz="1050">
              <a:latin typeface="DejaVu Sans Mono"/>
              <a:cs typeface="DejaVu Sans Mono"/>
            </a:endParaRPr>
          </a:p>
        </p:txBody>
      </p:sp>
      <p:sp>
        <p:nvSpPr>
          <p:cNvPr id="31" name="object 31"/>
          <p:cNvSpPr/>
          <p:nvPr/>
        </p:nvSpPr>
        <p:spPr>
          <a:xfrm>
            <a:off x="1349374" y="7016755"/>
            <a:ext cx="161925" cy="161925"/>
          </a:xfrm>
          <a:prstGeom prst="rect">
            <a:avLst/>
          </a:prstGeom>
          <a:blipFill>
            <a:blip r:embed="rId13" cstate="print"/>
            <a:stretch>
              <a:fillRect/>
            </a:stretch>
          </a:blipFill>
        </p:spPr>
        <p:txBody>
          <a:bodyPr wrap="square" lIns="0" tIns="0" rIns="0" bIns="0" rtlCol="0"/>
          <a:lstStyle/>
          <a:p/>
        </p:txBody>
      </p:sp>
      <p:sp>
        <p:nvSpPr>
          <p:cNvPr id="32" name="object 32"/>
          <p:cNvSpPr/>
          <p:nvPr/>
        </p:nvSpPr>
        <p:spPr>
          <a:xfrm>
            <a:off x="7188199" y="7016755"/>
            <a:ext cx="161925" cy="161925"/>
          </a:xfrm>
          <a:prstGeom prst="rect">
            <a:avLst/>
          </a:prstGeom>
          <a:blipFill>
            <a:blip r:embed="rId14" cstate="print"/>
            <a:stretch>
              <a:fillRect/>
            </a:stretch>
          </a:blipFill>
        </p:spPr>
        <p:txBody>
          <a:bodyPr wrap="square" lIns="0" tIns="0" rIns="0" bIns="0" rtlCol="0"/>
          <a:lstStyle/>
          <a:p/>
        </p:txBody>
      </p:sp>
      <p:sp>
        <p:nvSpPr>
          <p:cNvPr id="33" name="object 33"/>
          <p:cNvSpPr/>
          <p:nvPr/>
        </p:nvSpPr>
        <p:spPr>
          <a:xfrm>
            <a:off x="1511299" y="7016755"/>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34" name="object 34"/>
          <p:cNvSpPr/>
          <p:nvPr/>
        </p:nvSpPr>
        <p:spPr>
          <a:xfrm>
            <a:off x="1511299" y="7159630"/>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35" name="object 35"/>
          <p:cNvSpPr/>
          <p:nvPr/>
        </p:nvSpPr>
        <p:spPr>
          <a:xfrm>
            <a:off x="2911474" y="7016755"/>
            <a:ext cx="4276725" cy="161925"/>
          </a:xfrm>
          <a:custGeom>
            <a:avLst/>
            <a:gdLst/>
            <a:ahLst/>
            <a:cxnLst/>
            <a:rect l="l" t="t" r="r" b="b"/>
            <a:pathLst>
              <a:path w="4276725" h="161925">
                <a:moveTo>
                  <a:pt x="0" y="0"/>
                </a:moveTo>
                <a:lnTo>
                  <a:pt x="4276725" y="0"/>
                </a:lnTo>
                <a:lnTo>
                  <a:pt x="4276725" y="161925"/>
                </a:lnTo>
                <a:lnTo>
                  <a:pt x="0" y="161925"/>
                </a:lnTo>
                <a:lnTo>
                  <a:pt x="0" y="0"/>
                </a:lnTo>
                <a:close/>
              </a:path>
            </a:pathLst>
          </a:custGeom>
          <a:solidFill>
            <a:srgbClr val="F1F1F1"/>
          </a:solidFill>
        </p:spPr>
        <p:txBody>
          <a:bodyPr wrap="square" lIns="0" tIns="0" rIns="0" bIns="0" rtlCol="0"/>
          <a:lstStyle/>
          <a:p/>
        </p:txBody>
      </p:sp>
      <p:sp>
        <p:nvSpPr>
          <p:cNvPr id="36" name="object 36"/>
          <p:cNvSpPr/>
          <p:nvPr/>
        </p:nvSpPr>
        <p:spPr>
          <a:xfrm>
            <a:off x="1511299" y="7035805"/>
            <a:ext cx="2809875" cy="123825"/>
          </a:xfrm>
          <a:custGeom>
            <a:avLst/>
            <a:gdLst/>
            <a:ahLst/>
            <a:cxnLst/>
            <a:rect l="l" t="t" r="r" b="b"/>
            <a:pathLst>
              <a:path w="2809875" h="123825">
                <a:moveTo>
                  <a:pt x="0" y="0"/>
                </a:moveTo>
                <a:lnTo>
                  <a:pt x="2809875" y="0"/>
                </a:lnTo>
                <a:lnTo>
                  <a:pt x="2809875" y="123825"/>
                </a:lnTo>
                <a:lnTo>
                  <a:pt x="0" y="123825"/>
                </a:lnTo>
                <a:lnTo>
                  <a:pt x="0" y="0"/>
                </a:lnTo>
                <a:close/>
              </a:path>
            </a:pathLst>
          </a:custGeom>
          <a:solidFill>
            <a:srgbClr val="000000">
              <a:alpha val="19999"/>
            </a:srgbClr>
          </a:solidFill>
        </p:spPr>
        <p:txBody>
          <a:bodyPr wrap="square" lIns="0" tIns="0" rIns="0" bIns="0" rtlCol="0"/>
          <a:lstStyle/>
          <a:p/>
        </p:txBody>
      </p:sp>
      <p:sp>
        <p:nvSpPr>
          <p:cNvPr id="37" name="object 37"/>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38" name="object 38"/>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1381174" y="1755673"/>
            <a:ext cx="5509895" cy="452120"/>
          </a:xfrm>
          <a:prstGeom prst="rect">
            <a:avLst/>
          </a:prstGeom>
        </p:spPr>
        <p:txBody>
          <a:bodyPr wrap="square" lIns="0" tIns="39370" rIns="0" bIns="0" rtlCol="0" vert="horz">
            <a:spAutoFit/>
          </a:bodyPr>
          <a:lstStyle/>
          <a:p>
            <a:pPr marL="12700" marR="5080">
              <a:lnSpc>
                <a:spcPts val="1050"/>
              </a:lnSpc>
              <a:spcBef>
                <a:spcPts val="310"/>
              </a:spcBef>
            </a:pPr>
            <a:r>
              <a:rPr dirty="0" sz="1050" b="1">
                <a:latin typeface="Arial"/>
                <a:cs typeface="Arial"/>
              </a:rPr>
              <a:t>After examining several cluster data , I concluded that cluster # 2 resembles closer</a:t>
            </a:r>
            <a:r>
              <a:rPr dirty="0" sz="1050" spc="-100" b="1">
                <a:latin typeface="Arial"/>
                <a:cs typeface="Arial"/>
              </a:rPr>
              <a:t> </a:t>
            </a:r>
            <a:r>
              <a:rPr dirty="0" sz="1050" b="1">
                <a:latin typeface="Arial"/>
                <a:cs typeface="Arial"/>
              </a:rPr>
              <a:t>the  Singapore place, therefore providing guidance as to where to look for the future  apartment</a:t>
            </a:r>
            <a:endParaRPr sz="1050">
              <a:latin typeface="Arial"/>
              <a:cs typeface="Arial"/>
            </a:endParaRPr>
          </a:p>
        </p:txBody>
      </p:sp>
      <p:sp>
        <p:nvSpPr>
          <p:cNvPr id="5" name="object 5"/>
          <p:cNvSpPr txBox="1"/>
          <p:nvPr/>
        </p:nvSpPr>
        <p:spPr>
          <a:xfrm>
            <a:off x="688230" y="24128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[16]:</a:t>
            </a:r>
            <a:endParaRPr sz="1050">
              <a:latin typeface="Arial"/>
              <a:cs typeface="Arial"/>
            </a:endParaRPr>
          </a:p>
        </p:txBody>
      </p:sp>
      <p:sp>
        <p:nvSpPr>
          <p:cNvPr id="6" name="object 6"/>
          <p:cNvSpPr/>
          <p:nvPr/>
        </p:nvSpPr>
        <p:spPr>
          <a:xfrm>
            <a:off x="1344611" y="2373210"/>
            <a:ext cx="6010275" cy="771525"/>
          </a:xfrm>
          <a:custGeom>
            <a:avLst/>
            <a:gdLst/>
            <a:ahLst/>
            <a:cxnLst/>
            <a:rect l="l" t="t" r="r" b="b"/>
            <a:pathLst>
              <a:path w="6010275" h="771525">
                <a:moveTo>
                  <a:pt x="0" y="757237"/>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757237"/>
                </a:lnTo>
                <a:lnTo>
                  <a:pt x="6010275" y="759142"/>
                </a:lnTo>
                <a:lnTo>
                  <a:pt x="6009913" y="761047"/>
                </a:lnTo>
                <a:lnTo>
                  <a:pt x="6009189" y="762952"/>
                </a:lnTo>
                <a:lnTo>
                  <a:pt x="6008465" y="764857"/>
                </a:lnTo>
                <a:lnTo>
                  <a:pt x="6007427" y="765809"/>
                </a:lnTo>
                <a:lnTo>
                  <a:pt x="6006093" y="767715"/>
                </a:lnTo>
                <a:lnTo>
                  <a:pt x="6004750" y="768667"/>
                </a:lnTo>
                <a:lnTo>
                  <a:pt x="6003207" y="769619"/>
                </a:lnTo>
                <a:lnTo>
                  <a:pt x="6001454" y="770572"/>
                </a:lnTo>
                <a:lnTo>
                  <a:pt x="5999702" y="771525"/>
                </a:lnTo>
                <a:lnTo>
                  <a:pt x="10572" y="771525"/>
                </a:lnTo>
                <a:lnTo>
                  <a:pt x="8820" y="770572"/>
                </a:lnTo>
                <a:lnTo>
                  <a:pt x="7067" y="769619"/>
                </a:lnTo>
                <a:lnTo>
                  <a:pt x="5524" y="768667"/>
                </a:lnTo>
                <a:lnTo>
                  <a:pt x="4181" y="767715"/>
                </a:lnTo>
                <a:lnTo>
                  <a:pt x="2847" y="765809"/>
                </a:lnTo>
                <a:lnTo>
                  <a:pt x="1809" y="764857"/>
                </a:lnTo>
                <a:lnTo>
                  <a:pt x="1085" y="762952"/>
                </a:lnTo>
                <a:lnTo>
                  <a:pt x="361" y="761047"/>
                </a:lnTo>
                <a:lnTo>
                  <a:pt x="0" y="759142"/>
                </a:lnTo>
                <a:lnTo>
                  <a:pt x="0" y="757237"/>
                </a:lnTo>
                <a:close/>
              </a:path>
            </a:pathLst>
          </a:custGeom>
          <a:ln w="9525">
            <a:solidFill>
              <a:srgbClr val="CFCFCF"/>
            </a:solidFill>
          </a:ln>
        </p:spPr>
        <p:txBody>
          <a:bodyPr wrap="square" lIns="0" tIns="0" rIns="0" bIns="0" rtlCol="0"/>
          <a:lstStyle/>
          <a:p/>
        </p:txBody>
      </p:sp>
      <p:sp>
        <p:nvSpPr>
          <p:cNvPr id="7" name="object 7"/>
          <p:cNvSpPr txBox="1"/>
          <p:nvPr/>
        </p:nvSpPr>
        <p:spPr>
          <a:xfrm>
            <a:off x="1381174" y="8432698"/>
            <a:ext cx="5924550" cy="452120"/>
          </a:xfrm>
          <a:prstGeom prst="rect">
            <a:avLst/>
          </a:prstGeom>
        </p:spPr>
        <p:txBody>
          <a:bodyPr wrap="square" lIns="0" tIns="39369" rIns="0" bIns="0" rtlCol="0" vert="horz">
            <a:spAutoFit/>
          </a:bodyPr>
          <a:lstStyle/>
          <a:p>
            <a:pPr marL="12700" marR="5080">
              <a:lnSpc>
                <a:spcPts val="1050"/>
              </a:lnSpc>
              <a:spcBef>
                <a:spcPts val="309"/>
              </a:spcBef>
            </a:pPr>
            <a:r>
              <a:rPr dirty="0" sz="1050" b="1">
                <a:latin typeface="Arial"/>
                <a:cs typeface="Arial"/>
              </a:rPr>
              <a:t>Several Manhattan real estate webs were webscrapped to collect rental data, as mentioned</a:t>
            </a:r>
            <a:r>
              <a:rPr dirty="0" sz="1050" spc="-100" b="1">
                <a:latin typeface="Arial"/>
                <a:cs typeface="Arial"/>
              </a:rPr>
              <a:t> </a:t>
            </a:r>
            <a:r>
              <a:rPr dirty="0" sz="1050" b="1">
                <a:latin typeface="Arial"/>
                <a:cs typeface="Arial"/>
              </a:rPr>
              <a:t>in  section 2.0 . The resut was summarized in a csv file for direct reading, in order to  consolidate the</a:t>
            </a:r>
            <a:r>
              <a:rPr dirty="0" sz="1050" spc="-5" b="1">
                <a:latin typeface="Arial"/>
                <a:cs typeface="Arial"/>
              </a:rPr>
              <a:t> </a:t>
            </a:r>
            <a:r>
              <a:rPr dirty="0" sz="1050" b="1">
                <a:latin typeface="Arial"/>
                <a:cs typeface="Arial"/>
              </a:rPr>
              <a:t>proces</a:t>
            </a:r>
            <a:endParaRPr sz="1050">
              <a:latin typeface="Arial"/>
              <a:cs typeface="Arial"/>
            </a:endParaRPr>
          </a:p>
        </p:txBody>
      </p:sp>
      <p:sp>
        <p:nvSpPr>
          <p:cNvPr id="8" name="object 8"/>
          <p:cNvSpPr/>
          <p:nvPr/>
        </p:nvSpPr>
        <p:spPr>
          <a:xfrm>
            <a:off x="1396998" y="368302"/>
            <a:ext cx="5857859" cy="1057274"/>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5135561" y="801689"/>
            <a:ext cx="525983" cy="63817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5811836" y="735014"/>
            <a:ext cx="752475" cy="704849"/>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4597399" y="1216027"/>
            <a:ext cx="381000" cy="209550"/>
          </a:xfrm>
          <a:custGeom>
            <a:avLst/>
            <a:gdLst/>
            <a:ahLst/>
            <a:cxnLst/>
            <a:rect l="l" t="t" r="r" b="b"/>
            <a:pathLst>
              <a:path w="381000" h="209550">
                <a:moveTo>
                  <a:pt x="380039" y="209549"/>
                </a:moveTo>
                <a:lnTo>
                  <a:pt x="960" y="209549"/>
                </a:lnTo>
                <a:lnTo>
                  <a:pt x="914" y="209172"/>
                </a:lnTo>
                <a:lnTo>
                  <a:pt x="228" y="199858"/>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80085" y="209172"/>
                </a:lnTo>
                <a:lnTo>
                  <a:pt x="380039" y="209549"/>
                </a:lnTo>
                <a:close/>
              </a:path>
            </a:pathLst>
          </a:custGeom>
          <a:solidFill>
            <a:srgbClr val="FFB360">
              <a:alpha val="70199"/>
            </a:srgbClr>
          </a:solidFill>
        </p:spPr>
        <p:txBody>
          <a:bodyPr wrap="square" lIns="0" tIns="0" rIns="0" bIns="0" rtlCol="0"/>
          <a:lstStyle/>
          <a:p/>
        </p:txBody>
      </p:sp>
      <p:sp>
        <p:nvSpPr>
          <p:cNvPr id="12" name="object 12"/>
          <p:cNvSpPr/>
          <p:nvPr/>
        </p:nvSpPr>
        <p:spPr>
          <a:xfrm>
            <a:off x="4597398" y="1406527"/>
            <a:ext cx="1270" cy="19050"/>
          </a:xfrm>
          <a:custGeom>
            <a:avLst/>
            <a:gdLst/>
            <a:ahLst/>
            <a:cxnLst/>
            <a:rect l="l" t="t" r="r" b="b"/>
            <a:pathLst>
              <a:path w="1270" h="19050">
                <a:moveTo>
                  <a:pt x="0" y="0"/>
                </a:moveTo>
                <a:lnTo>
                  <a:pt x="228" y="9358"/>
                </a:lnTo>
                <a:lnTo>
                  <a:pt x="914" y="18672"/>
                </a:lnTo>
                <a:lnTo>
                  <a:pt x="960" y="19049"/>
                </a:lnTo>
              </a:path>
            </a:pathLst>
          </a:custGeom>
          <a:ln w="28575">
            <a:solidFill>
              <a:srgbClr val="FFB360"/>
            </a:solidFill>
          </a:ln>
        </p:spPr>
        <p:txBody>
          <a:bodyPr wrap="square" lIns="0" tIns="0" rIns="0" bIns="0" rtlCol="0"/>
          <a:lstStyle/>
          <a:p/>
        </p:txBody>
      </p:sp>
      <p:sp>
        <p:nvSpPr>
          <p:cNvPr id="13" name="object 13"/>
          <p:cNvSpPr/>
          <p:nvPr/>
        </p:nvSpPr>
        <p:spPr>
          <a:xfrm>
            <a:off x="4597398" y="1216027"/>
            <a:ext cx="381000" cy="209550"/>
          </a:xfrm>
          <a:custGeom>
            <a:avLst/>
            <a:gdLst/>
            <a:ahLst/>
            <a:cxnLst/>
            <a:rect l="l" t="t" r="r" b="b"/>
            <a:pathLst>
              <a:path w="381000" h="209550">
                <a:moveTo>
                  <a:pt x="380039" y="209549"/>
                </a:moveTo>
                <a:lnTo>
                  <a:pt x="380085" y="209172"/>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FFB360"/>
            </a:solidFill>
          </a:ln>
        </p:spPr>
        <p:txBody>
          <a:bodyPr wrap="square" lIns="0" tIns="0" rIns="0" bIns="0" rtlCol="0"/>
          <a:lstStyle/>
          <a:p/>
        </p:txBody>
      </p:sp>
      <p:sp>
        <p:nvSpPr>
          <p:cNvPr id="14" name="object 14"/>
          <p:cNvSpPr/>
          <p:nvPr/>
        </p:nvSpPr>
        <p:spPr>
          <a:xfrm>
            <a:off x="4845049" y="368301"/>
            <a:ext cx="381000" cy="285750"/>
          </a:xfrm>
          <a:custGeom>
            <a:avLst/>
            <a:gdLst/>
            <a:ahLst/>
            <a:cxnLst/>
            <a:rect l="l" t="t" r="r" b="b"/>
            <a:pathLst>
              <a:path w="381000" h="285750">
                <a:moveTo>
                  <a:pt x="190500" y="285750"/>
                </a:moveTo>
                <a:lnTo>
                  <a:pt x="144199" y="280038"/>
                </a:lnTo>
                <a:lnTo>
                  <a:pt x="100695" y="263258"/>
                </a:lnTo>
                <a:lnTo>
                  <a:pt x="62574" y="236410"/>
                </a:lnTo>
                <a:lnTo>
                  <a:pt x="32108" y="201082"/>
                </a:lnTo>
                <a:lnTo>
                  <a:pt x="11129" y="159417"/>
                </a:lnTo>
                <a:lnTo>
                  <a:pt x="914" y="113922"/>
                </a:lnTo>
                <a:lnTo>
                  <a:pt x="0" y="95250"/>
                </a:lnTo>
                <a:lnTo>
                  <a:pt x="228" y="85892"/>
                </a:lnTo>
                <a:lnTo>
                  <a:pt x="8198" y="39950"/>
                </a:lnTo>
                <a:lnTo>
                  <a:pt x="25579" y="0"/>
                </a:lnTo>
                <a:lnTo>
                  <a:pt x="355420" y="0"/>
                </a:lnTo>
                <a:lnTo>
                  <a:pt x="372797" y="39950"/>
                </a:lnTo>
                <a:lnTo>
                  <a:pt x="380771" y="85892"/>
                </a:lnTo>
                <a:lnTo>
                  <a:pt x="381000" y="95250"/>
                </a:lnTo>
                <a:lnTo>
                  <a:pt x="380771" y="104608"/>
                </a:lnTo>
                <a:lnTo>
                  <a:pt x="372801" y="150550"/>
                </a:lnTo>
                <a:lnTo>
                  <a:pt x="353902" y="193174"/>
                </a:lnTo>
                <a:lnTo>
                  <a:pt x="325202" y="229952"/>
                </a:lnTo>
                <a:lnTo>
                  <a:pt x="288424" y="258653"/>
                </a:lnTo>
                <a:lnTo>
                  <a:pt x="245799" y="277548"/>
                </a:lnTo>
                <a:lnTo>
                  <a:pt x="199858" y="285521"/>
                </a:lnTo>
                <a:lnTo>
                  <a:pt x="190500" y="285750"/>
                </a:lnTo>
                <a:close/>
              </a:path>
            </a:pathLst>
          </a:custGeom>
          <a:solidFill>
            <a:srgbClr val="8000FF">
              <a:alpha val="70199"/>
            </a:srgbClr>
          </a:solidFill>
        </p:spPr>
        <p:txBody>
          <a:bodyPr wrap="square" lIns="0" tIns="0" rIns="0" bIns="0" rtlCol="0"/>
          <a:lstStyle/>
          <a:p/>
        </p:txBody>
      </p:sp>
      <p:sp>
        <p:nvSpPr>
          <p:cNvPr id="15" name="object 15"/>
          <p:cNvSpPr/>
          <p:nvPr/>
        </p:nvSpPr>
        <p:spPr>
          <a:xfrm>
            <a:off x="4845048" y="368301"/>
            <a:ext cx="381000" cy="285750"/>
          </a:xfrm>
          <a:custGeom>
            <a:avLst/>
            <a:gdLst/>
            <a:ahLst/>
            <a:cxnLst/>
            <a:rect l="l" t="t" r="r" b="b"/>
            <a:pathLst>
              <a:path w="381000" h="285750">
                <a:moveTo>
                  <a:pt x="0" y="95250"/>
                </a:moveTo>
                <a:lnTo>
                  <a:pt x="5707" y="141550"/>
                </a:lnTo>
                <a:lnTo>
                  <a:pt x="22492" y="185050"/>
                </a:lnTo>
                <a:lnTo>
                  <a:pt x="49339" y="223171"/>
                </a:lnTo>
                <a:lnTo>
                  <a:pt x="84667" y="253641"/>
                </a:lnTo>
                <a:lnTo>
                  <a:pt x="126332" y="274619"/>
                </a:lnTo>
                <a:lnTo>
                  <a:pt x="171827" y="284835"/>
                </a:lnTo>
                <a:lnTo>
                  <a:pt x="190500" y="285750"/>
                </a:lnTo>
                <a:lnTo>
                  <a:pt x="199858" y="285521"/>
                </a:lnTo>
                <a:lnTo>
                  <a:pt x="245799" y="277548"/>
                </a:lnTo>
                <a:lnTo>
                  <a:pt x="288423" y="258653"/>
                </a:lnTo>
                <a:lnTo>
                  <a:pt x="325202" y="229952"/>
                </a:lnTo>
                <a:lnTo>
                  <a:pt x="353902" y="193174"/>
                </a:lnTo>
                <a:lnTo>
                  <a:pt x="372801" y="150550"/>
                </a:lnTo>
                <a:lnTo>
                  <a:pt x="380771" y="104608"/>
                </a:lnTo>
                <a:lnTo>
                  <a:pt x="381000" y="95250"/>
                </a:lnTo>
                <a:lnTo>
                  <a:pt x="380771" y="85892"/>
                </a:lnTo>
                <a:lnTo>
                  <a:pt x="372797" y="39950"/>
                </a:lnTo>
                <a:lnTo>
                  <a:pt x="358507" y="5446"/>
                </a:lnTo>
                <a:lnTo>
                  <a:pt x="355420" y="0"/>
                </a:lnTo>
              </a:path>
            </a:pathLst>
          </a:custGeom>
          <a:ln w="28575">
            <a:solidFill>
              <a:srgbClr val="8000FF"/>
            </a:solidFill>
          </a:ln>
        </p:spPr>
        <p:txBody>
          <a:bodyPr wrap="square" lIns="0" tIns="0" rIns="0" bIns="0" rtlCol="0"/>
          <a:lstStyle/>
          <a:p/>
        </p:txBody>
      </p:sp>
      <p:sp>
        <p:nvSpPr>
          <p:cNvPr id="16" name="object 16"/>
          <p:cNvSpPr/>
          <p:nvPr/>
        </p:nvSpPr>
        <p:spPr>
          <a:xfrm>
            <a:off x="4845048" y="368301"/>
            <a:ext cx="26034" cy="95250"/>
          </a:xfrm>
          <a:custGeom>
            <a:avLst/>
            <a:gdLst/>
            <a:ahLst/>
            <a:cxnLst/>
            <a:rect l="l" t="t" r="r" b="b"/>
            <a:pathLst>
              <a:path w="26035" h="95250">
                <a:moveTo>
                  <a:pt x="25579" y="0"/>
                </a:moveTo>
                <a:lnTo>
                  <a:pt x="8198" y="39950"/>
                </a:lnTo>
                <a:lnTo>
                  <a:pt x="228" y="85892"/>
                </a:lnTo>
                <a:lnTo>
                  <a:pt x="0" y="95250"/>
                </a:lnTo>
              </a:path>
            </a:pathLst>
          </a:custGeom>
          <a:ln w="28575">
            <a:solidFill>
              <a:srgbClr val="8000FF"/>
            </a:solidFill>
          </a:ln>
        </p:spPr>
        <p:txBody>
          <a:bodyPr wrap="square" lIns="0" tIns="0" rIns="0" bIns="0" rtlCol="0"/>
          <a:lstStyle/>
          <a:p/>
        </p:txBody>
      </p:sp>
      <p:sp>
        <p:nvSpPr>
          <p:cNvPr id="17" name="object 17"/>
          <p:cNvSpPr/>
          <p:nvPr/>
        </p:nvSpPr>
        <p:spPr>
          <a:xfrm>
            <a:off x="6254777" y="368301"/>
            <a:ext cx="304800" cy="76200"/>
          </a:xfrm>
          <a:custGeom>
            <a:avLst/>
            <a:gdLst/>
            <a:ahLst/>
            <a:cxnLst/>
            <a:rect l="l" t="t" r="r" b="b"/>
            <a:pathLst>
              <a:path w="304800" h="76200">
                <a:moveTo>
                  <a:pt x="152372" y="76200"/>
                </a:moveTo>
                <a:lnTo>
                  <a:pt x="106071" y="70488"/>
                </a:lnTo>
                <a:lnTo>
                  <a:pt x="62568" y="53708"/>
                </a:lnTo>
                <a:lnTo>
                  <a:pt x="24446" y="26860"/>
                </a:lnTo>
                <a:lnTo>
                  <a:pt x="0" y="0"/>
                </a:lnTo>
                <a:lnTo>
                  <a:pt x="304744" y="0"/>
                </a:lnTo>
                <a:lnTo>
                  <a:pt x="273225" y="32961"/>
                </a:lnTo>
                <a:lnTo>
                  <a:pt x="233833" y="57908"/>
                </a:lnTo>
                <a:lnTo>
                  <a:pt x="189538" y="72542"/>
                </a:lnTo>
                <a:lnTo>
                  <a:pt x="152372" y="76200"/>
                </a:lnTo>
                <a:close/>
              </a:path>
            </a:pathLst>
          </a:custGeom>
          <a:solidFill>
            <a:srgbClr val="80FFB4">
              <a:alpha val="70199"/>
            </a:srgbClr>
          </a:solidFill>
        </p:spPr>
        <p:txBody>
          <a:bodyPr wrap="square" lIns="0" tIns="0" rIns="0" bIns="0" rtlCol="0"/>
          <a:lstStyle/>
          <a:p/>
        </p:txBody>
      </p:sp>
      <p:sp>
        <p:nvSpPr>
          <p:cNvPr id="18" name="object 18"/>
          <p:cNvSpPr/>
          <p:nvPr/>
        </p:nvSpPr>
        <p:spPr>
          <a:xfrm>
            <a:off x="6254776" y="368301"/>
            <a:ext cx="304800" cy="76200"/>
          </a:xfrm>
          <a:custGeom>
            <a:avLst/>
            <a:gdLst/>
            <a:ahLst/>
            <a:cxnLst/>
            <a:rect l="l" t="t" r="r" b="b"/>
            <a:pathLst>
              <a:path w="304800" h="76200">
                <a:moveTo>
                  <a:pt x="0" y="0"/>
                </a:moveTo>
                <a:lnTo>
                  <a:pt x="31518" y="32961"/>
                </a:lnTo>
                <a:lnTo>
                  <a:pt x="70909" y="57908"/>
                </a:lnTo>
                <a:lnTo>
                  <a:pt x="115205" y="72542"/>
                </a:lnTo>
                <a:lnTo>
                  <a:pt x="152372" y="76200"/>
                </a:lnTo>
                <a:lnTo>
                  <a:pt x="161730" y="75971"/>
                </a:lnTo>
                <a:lnTo>
                  <a:pt x="207671" y="67998"/>
                </a:lnTo>
                <a:lnTo>
                  <a:pt x="250296" y="49103"/>
                </a:lnTo>
                <a:lnTo>
                  <a:pt x="287074" y="20402"/>
                </a:lnTo>
                <a:lnTo>
                  <a:pt x="299633" y="6553"/>
                </a:lnTo>
                <a:lnTo>
                  <a:pt x="304744" y="0"/>
                </a:lnTo>
              </a:path>
            </a:pathLst>
          </a:custGeom>
          <a:ln w="28574">
            <a:solidFill>
              <a:srgbClr val="80FFB4"/>
            </a:solidFill>
          </a:ln>
        </p:spPr>
        <p:txBody>
          <a:bodyPr wrap="square" lIns="0" tIns="0" rIns="0" bIns="0" rtlCol="0"/>
          <a:lstStyle/>
          <a:p/>
        </p:txBody>
      </p:sp>
      <p:sp>
        <p:nvSpPr>
          <p:cNvPr id="19" name="object 19"/>
          <p:cNvSpPr/>
          <p:nvPr/>
        </p:nvSpPr>
        <p:spPr>
          <a:xfrm>
            <a:off x="6626224" y="520702"/>
            <a:ext cx="381000" cy="381000"/>
          </a:xfrm>
          <a:custGeom>
            <a:avLst/>
            <a:gdLst/>
            <a:ahLst/>
            <a:cxnLst/>
            <a:rect l="l" t="t" r="r" b="b"/>
            <a:pathLst>
              <a:path w="381000" h="381000">
                <a:moveTo>
                  <a:pt x="190500" y="381000"/>
                </a:moveTo>
                <a:lnTo>
                  <a:pt x="144199" y="375288"/>
                </a:lnTo>
                <a:lnTo>
                  <a:pt x="100694" y="358507"/>
                </a:lnTo>
                <a:lnTo>
                  <a:pt x="62574" y="331660"/>
                </a:lnTo>
                <a:lnTo>
                  <a:pt x="32108" y="296332"/>
                </a:lnTo>
                <a:lnTo>
                  <a:pt x="11129" y="254667"/>
                </a:lnTo>
                <a:lnTo>
                  <a:pt x="914" y="209172"/>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72797" y="245799"/>
                </a:lnTo>
                <a:lnTo>
                  <a:pt x="353902" y="288424"/>
                </a:lnTo>
                <a:lnTo>
                  <a:pt x="325202" y="325202"/>
                </a:lnTo>
                <a:lnTo>
                  <a:pt x="288424" y="353902"/>
                </a:lnTo>
                <a:lnTo>
                  <a:pt x="245799" y="372797"/>
                </a:lnTo>
                <a:lnTo>
                  <a:pt x="199858" y="380771"/>
                </a:lnTo>
                <a:lnTo>
                  <a:pt x="190500" y="381000"/>
                </a:lnTo>
                <a:close/>
              </a:path>
            </a:pathLst>
          </a:custGeom>
          <a:solidFill>
            <a:srgbClr val="FFB360">
              <a:alpha val="70199"/>
            </a:srgbClr>
          </a:solidFill>
        </p:spPr>
        <p:txBody>
          <a:bodyPr wrap="square" lIns="0" tIns="0" rIns="0" bIns="0" rtlCol="0"/>
          <a:lstStyle/>
          <a:p/>
        </p:txBody>
      </p:sp>
      <p:sp>
        <p:nvSpPr>
          <p:cNvPr id="20" name="object 20"/>
          <p:cNvSpPr/>
          <p:nvPr/>
        </p:nvSpPr>
        <p:spPr>
          <a:xfrm>
            <a:off x="6626224" y="520702"/>
            <a:ext cx="381000" cy="381000"/>
          </a:xfrm>
          <a:custGeom>
            <a:avLst/>
            <a:gdLst/>
            <a:ahLst/>
            <a:cxnLst/>
            <a:rect l="l" t="t" r="r" b="b"/>
            <a:pathLst>
              <a:path w="381000" h="381000">
                <a:moveTo>
                  <a:pt x="0" y="190500"/>
                </a:moveTo>
                <a:lnTo>
                  <a:pt x="5707" y="236800"/>
                </a:lnTo>
                <a:lnTo>
                  <a:pt x="22492" y="280300"/>
                </a:lnTo>
                <a:lnTo>
                  <a:pt x="49339" y="318425"/>
                </a:lnTo>
                <a:lnTo>
                  <a:pt x="84658" y="348891"/>
                </a:lnTo>
                <a:lnTo>
                  <a:pt x="126332" y="369869"/>
                </a:lnTo>
                <a:lnTo>
                  <a:pt x="171827" y="380085"/>
                </a:lnTo>
                <a:lnTo>
                  <a:pt x="190500" y="381000"/>
                </a:lnTo>
                <a:lnTo>
                  <a:pt x="199858" y="380771"/>
                </a:lnTo>
                <a:lnTo>
                  <a:pt x="245799" y="372797"/>
                </a:lnTo>
                <a:lnTo>
                  <a:pt x="288423" y="353902"/>
                </a:lnTo>
                <a:lnTo>
                  <a:pt x="325202" y="325202"/>
                </a:lnTo>
                <a:lnTo>
                  <a:pt x="353902" y="288423"/>
                </a:lnTo>
                <a:lnTo>
                  <a:pt x="372797" y="245799"/>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FFB360"/>
            </a:solidFill>
          </a:ln>
        </p:spPr>
        <p:txBody>
          <a:bodyPr wrap="square" lIns="0" tIns="0" rIns="0" bIns="0" rtlCol="0"/>
          <a:lstStyle/>
          <a:p/>
        </p:txBody>
      </p:sp>
      <p:sp>
        <p:nvSpPr>
          <p:cNvPr id="21" name="object 21"/>
          <p:cNvSpPr/>
          <p:nvPr/>
        </p:nvSpPr>
        <p:spPr>
          <a:xfrm>
            <a:off x="4725986" y="1344614"/>
            <a:ext cx="123825" cy="95249"/>
          </a:xfrm>
          <a:prstGeom prst="rect">
            <a:avLst/>
          </a:prstGeom>
          <a:blipFill>
            <a:blip r:embed="rId5" cstate="print"/>
            <a:stretch>
              <a:fillRect/>
            </a:stretch>
          </a:blipFill>
        </p:spPr>
        <p:txBody>
          <a:bodyPr wrap="square" lIns="0" tIns="0" rIns="0" bIns="0" rtlCol="0"/>
          <a:lstStyle/>
          <a:p/>
        </p:txBody>
      </p:sp>
      <p:sp>
        <p:nvSpPr>
          <p:cNvPr id="22" name="object 22"/>
          <p:cNvSpPr/>
          <p:nvPr/>
        </p:nvSpPr>
        <p:spPr>
          <a:xfrm>
            <a:off x="4973636" y="401639"/>
            <a:ext cx="123825" cy="123825"/>
          </a:xfrm>
          <a:prstGeom prst="rect">
            <a:avLst/>
          </a:prstGeom>
          <a:blipFill>
            <a:blip r:embed="rId6" cstate="print"/>
            <a:stretch>
              <a:fillRect/>
            </a:stretch>
          </a:blipFill>
        </p:spPr>
        <p:txBody>
          <a:bodyPr wrap="square" lIns="0" tIns="0" rIns="0" bIns="0" rtlCol="0"/>
          <a:lstStyle/>
          <a:p/>
        </p:txBody>
      </p:sp>
      <p:sp>
        <p:nvSpPr>
          <p:cNvPr id="23" name="object 23"/>
          <p:cNvSpPr/>
          <p:nvPr/>
        </p:nvSpPr>
        <p:spPr>
          <a:xfrm>
            <a:off x="6754811" y="649289"/>
            <a:ext cx="123825" cy="123825"/>
          </a:xfrm>
          <a:prstGeom prst="rect">
            <a:avLst/>
          </a:prstGeom>
          <a:blipFill>
            <a:blip r:embed="rId7" cstate="print"/>
            <a:stretch>
              <a:fillRect/>
            </a:stretch>
          </a:blipFill>
        </p:spPr>
        <p:txBody>
          <a:bodyPr wrap="square" lIns="0" tIns="0" rIns="0" bIns="0" rtlCol="0"/>
          <a:lstStyle/>
          <a:p/>
        </p:txBody>
      </p:sp>
      <p:sp>
        <p:nvSpPr>
          <p:cNvPr id="24" name="object 24"/>
          <p:cNvSpPr txBox="1"/>
          <p:nvPr/>
        </p:nvSpPr>
        <p:spPr>
          <a:xfrm>
            <a:off x="5936505" y="1270002"/>
            <a:ext cx="1283335" cy="151130"/>
          </a:xfrm>
          <a:prstGeom prst="rect">
            <a:avLst/>
          </a:prstGeom>
        </p:spPr>
        <p:txBody>
          <a:bodyPr wrap="square" lIns="0" tIns="15875" rIns="0" bIns="0" rtlCol="0" vert="horz">
            <a:spAutoFit/>
          </a:bodyPr>
          <a:lstStyle/>
          <a:p>
            <a:pPr marL="12700">
              <a:lnSpc>
                <a:spcPct val="100000"/>
              </a:lnSpc>
              <a:spcBef>
                <a:spcPts val="125"/>
              </a:spcBef>
            </a:pPr>
            <a:r>
              <a:rPr dirty="0" sz="800" spc="10">
                <a:latin typeface="Arial"/>
                <a:cs typeface="Arial"/>
                <a:hlinkClick r:id="rId8"/>
              </a:rPr>
              <a:t>Leaflet </a:t>
            </a:r>
            <a:r>
              <a:rPr dirty="0" sz="800" spc="5">
                <a:latin typeface="Arial"/>
                <a:cs typeface="Arial"/>
                <a:hlinkClick r:id="rId8"/>
              </a:rPr>
              <a:t>(http://leafletjs.com)</a:t>
            </a:r>
            <a:endParaRPr sz="800">
              <a:latin typeface="Arial"/>
              <a:cs typeface="Arial"/>
            </a:endParaRPr>
          </a:p>
        </p:txBody>
      </p:sp>
      <p:graphicFrame>
        <p:nvGraphicFramePr>
          <p:cNvPr id="25" name="object 25"/>
          <p:cNvGraphicFramePr>
            <a:graphicFrameLocks noGrp="1"/>
          </p:cNvGraphicFramePr>
          <p:nvPr/>
        </p:nvGraphicFramePr>
        <p:xfrm>
          <a:off x="669180" y="3221912"/>
          <a:ext cx="6649720" cy="618490"/>
        </p:xfrm>
        <a:graphic>
          <a:graphicData uri="http://schemas.openxmlformats.org/drawingml/2006/table">
            <a:tbl>
              <a:tblPr firstRow="1" bandRow="1">
                <a:tableStyleId>{2D5ABB26-0587-4C30-8999-92F81FD0307C}</a:tableStyleId>
              </a:tblPr>
              <a:tblGrid>
                <a:gridCol w="1901189"/>
                <a:gridCol w="673100"/>
                <a:gridCol w="679450"/>
                <a:gridCol w="699770"/>
                <a:gridCol w="728345"/>
                <a:gridCol w="723900"/>
                <a:gridCol w="695325"/>
                <a:gridCol w="547369"/>
              </a:tblGrid>
              <a:tr h="140335">
                <a:tc>
                  <a:txBody>
                    <a:bodyPr/>
                    <a:lstStyle/>
                    <a:p>
                      <a:pPr marL="31750">
                        <a:lnSpc>
                          <a:spcPts val="990"/>
                        </a:lnSpc>
                      </a:pPr>
                      <a:r>
                        <a:rPr dirty="0" sz="1050" spc="105">
                          <a:latin typeface="Arial"/>
                          <a:cs typeface="Arial"/>
                        </a:rPr>
                        <a:t>Out[16]:</a:t>
                      </a:r>
                      <a:endParaRPr sz="1050">
                        <a:latin typeface="Arial"/>
                        <a:cs typeface="Arial"/>
                      </a:endParaRPr>
                    </a:p>
                  </a:txBody>
                  <a:tcPr marL="0" marR="0" marB="0" marT="0"/>
                </a:tc>
                <a:tc gridSpan="7">
                  <a:txBody>
                    <a:bodyPr/>
                    <a:lstStyle/>
                    <a:p>
                      <a:pPr>
                        <a:lnSpc>
                          <a:spcPct val="100000"/>
                        </a:lnSpc>
                      </a:pPr>
                      <a:endParaRPr sz="700">
                        <a:latin typeface="Times New Roman"/>
                        <a:cs typeface="Times New Roman"/>
                      </a:endParaR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37795">
                <a:tc>
                  <a:txBody>
                    <a:bodyPr/>
                    <a:lstStyle/>
                    <a:p>
                      <a:pPr>
                        <a:lnSpc>
                          <a:spcPct val="100000"/>
                        </a:lnSpc>
                      </a:pPr>
                      <a:endParaRPr sz="700">
                        <a:latin typeface="Times New Roman"/>
                        <a:cs typeface="Times New Roman"/>
                      </a:endParaRPr>
                    </a:p>
                  </a:txBody>
                  <a:tcPr marL="0" marR="0" marB="0" marT="0"/>
                </a:tc>
                <a:tc>
                  <a:txBody>
                    <a:bodyPr/>
                    <a:lstStyle/>
                    <a:p>
                      <a:pPr algn="r" marR="79375">
                        <a:lnSpc>
                          <a:spcPts val="985"/>
                        </a:lnSpc>
                      </a:pPr>
                      <a:r>
                        <a:rPr dirty="0" sz="900" b="1">
                          <a:latin typeface="Arial"/>
                          <a:cs typeface="Arial"/>
                        </a:rPr>
                        <a:t>1st</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2550">
                        <a:lnSpc>
                          <a:spcPts val="985"/>
                        </a:lnSpc>
                      </a:pPr>
                      <a:r>
                        <a:rPr dirty="0" sz="900" b="1">
                          <a:latin typeface="Arial"/>
                          <a:cs typeface="Arial"/>
                        </a:rPr>
                        <a:t>2nd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6045">
                        <a:lnSpc>
                          <a:spcPts val="985"/>
                        </a:lnSpc>
                      </a:pPr>
                      <a:r>
                        <a:rPr dirty="0" sz="900" b="1">
                          <a:latin typeface="Arial"/>
                          <a:cs typeface="Arial"/>
                        </a:rPr>
                        <a:t>3rd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10489">
                        <a:lnSpc>
                          <a:spcPts val="985"/>
                        </a:lnSpc>
                      </a:pPr>
                      <a:r>
                        <a:rPr dirty="0" sz="900" b="1">
                          <a:latin typeface="Arial"/>
                          <a:cs typeface="Arial"/>
                        </a:rPr>
                        <a:t>4th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0965">
                        <a:lnSpc>
                          <a:spcPts val="985"/>
                        </a:lnSpc>
                      </a:pPr>
                      <a:r>
                        <a:rPr dirty="0" sz="900" b="1">
                          <a:latin typeface="Arial"/>
                          <a:cs typeface="Arial"/>
                        </a:rPr>
                        <a:t>5th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1915">
                        <a:lnSpc>
                          <a:spcPts val="985"/>
                        </a:lnSpc>
                      </a:pPr>
                      <a:r>
                        <a:rPr dirty="0" sz="900" b="1">
                          <a:latin typeface="Arial"/>
                          <a:cs typeface="Arial"/>
                        </a:rPr>
                        <a:t>6th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a:lnSpc>
                          <a:spcPts val="985"/>
                        </a:lnSpc>
                      </a:pPr>
                      <a:r>
                        <a:rPr dirty="0" sz="900" b="1">
                          <a:latin typeface="Arial"/>
                          <a:cs typeface="Arial"/>
                        </a:rPr>
                        <a:t>7th</a:t>
                      </a:r>
                      <a:r>
                        <a:rPr dirty="0" sz="900" spc="-100" b="1">
                          <a:latin typeface="Arial"/>
                          <a:cs typeface="Arial"/>
                        </a:rPr>
                        <a:t> </a:t>
                      </a:r>
                      <a:r>
                        <a:rPr dirty="0" sz="900" b="1">
                          <a:latin typeface="Arial"/>
                          <a:cs typeface="Arial"/>
                        </a:rPr>
                        <a:t>Mos</a:t>
                      </a:r>
                      <a:endParaRPr sz="900">
                        <a:latin typeface="Arial"/>
                        <a:cs typeface="Arial"/>
                      </a:endParaRPr>
                    </a:p>
                  </a:txBody>
                  <a:tcPr marL="0" marR="0" marB="0" marT="0"/>
                </a:tc>
              </a:tr>
              <a:tr h="133350">
                <a:tc>
                  <a:txBody>
                    <a:bodyPr/>
                    <a:lstStyle/>
                    <a:p>
                      <a:pPr marL="1029335">
                        <a:lnSpc>
                          <a:spcPts val="950"/>
                        </a:lnSpc>
                      </a:pPr>
                      <a:r>
                        <a:rPr dirty="0" sz="900" b="1">
                          <a:latin typeface="Arial"/>
                          <a:cs typeface="Arial"/>
                        </a:rPr>
                        <a:t>Neighborhood</a:t>
                      </a:r>
                      <a:endParaRPr sz="900">
                        <a:latin typeface="Arial"/>
                        <a:cs typeface="Arial"/>
                      </a:endParaRPr>
                    </a:p>
                  </a:txBody>
                  <a:tcPr marL="0" marR="0" marB="0" marT="0"/>
                </a:tc>
                <a:tc>
                  <a:txBody>
                    <a:bodyPr/>
                    <a:lstStyle/>
                    <a:p>
                      <a:pPr algn="r" marR="7937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255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60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10489">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096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1915">
                        <a:lnSpc>
                          <a:spcPts val="950"/>
                        </a:lnSpc>
                      </a:pPr>
                      <a:r>
                        <a:rPr dirty="0" sz="900" b="1">
                          <a:latin typeface="Arial"/>
                          <a:cs typeface="Arial"/>
                        </a:rPr>
                        <a:t>Common</a:t>
                      </a:r>
                      <a:endParaRPr sz="900">
                        <a:latin typeface="Arial"/>
                        <a:cs typeface="Arial"/>
                      </a:endParaRPr>
                    </a:p>
                  </a:txBody>
                  <a:tcPr marL="0" marR="0" marB="0" marT="0"/>
                </a:tc>
                <a:tc>
                  <a:txBody>
                    <a:bodyPr/>
                    <a:lstStyle/>
                    <a:p>
                      <a:pPr marL="90805">
                        <a:lnSpc>
                          <a:spcPts val="950"/>
                        </a:lnSpc>
                      </a:pPr>
                      <a:r>
                        <a:rPr dirty="0" sz="900" b="1">
                          <a:latin typeface="Arial"/>
                          <a:cs typeface="Arial"/>
                        </a:rPr>
                        <a:t>Commo</a:t>
                      </a:r>
                      <a:endParaRPr sz="900">
                        <a:latin typeface="Arial"/>
                        <a:cs typeface="Arial"/>
                      </a:endParaRPr>
                    </a:p>
                  </a:txBody>
                  <a:tcPr marL="0" marR="0" marB="0" marT="0"/>
                </a:tc>
              </a:tr>
              <a:tr h="196215">
                <a:tc>
                  <a:txBody>
                    <a:bodyPr/>
                    <a:lstStyle/>
                    <a:p>
                      <a:pPr>
                        <a:lnSpc>
                          <a:spcPct val="100000"/>
                        </a:lnSpc>
                      </a:pPr>
                      <a:endParaRPr sz="900">
                        <a:latin typeface="Times New Roman"/>
                        <a:cs typeface="Times New Roman"/>
                      </a:endParaRPr>
                    </a:p>
                  </a:txBody>
                  <a:tcPr marL="0" marR="0" marB="0" marT="0">
                    <a:lnB w="12700">
                      <a:solidFill>
                        <a:srgbClr val="000000"/>
                      </a:solidFill>
                      <a:prstDash val="solid"/>
                    </a:lnB>
                  </a:tcPr>
                </a:tc>
                <a:tc>
                  <a:txBody>
                    <a:bodyPr/>
                    <a:lstStyle/>
                    <a:p>
                      <a:pPr algn="r" marR="7937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255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60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10489">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096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191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6510">
                        <a:lnSpc>
                          <a:spcPts val="1015"/>
                        </a:lnSpc>
                      </a:pPr>
                      <a:r>
                        <a:rPr dirty="0" sz="900" spc="-50" b="1">
                          <a:latin typeface="Arial"/>
                          <a:cs typeface="Arial"/>
                        </a:rPr>
                        <a:t>V</a:t>
                      </a:r>
                      <a:r>
                        <a:rPr dirty="0" sz="900" b="1">
                          <a:latin typeface="Arial"/>
                          <a:cs typeface="Arial"/>
                        </a:rPr>
                        <a:t>enu</a:t>
                      </a:r>
                      <a:endParaRPr sz="900">
                        <a:latin typeface="Arial"/>
                        <a:cs typeface="Arial"/>
                      </a:endParaRPr>
                    </a:p>
                  </a:txBody>
                  <a:tcPr marL="0" marR="0" marB="0" marT="0">
                    <a:lnB w="12700">
                      <a:solidFill>
                        <a:srgbClr val="000000"/>
                      </a:solidFill>
                      <a:prstDash val="solid"/>
                    </a:lnB>
                  </a:tcPr>
                </a:tc>
              </a:tr>
            </a:tbl>
          </a:graphicData>
        </a:graphic>
      </p:graphicFrame>
      <p:sp>
        <p:nvSpPr>
          <p:cNvPr id="26" name="object 26"/>
          <p:cNvSpPr/>
          <p:nvPr/>
        </p:nvSpPr>
        <p:spPr>
          <a:xfrm>
            <a:off x="1339849" y="7988289"/>
            <a:ext cx="161925" cy="161925"/>
          </a:xfrm>
          <a:prstGeom prst="rect">
            <a:avLst/>
          </a:prstGeom>
          <a:blipFill>
            <a:blip r:embed="rId9" cstate="print"/>
            <a:stretch>
              <a:fillRect/>
            </a:stretch>
          </a:blipFill>
        </p:spPr>
        <p:txBody>
          <a:bodyPr wrap="square" lIns="0" tIns="0" rIns="0" bIns="0" rtlCol="0"/>
          <a:lstStyle/>
          <a:p/>
        </p:txBody>
      </p:sp>
      <p:sp>
        <p:nvSpPr>
          <p:cNvPr id="27" name="object 27"/>
          <p:cNvSpPr/>
          <p:nvPr/>
        </p:nvSpPr>
        <p:spPr>
          <a:xfrm>
            <a:off x="7140574" y="7988289"/>
            <a:ext cx="161925" cy="161925"/>
          </a:xfrm>
          <a:prstGeom prst="rect">
            <a:avLst/>
          </a:prstGeom>
          <a:blipFill>
            <a:blip r:embed="rId10" cstate="print"/>
            <a:stretch>
              <a:fillRect/>
            </a:stretch>
          </a:blipFill>
        </p:spPr>
        <p:txBody>
          <a:bodyPr wrap="square" lIns="0" tIns="0" rIns="0" bIns="0" rtlCol="0"/>
          <a:lstStyle/>
          <a:p/>
        </p:txBody>
      </p:sp>
      <p:sp>
        <p:nvSpPr>
          <p:cNvPr id="28" name="object 28"/>
          <p:cNvSpPr/>
          <p:nvPr/>
        </p:nvSpPr>
        <p:spPr>
          <a:xfrm>
            <a:off x="1501774" y="7988289"/>
            <a:ext cx="2028825" cy="19050"/>
          </a:xfrm>
          <a:custGeom>
            <a:avLst/>
            <a:gdLst/>
            <a:ahLst/>
            <a:cxnLst/>
            <a:rect l="l" t="t" r="r" b="b"/>
            <a:pathLst>
              <a:path w="2028825" h="19050">
                <a:moveTo>
                  <a:pt x="0" y="19050"/>
                </a:moveTo>
                <a:lnTo>
                  <a:pt x="2028825" y="19050"/>
                </a:lnTo>
                <a:lnTo>
                  <a:pt x="2028825" y="0"/>
                </a:lnTo>
                <a:lnTo>
                  <a:pt x="0" y="0"/>
                </a:lnTo>
                <a:lnTo>
                  <a:pt x="0" y="19050"/>
                </a:lnTo>
                <a:close/>
              </a:path>
            </a:pathLst>
          </a:custGeom>
          <a:solidFill>
            <a:srgbClr val="F1F1F1"/>
          </a:solidFill>
        </p:spPr>
        <p:txBody>
          <a:bodyPr wrap="square" lIns="0" tIns="0" rIns="0" bIns="0" rtlCol="0"/>
          <a:lstStyle/>
          <a:p/>
        </p:txBody>
      </p:sp>
      <p:sp>
        <p:nvSpPr>
          <p:cNvPr id="29" name="object 29"/>
          <p:cNvSpPr/>
          <p:nvPr/>
        </p:nvSpPr>
        <p:spPr>
          <a:xfrm>
            <a:off x="1501774" y="8131164"/>
            <a:ext cx="2028825" cy="19050"/>
          </a:xfrm>
          <a:custGeom>
            <a:avLst/>
            <a:gdLst/>
            <a:ahLst/>
            <a:cxnLst/>
            <a:rect l="l" t="t" r="r" b="b"/>
            <a:pathLst>
              <a:path w="2028825" h="19050">
                <a:moveTo>
                  <a:pt x="0" y="19050"/>
                </a:moveTo>
                <a:lnTo>
                  <a:pt x="2028825" y="19050"/>
                </a:lnTo>
                <a:lnTo>
                  <a:pt x="2028825" y="0"/>
                </a:lnTo>
                <a:lnTo>
                  <a:pt x="0" y="0"/>
                </a:lnTo>
                <a:lnTo>
                  <a:pt x="0" y="19050"/>
                </a:lnTo>
                <a:close/>
              </a:path>
            </a:pathLst>
          </a:custGeom>
          <a:solidFill>
            <a:srgbClr val="F1F1F1"/>
          </a:solidFill>
        </p:spPr>
        <p:txBody>
          <a:bodyPr wrap="square" lIns="0" tIns="0" rIns="0" bIns="0" rtlCol="0"/>
          <a:lstStyle/>
          <a:p/>
        </p:txBody>
      </p:sp>
      <p:sp>
        <p:nvSpPr>
          <p:cNvPr id="30" name="object 30"/>
          <p:cNvSpPr/>
          <p:nvPr/>
        </p:nvSpPr>
        <p:spPr>
          <a:xfrm>
            <a:off x="3530599" y="7988289"/>
            <a:ext cx="3609975" cy="161925"/>
          </a:xfrm>
          <a:custGeom>
            <a:avLst/>
            <a:gdLst/>
            <a:ahLst/>
            <a:cxnLst/>
            <a:rect l="l" t="t" r="r" b="b"/>
            <a:pathLst>
              <a:path w="3609975" h="161925">
                <a:moveTo>
                  <a:pt x="0" y="0"/>
                </a:moveTo>
                <a:lnTo>
                  <a:pt x="3609975" y="0"/>
                </a:lnTo>
                <a:lnTo>
                  <a:pt x="3609975" y="161925"/>
                </a:lnTo>
                <a:lnTo>
                  <a:pt x="0" y="161925"/>
                </a:lnTo>
                <a:lnTo>
                  <a:pt x="0" y="0"/>
                </a:lnTo>
                <a:close/>
              </a:path>
            </a:pathLst>
          </a:custGeom>
          <a:solidFill>
            <a:srgbClr val="F1F1F1"/>
          </a:solidFill>
        </p:spPr>
        <p:txBody>
          <a:bodyPr wrap="square" lIns="0" tIns="0" rIns="0" bIns="0" rtlCol="0"/>
          <a:lstStyle/>
          <a:p/>
        </p:txBody>
      </p:sp>
      <p:sp>
        <p:nvSpPr>
          <p:cNvPr id="31" name="object 31"/>
          <p:cNvSpPr/>
          <p:nvPr/>
        </p:nvSpPr>
        <p:spPr>
          <a:xfrm>
            <a:off x="1501774" y="8007339"/>
            <a:ext cx="4057650" cy="123825"/>
          </a:xfrm>
          <a:custGeom>
            <a:avLst/>
            <a:gdLst/>
            <a:ahLst/>
            <a:cxnLst/>
            <a:rect l="l" t="t" r="r" b="b"/>
            <a:pathLst>
              <a:path w="4057650" h="123825">
                <a:moveTo>
                  <a:pt x="0" y="0"/>
                </a:moveTo>
                <a:lnTo>
                  <a:pt x="4057650" y="0"/>
                </a:lnTo>
                <a:lnTo>
                  <a:pt x="4057650" y="123825"/>
                </a:lnTo>
                <a:lnTo>
                  <a:pt x="0" y="123825"/>
                </a:lnTo>
                <a:lnTo>
                  <a:pt x="0" y="0"/>
                </a:lnTo>
                <a:close/>
              </a:path>
            </a:pathLst>
          </a:custGeom>
          <a:solidFill>
            <a:srgbClr val="000000">
              <a:alpha val="19999"/>
            </a:srgbClr>
          </a:solidFill>
        </p:spPr>
        <p:txBody>
          <a:bodyPr wrap="square" lIns="0" tIns="0" rIns="0" bIns="0" rtlCol="0"/>
          <a:lstStyle/>
          <a:p/>
        </p:txBody>
      </p:sp>
      <p:sp>
        <p:nvSpPr>
          <p:cNvPr id="32" name="object 32"/>
          <p:cNvSpPr txBox="1"/>
          <p:nvPr/>
        </p:nvSpPr>
        <p:spPr>
          <a:xfrm>
            <a:off x="1508124" y="387031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0</a:t>
            </a:r>
            <a:endParaRPr sz="900">
              <a:latin typeface="Arial"/>
              <a:cs typeface="Arial"/>
            </a:endParaRPr>
          </a:p>
        </p:txBody>
      </p:sp>
      <p:sp>
        <p:nvSpPr>
          <p:cNvPr id="33" name="object 33"/>
          <p:cNvSpPr txBox="1"/>
          <p:nvPr/>
        </p:nvSpPr>
        <p:spPr>
          <a:xfrm>
            <a:off x="1927224" y="3936989"/>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Marble</a:t>
            </a:r>
            <a:r>
              <a:rPr dirty="0" sz="900" spc="-75">
                <a:latin typeface="Arial"/>
                <a:cs typeface="Arial"/>
              </a:rPr>
              <a:t> </a:t>
            </a:r>
            <a:r>
              <a:rPr dirty="0" sz="900">
                <a:latin typeface="Arial"/>
                <a:cs typeface="Arial"/>
              </a:rPr>
              <a:t>Hill</a:t>
            </a:r>
            <a:endParaRPr sz="900">
              <a:latin typeface="Arial"/>
              <a:cs typeface="Arial"/>
            </a:endParaRPr>
          </a:p>
        </p:txBody>
      </p:sp>
      <p:sp>
        <p:nvSpPr>
          <p:cNvPr id="34" name="object 34"/>
          <p:cNvSpPr txBox="1"/>
          <p:nvPr/>
        </p:nvSpPr>
        <p:spPr>
          <a:xfrm>
            <a:off x="2808734" y="3870314"/>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35" name="object 35"/>
          <p:cNvSpPr txBox="1"/>
          <p:nvPr/>
        </p:nvSpPr>
        <p:spPr>
          <a:xfrm>
            <a:off x="3374871" y="3870314"/>
            <a:ext cx="4705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Discount</a:t>
            </a:r>
            <a:endParaRPr sz="900">
              <a:latin typeface="Arial"/>
              <a:cs typeface="Arial"/>
            </a:endParaRPr>
          </a:p>
          <a:p>
            <a:pPr marL="184150">
              <a:lnSpc>
                <a:spcPts val="1065"/>
              </a:lnSpc>
            </a:pPr>
            <a:r>
              <a:rPr dirty="0" sz="900">
                <a:latin typeface="Arial"/>
                <a:cs typeface="Arial"/>
              </a:rPr>
              <a:t>Store</a:t>
            </a:r>
            <a:endParaRPr sz="900">
              <a:latin typeface="Arial"/>
              <a:cs typeface="Arial"/>
            </a:endParaRPr>
          </a:p>
        </p:txBody>
      </p:sp>
      <p:sp>
        <p:nvSpPr>
          <p:cNvPr id="36" name="object 36"/>
          <p:cNvSpPr txBox="1"/>
          <p:nvPr/>
        </p:nvSpPr>
        <p:spPr>
          <a:xfrm>
            <a:off x="4171847" y="3870314"/>
            <a:ext cx="349885" cy="295910"/>
          </a:xfrm>
          <a:prstGeom prst="rect">
            <a:avLst/>
          </a:prstGeom>
        </p:spPr>
        <p:txBody>
          <a:bodyPr wrap="square" lIns="0" tIns="20320" rIns="0" bIns="0" rtlCol="0" vert="horz">
            <a:spAutoFit/>
          </a:bodyPr>
          <a:lstStyle/>
          <a:p>
            <a:pPr marL="12700" marR="5080" indent="67310">
              <a:lnSpc>
                <a:spcPts val="1050"/>
              </a:lnSpc>
              <a:spcBef>
                <a:spcPts val="160"/>
              </a:spcBef>
            </a:pPr>
            <a:r>
              <a:rPr dirty="0" sz="900" spc="-85">
                <a:latin typeface="Arial"/>
                <a:cs typeface="Arial"/>
              </a:rPr>
              <a:t>Y</a:t>
            </a:r>
            <a:r>
              <a:rPr dirty="0" sz="900">
                <a:latin typeface="Arial"/>
                <a:cs typeface="Arial"/>
              </a:rPr>
              <a:t>oga  Studio</a:t>
            </a:r>
            <a:endParaRPr sz="900">
              <a:latin typeface="Arial"/>
              <a:cs typeface="Arial"/>
            </a:endParaRPr>
          </a:p>
        </p:txBody>
      </p:sp>
      <p:sp>
        <p:nvSpPr>
          <p:cNvPr id="37" name="object 37"/>
          <p:cNvSpPr txBox="1"/>
          <p:nvPr/>
        </p:nvSpPr>
        <p:spPr>
          <a:xfrm>
            <a:off x="4616102" y="3936989"/>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38" name="object 38"/>
          <p:cNvSpPr txBox="1"/>
          <p:nvPr/>
        </p:nvSpPr>
        <p:spPr>
          <a:xfrm>
            <a:off x="5343279" y="3870314"/>
            <a:ext cx="6356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Supplement</a:t>
            </a:r>
            <a:endParaRPr sz="900">
              <a:latin typeface="Arial"/>
              <a:cs typeface="Arial"/>
            </a:endParaRPr>
          </a:p>
          <a:p>
            <a:pPr marL="355600">
              <a:lnSpc>
                <a:spcPts val="1065"/>
              </a:lnSpc>
            </a:pPr>
            <a:r>
              <a:rPr dirty="0" sz="900">
                <a:latin typeface="Arial"/>
                <a:cs typeface="Arial"/>
              </a:rPr>
              <a:t>Shop</a:t>
            </a:r>
            <a:endParaRPr sz="900">
              <a:latin typeface="Arial"/>
              <a:cs typeface="Arial"/>
            </a:endParaRPr>
          </a:p>
        </p:txBody>
      </p:sp>
      <p:sp>
        <p:nvSpPr>
          <p:cNvPr id="39" name="object 39"/>
          <p:cNvSpPr txBox="1"/>
          <p:nvPr/>
        </p:nvSpPr>
        <p:spPr>
          <a:xfrm>
            <a:off x="6248297" y="3870314"/>
            <a:ext cx="445134" cy="295910"/>
          </a:xfrm>
          <a:prstGeom prst="rect">
            <a:avLst/>
          </a:prstGeom>
        </p:spPr>
        <p:txBody>
          <a:bodyPr wrap="square" lIns="0" tIns="20320" rIns="0" bIns="0" rtlCol="0" vert="horz">
            <a:spAutoFit/>
          </a:bodyPr>
          <a:lstStyle/>
          <a:p>
            <a:pPr marL="12700" marR="5080" indent="88265">
              <a:lnSpc>
                <a:spcPts val="1050"/>
              </a:lnSpc>
              <a:spcBef>
                <a:spcPts val="160"/>
              </a:spcBef>
            </a:pPr>
            <a:r>
              <a:rPr dirty="0" sz="900" spc="-100">
                <a:latin typeface="Arial"/>
                <a:cs typeface="Arial"/>
              </a:rPr>
              <a:t>T</a:t>
            </a:r>
            <a:r>
              <a:rPr dirty="0" sz="900">
                <a:latin typeface="Arial"/>
                <a:cs typeface="Arial"/>
              </a:rPr>
              <a:t>ennis  Stadium</a:t>
            </a:r>
            <a:endParaRPr sz="900">
              <a:latin typeface="Arial"/>
              <a:cs typeface="Arial"/>
            </a:endParaRPr>
          </a:p>
        </p:txBody>
      </p:sp>
      <p:sp>
        <p:nvSpPr>
          <p:cNvPr id="40" name="object 40"/>
          <p:cNvSpPr txBox="1"/>
          <p:nvPr/>
        </p:nvSpPr>
        <p:spPr>
          <a:xfrm>
            <a:off x="7070724" y="3870314"/>
            <a:ext cx="235585" cy="295910"/>
          </a:xfrm>
          <a:prstGeom prst="rect">
            <a:avLst/>
          </a:prstGeom>
        </p:spPr>
        <p:txBody>
          <a:bodyPr wrap="square" lIns="0" tIns="20320" rIns="0" bIns="0" rtlCol="0" vert="horz">
            <a:spAutoFit/>
          </a:bodyPr>
          <a:lstStyle/>
          <a:p>
            <a:pPr marL="12700" marR="5080" indent="5715">
              <a:lnSpc>
                <a:spcPts val="1050"/>
              </a:lnSpc>
              <a:spcBef>
                <a:spcPts val="160"/>
              </a:spcBef>
            </a:pPr>
            <a:r>
              <a:rPr dirty="0" sz="900">
                <a:latin typeface="Arial"/>
                <a:cs typeface="Arial"/>
              </a:rPr>
              <a:t>Sho  Stor</a:t>
            </a:r>
            <a:endParaRPr sz="900">
              <a:latin typeface="Arial"/>
              <a:cs typeface="Arial"/>
            </a:endParaRPr>
          </a:p>
        </p:txBody>
      </p:sp>
      <p:sp>
        <p:nvSpPr>
          <p:cNvPr id="41" name="object 41"/>
          <p:cNvSpPr txBox="1"/>
          <p:nvPr/>
        </p:nvSpPr>
        <p:spPr>
          <a:xfrm>
            <a:off x="1508124" y="425131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a:t>
            </a:r>
            <a:endParaRPr sz="900">
              <a:latin typeface="Arial"/>
              <a:cs typeface="Arial"/>
            </a:endParaRPr>
          </a:p>
        </p:txBody>
      </p:sp>
      <p:sp>
        <p:nvSpPr>
          <p:cNvPr id="42" name="object 42"/>
          <p:cNvSpPr txBox="1"/>
          <p:nvPr/>
        </p:nvSpPr>
        <p:spPr>
          <a:xfrm>
            <a:off x="1927075" y="4317989"/>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Chinatown</a:t>
            </a:r>
            <a:endParaRPr sz="900">
              <a:latin typeface="Arial"/>
              <a:cs typeface="Arial"/>
            </a:endParaRPr>
          </a:p>
        </p:txBody>
      </p:sp>
      <p:sp>
        <p:nvSpPr>
          <p:cNvPr id="43" name="object 43"/>
          <p:cNvSpPr txBox="1"/>
          <p:nvPr/>
        </p:nvSpPr>
        <p:spPr>
          <a:xfrm>
            <a:off x="2584296" y="4251314"/>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44" name="object 44"/>
          <p:cNvSpPr txBox="1"/>
          <p:nvPr/>
        </p:nvSpPr>
        <p:spPr>
          <a:xfrm>
            <a:off x="3413123" y="4251314"/>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45" name="object 45"/>
          <p:cNvSpPr txBox="1"/>
          <p:nvPr/>
        </p:nvSpPr>
        <p:spPr>
          <a:xfrm>
            <a:off x="3936846" y="4251314"/>
            <a:ext cx="584835" cy="295910"/>
          </a:xfrm>
          <a:prstGeom prst="rect">
            <a:avLst/>
          </a:prstGeom>
        </p:spPr>
        <p:txBody>
          <a:bodyPr wrap="square" lIns="0" tIns="20320" rIns="0" bIns="0" rtlCol="0" vert="horz">
            <a:spAutoFit/>
          </a:bodyPr>
          <a:lstStyle/>
          <a:p>
            <a:pPr marL="12700" marR="5080" indent="88900">
              <a:lnSpc>
                <a:spcPts val="1050"/>
              </a:lnSpc>
              <a:spcBef>
                <a:spcPts val="160"/>
              </a:spcBef>
            </a:pPr>
            <a:r>
              <a:rPr dirty="0" sz="900">
                <a:latin typeface="Arial"/>
                <a:cs typeface="Arial"/>
              </a:rPr>
              <a:t>Dim</a:t>
            </a:r>
            <a:r>
              <a:rPr dirty="0" sz="900" spc="-95">
                <a:latin typeface="Arial"/>
                <a:cs typeface="Arial"/>
              </a:rPr>
              <a:t> </a:t>
            </a:r>
            <a:r>
              <a:rPr dirty="0" sz="900">
                <a:latin typeface="Arial"/>
                <a:cs typeface="Arial"/>
              </a:rPr>
              <a:t>Sum  Restaurant</a:t>
            </a:r>
            <a:endParaRPr sz="900">
              <a:latin typeface="Arial"/>
              <a:cs typeface="Arial"/>
            </a:endParaRPr>
          </a:p>
        </p:txBody>
      </p:sp>
      <p:sp>
        <p:nvSpPr>
          <p:cNvPr id="46" name="object 46"/>
          <p:cNvSpPr txBox="1"/>
          <p:nvPr/>
        </p:nvSpPr>
        <p:spPr>
          <a:xfrm>
            <a:off x="4660746" y="4251314"/>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47" name="object 47"/>
          <p:cNvSpPr txBox="1"/>
          <p:nvPr/>
        </p:nvSpPr>
        <p:spPr>
          <a:xfrm>
            <a:off x="5351756" y="4251314"/>
            <a:ext cx="627380" cy="295910"/>
          </a:xfrm>
          <a:prstGeom prst="rect">
            <a:avLst/>
          </a:prstGeom>
        </p:spPr>
        <p:txBody>
          <a:bodyPr wrap="square" lIns="0" tIns="20320" rIns="0" bIns="0" rtlCol="0" vert="horz">
            <a:spAutoFit/>
          </a:bodyPr>
          <a:lstStyle/>
          <a:p>
            <a:pPr marL="54610" marR="5080" indent="-42545">
              <a:lnSpc>
                <a:spcPts val="1050"/>
              </a:lnSpc>
              <a:spcBef>
                <a:spcPts val="160"/>
              </a:spcBef>
            </a:pPr>
            <a:r>
              <a:rPr dirty="0" sz="900" spc="-20">
                <a:latin typeface="Arial"/>
                <a:cs typeface="Arial"/>
              </a:rPr>
              <a:t>V</a:t>
            </a:r>
            <a:r>
              <a:rPr dirty="0" sz="900">
                <a:latin typeface="Arial"/>
                <a:cs typeface="Arial"/>
              </a:rPr>
              <a:t>ietnamese  Restaurant</a:t>
            </a:r>
            <a:endParaRPr sz="900">
              <a:latin typeface="Arial"/>
              <a:cs typeface="Arial"/>
            </a:endParaRPr>
          </a:p>
        </p:txBody>
      </p:sp>
      <p:sp>
        <p:nvSpPr>
          <p:cNvPr id="48" name="object 48"/>
          <p:cNvSpPr txBox="1"/>
          <p:nvPr/>
        </p:nvSpPr>
        <p:spPr>
          <a:xfrm>
            <a:off x="6076704" y="4251314"/>
            <a:ext cx="616585" cy="295910"/>
          </a:xfrm>
          <a:prstGeom prst="rect">
            <a:avLst/>
          </a:prstGeom>
        </p:spPr>
        <p:txBody>
          <a:bodyPr wrap="square" lIns="0" tIns="20320" rIns="0" bIns="0" rtlCol="0" vert="horz">
            <a:spAutoFit/>
          </a:bodyPr>
          <a:lstStyle/>
          <a:p>
            <a:pPr marL="12700" marR="5080" indent="234950">
              <a:lnSpc>
                <a:spcPts val="1050"/>
              </a:lnSpc>
              <a:spcBef>
                <a:spcPts val="160"/>
              </a:spcBef>
            </a:pPr>
            <a:r>
              <a:rPr dirty="0" sz="900">
                <a:latin typeface="Arial"/>
                <a:cs typeface="Arial"/>
              </a:rPr>
              <a:t>Salon</a:t>
            </a:r>
            <a:r>
              <a:rPr dirty="0" sz="900" spc="-95">
                <a:latin typeface="Arial"/>
                <a:cs typeface="Arial"/>
              </a:rPr>
              <a:t> </a:t>
            </a:r>
            <a:r>
              <a:rPr dirty="0" sz="900">
                <a:latin typeface="Arial"/>
                <a:cs typeface="Arial"/>
              </a:rPr>
              <a:t>/  Barbershop</a:t>
            </a:r>
            <a:endParaRPr sz="900">
              <a:latin typeface="Arial"/>
              <a:cs typeface="Arial"/>
            </a:endParaRPr>
          </a:p>
        </p:txBody>
      </p:sp>
      <p:sp>
        <p:nvSpPr>
          <p:cNvPr id="49" name="object 49"/>
          <p:cNvSpPr txBox="1"/>
          <p:nvPr/>
        </p:nvSpPr>
        <p:spPr>
          <a:xfrm>
            <a:off x="6981722" y="4251314"/>
            <a:ext cx="324485" cy="295910"/>
          </a:xfrm>
          <a:prstGeom prst="rect">
            <a:avLst/>
          </a:prstGeom>
        </p:spPr>
        <p:txBody>
          <a:bodyPr wrap="square" lIns="0" tIns="20320" rIns="0" bIns="0" rtlCol="0" vert="horz">
            <a:spAutoFit/>
          </a:bodyPr>
          <a:lstStyle/>
          <a:p>
            <a:pPr marL="43815" marR="5080" indent="-31750">
              <a:lnSpc>
                <a:spcPts val="1050"/>
              </a:lnSpc>
              <a:spcBef>
                <a:spcPts val="160"/>
              </a:spcBef>
            </a:pPr>
            <a:r>
              <a:rPr dirty="0" sz="900">
                <a:latin typeface="Arial"/>
                <a:cs typeface="Arial"/>
              </a:rPr>
              <a:t>Noodl  Hous</a:t>
            </a:r>
            <a:endParaRPr sz="900">
              <a:latin typeface="Arial"/>
              <a:cs typeface="Arial"/>
            </a:endParaRPr>
          </a:p>
        </p:txBody>
      </p:sp>
      <p:sp>
        <p:nvSpPr>
          <p:cNvPr id="50" name="object 50"/>
          <p:cNvSpPr txBox="1"/>
          <p:nvPr/>
        </p:nvSpPr>
        <p:spPr>
          <a:xfrm>
            <a:off x="1508124" y="463231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6</a:t>
            </a:r>
            <a:endParaRPr sz="900">
              <a:latin typeface="Arial"/>
              <a:cs typeface="Arial"/>
            </a:endParaRPr>
          </a:p>
        </p:txBody>
      </p:sp>
      <p:sp>
        <p:nvSpPr>
          <p:cNvPr id="51" name="object 51"/>
          <p:cNvSpPr txBox="1"/>
          <p:nvPr/>
        </p:nvSpPr>
        <p:spPr>
          <a:xfrm>
            <a:off x="1698475" y="4765664"/>
            <a:ext cx="794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Central</a:t>
            </a:r>
            <a:r>
              <a:rPr dirty="0" sz="900" spc="-75">
                <a:latin typeface="Arial"/>
                <a:cs typeface="Arial"/>
              </a:rPr>
              <a:t> </a:t>
            </a:r>
            <a:r>
              <a:rPr dirty="0" sz="900">
                <a:latin typeface="Arial"/>
                <a:cs typeface="Arial"/>
              </a:rPr>
              <a:t>Harlem</a:t>
            </a:r>
            <a:endParaRPr sz="900">
              <a:latin typeface="Arial"/>
              <a:cs typeface="Arial"/>
            </a:endParaRPr>
          </a:p>
        </p:txBody>
      </p:sp>
      <p:sp>
        <p:nvSpPr>
          <p:cNvPr id="52" name="object 52"/>
          <p:cNvSpPr txBox="1"/>
          <p:nvPr/>
        </p:nvSpPr>
        <p:spPr>
          <a:xfrm>
            <a:off x="2584296" y="4698989"/>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African  Restaurant</a:t>
            </a:r>
            <a:endParaRPr sz="900">
              <a:latin typeface="Arial"/>
              <a:cs typeface="Arial"/>
            </a:endParaRPr>
          </a:p>
        </p:txBody>
      </p:sp>
      <p:sp>
        <p:nvSpPr>
          <p:cNvPr id="53" name="object 53"/>
          <p:cNvSpPr txBox="1"/>
          <p:nvPr/>
        </p:nvSpPr>
        <p:spPr>
          <a:xfrm>
            <a:off x="3260571" y="4698989"/>
            <a:ext cx="584835" cy="295910"/>
          </a:xfrm>
          <a:prstGeom prst="rect">
            <a:avLst/>
          </a:prstGeom>
        </p:spPr>
        <p:txBody>
          <a:bodyPr wrap="square" lIns="0" tIns="20320" rIns="0" bIns="0" rtlCol="0" vert="horz">
            <a:spAutoFit/>
          </a:bodyPr>
          <a:lstStyle/>
          <a:p>
            <a:pPr marL="12700" marR="5080" indent="132715">
              <a:lnSpc>
                <a:spcPts val="1050"/>
              </a:lnSpc>
              <a:spcBef>
                <a:spcPts val="160"/>
              </a:spcBef>
            </a:pPr>
            <a:r>
              <a:rPr dirty="0" sz="900">
                <a:latin typeface="Arial"/>
                <a:cs typeface="Arial"/>
              </a:rPr>
              <a:t>Seafood  Restaurant</a:t>
            </a:r>
            <a:endParaRPr sz="900">
              <a:latin typeface="Arial"/>
              <a:cs typeface="Arial"/>
            </a:endParaRPr>
          </a:p>
        </p:txBody>
      </p:sp>
      <p:sp>
        <p:nvSpPr>
          <p:cNvPr id="54" name="object 54"/>
          <p:cNvSpPr txBox="1"/>
          <p:nvPr/>
        </p:nvSpPr>
        <p:spPr>
          <a:xfrm>
            <a:off x="3936846" y="4698989"/>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55" name="object 55"/>
          <p:cNvSpPr txBox="1"/>
          <p:nvPr/>
        </p:nvSpPr>
        <p:spPr>
          <a:xfrm>
            <a:off x="4660746" y="4698989"/>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56" name="object 56"/>
          <p:cNvSpPr txBox="1"/>
          <p:nvPr/>
        </p:nvSpPr>
        <p:spPr>
          <a:xfrm>
            <a:off x="5419774" y="4698989"/>
            <a:ext cx="5594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Cosmetics</a:t>
            </a:r>
            <a:endParaRPr sz="900">
              <a:latin typeface="Arial"/>
              <a:cs typeface="Arial"/>
            </a:endParaRPr>
          </a:p>
          <a:p>
            <a:pPr marL="278765">
              <a:lnSpc>
                <a:spcPts val="1065"/>
              </a:lnSpc>
            </a:pPr>
            <a:r>
              <a:rPr dirty="0" sz="900">
                <a:latin typeface="Arial"/>
                <a:cs typeface="Arial"/>
              </a:rPr>
              <a:t>Shop</a:t>
            </a:r>
            <a:endParaRPr sz="900">
              <a:latin typeface="Arial"/>
              <a:cs typeface="Arial"/>
            </a:endParaRPr>
          </a:p>
        </p:txBody>
      </p:sp>
      <p:sp>
        <p:nvSpPr>
          <p:cNvPr id="57" name="object 57"/>
          <p:cNvSpPr txBox="1"/>
          <p:nvPr/>
        </p:nvSpPr>
        <p:spPr>
          <a:xfrm>
            <a:off x="6108546" y="4698989"/>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58" name="object 58"/>
          <p:cNvSpPr txBox="1"/>
          <p:nvPr/>
        </p:nvSpPr>
        <p:spPr>
          <a:xfrm>
            <a:off x="7019822" y="4698989"/>
            <a:ext cx="318135" cy="295910"/>
          </a:xfrm>
          <a:prstGeom prst="rect">
            <a:avLst/>
          </a:prstGeom>
        </p:spPr>
        <p:txBody>
          <a:bodyPr wrap="square" lIns="0" tIns="20320" rIns="0" bIns="0" rtlCol="0" vert="horz">
            <a:spAutoFit/>
          </a:bodyPr>
          <a:lstStyle/>
          <a:p>
            <a:pPr marL="12700" marR="5080" indent="31750">
              <a:lnSpc>
                <a:spcPts val="1050"/>
              </a:lnSpc>
              <a:spcBef>
                <a:spcPts val="160"/>
              </a:spcBef>
            </a:pPr>
            <a:r>
              <a:rPr dirty="0" sz="900">
                <a:latin typeface="Arial"/>
                <a:cs typeface="Arial"/>
              </a:rPr>
              <a:t>Even  Spac</a:t>
            </a:r>
            <a:endParaRPr sz="900">
              <a:latin typeface="Arial"/>
              <a:cs typeface="Arial"/>
            </a:endParaRPr>
          </a:p>
        </p:txBody>
      </p:sp>
      <p:sp>
        <p:nvSpPr>
          <p:cNvPr id="59" name="object 59"/>
          <p:cNvSpPr txBox="1"/>
          <p:nvPr/>
        </p:nvSpPr>
        <p:spPr>
          <a:xfrm>
            <a:off x="1508124" y="514666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9</a:t>
            </a:r>
            <a:endParaRPr sz="900">
              <a:latin typeface="Arial"/>
              <a:cs typeface="Arial"/>
            </a:endParaRPr>
          </a:p>
        </p:txBody>
      </p:sp>
      <p:sp>
        <p:nvSpPr>
          <p:cNvPr id="60" name="object 60"/>
          <p:cNvSpPr txBox="1"/>
          <p:nvPr/>
        </p:nvSpPr>
        <p:spPr>
          <a:xfrm>
            <a:off x="2045691" y="5213339"/>
            <a:ext cx="447040" cy="162560"/>
          </a:xfrm>
          <a:prstGeom prst="rect">
            <a:avLst/>
          </a:prstGeom>
        </p:spPr>
        <p:txBody>
          <a:bodyPr wrap="square" lIns="0" tIns="12700" rIns="0" bIns="0" rtlCol="0" vert="horz">
            <a:spAutoFit/>
          </a:bodyPr>
          <a:lstStyle/>
          <a:p>
            <a:pPr marL="12700">
              <a:lnSpc>
                <a:spcPct val="100000"/>
              </a:lnSpc>
              <a:spcBef>
                <a:spcPts val="100"/>
              </a:spcBef>
            </a:pPr>
            <a:r>
              <a:rPr dirty="0" sz="900" spc="-85">
                <a:latin typeface="Arial"/>
                <a:cs typeface="Arial"/>
              </a:rPr>
              <a:t>Y</a:t>
            </a:r>
            <a:r>
              <a:rPr dirty="0" sz="900">
                <a:latin typeface="Arial"/>
                <a:cs typeface="Arial"/>
              </a:rPr>
              <a:t>orkville</a:t>
            </a:r>
            <a:endParaRPr sz="900">
              <a:latin typeface="Arial"/>
              <a:cs typeface="Arial"/>
            </a:endParaRPr>
          </a:p>
        </p:txBody>
      </p:sp>
      <p:sp>
        <p:nvSpPr>
          <p:cNvPr id="61" name="object 61"/>
          <p:cNvSpPr txBox="1"/>
          <p:nvPr/>
        </p:nvSpPr>
        <p:spPr>
          <a:xfrm>
            <a:off x="2808734" y="5146664"/>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62" name="object 62"/>
          <p:cNvSpPr txBox="1"/>
          <p:nvPr/>
        </p:nvSpPr>
        <p:spPr>
          <a:xfrm>
            <a:off x="3578325" y="5213339"/>
            <a:ext cx="26670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a:t>
            </a:r>
            <a:endParaRPr sz="900">
              <a:latin typeface="Arial"/>
              <a:cs typeface="Arial"/>
            </a:endParaRPr>
          </a:p>
        </p:txBody>
      </p:sp>
      <p:sp>
        <p:nvSpPr>
          <p:cNvPr id="63" name="object 63"/>
          <p:cNvSpPr txBox="1"/>
          <p:nvPr/>
        </p:nvSpPr>
        <p:spPr>
          <a:xfrm>
            <a:off x="4317998" y="5213339"/>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64" name="object 64"/>
          <p:cNvSpPr txBox="1"/>
          <p:nvPr/>
        </p:nvSpPr>
        <p:spPr>
          <a:xfrm>
            <a:off x="4660746" y="5146664"/>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65" name="object 65"/>
          <p:cNvSpPr txBox="1"/>
          <p:nvPr/>
        </p:nvSpPr>
        <p:spPr>
          <a:xfrm>
            <a:off x="5394171" y="5146664"/>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66" name="object 66"/>
          <p:cNvSpPr txBox="1"/>
          <p:nvPr/>
        </p:nvSpPr>
        <p:spPr>
          <a:xfrm>
            <a:off x="6070446" y="5213339"/>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67" name="object 67"/>
          <p:cNvSpPr txBox="1"/>
          <p:nvPr/>
        </p:nvSpPr>
        <p:spPr>
          <a:xfrm>
            <a:off x="6784821" y="5146664"/>
            <a:ext cx="55308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  Restauran</a:t>
            </a:r>
            <a:endParaRPr sz="900">
              <a:latin typeface="Arial"/>
              <a:cs typeface="Arial"/>
            </a:endParaRPr>
          </a:p>
        </p:txBody>
      </p:sp>
      <p:sp>
        <p:nvSpPr>
          <p:cNvPr id="68" name="object 68"/>
          <p:cNvSpPr txBox="1"/>
          <p:nvPr/>
        </p:nvSpPr>
        <p:spPr>
          <a:xfrm>
            <a:off x="1444574" y="5527664"/>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14</a:t>
            </a:r>
            <a:endParaRPr sz="900">
              <a:latin typeface="Arial"/>
              <a:cs typeface="Arial"/>
            </a:endParaRPr>
          </a:p>
        </p:txBody>
      </p:sp>
      <p:sp>
        <p:nvSpPr>
          <p:cNvPr id="69" name="object 69"/>
          <p:cNvSpPr txBox="1"/>
          <p:nvPr/>
        </p:nvSpPr>
        <p:spPr>
          <a:xfrm>
            <a:off x="2111324" y="5661014"/>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Clinton</a:t>
            </a:r>
            <a:endParaRPr sz="900">
              <a:latin typeface="Arial"/>
              <a:cs typeface="Arial"/>
            </a:endParaRPr>
          </a:p>
        </p:txBody>
      </p:sp>
      <p:sp>
        <p:nvSpPr>
          <p:cNvPr id="70" name="object 70"/>
          <p:cNvSpPr txBox="1"/>
          <p:nvPr/>
        </p:nvSpPr>
        <p:spPr>
          <a:xfrm>
            <a:off x="2749498" y="5661014"/>
            <a:ext cx="4197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Theater</a:t>
            </a:r>
            <a:endParaRPr sz="900">
              <a:latin typeface="Arial"/>
              <a:cs typeface="Arial"/>
            </a:endParaRPr>
          </a:p>
        </p:txBody>
      </p:sp>
      <p:sp>
        <p:nvSpPr>
          <p:cNvPr id="71" name="object 71"/>
          <p:cNvSpPr txBox="1"/>
          <p:nvPr/>
        </p:nvSpPr>
        <p:spPr>
          <a:xfrm>
            <a:off x="3260571" y="5594339"/>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72" name="object 72"/>
          <p:cNvSpPr txBox="1"/>
          <p:nvPr/>
        </p:nvSpPr>
        <p:spPr>
          <a:xfrm>
            <a:off x="4161283" y="5594339"/>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73" name="object 73"/>
          <p:cNvSpPr txBox="1"/>
          <p:nvPr/>
        </p:nvSpPr>
        <p:spPr>
          <a:xfrm>
            <a:off x="4660746" y="5594339"/>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74" name="object 74"/>
          <p:cNvSpPr txBox="1"/>
          <p:nvPr/>
        </p:nvSpPr>
        <p:spPr>
          <a:xfrm>
            <a:off x="5584823" y="5527664"/>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75" name="object 75"/>
          <p:cNvSpPr txBox="1"/>
          <p:nvPr/>
        </p:nvSpPr>
        <p:spPr>
          <a:xfrm>
            <a:off x="6400849" y="5661014"/>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76" name="object 76"/>
          <p:cNvSpPr txBox="1"/>
          <p:nvPr/>
        </p:nvSpPr>
        <p:spPr>
          <a:xfrm>
            <a:off x="6784821" y="5661014"/>
            <a:ext cx="5213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Sho</a:t>
            </a:r>
            <a:endParaRPr sz="900">
              <a:latin typeface="Arial"/>
              <a:cs typeface="Arial"/>
            </a:endParaRPr>
          </a:p>
        </p:txBody>
      </p:sp>
      <p:sp>
        <p:nvSpPr>
          <p:cNvPr id="77" name="object 77"/>
          <p:cNvSpPr txBox="1"/>
          <p:nvPr/>
        </p:nvSpPr>
        <p:spPr>
          <a:xfrm>
            <a:off x="1444574" y="6042014"/>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23</a:t>
            </a:r>
            <a:endParaRPr sz="900">
              <a:latin typeface="Arial"/>
              <a:cs typeface="Arial"/>
            </a:endParaRPr>
          </a:p>
        </p:txBody>
      </p:sp>
      <p:sp>
        <p:nvSpPr>
          <p:cNvPr id="78" name="object 78"/>
          <p:cNvSpPr txBox="1"/>
          <p:nvPr/>
        </p:nvSpPr>
        <p:spPr>
          <a:xfrm>
            <a:off x="2200175" y="6175364"/>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Soho</a:t>
            </a:r>
            <a:endParaRPr sz="900">
              <a:latin typeface="Arial"/>
              <a:cs typeface="Arial"/>
            </a:endParaRPr>
          </a:p>
        </p:txBody>
      </p:sp>
      <p:sp>
        <p:nvSpPr>
          <p:cNvPr id="79" name="object 79"/>
          <p:cNvSpPr txBox="1"/>
          <p:nvPr/>
        </p:nvSpPr>
        <p:spPr>
          <a:xfrm>
            <a:off x="2724047" y="6108689"/>
            <a:ext cx="4451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Clothing</a:t>
            </a:r>
            <a:endParaRPr sz="900">
              <a:latin typeface="Arial"/>
              <a:cs typeface="Arial"/>
            </a:endParaRPr>
          </a:p>
          <a:p>
            <a:pPr marL="158750">
              <a:lnSpc>
                <a:spcPts val="1065"/>
              </a:lnSpc>
            </a:pPr>
            <a:r>
              <a:rPr dirty="0" sz="900">
                <a:latin typeface="Arial"/>
                <a:cs typeface="Arial"/>
              </a:rPr>
              <a:t>Store</a:t>
            </a:r>
            <a:endParaRPr sz="900">
              <a:latin typeface="Arial"/>
              <a:cs typeface="Arial"/>
            </a:endParaRPr>
          </a:p>
        </p:txBody>
      </p:sp>
      <p:sp>
        <p:nvSpPr>
          <p:cNvPr id="80" name="object 80"/>
          <p:cNvSpPr txBox="1"/>
          <p:nvPr/>
        </p:nvSpPr>
        <p:spPr>
          <a:xfrm>
            <a:off x="3368470" y="6175364"/>
            <a:ext cx="47688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Boutique</a:t>
            </a:r>
            <a:endParaRPr sz="900">
              <a:latin typeface="Arial"/>
              <a:cs typeface="Arial"/>
            </a:endParaRPr>
          </a:p>
        </p:txBody>
      </p:sp>
      <p:sp>
        <p:nvSpPr>
          <p:cNvPr id="81" name="object 81"/>
          <p:cNvSpPr txBox="1"/>
          <p:nvPr/>
        </p:nvSpPr>
        <p:spPr>
          <a:xfrm>
            <a:off x="4025257" y="6108689"/>
            <a:ext cx="496570" cy="295910"/>
          </a:xfrm>
          <a:prstGeom prst="rect">
            <a:avLst/>
          </a:prstGeom>
        </p:spPr>
        <p:txBody>
          <a:bodyPr wrap="square" lIns="0" tIns="12700" rIns="0" bIns="0" rtlCol="0" vert="horz">
            <a:spAutoFit/>
          </a:bodyPr>
          <a:lstStyle/>
          <a:p>
            <a:pPr marL="12700">
              <a:lnSpc>
                <a:spcPts val="1065"/>
              </a:lnSpc>
              <a:spcBef>
                <a:spcPts val="100"/>
              </a:spcBef>
            </a:pPr>
            <a:r>
              <a:rPr dirty="0" sz="900" spc="-20">
                <a:latin typeface="Arial"/>
                <a:cs typeface="Arial"/>
              </a:rPr>
              <a:t>W</a:t>
            </a:r>
            <a:r>
              <a:rPr dirty="0" sz="900">
                <a:latin typeface="Arial"/>
                <a:cs typeface="Arial"/>
              </a:rPr>
              <a:t>omen's</a:t>
            </a:r>
            <a:endParaRPr sz="900">
              <a:latin typeface="Arial"/>
              <a:cs typeface="Arial"/>
            </a:endParaRPr>
          </a:p>
          <a:p>
            <a:pPr marL="210185">
              <a:lnSpc>
                <a:spcPts val="1065"/>
              </a:lnSpc>
            </a:pPr>
            <a:r>
              <a:rPr dirty="0" sz="900">
                <a:latin typeface="Arial"/>
                <a:cs typeface="Arial"/>
              </a:rPr>
              <a:t>Store</a:t>
            </a:r>
            <a:endParaRPr sz="900">
              <a:latin typeface="Arial"/>
              <a:cs typeface="Arial"/>
            </a:endParaRPr>
          </a:p>
        </p:txBody>
      </p:sp>
      <p:sp>
        <p:nvSpPr>
          <p:cNvPr id="82" name="object 82"/>
          <p:cNvSpPr txBox="1"/>
          <p:nvPr/>
        </p:nvSpPr>
        <p:spPr>
          <a:xfrm>
            <a:off x="4647954" y="6175364"/>
            <a:ext cx="597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Shoe</a:t>
            </a:r>
            <a:r>
              <a:rPr dirty="0" sz="900" spc="-75">
                <a:latin typeface="Arial"/>
                <a:cs typeface="Arial"/>
              </a:rPr>
              <a:t> </a:t>
            </a:r>
            <a:r>
              <a:rPr dirty="0" sz="900">
                <a:latin typeface="Arial"/>
                <a:cs typeface="Arial"/>
              </a:rPr>
              <a:t>Store</a:t>
            </a:r>
            <a:endParaRPr sz="900">
              <a:latin typeface="Arial"/>
              <a:cs typeface="Arial"/>
            </a:endParaRPr>
          </a:p>
        </p:txBody>
      </p:sp>
      <p:sp>
        <p:nvSpPr>
          <p:cNvPr id="83" name="object 83"/>
          <p:cNvSpPr txBox="1"/>
          <p:nvPr/>
        </p:nvSpPr>
        <p:spPr>
          <a:xfrm>
            <a:off x="5346994" y="6175364"/>
            <a:ext cx="63182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Men's</a:t>
            </a:r>
            <a:r>
              <a:rPr dirty="0" sz="900" spc="-75">
                <a:latin typeface="Arial"/>
                <a:cs typeface="Arial"/>
              </a:rPr>
              <a:t> </a:t>
            </a:r>
            <a:r>
              <a:rPr dirty="0" sz="900">
                <a:latin typeface="Arial"/>
                <a:cs typeface="Arial"/>
              </a:rPr>
              <a:t>Store</a:t>
            </a:r>
            <a:endParaRPr sz="900">
              <a:latin typeface="Arial"/>
              <a:cs typeface="Arial"/>
            </a:endParaRPr>
          </a:p>
        </p:txBody>
      </p:sp>
      <p:sp>
        <p:nvSpPr>
          <p:cNvPr id="84" name="object 84"/>
          <p:cNvSpPr txBox="1"/>
          <p:nvPr/>
        </p:nvSpPr>
        <p:spPr>
          <a:xfrm>
            <a:off x="6146798" y="6042014"/>
            <a:ext cx="546735" cy="429259"/>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Furniture</a:t>
            </a:r>
            <a:r>
              <a:rPr dirty="0" sz="900" spc="-100">
                <a:latin typeface="Arial"/>
                <a:cs typeface="Arial"/>
              </a:rPr>
              <a:t> </a:t>
            </a:r>
            <a:r>
              <a:rPr dirty="0" sz="900">
                <a:latin typeface="Arial"/>
                <a:cs typeface="Arial"/>
              </a:rPr>
              <a:t>/</a:t>
            </a:r>
            <a:endParaRPr sz="900">
              <a:latin typeface="Arial"/>
              <a:cs typeface="Arial"/>
            </a:endParaRPr>
          </a:p>
          <a:p>
            <a:pPr marL="260350" marR="5080" indent="-31750">
              <a:lnSpc>
                <a:spcPts val="1050"/>
              </a:lnSpc>
              <a:spcBef>
                <a:spcPts val="45"/>
              </a:spcBef>
            </a:pPr>
            <a:r>
              <a:rPr dirty="0" sz="900">
                <a:latin typeface="Arial"/>
                <a:cs typeface="Arial"/>
              </a:rPr>
              <a:t>Home  Store</a:t>
            </a:r>
            <a:endParaRPr sz="900">
              <a:latin typeface="Arial"/>
              <a:cs typeface="Arial"/>
            </a:endParaRPr>
          </a:p>
        </p:txBody>
      </p:sp>
      <p:sp>
        <p:nvSpPr>
          <p:cNvPr id="85" name="object 85"/>
          <p:cNvSpPr txBox="1"/>
          <p:nvPr/>
        </p:nvSpPr>
        <p:spPr>
          <a:xfrm>
            <a:off x="6784821" y="6108689"/>
            <a:ext cx="55308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  Restauran</a:t>
            </a:r>
            <a:endParaRPr sz="900">
              <a:latin typeface="Arial"/>
              <a:cs typeface="Arial"/>
            </a:endParaRPr>
          </a:p>
        </p:txBody>
      </p:sp>
      <p:sp>
        <p:nvSpPr>
          <p:cNvPr id="86" name="object 86"/>
          <p:cNvSpPr txBox="1"/>
          <p:nvPr/>
        </p:nvSpPr>
        <p:spPr>
          <a:xfrm>
            <a:off x="1444574" y="6556364"/>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26</a:t>
            </a:r>
            <a:endParaRPr sz="900">
              <a:latin typeface="Arial"/>
              <a:cs typeface="Arial"/>
            </a:endParaRPr>
          </a:p>
        </p:txBody>
      </p:sp>
      <p:sp>
        <p:nvSpPr>
          <p:cNvPr id="87" name="object 87"/>
          <p:cNvSpPr txBox="1"/>
          <p:nvPr/>
        </p:nvSpPr>
        <p:spPr>
          <a:xfrm>
            <a:off x="1844475" y="6556364"/>
            <a:ext cx="6483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Morningside</a:t>
            </a:r>
            <a:endParaRPr sz="900">
              <a:latin typeface="Arial"/>
              <a:cs typeface="Arial"/>
            </a:endParaRPr>
          </a:p>
          <a:p>
            <a:pPr marL="247650">
              <a:lnSpc>
                <a:spcPts val="1065"/>
              </a:lnSpc>
            </a:pPr>
            <a:r>
              <a:rPr dirty="0" sz="900">
                <a:latin typeface="Arial"/>
                <a:cs typeface="Arial"/>
              </a:rPr>
              <a:t>Heights</a:t>
            </a:r>
            <a:endParaRPr sz="900">
              <a:latin typeface="Arial"/>
              <a:cs typeface="Arial"/>
            </a:endParaRPr>
          </a:p>
        </p:txBody>
      </p:sp>
      <p:sp>
        <p:nvSpPr>
          <p:cNvPr id="88" name="object 88"/>
          <p:cNvSpPr txBox="1"/>
          <p:nvPr/>
        </p:nvSpPr>
        <p:spPr>
          <a:xfrm>
            <a:off x="2808734" y="6556364"/>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89" name="object 89"/>
          <p:cNvSpPr txBox="1"/>
          <p:nvPr/>
        </p:nvSpPr>
        <p:spPr>
          <a:xfrm>
            <a:off x="3260571" y="6556364"/>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90" name="object 90"/>
          <p:cNvSpPr txBox="1"/>
          <p:nvPr/>
        </p:nvSpPr>
        <p:spPr>
          <a:xfrm>
            <a:off x="4260848" y="6623039"/>
            <a:ext cx="2609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Park</a:t>
            </a:r>
            <a:endParaRPr sz="900">
              <a:latin typeface="Arial"/>
              <a:cs typeface="Arial"/>
            </a:endParaRPr>
          </a:p>
        </p:txBody>
      </p:sp>
      <p:sp>
        <p:nvSpPr>
          <p:cNvPr id="91" name="object 91"/>
          <p:cNvSpPr txBox="1"/>
          <p:nvPr/>
        </p:nvSpPr>
        <p:spPr>
          <a:xfrm>
            <a:off x="4705247" y="6623039"/>
            <a:ext cx="540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Bookstore</a:t>
            </a:r>
            <a:endParaRPr sz="900">
              <a:latin typeface="Arial"/>
              <a:cs typeface="Arial"/>
            </a:endParaRPr>
          </a:p>
        </p:txBody>
      </p:sp>
      <p:sp>
        <p:nvSpPr>
          <p:cNvPr id="92" name="object 92"/>
          <p:cNvSpPr txBox="1"/>
          <p:nvPr/>
        </p:nvSpPr>
        <p:spPr>
          <a:xfrm>
            <a:off x="5356071" y="6623039"/>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93" name="object 93"/>
          <p:cNvSpPr txBox="1"/>
          <p:nvPr/>
        </p:nvSpPr>
        <p:spPr>
          <a:xfrm>
            <a:off x="6171954" y="6556364"/>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94" name="object 94"/>
          <p:cNvSpPr txBox="1"/>
          <p:nvPr/>
        </p:nvSpPr>
        <p:spPr>
          <a:xfrm>
            <a:off x="7000772" y="6556364"/>
            <a:ext cx="337185" cy="295910"/>
          </a:xfrm>
          <a:prstGeom prst="rect">
            <a:avLst/>
          </a:prstGeom>
        </p:spPr>
        <p:txBody>
          <a:bodyPr wrap="square" lIns="0" tIns="20320" rIns="0" bIns="0" rtlCol="0" vert="horz">
            <a:spAutoFit/>
          </a:bodyPr>
          <a:lstStyle/>
          <a:p>
            <a:pPr marL="114300" marR="5080" indent="-102235">
              <a:lnSpc>
                <a:spcPts val="1050"/>
              </a:lnSpc>
              <a:spcBef>
                <a:spcPts val="160"/>
              </a:spcBef>
            </a:pPr>
            <a:r>
              <a:rPr dirty="0" sz="900">
                <a:latin typeface="Arial"/>
                <a:cs typeface="Arial"/>
              </a:rPr>
              <a:t>Burge  Join</a:t>
            </a:r>
            <a:endParaRPr sz="900">
              <a:latin typeface="Arial"/>
              <a:cs typeface="Arial"/>
            </a:endParaRPr>
          </a:p>
        </p:txBody>
      </p:sp>
      <p:sp>
        <p:nvSpPr>
          <p:cNvPr id="95" name="object 95"/>
          <p:cNvSpPr txBox="1"/>
          <p:nvPr/>
        </p:nvSpPr>
        <p:spPr>
          <a:xfrm>
            <a:off x="1444574" y="6937364"/>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34</a:t>
            </a:r>
            <a:endParaRPr sz="900">
              <a:latin typeface="Arial"/>
              <a:cs typeface="Arial"/>
            </a:endParaRPr>
          </a:p>
        </p:txBody>
      </p:sp>
      <p:sp>
        <p:nvSpPr>
          <p:cNvPr id="96" name="object 96"/>
          <p:cNvSpPr txBox="1"/>
          <p:nvPr/>
        </p:nvSpPr>
        <p:spPr>
          <a:xfrm>
            <a:off x="1819025" y="7070714"/>
            <a:ext cx="673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Sutton</a:t>
            </a:r>
            <a:r>
              <a:rPr dirty="0" sz="900" spc="-75">
                <a:latin typeface="Arial"/>
                <a:cs typeface="Arial"/>
              </a:rPr>
              <a:t> </a:t>
            </a:r>
            <a:r>
              <a:rPr dirty="0" sz="900">
                <a:latin typeface="Arial"/>
                <a:cs typeface="Arial"/>
              </a:rPr>
              <a:t>Place</a:t>
            </a:r>
            <a:endParaRPr sz="900">
              <a:latin typeface="Arial"/>
              <a:cs typeface="Arial"/>
            </a:endParaRPr>
          </a:p>
        </p:txBody>
      </p:sp>
      <p:sp>
        <p:nvSpPr>
          <p:cNvPr id="97" name="object 97"/>
          <p:cNvSpPr txBox="1"/>
          <p:nvPr/>
        </p:nvSpPr>
        <p:spPr>
          <a:xfrm>
            <a:off x="2774949" y="6937364"/>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98" name="object 98"/>
          <p:cNvSpPr txBox="1"/>
          <p:nvPr/>
        </p:nvSpPr>
        <p:spPr>
          <a:xfrm>
            <a:off x="3260571" y="7004039"/>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99" name="object 99"/>
          <p:cNvSpPr txBox="1"/>
          <p:nvPr/>
        </p:nvSpPr>
        <p:spPr>
          <a:xfrm>
            <a:off x="3975098" y="6937364"/>
            <a:ext cx="546735" cy="429259"/>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Furniture</a:t>
            </a:r>
            <a:r>
              <a:rPr dirty="0" sz="900" spc="-100">
                <a:latin typeface="Arial"/>
                <a:cs typeface="Arial"/>
              </a:rPr>
              <a:t> </a:t>
            </a:r>
            <a:r>
              <a:rPr dirty="0" sz="900">
                <a:latin typeface="Arial"/>
                <a:cs typeface="Arial"/>
              </a:rPr>
              <a:t>/</a:t>
            </a:r>
            <a:endParaRPr sz="900">
              <a:latin typeface="Arial"/>
              <a:cs typeface="Arial"/>
            </a:endParaRPr>
          </a:p>
          <a:p>
            <a:pPr marL="260350" marR="5080" indent="-31750">
              <a:lnSpc>
                <a:spcPts val="1050"/>
              </a:lnSpc>
              <a:spcBef>
                <a:spcPts val="45"/>
              </a:spcBef>
            </a:pPr>
            <a:r>
              <a:rPr dirty="0" sz="900">
                <a:latin typeface="Arial"/>
                <a:cs typeface="Arial"/>
              </a:rPr>
              <a:t>Home  Store</a:t>
            </a:r>
            <a:endParaRPr sz="900">
              <a:latin typeface="Arial"/>
              <a:cs typeface="Arial"/>
            </a:endParaRPr>
          </a:p>
        </p:txBody>
      </p:sp>
      <p:sp>
        <p:nvSpPr>
          <p:cNvPr id="100" name="object 100"/>
          <p:cNvSpPr txBox="1"/>
          <p:nvPr/>
        </p:nvSpPr>
        <p:spPr>
          <a:xfrm>
            <a:off x="4660746" y="7004039"/>
            <a:ext cx="58483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Indian  Restaurant</a:t>
            </a:r>
            <a:endParaRPr sz="900">
              <a:latin typeface="Arial"/>
              <a:cs typeface="Arial"/>
            </a:endParaRPr>
          </a:p>
        </p:txBody>
      </p:sp>
      <p:sp>
        <p:nvSpPr>
          <p:cNvPr id="101" name="object 101"/>
          <p:cNvSpPr txBox="1"/>
          <p:nvPr/>
        </p:nvSpPr>
        <p:spPr>
          <a:xfrm>
            <a:off x="5559373" y="7004039"/>
            <a:ext cx="4197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Dessert</a:t>
            </a:r>
            <a:endParaRPr sz="900">
              <a:latin typeface="Arial"/>
              <a:cs typeface="Arial"/>
            </a:endParaRPr>
          </a:p>
          <a:p>
            <a:pPr marL="139065">
              <a:lnSpc>
                <a:spcPts val="1065"/>
              </a:lnSpc>
            </a:pPr>
            <a:r>
              <a:rPr dirty="0" sz="900">
                <a:latin typeface="Arial"/>
                <a:cs typeface="Arial"/>
              </a:rPr>
              <a:t>Shop</a:t>
            </a:r>
            <a:endParaRPr sz="900">
              <a:latin typeface="Arial"/>
              <a:cs typeface="Arial"/>
            </a:endParaRPr>
          </a:p>
        </p:txBody>
      </p:sp>
      <p:sp>
        <p:nvSpPr>
          <p:cNvPr id="102" name="object 102"/>
          <p:cNvSpPr txBox="1"/>
          <p:nvPr/>
        </p:nvSpPr>
        <p:spPr>
          <a:xfrm>
            <a:off x="6108546" y="7004039"/>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103" name="object 103"/>
          <p:cNvSpPr txBox="1"/>
          <p:nvPr/>
        </p:nvSpPr>
        <p:spPr>
          <a:xfrm>
            <a:off x="6988123" y="7070714"/>
            <a:ext cx="3244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a:t>
            </a:r>
            <a:endParaRPr sz="900">
              <a:latin typeface="Arial"/>
              <a:cs typeface="Arial"/>
            </a:endParaRPr>
          </a:p>
        </p:txBody>
      </p:sp>
      <p:sp>
        <p:nvSpPr>
          <p:cNvPr id="104" name="object 104"/>
          <p:cNvSpPr txBox="1"/>
          <p:nvPr/>
        </p:nvSpPr>
        <p:spPr>
          <a:xfrm>
            <a:off x="1444574" y="7451714"/>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39</a:t>
            </a:r>
            <a:endParaRPr sz="900">
              <a:latin typeface="Arial"/>
              <a:cs typeface="Arial"/>
            </a:endParaRPr>
          </a:p>
        </p:txBody>
      </p:sp>
      <p:sp>
        <p:nvSpPr>
          <p:cNvPr id="105" name="object 105"/>
          <p:cNvSpPr txBox="1"/>
          <p:nvPr/>
        </p:nvSpPr>
        <p:spPr>
          <a:xfrm>
            <a:off x="1751308" y="7585064"/>
            <a:ext cx="74168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Hudson</a:t>
            </a:r>
            <a:r>
              <a:rPr dirty="0" sz="900" spc="-70">
                <a:latin typeface="Arial"/>
                <a:cs typeface="Arial"/>
              </a:rPr>
              <a:t> </a:t>
            </a:r>
            <a:r>
              <a:rPr dirty="0" sz="900" spc="-15">
                <a:latin typeface="Arial"/>
                <a:cs typeface="Arial"/>
              </a:rPr>
              <a:t>Yards</a:t>
            </a:r>
            <a:endParaRPr sz="900">
              <a:latin typeface="Arial"/>
              <a:cs typeface="Arial"/>
            </a:endParaRPr>
          </a:p>
        </p:txBody>
      </p:sp>
      <p:sp>
        <p:nvSpPr>
          <p:cNvPr id="106" name="object 106"/>
          <p:cNvSpPr txBox="1"/>
          <p:nvPr/>
        </p:nvSpPr>
        <p:spPr>
          <a:xfrm>
            <a:off x="2808734" y="7518389"/>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107" name="object 107"/>
          <p:cNvSpPr txBox="1"/>
          <p:nvPr/>
        </p:nvSpPr>
        <p:spPr>
          <a:xfrm>
            <a:off x="3260571" y="7518389"/>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08" name="object 108"/>
          <p:cNvSpPr txBox="1"/>
          <p:nvPr/>
        </p:nvSpPr>
        <p:spPr>
          <a:xfrm>
            <a:off x="4229149" y="7585064"/>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109" name="object 109"/>
          <p:cNvSpPr txBox="1"/>
          <p:nvPr/>
        </p:nvSpPr>
        <p:spPr>
          <a:xfrm>
            <a:off x="4825948" y="7585064"/>
            <a:ext cx="4197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Theater</a:t>
            </a:r>
            <a:endParaRPr sz="900">
              <a:latin typeface="Arial"/>
              <a:cs typeface="Arial"/>
            </a:endParaRPr>
          </a:p>
        </p:txBody>
      </p:sp>
      <p:sp>
        <p:nvSpPr>
          <p:cNvPr id="110" name="object 110"/>
          <p:cNvSpPr txBox="1"/>
          <p:nvPr/>
        </p:nvSpPr>
        <p:spPr>
          <a:xfrm>
            <a:off x="5394171" y="7518389"/>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111" name="object 111"/>
          <p:cNvSpPr txBox="1"/>
          <p:nvPr/>
        </p:nvSpPr>
        <p:spPr>
          <a:xfrm>
            <a:off x="6426148" y="7585064"/>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112" name="object 112"/>
          <p:cNvSpPr txBox="1"/>
          <p:nvPr/>
        </p:nvSpPr>
        <p:spPr>
          <a:xfrm>
            <a:off x="6975474" y="7451714"/>
            <a:ext cx="3562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  Fitnes  Cente</a:t>
            </a:r>
            <a:endParaRPr sz="900">
              <a:latin typeface="Arial"/>
              <a:cs typeface="Arial"/>
            </a:endParaRPr>
          </a:p>
        </p:txBody>
      </p:sp>
      <p:sp>
        <p:nvSpPr>
          <p:cNvPr id="113" name="object 113"/>
          <p:cNvSpPr txBox="1"/>
          <p:nvPr/>
        </p:nvSpPr>
        <p:spPr>
          <a:xfrm>
            <a:off x="1390698" y="2413002"/>
            <a:ext cx="5963920"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50" i="1">
                <a:latin typeface="Arial"/>
                <a:cs typeface="Arial"/>
              </a:rPr>
              <a:t>kk </a:t>
            </a:r>
            <a:r>
              <a:rPr dirty="0" sz="1050" spc="195" i="1">
                <a:latin typeface="Arial"/>
                <a:cs typeface="Arial"/>
              </a:rPr>
              <a:t>is </a:t>
            </a:r>
            <a:r>
              <a:rPr dirty="0" sz="1050" spc="90" i="1">
                <a:latin typeface="Arial"/>
                <a:cs typeface="Arial"/>
              </a:rPr>
              <a:t>the </a:t>
            </a:r>
            <a:r>
              <a:rPr dirty="0" sz="1050" spc="135" i="1">
                <a:latin typeface="Arial"/>
                <a:cs typeface="Arial"/>
              </a:rPr>
              <a:t>cluster </a:t>
            </a:r>
            <a:r>
              <a:rPr dirty="0" sz="1050" spc="-20" i="1">
                <a:latin typeface="Arial"/>
                <a:cs typeface="Arial"/>
              </a:rPr>
              <a:t>number </a:t>
            </a:r>
            <a:r>
              <a:rPr dirty="0" sz="1050" spc="135" i="1">
                <a:latin typeface="Arial"/>
                <a:cs typeface="Arial"/>
              </a:rPr>
              <a:t>to</a:t>
            </a:r>
            <a:r>
              <a:rPr dirty="0" sz="1050" spc="245" i="1">
                <a:latin typeface="Arial"/>
                <a:cs typeface="Arial"/>
              </a:rPr>
              <a:t> </a:t>
            </a:r>
            <a:r>
              <a:rPr dirty="0" sz="1050" spc="85" i="1">
                <a:latin typeface="Arial"/>
                <a:cs typeface="Arial"/>
              </a:rPr>
              <a:t>explore</a:t>
            </a:r>
            <a:endParaRPr sz="1050">
              <a:latin typeface="Arial"/>
              <a:cs typeface="Arial"/>
            </a:endParaRPr>
          </a:p>
          <a:p>
            <a:pPr marL="12700">
              <a:lnSpc>
                <a:spcPct val="100000"/>
              </a:lnSpc>
              <a:spcBef>
                <a:spcPts val="15"/>
              </a:spcBef>
            </a:pPr>
            <a:r>
              <a:rPr dirty="0" sz="1050" spc="50">
                <a:latin typeface="Arial"/>
                <a:cs typeface="Arial"/>
              </a:rPr>
              <a:t>kk </a:t>
            </a:r>
            <a:r>
              <a:rPr dirty="0" sz="1050" spc="-40">
                <a:latin typeface="Arial"/>
                <a:cs typeface="Arial"/>
              </a:rPr>
              <a:t>=</a:t>
            </a:r>
            <a:r>
              <a:rPr dirty="0" sz="1050" spc="165">
                <a:latin typeface="Arial"/>
                <a:cs typeface="Arial"/>
              </a:rPr>
              <a:t> </a:t>
            </a:r>
            <a:r>
              <a:rPr dirty="0" sz="1050" spc="-10">
                <a:latin typeface="Arial"/>
                <a:cs typeface="Arial"/>
              </a:rPr>
              <a:t>2</a:t>
            </a:r>
            <a:endParaRPr sz="1050">
              <a:latin typeface="Arial"/>
              <a:cs typeface="Arial"/>
            </a:endParaRPr>
          </a:p>
          <a:p>
            <a:pPr marL="12700">
              <a:lnSpc>
                <a:spcPct val="100000"/>
              </a:lnSpc>
              <a:spcBef>
                <a:spcPts val="15"/>
              </a:spcBef>
            </a:pPr>
            <a:r>
              <a:rPr dirty="0" sz="1050" spc="55">
                <a:latin typeface="Arial"/>
                <a:cs typeface="Arial"/>
              </a:rPr>
              <a:t>manhattan_merged.loc[manhattan_merged['Cluster </a:t>
            </a:r>
            <a:r>
              <a:rPr dirty="0" sz="1050" spc="125">
                <a:latin typeface="Arial"/>
                <a:cs typeface="Arial"/>
              </a:rPr>
              <a:t>Labels'] </a:t>
            </a:r>
            <a:r>
              <a:rPr dirty="0" sz="1050" spc="-40">
                <a:latin typeface="Arial"/>
                <a:cs typeface="Arial"/>
              </a:rPr>
              <a:t>== </a:t>
            </a:r>
            <a:r>
              <a:rPr dirty="0" sz="1050" spc="125">
                <a:latin typeface="Arial"/>
                <a:cs typeface="Arial"/>
              </a:rPr>
              <a:t>kk,</a:t>
            </a:r>
            <a:r>
              <a:rPr dirty="0" sz="1050" spc="-20">
                <a:latin typeface="Arial"/>
                <a:cs typeface="Arial"/>
              </a:rPr>
              <a:t> </a:t>
            </a:r>
            <a:r>
              <a:rPr dirty="0" sz="1050" spc="25">
                <a:latin typeface="Arial"/>
                <a:cs typeface="Arial"/>
              </a:rPr>
              <a:t>manhattan_merged.c</a:t>
            </a:r>
            <a:endParaRPr sz="1050">
              <a:latin typeface="Arial"/>
              <a:cs typeface="Arial"/>
            </a:endParaRPr>
          </a:p>
        </p:txBody>
      </p:sp>
      <p:sp>
        <p:nvSpPr>
          <p:cNvPr id="114" name="object 114"/>
          <p:cNvSpPr/>
          <p:nvPr/>
        </p:nvSpPr>
        <p:spPr>
          <a:xfrm>
            <a:off x="1349374" y="2978151"/>
            <a:ext cx="161925" cy="161925"/>
          </a:xfrm>
          <a:prstGeom prst="rect">
            <a:avLst/>
          </a:prstGeom>
          <a:blipFill>
            <a:blip r:embed="rId11" cstate="print"/>
            <a:stretch>
              <a:fillRect/>
            </a:stretch>
          </a:blipFill>
        </p:spPr>
        <p:txBody>
          <a:bodyPr wrap="square" lIns="0" tIns="0" rIns="0" bIns="0" rtlCol="0"/>
          <a:lstStyle/>
          <a:p/>
        </p:txBody>
      </p:sp>
      <p:sp>
        <p:nvSpPr>
          <p:cNvPr id="115" name="object 115"/>
          <p:cNvSpPr/>
          <p:nvPr/>
        </p:nvSpPr>
        <p:spPr>
          <a:xfrm>
            <a:off x="7188199" y="2978151"/>
            <a:ext cx="161925" cy="161925"/>
          </a:xfrm>
          <a:prstGeom prst="rect">
            <a:avLst/>
          </a:prstGeom>
          <a:blipFill>
            <a:blip r:embed="rId12" cstate="print"/>
            <a:stretch>
              <a:fillRect/>
            </a:stretch>
          </a:blipFill>
        </p:spPr>
        <p:txBody>
          <a:bodyPr wrap="square" lIns="0" tIns="0" rIns="0" bIns="0" rtlCol="0"/>
          <a:lstStyle/>
          <a:p/>
        </p:txBody>
      </p:sp>
      <p:sp>
        <p:nvSpPr>
          <p:cNvPr id="116" name="object 116"/>
          <p:cNvSpPr/>
          <p:nvPr/>
        </p:nvSpPr>
        <p:spPr>
          <a:xfrm>
            <a:off x="1511299" y="2978151"/>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17" name="object 117"/>
          <p:cNvSpPr/>
          <p:nvPr/>
        </p:nvSpPr>
        <p:spPr>
          <a:xfrm>
            <a:off x="1511299" y="3121027"/>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18" name="object 118"/>
          <p:cNvSpPr/>
          <p:nvPr/>
        </p:nvSpPr>
        <p:spPr>
          <a:xfrm>
            <a:off x="3197224" y="2978151"/>
            <a:ext cx="3990975" cy="161925"/>
          </a:xfrm>
          <a:custGeom>
            <a:avLst/>
            <a:gdLst/>
            <a:ahLst/>
            <a:cxnLst/>
            <a:rect l="l" t="t" r="r" b="b"/>
            <a:pathLst>
              <a:path w="3990975" h="161925">
                <a:moveTo>
                  <a:pt x="0" y="0"/>
                </a:moveTo>
                <a:lnTo>
                  <a:pt x="3990975" y="0"/>
                </a:lnTo>
                <a:lnTo>
                  <a:pt x="3990975" y="161925"/>
                </a:lnTo>
                <a:lnTo>
                  <a:pt x="0" y="161925"/>
                </a:lnTo>
                <a:lnTo>
                  <a:pt x="0" y="0"/>
                </a:lnTo>
                <a:close/>
              </a:path>
            </a:pathLst>
          </a:custGeom>
          <a:solidFill>
            <a:srgbClr val="F1F1F1"/>
          </a:solidFill>
        </p:spPr>
        <p:txBody>
          <a:bodyPr wrap="square" lIns="0" tIns="0" rIns="0" bIns="0" rtlCol="0"/>
          <a:lstStyle/>
          <a:p/>
        </p:txBody>
      </p:sp>
      <p:sp>
        <p:nvSpPr>
          <p:cNvPr id="119" name="object 119"/>
          <p:cNvSpPr/>
          <p:nvPr/>
        </p:nvSpPr>
        <p:spPr>
          <a:xfrm>
            <a:off x="1511299" y="2997201"/>
            <a:ext cx="3381375" cy="123825"/>
          </a:xfrm>
          <a:custGeom>
            <a:avLst/>
            <a:gdLst/>
            <a:ahLst/>
            <a:cxnLst/>
            <a:rect l="l" t="t" r="r" b="b"/>
            <a:pathLst>
              <a:path w="3381375" h="123825">
                <a:moveTo>
                  <a:pt x="0" y="0"/>
                </a:moveTo>
                <a:lnTo>
                  <a:pt x="3381375" y="0"/>
                </a:lnTo>
                <a:lnTo>
                  <a:pt x="3381375" y="123825"/>
                </a:lnTo>
                <a:lnTo>
                  <a:pt x="0" y="123825"/>
                </a:lnTo>
                <a:lnTo>
                  <a:pt x="0" y="0"/>
                </a:lnTo>
                <a:close/>
              </a:path>
            </a:pathLst>
          </a:custGeom>
          <a:solidFill>
            <a:srgbClr val="000000">
              <a:alpha val="19999"/>
            </a:srgbClr>
          </a:solidFill>
        </p:spPr>
        <p:txBody>
          <a:bodyPr wrap="square" lIns="0" tIns="0" rIns="0" bIns="0" rtlCol="0"/>
          <a:lstStyle/>
          <a:p/>
        </p:txBody>
      </p:sp>
      <p:sp>
        <p:nvSpPr>
          <p:cNvPr id="120" name="object 120"/>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21" name="object 121"/>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[17]:</a:t>
            </a:r>
            <a:endParaRPr sz="1050">
              <a:latin typeface="Arial"/>
              <a:cs typeface="Arial"/>
            </a:endParaRPr>
          </a:p>
        </p:txBody>
      </p:sp>
      <p:sp>
        <p:nvSpPr>
          <p:cNvPr id="5" name="object 5"/>
          <p:cNvSpPr/>
          <p:nvPr/>
        </p:nvSpPr>
        <p:spPr>
          <a:xfrm>
            <a:off x="1344611" y="430110"/>
            <a:ext cx="6010275" cy="781050"/>
          </a:xfrm>
          <a:custGeom>
            <a:avLst/>
            <a:gdLst/>
            <a:ahLst/>
            <a:cxnLst/>
            <a:rect l="l" t="t" r="r" b="b"/>
            <a:pathLst>
              <a:path w="6010275" h="781050">
                <a:moveTo>
                  <a:pt x="0" y="76676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766762"/>
                </a:lnTo>
                <a:lnTo>
                  <a:pt x="6010275" y="768667"/>
                </a:lnTo>
                <a:lnTo>
                  <a:pt x="6009913" y="770572"/>
                </a:lnTo>
                <a:lnTo>
                  <a:pt x="6009189" y="772477"/>
                </a:lnTo>
                <a:lnTo>
                  <a:pt x="6008465" y="774382"/>
                </a:lnTo>
                <a:lnTo>
                  <a:pt x="6007427" y="775334"/>
                </a:lnTo>
                <a:lnTo>
                  <a:pt x="6006093" y="777240"/>
                </a:lnTo>
                <a:lnTo>
                  <a:pt x="6004750" y="778192"/>
                </a:lnTo>
                <a:lnTo>
                  <a:pt x="6003207" y="779144"/>
                </a:lnTo>
                <a:lnTo>
                  <a:pt x="6001454" y="780097"/>
                </a:lnTo>
                <a:lnTo>
                  <a:pt x="5999702" y="781050"/>
                </a:lnTo>
                <a:lnTo>
                  <a:pt x="10572" y="781050"/>
                </a:lnTo>
                <a:lnTo>
                  <a:pt x="8820" y="780097"/>
                </a:lnTo>
                <a:lnTo>
                  <a:pt x="7067" y="779144"/>
                </a:lnTo>
                <a:lnTo>
                  <a:pt x="5524" y="778192"/>
                </a:lnTo>
                <a:lnTo>
                  <a:pt x="4181" y="777240"/>
                </a:lnTo>
                <a:lnTo>
                  <a:pt x="2847" y="775334"/>
                </a:lnTo>
                <a:lnTo>
                  <a:pt x="1809" y="774382"/>
                </a:lnTo>
                <a:lnTo>
                  <a:pt x="1085" y="772477"/>
                </a:lnTo>
                <a:lnTo>
                  <a:pt x="361" y="770572"/>
                </a:lnTo>
                <a:lnTo>
                  <a:pt x="0" y="768667"/>
                </a:lnTo>
                <a:lnTo>
                  <a:pt x="0" y="766762"/>
                </a:lnTo>
                <a:close/>
              </a:path>
            </a:pathLst>
          </a:custGeom>
          <a:ln w="9525">
            <a:solidFill>
              <a:srgbClr val="CFCFCF"/>
            </a:solidFill>
          </a:ln>
        </p:spPr>
        <p:txBody>
          <a:bodyPr wrap="square" lIns="0" tIns="0" rIns="0" bIns="0" rtlCol="0"/>
          <a:lstStyle/>
          <a:p/>
        </p:txBody>
      </p:sp>
      <p:sp>
        <p:nvSpPr>
          <p:cNvPr id="6" name="object 6"/>
          <p:cNvSpPr txBox="1"/>
          <p:nvPr/>
        </p:nvSpPr>
        <p:spPr>
          <a:xfrm>
            <a:off x="1381174" y="3212998"/>
            <a:ext cx="485648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Obtain geodata ( lat,long) for each rental place in Manhattan with</a:t>
            </a:r>
            <a:r>
              <a:rPr dirty="0" sz="1050" spc="-100" b="1">
                <a:latin typeface="Arial"/>
                <a:cs typeface="Arial"/>
              </a:rPr>
              <a:t> </a:t>
            </a:r>
            <a:r>
              <a:rPr dirty="0" sz="1050" b="1">
                <a:latin typeface="Arial"/>
                <a:cs typeface="Arial"/>
              </a:rPr>
              <a:t>Nominatim</a:t>
            </a:r>
            <a:endParaRPr sz="1050">
              <a:latin typeface="Arial"/>
              <a:cs typeface="Arial"/>
            </a:endParaRPr>
          </a:p>
        </p:txBody>
      </p:sp>
      <p:sp>
        <p:nvSpPr>
          <p:cNvPr id="7" name="object 7"/>
          <p:cNvSpPr txBox="1"/>
          <p:nvPr/>
        </p:nvSpPr>
        <p:spPr>
          <a:xfrm>
            <a:off x="761453" y="360352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 </a:t>
            </a:r>
            <a:r>
              <a:rPr dirty="0" sz="1050" spc="285">
                <a:latin typeface="Arial"/>
                <a:cs typeface="Arial"/>
              </a:rPr>
              <a:t>[</a:t>
            </a:r>
            <a:r>
              <a:rPr dirty="0" sz="1050" spc="345">
                <a:latin typeface="Arial"/>
                <a:cs typeface="Arial"/>
              </a:rPr>
              <a:t> </a:t>
            </a:r>
            <a:r>
              <a:rPr dirty="0" sz="1050" spc="285">
                <a:latin typeface="Arial"/>
                <a:cs typeface="Arial"/>
              </a:rPr>
              <a:t>]:</a:t>
            </a:r>
            <a:endParaRPr sz="1050">
              <a:latin typeface="Arial"/>
              <a:cs typeface="Arial"/>
            </a:endParaRPr>
          </a:p>
        </p:txBody>
      </p:sp>
      <p:sp>
        <p:nvSpPr>
          <p:cNvPr id="8" name="object 8"/>
          <p:cNvSpPr/>
          <p:nvPr/>
        </p:nvSpPr>
        <p:spPr>
          <a:xfrm>
            <a:off x="1344611" y="3563835"/>
            <a:ext cx="6010275" cy="2571750"/>
          </a:xfrm>
          <a:custGeom>
            <a:avLst/>
            <a:gdLst/>
            <a:ahLst/>
            <a:cxnLst/>
            <a:rect l="l" t="t" r="r" b="b"/>
            <a:pathLst>
              <a:path w="6010275" h="2571750">
                <a:moveTo>
                  <a:pt x="0" y="255746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2557462"/>
                </a:lnTo>
                <a:lnTo>
                  <a:pt x="6010275" y="2559367"/>
                </a:lnTo>
                <a:lnTo>
                  <a:pt x="6009913" y="2561272"/>
                </a:lnTo>
                <a:lnTo>
                  <a:pt x="6009189" y="2563177"/>
                </a:lnTo>
                <a:lnTo>
                  <a:pt x="6008465" y="2565082"/>
                </a:lnTo>
                <a:lnTo>
                  <a:pt x="6007427" y="2566034"/>
                </a:lnTo>
                <a:lnTo>
                  <a:pt x="6006093" y="2567940"/>
                </a:lnTo>
                <a:lnTo>
                  <a:pt x="6004750" y="2568892"/>
                </a:lnTo>
                <a:lnTo>
                  <a:pt x="6003207" y="2569844"/>
                </a:lnTo>
                <a:lnTo>
                  <a:pt x="6001454" y="2570797"/>
                </a:lnTo>
                <a:lnTo>
                  <a:pt x="5999702" y="2571750"/>
                </a:lnTo>
                <a:lnTo>
                  <a:pt x="10572" y="2571750"/>
                </a:lnTo>
                <a:lnTo>
                  <a:pt x="8820" y="2570797"/>
                </a:lnTo>
                <a:lnTo>
                  <a:pt x="7067" y="2569844"/>
                </a:lnTo>
                <a:lnTo>
                  <a:pt x="5524" y="2568892"/>
                </a:lnTo>
                <a:lnTo>
                  <a:pt x="4181" y="2567940"/>
                </a:lnTo>
                <a:lnTo>
                  <a:pt x="2847" y="2566034"/>
                </a:lnTo>
                <a:lnTo>
                  <a:pt x="1809" y="2565082"/>
                </a:lnTo>
                <a:lnTo>
                  <a:pt x="1085" y="2563177"/>
                </a:lnTo>
                <a:lnTo>
                  <a:pt x="361" y="2561272"/>
                </a:lnTo>
                <a:lnTo>
                  <a:pt x="0" y="2559367"/>
                </a:lnTo>
                <a:lnTo>
                  <a:pt x="0" y="2557462"/>
                </a:lnTo>
                <a:close/>
              </a:path>
            </a:pathLst>
          </a:custGeom>
          <a:ln w="9525">
            <a:solidFill>
              <a:srgbClr val="CFCFCF"/>
            </a:solidFill>
          </a:ln>
        </p:spPr>
        <p:txBody>
          <a:bodyPr wrap="square" lIns="0" tIns="0" rIns="0" bIns="0" rtlCol="0"/>
          <a:lstStyle/>
          <a:p/>
        </p:txBody>
      </p:sp>
      <p:sp>
        <p:nvSpPr>
          <p:cNvPr id="9" name="object 9"/>
          <p:cNvSpPr txBox="1"/>
          <p:nvPr/>
        </p:nvSpPr>
        <p:spPr>
          <a:xfrm>
            <a:off x="688230" y="628957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[19]:</a:t>
            </a:r>
            <a:endParaRPr sz="1050">
              <a:latin typeface="Arial"/>
              <a:cs typeface="Arial"/>
            </a:endParaRPr>
          </a:p>
        </p:txBody>
      </p:sp>
      <p:sp>
        <p:nvSpPr>
          <p:cNvPr id="10" name="object 10"/>
          <p:cNvSpPr/>
          <p:nvPr/>
        </p:nvSpPr>
        <p:spPr>
          <a:xfrm>
            <a:off x="1344611" y="6259410"/>
            <a:ext cx="6010275" cy="457200"/>
          </a:xfrm>
          <a:custGeom>
            <a:avLst/>
            <a:gdLst/>
            <a:ahLst/>
            <a:cxnLst/>
            <a:rect l="l" t="t" r="r" b="b"/>
            <a:pathLst>
              <a:path w="6010275" h="457200">
                <a:moveTo>
                  <a:pt x="0" y="44291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442912"/>
                </a:lnTo>
                <a:lnTo>
                  <a:pt x="6010275" y="444817"/>
                </a:lnTo>
                <a:lnTo>
                  <a:pt x="6009913" y="446722"/>
                </a:lnTo>
                <a:lnTo>
                  <a:pt x="6009189" y="448627"/>
                </a:lnTo>
                <a:lnTo>
                  <a:pt x="6008465" y="450532"/>
                </a:lnTo>
                <a:lnTo>
                  <a:pt x="6007427" y="451484"/>
                </a:lnTo>
                <a:lnTo>
                  <a:pt x="6006093" y="453390"/>
                </a:lnTo>
                <a:lnTo>
                  <a:pt x="6004750" y="454342"/>
                </a:lnTo>
                <a:lnTo>
                  <a:pt x="6003207" y="455294"/>
                </a:lnTo>
                <a:lnTo>
                  <a:pt x="6001454" y="456247"/>
                </a:lnTo>
                <a:lnTo>
                  <a:pt x="5999702" y="457200"/>
                </a:lnTo>
                <a:lnTo>
                  <a:pt x="10572" y="457200"/>
                </a:lnTo>
                <a:lnTo>
                  <a:pt x="8820" y="456247"/>
                </a:lnTo>
                <a:lnTo>
                  <a:pt x="7067" y="455294"/>
                </a:lnTo>
                <a:lnTo>
                  <a:pt x="5524" y="454342"/>
                </a:lnTo>
                <a:lnTo>
                  <a:pt x="4181" y="453390"/>
                </a:lnTo>
                <a:lnTo>
                  <a:pt x="2847" y="451484"/>
                </a:lnTo>
                <a:lnTo>
                  <a:pt x="1809" y="450532"/>
                </a:lnTo>
                <a:lnTo>
                  <a:pt x="1085" y="448627"/>
                </a:lnTo>
                <a:lnTo>
                  <a:pt x="361" y="446722"/>
                </a:lnTo>
                <a:lnTo>
                  <a:pt x="0" y="444817"/>
                </a:lnTo>
                <a:lnTo>
                  <a:pt x="0" y="442912"/>
                </a:lnTo>
                <a:close/>
              </a:path>
            </a:pathLst>
          </a:custGeom>
          <a:ln w="9525">
            <a:solidFill>
              <a:srgbClr val="CFCFCF"/>
            </a:solidFill>
          </a:ln>
        </p:spPr>
        <p:txBody>
          <a:bodyPr wrap="square" lIns="0" tIns="0" rIns="0" bIns="0" rtlCol="0"/>
          <a:lstStyle/>
          <a:p/>
        </p:txBody>
      </p:sp>
      <p:sp>
        <p:nvSpPr>
          <p:cNvPr id="11" name="object 11"/>
          <p:cNvSpPr txBox="1"/>
          <p:nvPr/>
        </p:nvSpPr>
        <p:spPr>
          <a:xfrm>
            <a:off x="1381174" y="9385198"/>
            <a:ext cx="263398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Manhattan apartment rent price</a:t>
            </a:r>
            <a:r>
              <a:rPr dirty="0" sz="1050" spc="-95" b="1">
                <a:latin typeface="Arial"/>
                <a:cs typeface="Arial"/>
              </a:rPr>
              <a:t> </a:t>
            </a:r>
            <a:r>
              <a:rPr dirty="0" sz="1050" b="1">
                <a:latin typeface="Arial"/>
                <a:cs typeface="Arial"/>
              </a:rPr>
              <a:t>statistics</a:t>
            </a:r>
            <a:endParaRPr sz="1050">
              <a:latin typeface="Arial"/>
              <a:cs typeface="Arial"/>
            </a:endParaRPr>
          </a:p>
        </p:txBody>
      </p:sp>
      <p:graphicFrame>
        <p:nvGraphicFramePr>
          <p:cNvPr id="12" name="object 12"/>
          <p:cNvGraphicFramePr>
            <a:graphicFrameLocks noGrp="1"/>
          </p:cNvGraphicFramePr>
          <p:nvPr/>
        </p:nvGraphicFramePr>
        <p:xfrm>
          <a:off x="669180" y="1297862"/>
          <a:ext cx="6290945" cy="1524000"/>
        </p:xfrm>
        <a:graphic>
          <a:graphicData uri="http://schemas.openxmlformats.org/drawingml/2006/table">
            <a:tbl>
              <a:tblPr firstRow="1" bandRow="1">
                <a:tableStyleId>{2D5ABB26-0587-4C30-8999-92F81FD0307C}</a:tableStyleId>
              </a:tblPr>
              <a:tblGrid>
                <a:gridCol w="727710"/>
                <a:gridCol w="1209040"/>
                <a:gridCol w="982980"/>
                <a:gridCol w="844549"/>
                <a:gridCol w="506095"/>
                <a:gridCol w="550545"/>
                <a:gridCol w="717550"/>
                <a:gridCol w="350520"/>
                <a:gridCol w="399414"/>
              </a:tblGrid>
              <a:tr h="341630">
                <a:tc>
                  <a:txBody>
                    <a:bodyPr/>
                    <a:lstStyle/>
                    <a:p>
                      <a:pPr marL="31750">
                        <a:lnSpc>
                          <a:spcPts val="990"/>
                        </a:lnSpc>
                      </a:pPr>
                      <a:r>
                        <a:rPr dirty="0" sz="1050" spc="105">
                          <a:latin typeface="Arial"/>
                          <a:cs typeface="Arial"/>
                        </a:rPr>
                        <a:t>Out[17]:</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51435">
                        <a:lnSpc>
                          <a:spcPct val="100000"/>
                        </a:lnSpc>
                        <a:spcBef>
                          <a:spcPts val="5"/>
                        </a:spcBef>
                      </a:pPr>
                      <a:r>
                        <a:rPr dirty="0" sz="900" b="1">
                          <a:latin typeface="Arial"/>
                          <a:cs typeface="Arial"/>
                        </a:rPr>
                        <a:t>Address</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3340">
                        <a:lnSpc>
                          <a:spcPct val="100000"/>
                        </a:lnSpc>
                        <a:spcBef>
                          <a:spcPts val="5"/>
                        </a:spcBef>
                      </a:pPr>
                      <a:r>
                        <a:rPr dirty="0" sz="900" b="1">
                          <a:latin typeface="Arial"/>
                          <a:cs typeface="Arial"/>
                        </a:rPr>
                        <a:t>Area</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Price_per_ft2</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1435">
                        <a:lnSpc>
                          <a:spcPct val="100000"/>
                        </a:lnSpc>
                        <a:spcBef>
                          <a:spcPts val="5"/>
                        </a:spcBef>
                      </a:pPr>
                      <a:r>
                        <a:rPr dirty="0" sz="900" b="1">
                          <a:latin typeface="Arial"/>
                          <a:cs typeface="Arial"/>
                        </a:rPr>
                        <a:t>Rooms</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9530">
                        <a:lnSpc>
                          <a:spcPct val="100000"/>
                        </a:lnSpc>
                        <a:spcBef>
                          <a:spcPts val="5"/>
                        </a:spcBef>
                      </a:pPr>
                      <a:r>
                        <a:rPr dirty="0" sz="900" b="1">
                          <a:latin typeface="Arial"/>
                          <a:cs typeface="Arial"/>
                        </a:rPr>
                        <a:t>Area-ft2</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2705">
                        <a:lnSpc>
                          <a:spcPct val="100000"/>
                        </a:lnSpc>
                        <a:spcBef>
                          <a:spcPts val="5"/>
                        </a:spcBef>
                      </a:pPr>
                      <a:r>
                        <a:rPr dirty="0" sz="900" b="1">
                          <a:latin typeface="Arial"/>
                          <a:cs typeface="Arial"/>
                        </a:rPr>
                        <a:t>Rent_Price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ctr" marL="60960">
                        <a:lnSpc>
                          <a:spcPct val="100000"/>
                        </a:lnSpc>
                        <a:spcBef>
                          <a:spcPts val="5"/>
                        </a:spcBef>
                      </a:pPr>
                      <a:r>
                        <a:rPr dirty="0" sz="900" b="1">
                          <a:latin typeface="Arial"/>
                          <a:cs typeface="Arial"/>
                        </a:rPr>
                        <a:t>Lat</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ctr" marL="3175">
                        <a:lnSpc>
                          <a:spcPct val="100000"/>
                        </a:lnSpc>
                        <a:spcBef>
                          <a:spcPts val="5"/>
                        </a:spcBef>
                      </a:pPr>
                      <a:r>
                        <a:rPr dirty="0" sz="900" b="1">
                          <a:latin typeface="Arial"/>
                          <a:cs typeface="Arial"/>
                        </a:rPr>
                        <a:t>Long</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51435">
                        <a:lnSpc>
                          <a:spcPct val="100000"/>
                        </a:lnSpc>
                        <a:spcBef>
                          <a:spcPts val="409"/>
                        </a:spcBef>
                      </a:pPr>
                      <a:r>
                        <a:rPr dirty="0" sz="900" b="1">
                          <a:latin typeface="Arial"/>
                          <a:cs typeface="Arial"/>
                        </a:rPr>
                        <a:t>0 </a:t>
                      </a:r>
                      <a:r>
                        <a:rPr dirty="0" sz="900" spc="-5">
                          <a:latin typeface="Arial"/>
                          <a:cs typeface="Arial"/>
                        </a:rPr>
                        <a:t>West </a:t>
                      </a:r>
                      <a:r>
                        <a:rPr dirty="0" sz="900">
                          <a:latin typeface="Arial"/>
                          <a:cs typeface="Arial"/>
                        </a:rPr>
                        <a:t>105th</a:t>
                      </a:r>
                      <a:r>
                        <a:rPr dirty="0" sz="900" spc="65">
                          <a:latin typeface="Arial"/>
                          <a:cs typeface="Arial"/>
                        </a:rPr>
                        <a:t> </a:t>
                      </a:r>
                      <a:r>
                        <a:rPr dirty="0" sz="900">
                          <a:latin typeface="Arial"/>
                          <a:cs typeface="Arial"/>
                        </a:rPr>
                        <a:t>Street</a:t>
                      </a:r>
                      <a:endParaRPr sz="900">
                        <a:latin typeface="Arial"/>
                        <a:cs typeface="Arial"/>
                      </a:endParaRPr>
                    </a:p>
                  </a:txBody>
                  <a:tcPr marL="0" marR="0" marB="0" marT="52069">
                    <a:lnT w="12700">
                      <a:solidFill>
                        <a:srgbClr val="000000"/>
                      </a:solidFill>
                      <a:prstDash val="solid"/>
                    </a:lnT>
                  </a:tcPr>
                </a:tc>
                <a:tc>
                  <a:txBody>
                    <a:bodyPr/>
                    <a:lstStyle/>
                    <a:p>
                      <a:pPr algn="r" marR="53340">
                        <a:lnSpc>
                          <a:spcPct val="100000"/>
                        </a:lnSpc>
                        <a:spcBef>
                          <a:spcPts val="409"/>
                        </a:spcBef>
                      </a:pPr>
                      <a:r>
                        <a:rPr dirty="0" sz="900">
                          <a:latin typeface="Arial"/>
                          <a:cs typeface="Arial"/>
                        </a:rPr>
                        <a:t>Upper </a:t>
                      </a:r>
                      <a:r>
                        <a:rPr dirty="0" sz="900" spc="-5">
                          <a:latin typeface="Arial"/>
                          <a:cs typeface="Arial"/>
                        </a:rPr>
                        <a:t>West</a:t>
                      </a:r>
                      <a:r>
                        <a:rPr dirty="0" sz="900" spc="-100">
                          <a:latin typeface="Arial"/>
                          <a:cs typeface="Arial"/>
                        </a:rPr>
                        <a:t> </a:t>
                      </a:r>
                      <a:r>
                        <a:rPr dirty="0" sz="900">
                          <a:latin typeface="Arial"/>
                          <a:cs typeface="Arial"/>
                        </a:rPr>
                        <a:t>Side</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a:latin typeface="Arial"/>
                          <a:cs typeface="Arial"/>
                        </a:rPr>
                        <a:t>2.94</a:t>
                      </a:r>
                      <a:endParaRPr sz="900">
                        <a:latin typeface="Arial"/>
                        <a:cs typeface="Arial"/>
                      </a:endParaRPr>
                    </a:p>
                  </a:txBody>
                  <a:tcPr marL="0" marR="0" marB="0" marT="52069">
                    <a:lnT w="12700">
                      <a:solidFill>
                        <a:srgbClr val="000000"/>
                      </a:solidFill>
                      <a:prstDash val="solid"/>
                    </a:lnT>
                  </a:tcPr>
                </a:tc>
                <a:tc>
                  <a:txBody>
                    <a:bodyPr/>
                    <a:lstStyle/>
                    <a:p>
                      <a:pPr algn="r" marR="51435">
                        <a:lnSpc>
                          <a:spcPct val="100000"/>
                        </a:lnSpc>
                        <a:spcBef>
                          <a:spcPts val="409"/>
                        </a:spcBef>
                      </a:pPr>
                      <a:r>
                        <a:rPr dirty="0" sz="900">
                          <a:latin typeface="Arial"/>
                          <a:cs typeface="Arial"/>
                        </a:rPr>
                        <a:t>5</a:t>
                      </a:r>
                      <a:endParaRPr sz="900">
                        <a:latin typeface="Arial"/>
                        <a:cs typeface="Arial"/>
                      </a:endParaRPr>
                    </a:p>
                  </a:txBody>
                  <a:tcPr marL="0" marR="0" marB="0" marT="52069">
                    <a:lnT w="12700">
                      <a:solidFill>
                        <a:srgbClr val="000000"/>
                      </a:solidFill>
                      <a:prstDash val="solid"/>
                    </a:lnT>
                  </a:tcPr>
                </a:tc>
                <a:tc>
                  <a:txBody>
                    <a:bodyPr/>
                    <a:lstStyle/>
                    <a:p>
                      <a:pPr algn="r" marR="49530">
                        <a:lnSpc>
                          <a:spcPct val="100000"/>
                        </a:lnSpc>
                        <a:spcBef>
                          <a:spcPts val="409"/>
                        </a:spcBef>
                      </a:pPr>
                      <a:r>
                        <a:rPr dirty="0" sz="900">
                          <a:latin typeface="Arial"/>
                          <a:cs typeface="Arial"/>
                        </a:rPr>
                        <a:t>3400</a:t>
                      </a:r>
                      <a:endParaRPr sz="900">
                        <a:latin typeface="Arial"/>
                        <a:cs typeface="Arial"/>
                      </a:endParaRPr>
                    </a:p>
                  </a:txBody>
                  <a:tcPr marL="0" marR="0" marB="0" marT="52069">
                    <a:lnT w="12700">
                      <a:solidFill>
                        <a:srgbClr val="000000"/>
                      </a:solidFill>
                      <a:prstDash val="solid"/>
                    </a:lnT>
                  </a:tcPr>
                </a:tc>
                <a:tc>
                  <a:txBody>
                    <a:bodyPr/>
                    <a:lstStyle/>
                    <a:p>
                      <a:pPr algn="r" marR="52705">
                        <a:lnSpc>
                          <a:spcPct val="100000"/>
                        </a:lnSpc>
                        <a:spcBef>
                          <a:spcPts val="409"/>
                        </a:spcBef>
                      </a:pPr>
                      <a:r>
                        <a:rPr dirty="0" sz="900">
                          <a:latin typeface="Arial"/>
                          <a:cs typeface="Arial"/>
                        </a:rPr>
                        <a:t>10000</a:t>
                      </a:r>
                      <a:endParaRPr sz="900">
                        <a:latin typeface="Arial"/>
                        <a:cs typeface="Arial"/>
                      </a:endParaRPr>
                    </a:p>
                  </a:txBody>
                  <a:tcPr marL="0" marR="0" marB="0" marT="52069">
                    <a:lnT w="12700">
                      <a:solidFill>
                        <a:srgbClr val="000000"/>
                      </a:solidFill>
                      <a:prstDash val="solid"/>
                    </a:lnT>
                  </a:tcPr>
                </a:tc>
                <a:tc>
                  <a:txBody>
                    <a:bodyPr/>
                    <a:lstStyle/>
                    <a:p>
                      <a:pPr algn="ctr" marL="3810">
                        <a:lnSpc>
                          <a:spcPct val="100000"/>
                        </a:lnSpc>
                        <a:spcBef>
                          <a:spcPts val="409"/>
                        </a:spcBef>
                      </a:pPr>
                      <a:r>
                        <a:rPr dirty="0" sz="900">
                          <a:latin typeface="Arial"/>
                          <a:cs typeface="Arial"/>
                        </a:rPr>
                        <a:t>NaN</a:t>
                      </a:r>
                      <a:endParaRPr sz="900">
                        <a:latin typeface="Arial"/>
                        <a:cs typeface="Arial"/>
                      </a:endParaRPr>
                    </a:p>
                  </a:txBody>
                  <a:tcPr marL="0" marR="0" marB="0" marT="52069">
                    <a:lnT w="12700">
                      <a:solidFill>
                        <a:srgbClr val="000000"/>
                      </a:solidFill>
                      <a:prstDash val="solid"/>
                    </a:lnT>
                  </a:tcPr>
                </a:tc>
                <a:tc>
                  <a:txBody>
                    <a:bodyPr/>
                    <a:lstStyle/>
                    <a:p>
                      <a:pPr algn="ctr" marL="53975">
                        <a:lnSpc>
                          <a:spcPct val="100000"/>
                        </a:lnSpc>
                        <a:spcBef>
                          <a:spcPts val="409"/>
                        </a:spcBef>
                      </a:pPr>
                      <a:r>
                        <a:rPr dirty="0" sz="900">
                          <a:latin typeface="Arial"/>
                          <a:cs typeface="Arial"/>
                        </a:rPr>
                        <a:t>NaN</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51435">
                        <a:lnSpc>
                          <a:spcPct val="100000"/>
                        </a:lnSpc>
                        <a:spcBef>
                          <a:spcPts val="385"/>
                        </a:spcBef>
                        <a:tabLst>
                          <a:tab pos="272415" algn="l"/>
                        </a:tabLst>
                      </a:pPr>
                      <a:r>
                        <a:rPr dirty="0" sz="900" b="1">
                          <a:latin typeface="Arial"/>
                          <a:cs typeface="Arial"/>
                        </a:rPr>
                        <a:t>1	</a:t>
                      </a:r>
                      <a:r>
                        <a:rPr dirty="0" sz="900">
                          <a:latin typeface="Arial"/>
                          <a:cs typeface="Arial"/>
                        </a:rPr>
                        <a:t>East 97th</a:t>
                      </a:r>
                      <a:r>
                        <a:rPr dirty="0" sz="900" spc="-100">
                          <a:latin typeface="Arial"/>
                          <a:cs typeface="Arial"/>
                        </a:rPr>
                        <a:t> </a:t>
                      </a:r>
                      <a:r>
                        <a:rPr dirty="0" sz="900">
                          <a:latin typeface="Arial"/>
                          <a:cs typeface="Arial"/>
                        </a:rPr>
                        <a:t>Street</a:t>
                      </a:r>
                      <a:endParaRPr sz="900">
                        <a:latin typeface="Arial"/>
                        <a:cs typeface="Arial"/>
                      </a:endParaRPr>
                    </a:p>
                  </a:txBody>
                  <a:tcPr marL="0" marR="0" marB="0" marT="48895"/>
                </a:tc>
                <a:tc>
                  <a:txBody>
                    <a:bodyPr/>
                    <a:lstStyle/>
                    <a:p>
                      <a:pPr algn="r" marR="53340">
                        <a:lnSpc>
                          <a:spcPct val="100000"/>
                        </a:lnSpc>
                        <a:spcBef>
                          <a:spcPts val="385"/>
                        </a:spcBef>
                      </a:pPr>
                      <a:r>
                        <a:rPr dirty="0" sz="900">
                          <a:latin typeface="Arial"/>
                          <a:cs typeface="Arial"/>
                        </a:rPr>
                        <a:t>Upper East</a:t>
                      </a:r>
                      <a:r>
                        <a:rPr dirty="0" sz="900" spc="-100">
                          <a:latin typeface="Arial"/>
                          <a:cs typeface="Arial"/>
                        </a:rPr>
                        <a:t> </a:t>
                      </a:r>
                      <a:r>
                        <a:rPr dirty="0" sz="900">
                          <a:latin typeface="Arial"/>
                          <a:cs typeface="Arial"/>
                        </a:rPr>
                        <a:t>Side</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3.57</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3</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2100</a:t>
                      </a:r>
                      <a:endParaRPr sz="900">
                        <a:latin typeface="Arial"/>
                        <a:cs typeface="Arial"/>
                      </a:endParaRPr>
                    </a:p>
                  </a:txBody>
                  <a:tcPr marL="0" marR="0" marB="0" marT="48895"/>
                </a:tc>
                <a:tc>
                  <a:txBody>
                    <a:bodyPr/>
                    <a:lstStyle/>
                    <a:p>
                      <a:pPr algn="r" marR="52705">
                        <a:lnSpc>
                          <a:spcPct val="100000"/>
                        </a:lnSpc>
                        <a:spcBef>
                          <a:spcPts val="385"/>
                        </a:spcBef>
                      </a:pPr>
                      <a:r>
                        <a:rPr dirty="0" sz="900">
                          <a:latin typeface="Arial"/>
                          <a:cs typeface="Arial"/>
                        </a:rPr>
                        <a:t>7500</a:t>
                      </a:r>
                      <a:endParaRPr sz="900">
                        <a:latin typeface="Arial"/>
                        <a:cs typeface="Arial"/>
                      </a:endParaRPr>
                    </a:p>
                  </a:txBody>
                  <a:tcPr marL="0" marR="0" marB="0" marT="48895"/>
                </a:tc>
                <a:tc>
                  <a:txBody>
                    <a:bodyPr/>
                    <a:lstStyle/>
                    <a:p>
                      <a:pPr algn="ctr" marL="3810">
                        <a:lnSpc>
                          <a:spcPct val="100000"/>
                        </a:lnSpc>
                        <a:spcBef>
                          <a:spcPts val="385"/>
                        </a:spcBef>
                      </a:pPr>
                      <a:r>
                        <a:rPr dirty="0" sz="900">
                          <a:latin typeface="Arial"/>
                          <a:cs typeface="Arial"/>
                        </a:rPr>
                        <a:t>NaN</a:t>
                      </a:r>
                      <a:endParaRPr sz="900">
                        <a:latin typeface="Arial"/>
                        <a:cs typeface="Arial"/>
                      </a:endParaRPr>
                    </a:p>
                  </a:txBody>
                  <a:tcPr marL="0" marR="0" marB="0" marT="48895"/>
                </a:tc>
                <a:tc>
                  <a:txBody>
                    <a:bodyPr/>
                    <a:lstStyle/>
                    <a:p>
                      <a:pPr algn="ctr" marL="53975">
                        <a:lnSpc>
                          <a:spcPct val="100000"/>
                        </a:lnSpc>
                        <a:spcBef>
                          <a:spcPts val="385"/>
                        </a:spcBef>
                      </a:pPr>
                      <a:r>
                        <a:rPr dirty="0" sz="900">
                          <a:latin typeface="Arial"/>
                          <a:cs typeface="Arial"/>
                        </a:rPr>
                        <a:t>NaN</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1435">
                        <a:lnSpc>
                          <a:spcPct val="100000"/>
                        </a:lnSpc>
                        <a:spcBef>
                          <a:spcPts val="385"/>
                        </a:spcBef>
                      </a:pPr>
                      <a:r>
                        <a:rPr dirty="0" sz="900" b="1">
                          <a:latin typeface="Arial"/>
                          <a:cs typeface="Arial"/>
                        </a:rPr>
                        <a:t>2 </a:t>
                      </a:r>
                      <a:r>
                        <a:rPr dirty="0" sz="900" spc="-5">
                          <a:latin typeface="Arial"/>
                          <a:cs typeface="Arial"/>
                        </a:rPr>
                        <a:t>West </a:t>
                      </a:r>
                      <a:r>
                        <a:rPr dirty="0" sz="900">
                          <a:latin typeface="Arial"/>
                          <a:cs typeface="Arial"/>
                        </a:rPr>
                        <a:t>105th</a:t>
                      </a:r>
                      <a:r>
                        <a:rPr dirty="0" sz="900" spc="65">
                          <a:latin typeface="Arial"/>
                          <a:cs typeface="Arial"/>
                        </a:rPr>
                        <a:t> </a:t>
                      </a:r>
                      <a:r>
                        <a:rPr dirty="0" sz="900">
                          <a:latin typeface="Arial"/>
                          <a:cs typeface="Arial"/>
                        </a:rPr>
                        <a:t>Street</a:t>
                      </a:r>
                      <a:endParaRPr sz="900">
                        <a:latin typeface="Arial"/>
                        <a:cs typeface="Arial"/>
                      </a:endParaRPr>
                    </a:p>
                  </a:txBody>
                  <a:tcPr marL="0" marR="0" marB="0" marT="48895"/>
                </a:tc>
                <a:tc>
                  <a:txBody>
                    <a:bodyPr/>
                    <a:lstStyle/>
                    <a:p>
                      <a:pPr algn="r" marR="53340">
                        <a:lnSpc>
                          <a:spcPct val="100000"/>
                        </a:lnSpc>
                        <a:spcBef>
                          <a:spcPts val="385"/>
                        </a:spcBef>
                      </a:pPr>
                      <a:r>
                        <a:rPr dirty="0" sz="900">
                          <a:latin typeface="Arial"/>
                          <a:cs typeface="Arial"/>
                        </a:rPr>
                        <a:t>Upper </a:t>
                      </a:r>
                      <a:r>
                        <a:rPr dirty="0" sz="900" spc="-5">
                          <a:latin typeface="Arial"/>
                          <a:cs typeface="Arial"/>
                        </a:rPr>
                        <a:t>West</a:t>
                      </a:r>
                      <a:r>
                        <a:rPr dirty="0" sz="900" spc="-100">
                          <a:latin typeface="Arial"/>
                          <a:cs typeface="Arial"/>
                        </a:rPr>
                        <a:t> </a:t>
                      </a:r>
                      <a:r>
                        <a:rPr dirty="0" sz="900">
                          <a:latin typeface="Arial"/>
                          <a:cs typeface="Arial"/>
                        </a:rPr>
                        <a:t>Side</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1.89</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4</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2800</a:t>
                      </a:r>
                      <a:endParaRPr sz="900">
                        <a:latin typeface="Arial"/>
                        <a:cs typeface="Arial"/>
                      </a:endParaRPr>
                    </a:p>
                  </a:txBody>
                  <a:tcPr marL="0" marR="0" marB="0" marT="48895"/>
                </a:tc>
                <a:tc>
                  <a:txBody>
                    <a:bodyPr/>
                    <a:lstStyle/>
                    <a:p>
                      <a:pPr algn="r" marR="52705">
                        <a:lnSpc>
                          <a:spcPct val="100000"/>
                        </a:lnSpc>
                        <a:spcBef>
                          <a:spcPts val="385"/>
                        </a:spcBef>
                      </a:pPr>
                      <a:r>
                        <a:rPr dirty="0" sz="900">
                          <a:latin typeface="Arial"/>
                          <a:cs typeface="Arial"/>
                        </a:rPr>
                        <a:t>5300</a:t>
                      </a:r>
                      <a:endParaRPr sz="900">
                        <a:latin typeface="Arial"/>
                        <a:cs typeface="Arial"/>
                      </a:endParaRPr>
                    </a:p>
                  </a:txBody>
                  <a:tcPr marL="0" marR="0" marB="0" marT="48895"/>
                </a:tc>
                <a:tc>
                  <a:txBody>
                    <a:bodyPr/>
                    <a:lstStyle/>
                    <a:p>
                      <a:pPr algn="ctr" marL="3810">
                        <a:lnSpc>
                          <a:spcPct val="100000"/>
                        </a:lnSpc>
                        <a:spcBef>
                          <a:spcPts val="385"/>
                        </a:spcBef>
                      </a:pPr>
                      <a:r>
                        <a:rPr dirty="0" sz="900">
                          <a:latin typeface="Arial"/>
                          <a:cs typeface="Arial"/>
                        </a:rPr>
                        <a:t>NaN</a:t>
                      </a:r>
                      <a:endParaRPr sz="900">
                        <a:latin typeface="Arial"/>
                        <a:cs typeface="Arial"/>
                      </a:endParaRPr>
                    </a:p>
                  </a:txBody>
                  <a:tcPr marL="0" marR="0" marB="0" marT="48895"/>
                </a:tc>
                <a:tc>
                  <a:txBody>
                    <a:bodyPr/>
                    <a:lstStyle/>
                    <a:p>
                      <a:pPr algn="ctr" marL="53975">
                        <a:lnSpc>
                          <a:spcPct val="100000"/>
                        </a:lnSpc>
                        <a:spcBef>
                          <a:spcPts val="385"/>
                        </a:spcBef>
                      </a:pPr>
                      <a:r>
                        <a:rPr dirty="0" sz="900">
                          <a:latin typeface="Arial"/>
                          <a:cs typeface="Arial"/>
                        </a:rPr>
                        <a:t>NaN</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1435">
                        <a:lnSpc>
                          <a:spcPct val="100000"/>
                        </a:lnSpc>
                        <a:spcBef>
                          <a:spcPts val="385"/>
                        </a:spcBef>
                        <a:tabLst>
                          <a:tab pos="367665" algn="l"/>
                        </a:tabLst>
                      </a:pPr>
                      <a:r>
                        <a:rPr dirty="0" sz="900" b="1">
                          <a:latin typeface="Arial"/>
                          <a:cs typeface="Arial"/>
                        </a:rPr>
                        <a:t>3	</a:t>
                      </a:r>
                      <a:r>
                        <a:rPr dirty="0" sz="900">
                          <a:latin typeface="Arial"/>
                          <a:cs typeface="Arial"/>
                        </a:rPr>
                        <a:t>CARMINE</a:t>
                      </a:r>
                      <a:r>
                        <a:rPr dirty="0" sz="900" spc="-95">
                          <a:latin typeface="Arial"/>
                          <a:cs typeface="Arial"/>
                        </a:rPr>
                        <a:t> </a:t>
                      </a:r>
                      <a:r>
                        <a:rPr dirty="0" sz="900" spc="-35">
                          <a:latin typeface="Arial"/>
                          <a:cs typeface="Arial"/>
                        </a:rPr>
                        <a:t>ST.</a:t>
                      </a:r>
                      <a:endParaRPr sz="900">
                        <a:latin typeface="Arial"/>
                        <a:cs typeface="Arial"/>
                      </a:endParaRPr>
                    </a:p>
                  </a:txBody>
                  <a:tcPr marL="0" marR="0" marB="0" marT="48895"/>
                </a:tc>
                <a:tc>
                  <a:txBody>
                    <a:bodyPr/>
                    <a:lstStyle/>
                    <a:p>
                      <a:pPr algn="r" marR="53340">
                        <a:lnSpc>
                          <a:spcPct val="100000"/>
                        </a:lnSpc>
                        <a:spcBef>
                          <a:spcPts val="385"/>
                        </a:spcBef>
                      </a:pPr>
                      <a:r>
                        <a:rPr dirty="0" sz="900" spc="-5">
                          <a:latin typeface="Arial"/>
                          <a:cs typeface="Arial"/>
                        </a:rPr>
                        <a:t>West</a:t>
                      </a:r>
                      <a:r>
                        <a:rPr dirty="0" sz="900" spc="-85">
                          <a:latin typeface="Arial"/>
                          <a:cs typeface="Arial"/>
                        </a:rPr>
                        <a:t> </a:t>
                      </a:r>
                      <a:r>
                        <a:rPr dirty="0" sz="900" spc="-5">
                          <a:latin typeface="Arial"/>
                          <a:cs typeface="Arial"/>
                        </a:rPr>
                        <a:t>Village</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3.03</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2</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1650</a:t>
                      </a:r>
                      <a:endParaRPr sz="900">
                        <a:latin typeface="Arial"/>
                        <a:cs typeface="Arial"/>
                      </a:endParaRPr>
                    </a:p>
                  </a:txBody>
                  <a:tcPr marL="0" marR="0" marB="0" marT="48895"/>
                </a:tc>
                <a:tc>
                  <a:txBody>
                    <a:bodyPr/>
                    <a:lstStyle/>
                    <a:p>
                      <a:pPr algn="r" marR="52705">
                        <a:lnSpc>
                          <a:spcPct val="100000"/>
                        </a:lnSpc>
                        <a:spcBef>
                          <a:spcPts val="385"/>
                        </a:spcBef>
                      </a:pPr>
                      <a:r>
                        <a:rPr dirty="0" sz="900">
                          <a:latin typeface="Arial"/>
                          <a:cs typeface="Arial"/>
                        </a:rPr>
                        <a:t>5000</a:t>
                      </a:r>
                      <a:endParaRPr sz="900">
                        <a:latin typeface="Arial"/>
                        <a:cs typeface="Arial"/>
                      </a:endParaRPr>
                    </a:p>
                  </a:txBody>
                  <a:tcPr marL="0" marR="0" marB="0" marT="48895"/>
                </a:tc>
                <a:tc>
                  <a:txBody>
                    <a:bodyPr/>
                    <a:lstStyle/>
                    <a:p>
                      <a:pPr algn="ctr" marL="3810">
                        <a:lnSpc>
                          <a:spcPct val="100000"/>
                        </a:lnSpc>
                        <a:spcBef>
                          <a:spcPts val="385"/>
                        </a:spcBef>
                      </a:pPr>
                      <a:r>
                        <a:rPr dirty="0" sz="900">
                          <a:latin typeface="Arial"/>
                          <a:cs typeface="Arial"/>
                        </a:rPr>
                        <a:t>NaN</a:t>
                      </a:r>
                      <a:endParaRPr sz="900">
                        <a:latin typeface="Arial"/>
                        <a:cs typeface="Arial"/>
                      </a:endParaRPr>
                    </a:p>
                  </a:txBody>
                  <a:tcPr marL="0" marR="0" marB="0" marT="48895"/>
                </a:tc>
                <a:tc>
                  <a:txBody>
                    <a:bodyPr/>
                    <a:lstStyle/>
                    <a:p>
                      <a:pPr algn="ctr" marL="53975">
                        <a:lnSpc>
                          <a:spcPct val="100000"/>
                        </a:lnSpc>
                        <a:spcBef>
                          <a:spcPts val="385"/>
                        </a:spcBef>
                      </a:pPr>
                      <a:r>
                        <a:rPr dirty="0" sz="900">
                          <a:latin typeface="Arial"/>
                          <a:cs typeface="Arial"/>
                        </a:rPr>
                        <a:t>NaN</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51435">
                        <a:lnSpc>
                          <a:spcPts val="990"/>
                        </a:lnSpc>
                        <a:spcBef>
                          <a:spcPts val="385"/>
                        </a:spcBef>
                        <a:tabLst>
                          <a:tab pos="240665" algn="l"/>
                        </a:tabLst>
                      </a:pPr>
                      <a:r>
                        <a:rPr dirty="0" sz="900" b="1">
                          <a:latin typeface="Arial"/>
                          <a:cs typeface="Arial"/>
                        </a:rPr>
                        <a:t>4	</a:t>
                      </a:r>
                      <a:r>
                        <a:rPr dirty="0" sz="900">
                          <a:latin typeface="Arial"/>
                          <a:cs typeface="Arial"/>
                        </a:rPr>
                        <a:t>171 W 23RD</a:t>
                      </a:r>
                      <a:r>
                        <a:rPr dirty="0" sz="900" spc="-95">
                          <a:latin typeface="Arial"/>
                          <a:cs typeface="Arial"/>
                        </a:rPr>
                        <a:t> </a:t>
                      </a:r>
                      <a:r>
                        <a:rPr dirty="0" sz="900" spc="-35">
                          <a:latin typeface="Arial"/>
                          <a:cs typeface="Arial"/>
                        </a:rPr>
                        <a:t>ST.</a:t>
                      </a:r>
                      <a:endParaRPr sz="900">
                        <a:latin typeface="Arial"/>
                        <a:cs typeface="Arial"/>
                      </a:endParaRPr>
                    </a:p>
                  </a:txBody>
                  <a:tcPr marL="0" marR="0" marB="0" marT="48895"/>
                </a:tc>
                <a:tc>
                  <a:txBody>
                    <a:bodyPr/>
                    <a:lstStyle/>
                    <a:p>
                      <a:pPr algn="r" marR="53340">
                        <a:lnSpc>
                          <a:spcPts val="990"/>
                        </a:lnSpc>
                        <a:spcBef>
                          <a:spcPts val="385"/>
                        </a:spcBef>
                      </a:pPr>
                      <a:r>
                        <a:rPr dirty="0" sz="900">
                          <a:latin typeface="Arial"/>
                          <a:cs typeface="Arial"/>
                        </a:rPr>
                        <a:t>Chelsea</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3.45</a:t>
                      </a:r>
                      <a:endParaRPr sz="900">
                        <a:latin typeface="Arial"/>
                        <a:cs typeface="Arial"/>
                      </a:endParaRPr>
                    </a:p>
                  </a:txBody>
                  <a:tcPr marL="0" marR="0" marB="0" marT="48895"/>
                </a:tc>
                <a:tc>
                  <a:txBody>
                    <a:bodyPr/>
                    <a:lstStyle/>
                    <a:p>
                      <a:pPr algn="r" marR="51435">
                        <a:lnSpc>
                          <a:spcPts val="990"/>
                        </a:lnSpc>
                        <a:spcBef>
                          <a:spcPts val="385"/>
                        </a:spcBef>
                      </a:pPr>
                      <a:r>
                        <a:rPr dirty="0" sz="900">
                          <a:latin typeface="Arial"/>
                          <a:cs typeface="Arial"/>
                        </a:rPr>
                        <a:t>2</a:t>
                      </a:r>
                      <a:endParaRPr sz="900">
                        <a:latin typeface="Arial"/>
                        <a:cs typeface="Arial"/>
                      </a:endParaRPr>
                    </a:p>
                  </a:txBody>
                  <a:tcPr marL="0" marR="0" marB="0" marT="48895"/>
                </a:tc>
                <a:tc>
                  <a:txBody>
                    <a:bodyPr/>
                    <a:lstStyle/>
                    <a:p>
                      <a:pPr algn="r" marR="49530">
                        <a:lnSpc>
                          <a:spcPts val="990"/>
                        </a:lnSpc>
                        <a:spcBef>
                          <a:spcPts val="385"/>
                        </a:spcBef>
                      </a:pPr>
                      <a:r>
                        <a:rPr dirty="0" sz="900">
                          <a:latin typeface="Arial"/>
                          <a:cs typeface="Arial"/>
                        </a:rPr>
                        <a:t>1450</a:t>
                      </a:r>
                      <a:endParaRPr sz="900">
                        <a:latin typeface="Arial"/>
                        <a:cs typeface="Arial"/>
                      </a:endParaRPr>
                    </a:p>
                  </a:txBody>
                  <a:tcPr marL="0" marR="0" marB="0" marT="48895"/>
                </a:tc>
                <a:tc>
                  <a:txBody>
                    <a:bodyPr/>
                    <a:lstStyle/>
                    <a:p>
                      <a:pPr algn="r" marR="52705">
                        <a:lnSpc>
                          <a:spcPts val="990"/>
                        </a:lnSpc>
                        <a:spcBef>
                          <a:spcPts val="385"/>
                        </a:spcBef>
                      </a:pPr>
                      <a:r>
                        <a:rPr dirty="0" sz="900">
                          <a:latin typeface="Arial"/>
                          <a:cs typeface="Arial"/>
                        </a:rPr>
                        <a:t>5000</a:t>
                      </a:r>
                      <a:endParaRPr sz="900">
                        <a:latin typeface="Arial"/>
                        <a:cs typeface="Arial"/>
                      </a:endParaRPr>
                    </a:p>
                  </a:txBody>
                  <a:tcPr marL="0" marR="0" marB="0" marT="48895"/>
                </a:tc>
                <a:tc>
                  <a:txBody>
                    <a:bodyPr/>
                    <a:lstStyle/>
                    <a:p>
                      <a:pPr algn="ctr" marL="3810">
                        <a:lnSpc>
                          <a:spcPts val="990"/>
                        </a:lnSpc>
                        <a:spcBef>
                          <a:spcPts val="385"/>
                        </a:spcBef>
                      </a:pPr>
                      <a:r>
                        <a:rPr dirty="0" sz="900">
                          <a:latin typeface="Arial"/>
                          <a:cs typeface="Arial"/>
                        </a:rPr>
                        <a:t>NaN</a:t>
                      </a:r>
                      <a:endParaRPr sz="900">
                        <a:latin typeface="Arial"/>
                        <a:cs typeface="Arial"/>
                      </a:endParaRPr>
                    </a:p>
                  </a:txBody>
                  <a:tcPr marL="0" marR="0" marB="0" marT="48895"/>
                </a:tc>
                <a:tc>
                  <a:txBody>
                    <a:bodyPr/>
                    <a:lstStyle/>
                    <a:p>
                      <a:pPr algn="ctr" marL="53975">
                        <a:lnSpc>
                          <a:spcPts val="990"/>
                        </a:lnSpc>
                        <a:spcBef>
                          <a:spcPts val="385"/>
                        </a:spcBef>
                      </a:pPr>
                      <a:r>
                        <a:rPr dirty="0" sz="900">
                          <a:latin typeface="Arial"/>
                          <a:cs typeface="Arial"/>
                        </a:rPr>
                        <a:t>NaN</a:t>
                      </a:r>
                      <a:endParaRPr sz="900">
                        <a:latin typeface="Arial"/>
                        <a:cs typeface="Arial"/>
                      </a:endParaRPr>
                    </a:p>
                  </a:txBody>
                  <a:tcPr marL="0" marR="0" marB="0" marT="48895"/>
                </a:tc>
              </a:tr>
            </a:tbl>
          </a:graphicData>
        </a:graphic>
      </p:graphicFrame>
      <p:sp>
        <p:nvSpPr>
          <p:cNvPr id="13" name="object 13"/>
          <p:cNvSpPr/>
          <p:nvPr/>
        </p:nvSpPr>
        <p:spPr>
          <a:xfrm>
            <a:off x="6559549" y="7269064"/>
            <a:ext cx="695325" cy="0"/>
          </a:xfrm>
          <a:custGeom>
            <a:avLst/>
            <a:gdLst/>
            <a:ahLst/>
            <a:cxnLst/>
            <a:rect l="l" t="t" r="r" b="b"/>
            <a:pathLst>
              <a:path w="695325" h="0">
                <a:moveTo>
                  <a:pt x="0" y="0"/>
                </a:moveTo>
                <a:lnTo>
                  <a:pt x="695325" y="0"/>
                </a:lnTo>
              </a:path>
            </a:pathLst>
          </a:custGeom>
          <a:ln w="9525">
            <a:solidFill>
              <a:srgbClr val="000000"/>
            </a:solidFill>
          </a:ln>
        </p:spPr>
        <p:txBody>
          <a:bodyPr wrap="square" lIns="0" tIns="0" rIns="0" bIns="0" rtlCol="0"/>
          <a:lstStyle/>
          <a:p/>
        </p:txBody>
      </p:sp>
      <p:sp>
        <p:nvSpPr>
          <p:cNvPr id="14" name="object 14"/>
          <p:cNvSpPr/>
          <p:nvPr/>
        </p:nvSpPr>
        <p:spPr>
          <a:xfrm>
            <a:off x="5902324" y="7269064"/>
            <a:ext cx="657225" cy="0"/>
          </a:xfrm>
          <a:custGeom>
            <a:avLst/>
            <a:gdLst/>
            <a:ahLst/>
            <a:cxnLst/>
            <a:rect l="l" t="t" r="r" b="b"/>
            <a:pathLst>
              <a:path w="657225" h="0">
                <a:moveTo>
                  <a:pt x="0" y="0"/>
                </a:moveTo>
                <a:lnTo>
                  <a:pt x="657225" y="0"/>
                </a:lnTo>
              </a:path>
            </a:pathLst>
          </a:custGeom>
          <a:ln w="9525">
            <a:solidFill>
              <a:srgbClr val="000000"/>
            </a:solidFill>
          </a:ln>
        </p:spPr>
        <p:txBody>
          <a:bodyPr wrap="square" lIns="0" tIns="0" rIns="0" bIns="0" rtlCol="0"/>
          <a:lstStyle/>
          <a:p/>
        </p:txBody>
      </p:sp>
      <p:sp>
        <p:nvSpPr>
          <p:cNvPr id="15" name="object 15"/>
          <p:cNvSpPr/>
          <p:nvPr/>
        </p:nvSpPr>
        <p:spPr>
          <a:xfrm>
            <a:off x="5187949" y="7269064"/>
            <a:ext cx="714375" cy="0"/>
          </a:xfrm>
          <a:custGeom>
            <a:avLst/>
            <a:gdLst/>
            <a:ahLst/>
            <a:cxnLst/>
            <a:rect l="l" t="t" r="r" b="b"/>
            <a:pathLst>
              <a:path w="714375" h="0">
                <a:moveTo>
                  <a:pt x="0" y="0"/>
                </a:moveTo>
                <a:lnTo>
                  <a:pt x="714375" y="0"/>
                </a:lnTo>
              </a:path>
            </a:pathLst>
          </a:custGeom>
          <a:ln w="9525">
            <a:solidFill>
              <a:srgbClr val="000000"/>
            </a:solidFill>
          </a:ln>
        </p:spPr>
        <p:txBody>
          <a:bodyPr wrap="square" lIns="0" tIns="0" rIns="0" bIns="0" rtlCol="0"/>
          <a:lstStyle/>
          <a:p/>
        </p:txBody>
      </p:sp>
      <p:sp>
        <p:nvSpPr>
          <p:cNvPr id="16" name="object 16"/>
          <p:cNvSpPr/>
          <p:nvPr/>
        </p:nvSpPr>
        <p:spPr>
          <a:xfrm>
            <a:off x="4692649" y="7269064"/>
            <a:ext cx="495300" cy="0"/>
          </a:xfrm>
          <a:custGeom>
            <a:avLst/>
            <a:gdLst/>
            <a:ahLst/>
            <a:cxnLst/>
            <a:rect l="l" t="t" r="r" b="b"/>
            <a:pathLst>
              <a:path w="495300" h="0">
                <a:moveTo>
                  <a:pt x="0" y="0"/>
                </a:moveTo>
                <a:lnTo>
                  <a:pt x="495300" y="0"/>
                </a:lnTo>
              </a:path>
            </a:pathLst>
          </a:custGeom>
          <a:ln w="9525">
            <a:solidFill>
              <a:srgbClr val="000000"/>
            </a:solidFill>
          </a:ln>
        </p:spPr>
        <p:txBody>
          <a:bodyPr wrap="square" lIns="0" tIns="0" rIns="0" bIns="0" rtlCol="0"/>
          <a:lstStyle/>
          <a:p/>
        </p:txBody>
      </p:sp>
      <p:sp>
        <p:nvSpPr>
          <p:cNvPr id="17" name="object 17"/>
          <p:cNvSpPr/>
          <p:nvPr/>
        </p:nvSpPr>
        <p:spPr>
          <a:xfrm>
            <a:off x="4187824" y="7269064"/>
            <a:ext cx="504825" cy="0"/>
          </a:xfrm>
          <a:custGeom>
            <a:avLst/>
            <a:gdLst/>
            <a:ahLst/>
            <a:cxnLst/>
            <a:rect l="l" t="t" r="r" b="b"/>
            <a:pathLst>
              <a:path w="504825" h="0">
                <a:moveTo>
                  <a:pt x="0" y="0"/>
                </a:moveTo>
                <a:lnTo>
                  <a:pt x="504825" y="0"/>
                </a:lnTo>
              </a:path>
            </a:pathLst>
          </a:custGeom>
          <a:ln w="9525">
            <a:solidFill>
              <a:srgbClr val="000000"/>
            </a:solidFill>
          </a:ln>
        </p:spPr>
        <p:txBody>
          <a:bodyPr wrap="square" lIns="0" tIns="0" rIns="0" bIns="0" rtlCol="0"/>
          <a:lstStyle/>
          <a:p/>
        </p:txBody>
      </p:sp>
      <p:sp>
        <p:nvSpPr>
          <p:cNvPr id="18" name="object 18"/>
          <p:cNvSpPr/>
          <p:nvPr/>
        </p:nvSpPr>
        <p:spPr>
          <a:xfrm>
            <a:off x="3340099" y="7269064"/>
            <a:ext cx="847725" cy="0"/>
          </a:xfrm>
          <a:custGeom>
            <a:avLst/>
            <a:gdLst/>
            <a:ahLst/>
            <a:cxnLst/>
            <a:rect l="l" t="t" r="r" b="b"/>
            <a:pathLst>
              <a:path w="847725" h="0">
                <a:moveTo>
                  <a:pt x="0" y="0"/>
                </a:moveTo>
                <a:lnTo>
                  <a:pt x="847725" y="0"/>
                </a:lnTo>
              </a:path>
            </a:pathLst>
          </a:custGeom>
          <a:ln w="9525">
            <a:solidFill>
              <a:srgbClr val="000000"/>
            </a:solidFill>
          </a:ln>
        </p:spPr>
        <p:txBody>
          <a:bodyPr wrap="square" lIns="0" tIns="0" rIns="0" bIns="0" rtlCol="0"/>
          <a:lstStyle/>
          <a:p/>
        </p:txBody>
      </p:sp>
      <p:sp>
        <p:nvSpPr>
          <p:cNvPr id="19" name="object 19"/>
          <p:cNvSpPr/>
          <p:nvPr/>
        </p:nvSpPr>
        <p:spPr>
          <a:xfrm>
            <a:off x="2482849" y="7269064"/>
            <a:ext cx="857250" cy="0"/>
          </a:xfrm>
          <a:custGeom>
            <a:avLst/>
            <a:gdLst/>
            <a:ahLst/>
            <a:cxnLst/>
            <a:rect l="l" t="t" r="r" b="b"/>
            <a:pathLst>
              <a:path w="857250" h="0">
                <a:moveTo>
                  <a:pt x="0" y="0"/>
                </a:moveTo>
                <a:lnTo>
                  <a:pt x="857250" y="0"/>
                </a:lnTo>
              </a:path>
            </a:pathLst>
          </a:custGeom>
          <a:ln w="9525">
            <a:solidFill>
              <a:srgbClr val="000000"/>
            </a:solidFill>
          </a:ln>
        </p:spPr>
        <p:txBody>
          <a:bodyPr wrap="square" lIns="0" tIns="0" rIns="0" bIns="0" rtlCol="0"/>
          <a:lstStyle/>
          <a:p/>
        </p:txBody>
      </p:sp>
      <p:sp>
        <p:nvSpPr>
          <p:cNvPr id="20" name="object 20"/>
          <p:cNvSpPr/>
          <p:nvPr/>
        </p:nvSpPr>
        <p:spPr>
          <a:xfrm>
            <a:off x="1577974" y="7269064"/>
            <a:ext cx="904875" cy="0"/>
          </a:xfrm>
          <a:custGeom>
            <a:avLst/>
            <a:gdLst/>
            <a:ahLst/>
            <a:cxnLst/>
            <a:rect l="l" t="t" r="r" b="b"/>
            <a:pathLst>
              <a:path w="904875" h="0">
                <a:moveTo>
                  <a:pt x="0" y="0"/>
                </a:moveTo>
                <a:lnTo>
                  <a:pt x="904875" y="0"/>
                </a:lnTo>
              </a:path>
            </a:pathLst>
          </a:custGeom>
          <a:ln w="9525">
            <a:solidFill>
              <a:srgbClr val="000000"/>
            </a:solidFill>
          </a:ln>
        </p:spPr>
        <p:txBody>
          <a:bodyPr wrap="square" lIns="0" tIns="0" rIns="0" bIns="0" rtlCol="0"/>
          <a:lstStyle/>
          <a:p/>
        </p:txBody>
      </p:sp>
      <p:sp>
        <p:nvSpPr>
          <p:cNvPr id="21" name="object 21"/>
          <p:cNvSpPr/>
          <p:nvPr/>
        </p:nvSpPr>
        <p:spPr>
          <a:xfrm>
            <a:off x="1396999" y="7269064"/>
            <a:ext cx="180975" cy="0"/>
          </a:xfrm>
          <a:custGeom>
            <a:avLst/>
            <a:gdLst/>
            <a:ahLst/>
            <a:cxnLst/>
            <a:rect l="l" t="t" r="r" b="b"/>
            <a:pathLst>
              <a:path w="180975" h="0">
                <a:moveTo>
                  <a:pt x="0" y="0"/>
                </a:moveTo>
                <a:lnTo>
                  <a:pt x="180975" y="0"/>
                </a:lnTo>
              </a:path>
            </a:pathLst>
          </a:custGeom>
          <a:ln w="9525">
            <a:solidFill>
              <a:srgbClr val="000000"/>
            </a:solidFill>
          </a:ln>
        </p:spPr>
        <p:txBody>
          <a:bodyPr wrap="square" lIns="0" tIns="0" rIns="0" bIns="0" rtlCol="0"/>
          <a:lstStyle/>
          <a:p/>
        </p:txBody>
      </p:sp>
      <p:sp>
        <p:nvSpPr>
          <p:cNvPr id="22" name="object 22"/>
          <p:cNvSpPr txBox="1"/>
          <p:nvPr/>
        </p:nvSpPr>
        <p:spPr>
          <a:xfrm>
            <a:off x="3390654" y="6984898"/>
            <a:ext cx="125476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Price_per_ft2</a:t>
            </a:r>
            <a:r>
              <a:rPr dirty="0" sz="900" spc="80" b="1">
                <a:latin typeface="Arial"/>
                <a:cs typeface="Arial"/>
              </a:rPr>
              <a:t> </a:t>
            </a:r>
            <a:r>
              <a:rPr dirty="0" sz="900" b="1">
                <a:latin typeface="Arial"/>
                <a:cs typeface="Arial"/>
              </a:rPr>
              <a:t>Rooms</a:t>
            </a:r>
            <a:endParaRPr sz="900">
              <a:latin typeface="Arial"/>
              <a:cs typeface="Arial"/>
            </a:endParaRPr>
          </a:p>
        </p:txBody>
      </p:sp>
      <p:sp>
        <p:nvSpPr>
          <p:cNvPr id="35" name="object 3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36" name="object 36"/>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23" name="object 23"/>
          <p:cNvSpPr txBox="1"/>
          <p:nvPr/>
        </p:nvSpPr>
        <p:spPr>
          <a:xfrm>
            <a:off x="4822823" y="6918223"/>
            <a:ext cx="3181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Area-</a:t>
            </a:r>
            <a:endParaRPr sz="900">
              <a:latin typeface="Arial"/>
              <a:cs typeface="Arial"/>
            </a:endParaRPr>
          </a:p>
        </p:txBody>
      </p:sp>
      <p:sp>
        <p:nvSpPr>
          <p:cNvPr id="24" name="object 24"/>
          <p:cNvSpPr txBox="1"/>
          <p:nvPr/>
        </p:nvSpPr>
        <p:spPr>
          <a:xfrm>
            <a:off x="5232246" y="6984898"/>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Rent_Price</a:t>
            </a:r>
            <a:endParaRPr sz="900">
              <a:latin typeface="Arial"/>
              <a:cs typeface="Arial"/>
            </a:endParaRPr>
          </a:p>
        </p:txBody>
      </p:sp>
      <p:sp>
        <p:nvSpPr>
          <p:cNvPr id="25" name="object 25"/>
          <p:cNvSpPr txBox="1"/>
          <p:nvPr/>
        </p:nvSpPr>
        <p:spPr>
          <a:xfrm>
            <a:off x="6315124" y="6984898"/>
            <a:ext cx="19685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Lat</a:t>
            </a:r>
            <a:endParaRPr sz="900">
              <a:latin typeface="Arial"/>
              <a:cs typeface="Arial"/>
            </a:endParaRPr>
          </a:p>
        </p:txBody>
      </p:sp>
      <p:sp>
        <p:nvSpPr>
          <p:cNvPr id="26" name="object 26"/>
          <p:cNvSpPr txBox="1"/>
          <p:nvPr/>
        </p:nvSpPr>
        <p:spPr>
          <a:xfrm>
            <a:off x="6902693" y="6984898"/>
            <a:ext cx="30480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Long</a:t>
            </a:r>
            <a:endParaRPr sz="900">
              <a:latin typeface="Arial"/>
              <a:cs typeface="Arial"/>
            </a:endParaRPr>
          </a:p>
        </p:txBody>
      </p:sp>
      <p:graphicFrame>
        <p:nvGraphicFramePr>
          <p:cNvPr id="27" name="object 27"/>
          <p:cNvGraphicFramePr>
            <a:graphicFrameLocks noGrp="1"/>
          </p:cNvGraphicFramePr>
          <p:nvPr/>
        </p:nvGraphicFramePr>
        <p:xfrm>
          <a:off x="669180" y="6793787"/>
          <a:ext cx="2955290" cy="1809750"/>
        </p:xfrm>
        <a:graphic>
          <a:graphicData uri="http://schemas.openxmlformats.org/drawingml/2006/table">
            <a:tbl>
              <a:tblPr firstRow="1" bandRow="1">
                <a:tableStyleId>{2D5ABB26-0587-4C30-8999-92F81FD0307C}</a:tableStyleId>
              </a:tblPr>
              <a:tblGrid>
                <a:gridCol w="727710"/>
                <a:gridCol w="210820"/>
                <a:gridCol w="927100"/>
                <a:gridCol w="1088390"/>
              </a:tblGrid>
              <a:tr h="474980">
                <a:tc>
                  <a:txBody>
                    <a:bodyPr/>
                    <a:lstStyle/>
                    <a:p>
                      <a:pPr marL="31750">
                        <a:lnSpc>
                          <a:spcPts val="990"/>
                        </a:lnSpc>
                      </a:pPr>
                      <a:r>
                        <a:rPr dirty="0" sz="1050" spc="105">
                          <a:latin typeface="Arial"/>
                          <a:cs typeface="Arial"/>
                        </a:rPr>
                        <a:t>Out[19]:</a:t>
                      </a:r>
                      <a:endParaRPr sz="1050">
                        <a:latin typeface="Arial"/>
                        <a:cs typeface="Arial"/>
                      </a:endParaRPr>
                    </a:p>
                  </a:txBody>
                  <a:tcPr marL="0" marR="0" marB="0" marT="0"/>
                </a:tc>
                <a:tc>
                  <a:txBody>
                    <a:bodyPr/>
                    <a:lstStyle/>
                    <a:p>
                      <a:pPr>
                        <a:lnSpc>
                          <a:spcPct val="100000"/>
                        </a:lnSpc>
                      </a:pPr>
                      <a:endParaRPr sz="900">
                        <a:latin typeface="Times New Roman"/>
                        <a:cs typeface="Times New Roman"/>
                      </a:endParaRPr>
                    </a:p>
                  </a:txBody>
                  <a:tcPr marL="0" marR="0" marB="0" marT="0"/>
                </a:tc>
                <a:tc>
                  <a:txBody>
                    <a:bodyPr/>
                    <a:lstStyle/>
                    <a:p>
                      <a:pPr>
                        <a:lnSpc>
                          <a:spcPct val="100000"/>
                        </a:lnSpc>
                        <a:spcBef>
                          <a:spcPts val="50"/>
                        </a:spcBef>
                      </a:pPr>
                      <a:endParaRPr sz="1350">
                        <a:latin typeface="Times New Roman"/>
                        <a:cs typeface="Times New Roman"/>
                      </a:endParaRPr>
                    </a:p>
                    <a:p>
                      <a:pPr algn="r" marR="104139">
                        <a:lnSpc>
                          <a:spcPct val="100000"/>
                        </a:lnSpc>
                      </a:pPr>
                      <a:r>
                        <a:rPr dirty="0" sz="900" b="1">
                          <a:latin typeface="Arial"/>
                          <a:cs typeface="Arial"/>
                        </a:rPr>
                        <a:t>Address</a:t>
                      </a:r>
                      <a:endParaRPr sz="900">
                        <a:latin typeface="Arial"/>
                        <a:cs typeface="Arial"/>
                      </a:endParaRPr>
                    </a:p>
                  </a:txBody>
                  <a:tcPr marL="0" marR="0" marB="0" marT="6350"/>
                </a:tc>
                <a:tc>
                  <a:txBody>
                    <a:bodyPr/>
                    <a:lstStyle/>
                    <a:p>
                      <a:pPr>
                        <a:lnSpc>
                          <a:spcPct val="100000"/>
                        </a:lnSpc>
                        <a:spcBef>
                          <a:spcPts val="50"/>
                        </a:spcBef>
                      </a:pPr>
                      <a:endParaRPr sz="1350">
                        <a:latin typeface="Times New Roman"/>
                        <a:cs typeface="Times New Roman"/>
                      </a:endParaRPr>
                    </a:p>
                    <a:p>
                      <a:pPr algn="r" marR="335280">
                        <a:lnSpc>
                          <a:spcPct val="100000"/>
                        </a:lnSpc>
                      </a:pPr>
                      <a:r>
                        <a:rPr dirty="0" sz="900" b="1">
                          <a:latin typeface="Arial"/>
                          <a:cs typeface="Arial"/>
                        </a:rPr>
                        <a:t>Area</a:t>
                      </a:r>
                      <a:endParaRPr sz="900">
                        <a:latin typeface="Arial"/>
                        <a:cs typeface="Arial"/>
                      </a:endParaRPr>
                    </a:p>
                  </a:txBody>
                  <a:tcPr marL="0" marR="0" marB="0" marT="6350"/>
                </a:tc>
              </a:tr>
              <a:tr h="384175">
                <a:tc>
                  <a:txBody>
                    <a:bodyPr/>
                    <a:lstStyle/>
                    <a:p>
                      <a:pPr>
                        <a:lnSpc>
                          <a:spcPct val="100000"/>
                        </a:lnSpc>
                      </a:pPr>
                      <a:endParaRPr sz="900">
                        <a:latin typeface="Times New Roman"/>
                        <a:cs typeface="Times New Roman"/>
                      </a:endParaRPr>
                    </a:p>
                  </a:txBody>
                  <a:tcPr marL="0" marR="0" marB="0" marT="0"/>
                </a:tc>
                <a:tc>
                  <a:txBody>
                    <a:bodyPr/>
                    <a:lstStyle/>
                    <a:p>
                      <a:pPr algn="ctr" marR="24765">
                        <a:lnSpc>
                          <a:spcPct val="100000"/>
                        </a:lnSpc>
                        <a:spcBef>
                          <a:spcPts val="409"/>
                        </a:spcBef>
                      </a:pPr>
                      <a:r>
                        <a:rPr dirty="0" sz="900" b="1">
                          <a:latin typeface="Arial"/>
                          <a:cs typeface="Arial"/>
                        </a:rPr>
                        <a:t>0</a:t>
                      </a:r>
                      <a:endParaRPr sz="900">
                        <a:latin typeface="Arial"/>
                        <a:cs typeface="Arial"/>
                      </a:endParaRPr>
                    </a:p>
                  </a:txBody>
                  <a:tcPr marL="0" marR="0" marB="0" marT="52069"/>
                </a:tc>
                <a:tc>
                  <a:txBody>
                    <a:bodyPr/>
                    <a:lstStyle/>
                    <a:p>
                      <a:pPr marL="238760">
                        <a:lnSpc>
                          <a:spcPts val="1065"/>
                        </a:lnSpc>
                        <a:spcBef>
                          <a:spcPts val="409"/>
                        </a:spcBef>
                      </a:pPr>
                      <a:r>
                        <a:rPr dirty="0" sz="900" spc="-5">
                          <a:latin typeface="Arial"/>
                          <a:cs typeface="Arial"/>
                        </a:rPr>
                        <a:t>West</a:t>
                      </a:r>
                      <a:r>
                        <a:rPr dirty="0" sz="900" spc="-100">
                          <a:latin typeface="Arial"/>
                          <a:cs typeface="Arial"/>
                        </a:rPr>
                        <a:t> </a:t>
                      </a:r>
                      <a:r>
                        <a:rPr dirty="0" sz="900">
                          <a:latin typeface="Arial"/>
                          <a:cs typeface="Arial"/>
                        </a:rPr>
                        <a:t>105th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52069"/>
                </a:tc>
                <a:tc>
                  <a:txBody>
                    <a:bodyPr/>
                    <a:lstStyle/>
                    <a:p>
                      <a:pPr marL="143510">
                        <a:lnSpc>
                          <a:spcPts val="1065"/>
                        </a:lnSpc>
                        <a:spcBef>
                          <a:spcPts val="409"/>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52069"/>
                </a:tc>
              </a:tr>
              <a:tr h="381000">
                <a:tc>
                  <a:txBody>
                    <a:bodyPr/>
                    <a:lstStyle/>
                    <a:p>
                      <a:pPr>
                        <a:lnSpc>
                          <a:spcPct val="100000"/>
                        </a:lnSpc>
                      </a:pPr>
                      <a:endParaRPr sz="900">
                        <a:latin typeface="Times New Roman"/>
                        <a:cs typeface="Times New Roman"/>
                      </a:endParaRPr>
                    </a:p>
                  </a:txBody>
                  <a:tcPr marL="0" marR="0" marB="0" marT="0"/>
                </a:tc>
                <a:tc>
                  <a:txBody>
                    <a:bodyPr/>
                    <a:lstStyle/>
                    <a:p>
                      <a:pPr algn="ctr" marR="24765">
                        <a:lnSpc>
                          <a:spcPct val="100000"/>
                        </a:lnSpc>
                        <a:spcBef>
                          <a:spcPts val="385"/>
                        </a:spcBef>
                      </a:pPr>
                      <a:r>
                        <a:rPr dirty="0" sz="900" b="1">
                          <a:latin typeface="Arial"/>
                          <a:cs typeface="Arial"/>
                        </a:rPr>
                        <a:t>1</a:t>
                      </a:r>
                      <a:endParaRPr sz="900">
                        <a:latin typeface="Arial"/>
                        <a:cs typeface="Arial"/>
                      </a:endParaRPr>
                    </a:p>
                  </a:txBody>
                  <a:tcPr marL="0" marR="0" marB="0" marT="48895"/>
                </a:tc>
                <a:tc>
                  <a:txBody>
                    <a:bodyPr/>
                    <a:lstStyle/>
                    <a:p>
                      <a:pPr marL="331470">
                        <a:lnSpc>
                          <a:spcPts val="1065"/>
                        </a:lnSpc>
                        <a:spcBef>
                          <a:spcPts val="385"/>
                        </a:spcBef>
                      </a:pPr>
                      <a:r>
                        <a:rPr dirty="0" sz="900">
                          <a:latin typeface="Arial"/>
                          <a:cs typeface="Arial"/>
                        </a:rPr>
                        <a:t>East</a:t>
                      </a:r>
                      <a:r>
                        <a:rPr dirty="0" sz="900" spc="-100">
                          <a:latin typeface="Arial"/>
                          <a:cs typeface="Arial"/>
                        </a:rPr>
                        <a:t> </a:t>
                      </a:r>
                      <a:r>
                        <a:rPr dirty="0" sz="900">
                          <a:latin typeface="Arial"/>
                          <a:cs typeface="Arial"/>
                        </a:rPr>
                        <a:t>97th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48895"/>
                </a:tc>
                <a:tc>
                  <a:txBody>
                    <a:bodyPr/>
                    <a:lstStyle/>
                    <a:p>
                      <a:pPr marL="173355">
                        <a:lnSpc>
                          <a:spcPts val="1065"/>
                        </a:lnSpc>
                        <a:spcBef>
                          <a:spcPts val="385"/>
                        </a:spcBef>
                      </a:pPr>
                      <a:r>
                        <a:rPr dirty="0" sz="900">
                          <a:latin typeface="Arial"/>
                          <a:cs typeface="Arial"/>
                        </a:rPr>
                        <a:t>Upper</a:t>
                      </a:r>
                      <a:r>
                        <a:rPr dirty="0" sz="900" spc="-100">
                          <a:latin typeface="Arial"/>
                          <a:cs typeface="Arial"/>
                        </a:rPr>
                        <a:t> </a:t>
                      </a:r>
                      <a:r>
                        <a:rPr dirty="0" sz="900">
                          <a:latin typeface="Arial"/>
                          <a:cs typeface="Arial"/>
                        </a:rPr>
                        <a:t>East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48895"/>
                </a:tc>
              </a:tr>
              <a:tr h="381000">
                <a:tc>
                  <a:txBody>
                    <a:bodyPr/>
                    <a:lstStyle/>
                    <a:p>
                      <a:pPr>
                        <a:lnSpc>
                          <a:spcPct val="100000"/>
                        </a:lnSpc>
                      </a:pPr>
                      <a:endParaRPr sz="900">
                        <a:latin typeface="Times New Roman"/>
                        <a:cs typeface="Times New Roman"/>
                      </a:endParaRPr>
                    </a:p>
                  </a:txBody>
                  <a:tcPr marL="0" marR="0" marB="0" marT="0"/>
                </a:tc>
                <a:tc>
                  <a:txBody>
                    <a:bodyPr/>
                    <a:lstStyle/>
                    <a:p>
                      <a:pPr algn="ctr" marR="24765">
                        <a:lnSpc>
                          <a:spcPct val="100000"/>
                        </a:lnSpc>
                        <a:spcBef>
                          <a:spcPts val="385"/>
                        </a:spcBef>
                      </a:pPr>
                      <a:r>
                        <a:rPr dirty="0" sz="900" b="1">
                          <a:latin typeface="Arial"/>
                          <a:cs typeface="Arial"/>
                        </a:rPr>
                        <a:t>2</a:t>
                      </a:r>
                      <a:endParaRPr sz="900">
                        <a:latin typeface="Arial"/>
                        <a:cs typeface="Arial"/>
                      </a:endParaRPr>
                    </a:p>
                  </a:txBody>
                  <a:tcPr marL="0" marR="0" marB="0" marT="48895"/>
                </a:tc>
                <a:tc>
                  <a:txBody>
                    <a:bodyPr/>
                    <a:lstStyle/>
                    <a:p>
                      <a:pPr marL="238760">
                        <a:lnSpc>
                          <a:spcPts val="1065"/>
                        </a:lnSpc>
                        <a:spcBef>
                          <a:spcPts val="385"/>
                        </a:spcBef>
                      </a:pPr>
                      <a:r>
                        <a:rPr dirty="0" sz="900" spc="-5">
                          <a:latin typeface="Arial"/>
                          <a:cs typeface="Arial"/>
                        </a:rPr>
                        <a:t>West</a:t>
                      </a:r>
                      <a:r>
                        <a:rPr dirty="0" sz="900" spc="-100">
                          <a:latin typeface="Arial"/>
                          <a:cs typeface="Arial"/>
                        </a:rPr>
                        <a:t> </a:t>
                      </a:r>
                      <a:r>
                        <a:rPr dirty="0" sz="900">
                          <a:latin typeface="Arial"/>
                          <a:cs typeface="Arial"/>
                        </a:rPr>
                        <a:t>105th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48895"/>
                </a:tc>
                <a:tc>
                  <a:txBody>
                    <a:bodyPr/>
                    <a:lstStyle/>
                    <a:p>
                      <a:pPr marL="143510">
                        <a:lnSpc>
                          <a:spcPts val="1065"/>
                        </a:lnSpc>
                        <a:spcBef>
                          <a:spcPts val="385"/>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ctr" marR="24765">
                        <a:lnSpc>
                          <a:spcPts val="990"/>
                        </a:lnSpc>
                        <a:spcBef>
                          <a:spcPts val="385"/>
                        </a:spcBef>
                      </a:pPr>
                      <a:r>
                        <a:rPr dirty="0" sz="900" b="1">
                          <a:latin typeface="Arial"/>
                          <a:cs typeface="Arial"/>
                        </a:rPr>
                        <a:t>3</a:t>
                      </a:r>
                      <a:endParaRPr sz="900">
                        <a:latin typeface="Arial"/>
                        <a:cs typeface="Arial"/>
                      </a:endParaRPr>
                    </a:p>
                  </a:txBody>
                  <a:tcPr marL="0" marR="0" marB="0" marT="48895"/>
                </a:tc>
                <a:tc>
                  <a:txBody>
                    <a:bodyPr/>
                    <a:lstStyle/>
                    <a:p>
                      <a:pPr algn="r" marR="104139">
                        <a:lnSpc>
                          <a:spcPts val="990"/>
                        </a:lnSpc>
                        <a:spcBef>
                          <a:spcPts val="385"/>
                        </a:spcBef>
                      </a:pPr>
                      <a:r>
                        <a:rPr dirty="0" sz="900">
                          <a:latin typeface="Arial"/>
                          <a:cs typeface="Arial"/>
                        </a:rPr>
                        <a:t>CARMINE</a:t>
                      </a:r>
                      <a:r>
                        <a:rPr dirty="0" sz="900" spc="-95">
                          <a:latin typeface="Arial"/>
                          <a:cs typeface="Arial"/>
                        </a:rPr>
                        <a:t> </a:t>
                      </a:r>
                      <a:r>
                        <a:rPr dirty="0" sz="900" spc="-35">
                          <a:latin typeface="Arial"/>
                          <a:cs typeface="Arial"/>
                        </a:rPr>
                        <a:t>ST.</a:t>
                      </a:r>
                      <a:endParaRPr sz="900">
                        <a:latin typeface="Arial"/>
                        <a:cs typeface="Arial"/>
                      </a:endParaRPr>
                    </a:p>
                  </a:txBody>
                  <a:tcPr marL="0" marR="0" marB="0" marT="48895"/>
                </a:tc>
                <a:tc>
                  <a:txBody>
                    <a:bodyPr/>
                    <a:lstStyle/>
                    <a:p>
                      <a:pPr algn="r" marR="335280">
                        <a:lnSpc>
                          <a:spcPts val="990"/>
                        </a:lnSpc>
                        <a:spcBef>
                          <a:spcPts val="385"/>
                        </a:spcBef>
                      </a:pPr>
                      <a:r>
                        <a:rPr dirty="0" sz="900" spc="-5">
                          <a:latin typeface="Arial"/>
                          <a:cs typeface="Arial"/>
                        </a:rPr>
                        <a:t>West</a:t>
                      </a:r>
                      <a:r>
                        <a:rPr dirty="0" sz="900" spc="-85">
                          <a:latin typeface="Arial"/>
                          <a:cs typeface="Arial"/>
                        </a:rPr>
                        <a:t> </a:t>
                      </a:r>
                      <a:r>
                        <a:rPr dirty="0" sz="900" spc="-5">
                          <a:latin typeface="Arial"/>
                          <a:cs typeface="Arial"/>
                        </a:rPr>
                        <a:t>Village</a:t>
                      </a:r>
                      <a:endParaRPr sz="900">
                        <a:latin typeface="Arial"/>
                        <a:cs typeface="Arial"/>
                      </a:endParaRPr>
                    </a:p>
                  </a:txBody>
                  <a:tcPr marL="0" marR="0" marB="0" marT="48895"/>
                </a:tc>
              </a:tr>
            </a:tbl>
          </a:graphicData>
        </a:graphic>
      </p:graphicFrame>
      <p:sp>
        <p:nvSpPr>
          <p:cNvPr id="28" name="object 28"/>
          <p:cNvSpPr txBox="1"/>
          <p:nvPr/>
        </p:nvSpPr>
        <p:spPr>
          <a:xfrm>
            <a:off x="1441449" y="869939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4</a:t>
            </a:r>
            <a:endParaRPr sz="900">
              <a:latin typeface="Arial"/>
              <a:cs typeface="Arial"/>
            </a:endParaRPr>
          </a:p>
        </p:txBody>
      </p:sp>
      <p:sp>
        <p:nvSpPr>
          <p:cNvPr id="29" name="object 29"/>
          <p:cNvSpPr txBox="1"/>
          <p:nvPr/>
        </p:nvSpPr>
        <p:spPr>
          <a:xfrm>
            <a:off x="1755621" y="8699398"/>
            <a:ext cx="680085" cy="295910"/>
          </a:xfrm>
          <a:prstGeom prst="rect">
            <a:avLst/>
          </a:prstGeom>
        </p:spPr>
        <p:txBody>
          <a:bodyPr wrap="square" lIns="0" tIns="12700" rIns="0" bIns="0" rtlCol="0" vert="horz">
            <a:spAutoFit/>
          </a:bodyPr>
          <a:lstStyle/>
          <a:p>
            <a:pPr algn="r" marR="5080">
              <a:lnSpc>
                <a:spcPts val="1065"/>
              </a:lnSpc>
              <a:spcBef>
                <a:spcPts val="100"/>
              </a:spcBef>
            </a:pPr>
            <a:r>
              <a:rPr dirty="0" sz="900">
                <a:latin typeface="Arial"/>
                <a:cs typeface="Arial"/>
              </a:rPr>
              <a:t>171 W</a:t>
            </a:r>
            <a:r>
              <a:rPr dirty="0" sz="900" spc="-100">
                <a:latin typeface="Arial"/>
                <a:cs typeface="Arial"/>
              </a:rPr>
              <a:t> </a:t>
            </a:r>
            <a:r>
              <a:rPr dirty="0" sz="900">
                <a:latin typeface="Arial"/>
                <a:cs typeface="Arial"/>
              </a:rPr>
              <a:t>23RD</a:t>
            </a:r>
            <a:endParaRPr sz="900">
              <a:latin typeface="Arial"/>
              <a:cs typeface="Arial"/>
            </a:endParaRPr>
          </a:p>
          <a:p>
            <a:pPr algn="r" marR="5080">
              <a:lnSpc>
                <a:spcPts val="1065"/>
              </a:lnSpc>
            </a:pPr>
            <a:r>
              <a:rPr dirty="0" sz="900">
                <a:latin typeface="Arial"/>
                <a:cs typeface="Arial"/>
              </a:rPr>
              <a:t>S</a:t>
            </a:r>
            <a:r>
              <a:rPr dirty="0" sz="900" spc="-100">
                <a:latin typeface="Arial"/>
                <a:cs typeface="Arial"/>
              </a:rPr>
              <a:t>T</a:t>
            </a:r>
            <a:r>
              <a:rPr dirty="0" sz="900">
                <a:latin typeface="Arial"/>
                <a:cs typeface="Arial"/>
              </a:rPr>
              <a:t>.</a:t>
            </a:r>
            <a:endParaRPr sz="900">
              <a:latin typeface="Arial"/>
              <a:cs typeface="Arial"/>
            </a:endParaRPr>
          </a:p>
        </p:txBody>
      </p:sp>
      <p:sp>
        <p:nvSpPr>
          <p:cNvPr id="30" name="object 30"/>
          <p:cNvSpPr txBox="1"/>
          <p:nvPr/>
        </p:nvSpPr>
        <p:spPr>
          <a:xfrm>
            <a:off x="2847872" y="8766073"/>
            <a:ext cx="4451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Chelsea</a:t>
            </a:r>
            <a:endParaRPr sz="900">
              <a:latin typeface="Arial"/>
              <a:cs typeface="Arial"/>
            </a:endParaRPr>
          </a:p>
        </p:txBody>
      </p:sp>
      <p:graphicFrame>
        <p:nvGraphicFramePr>
          <p:cNvPr id="31" name="object 31"/>
          <p:cNvGraphicFramePr>
            <a:graphicFrameLocks noGrp="1"/>
          </p:cNvGraphicFramePr>
          <p:nvPr/>
        </p:nvGraphicFramePr>
        <p:xfrm>
          <a:off x="3873448" y="7075100"/>
          <a:ext cx="3383279" cy="1842770"/>
        </p:xfrm>
        <a:graphic>
          <a:graphicData uri="http://schemas.openxmlformats.org/drawingml/2006/table">
            <a:tbl>
              <a:tblPr firstRow="1" bandRow="1">
                <a:tableStyleId>{2D5ABB26-0587-4C30-8999-92F81FD0307C}</a:tableStyleId>
              </a:tblPr>
              <a:tblGrid>
                <a:gridCol w="474980"/>
                <a:gridCol w="405130"/>
                <a:gridCol w="573404"/>
                <a:gridCol w="574675"/>
                <a:gridCol w="657225"/>
                <a:gridCol w="698500"/>
              </a:tblGrid>
              <a:tr h="225425">
                <a:tc gridSpan="2">
                  <a:txBody>
                    <a:bodyPr/>
                    <a:lstStyle/>
                    <a:p>
                      <a:pPr>
                        <a:lnSpc>
                          <a:spcPct val="100000"/>
                        </a:lnSpc>
                      </a:pPr>
                      <a:endParaRPr sz="900">
                        <a:latin typeface="Times New Roman"/>
                        <a:cs typeface="Times New Roman"/>
                      </a:endParaRPr>
                    </a:p>
                  </a:txBody>
                  <a:tcPr marL="0" marR="0" marB="0" marT="0"/>
                </a:tc>
                <a:tc hMerge="1">
                  <a:txBody>
                    <a:bodyPr/>
                    <a:lstStyle/>
                    <a:p>
                      <a:pPr/>
                    </a:p>
                  </a:txBody>
                  <a:tcPr marL="0" marR="0" marB="0" marT="0"/>
                </a:tc>
                <a:tc>
                  <a:txBody>
                    <a:bodyPr/>
                    <a:lstStyle/>
                    <a:p>
                      <a:pPr algn="r" marR="191135">
                        <a:lnSpc>
                          <a:spcPts val="994"/>
                        </a:lnSpc>
                      </a:pPr>
                      <a:r>
                        <a:rPr dirty="0" sz="900" b="1">
                          <a:latin typeface="Arial"/>
                          <a:cs typeface="Arial"/>
                        </a:rPr>
                        <a:t>ft2</a:t>
                      </a:r>
                      <a:endParaRPr sz="900">
                        <a:latin typeface="Arial"/>
                        <a:cs typeface="Arial"/>
                      </a:endParaRPr>
                    </a:p>
                  </a:txBody>
                  <a:tcPr marL="0" marR="0" marB="0" marT="0"/>
                </a:tc>
                <a:tc gridSpan="3">
                  <a:txBody>
                    <a:bodyPr/>
                    <a:lstStyle/>
                    <a:p>
                      <a:pPr>
                        <a:lnSpc>
                          <a:spcPct val="100000"/>
                        </a:lnSpc>
                      </a:pPr>
                      <a:endParaRPr sz="900">
                        <a:latin typeface="Times New Roman"/>
                        <a:cs typeface="Times New Roman"/>
                      </a:endParaRPr>
                    </a:p>
                  </a:txBody>
                  <a:tcPr marL="0" marR="0" marB="0" marT="0"/>
                </a:tc>
                <a:tc hMerge="1">
                  <a:txBody>
                    <a:bodyPr/>
                    <a:lstStyle/>
                    <a:p>
                      <a:pPr/>
                    </a:p>
                  </a:txBody>
                  <a:tcPr marL="0" marR="0" marB="0" marT="0"/>
                </a:tc>
                <a:tc hMerge="1">
                  <a:txBody>
                    <a:bodyPr/>
                    <a:lstStyle/>
                    <a:p>
                      <a:pPr/>
                    </a:p>
                  </a:txBody>
                  <a:tcPr marL="0" marR="0" marB="0" marT="0"/>
                </a:tc>
              </a:tr>
              <a:tr h="352425">
                <a:tc>
                  <a:txBody>
                    <a:bodyPr/>
                    <a:lstStyle/>
                    <a:p>
                      <a:pPr marL="31750">
                        <a:lnSpc>
                          <a:spcPct val="100000"/>
                        </a:lnSpc>
                        <a:spcBef>
                          <a:spcPts val="685"/>
                        </a:spcBef>
                      </a:pPr>
                      <a:r>
                        <a:rPr dirty="0" sz="900">
                          <a:latin typeface="Arial"/>
                          <a:cs typeface="Arial"/>
                        </a:rPr>
                        <a:t>2.94</a:t>
                      </a:r>
                      <a:endParaRPr sz="900">
                        <a:latin typeface="Arial"/>
                        <a:cs typeface="Arial"/>
                      </a:endParaRPr>
                    </a:p>
                  </a:txBody>
                  <a:tcPr marL="0" marR="0" marB="0" marT="86995"/>
                </a:tc>
                <a:tc>
                  <a:txBody>
                    <a:bodyPr/>
                    <a:lstStyle/>
                    <a:p>
                      <a:pPr algn="r" marR="113030">
                        <a:lnSpc>
                          <a:spcPct val="100000"/>
                        </a:lnSpc>
                        <a:spcBef>
                          <a:spcPts val="685"/>
                        </a:spcBef>
                      </a:pPr>
                      <a:r>
                        <a:rPr dirty="0" sz="900">
                          <a:latin typeface="Arial"/>
                          <a:cs typeface="Arial"/>
                        </a:rPr>
                        <a:t>5</a:t>
                      </a:r>
                      <a:endParaRPr sz="900">
                        <a:latin typeface="Arial"/>
                        <a:cs typeface="Arial"/>
                      </a:endParaRPr>
                    </a:p>
                  </a:txBody>
                  <a:tcPr marL="0" marR="0" marB="0" marT="86995"/>
                </a:tc>
                <a:tc>
                  <a:txBody>
                    <a:bodyPr/>
                    <a:lstStyle/>
                    <a:p>
                      <a:pPr algn="r" marR="191135">
                        <a:lnSpc>
                          <a:spcPct val="100000"/>
                        </a:lnSpc>
                        <a:spcBef>
                          <a:spcPts val="685"/>
                        </a:spcBef>
                      </a:pPr>
                      <a:r>
                        <a:rPr dirty="0" sz="900">
                          <a:latin typeface="Arial"/>
                          <a:cs typeface="Arial"/>
                        </a:rPr>
                        <a:t>3400</a:t>
                      </a:r>
                      <a:endParaRPr sz="900">
                        <a:latin typeface="Arial"/>
                        <a:cs typeface="Arial"/>
                      </a:endParaRPr>
                    </a:p>
                  </a:txBody>
                  <a:tcPr marL="0" marR="0" marB="0" marT="86995"/>
                </a:tc>
                <a:tc>
                  <a:txBody>
                    <a:bodyPr/>
                    <a:lstStyle/>
                    <a:p>
                      <a:pPr algn="r" marR="51435">
                        <a:lnSpc>
                          <a:spcPct val="100000"/>
                        </a:lnSpc>
                        <a:spcBef>
                          <a:spcPts val="685"/>
                        </a:spcBef>
                      </a:pPr>
                      <a:r>
                        <a:rPr dirty="0" sz="900">
                          <a:latin typeface="Arial"/>
                          <a:cs typeface="Arial"/>
                        </a:rPr>
                        <a:t>10000</a:t>
                      </a:r>
                      <a:endParaRPr sz="900">
                        <a:latin typeface="Arial"/>
                        <a:cs typeface="Arial"/>
                      </a:endParaRPr>
                    </a:p>
                  </a:txBody>
                  <a:tcPr marL="0" marR="0" marB="0" marT="86995"/>
                </a:tc>
                <a:tc>
                  <a:txBody>
                    <a:bodyPr/>
                    <a:lstStyle/>
                    <a:p>
                      <a:pPr algn="ctr">
                        <a:lnSpc>
                          <a:spcPct val="100000"/>
                        </a:lnSpc>
                        <a:spcBef>
                          <a:spcPts val="685"/>
                        </a:spcBef>
                      </a:pPr>
                      <a:r>
                        <a:rPr dirty="0" sz="900">
                          <a:latin typeface="Arial"/>
                          <a:cs typeface="Arial"/>
                        </a:rPr>
                        <a:t>40.799771</a:t>
                      </a:r>
                      <a:endParaRPr sz="900">
                        <a:latin typeface="Arial"/>
                        <a:cs typeface="Arial"/>
                      </a:endParaRPr>
                    </a:p>
                  </a:txBody>
                  <a:tcPr marL="0" marR="0" marB="0" marT="86995"/>
                </a:tc>
                <a:tc>
                  <a:txBody>
                    <a:bodyPr/>
                    <a:lstStyle/>
                    <a:p>
                      <a:pPr algn="ctr">
                        <a:lnSpc>
                          <a:spcPct val="100000"/>
                        </a:lnSpc>
                        <a:spcBef>
                          <a:spcPts val="685"/>
                        </a:spcBef>
                      </a:pPr>
                      <a:r>
                        <a:rPr dirty="0" sz="900">
                          <a:latin typeface="Arial"/>
                          <a:cs typeface="Arial"/>
                        </a:rPr>
                        <a:t>-73.966213</a:t>
                      </a:r>
                      <a:endParaRPr sz="900">
                        <a:latin typeface="Arial"/>
                        <a:cs typeface="Arial"/>
                      </a:endParaRPr>
                    </a:p>
                  </a:txBody>
                  <a:tcPr marL="0" marR="0" marB="0" marT="86995"/>
                </a:tc>
              </a:tr>
              <a:tr h="381000">
                <a:tc>
                  <a:txBody>
                    <a:bodyPr/>
                    <a:lstStyle/>
                    <a:p>
                      <a:pPr>
                        <a:lnSpc>
                          <a:spcPct val="100000"/>
                        </a:lnSpc>
                        <a:spcBef>
                          <a:spcPts val="45"/>
                        </a:spcBef>
                      </a:pPr>
                      <a:endParaRPr sz="750">
                        <a:latin typeface="Times New Roman"/>
                        <a:cs typeface="Times New Roman"/>
                      </a:endParaRPr>
                    </a:p>
                    <a:p>
                      <a:pPr marL="31750">
                        <a:lnSpc>
                          <a:spcPct val="100000"/>
                        </a:lnSpc>
                        <a:spcBef>
                          <a:spcPts val="5"/>
                        </a:spcBef>
                      </a:pPr>
                      <a:r>
                        <a:rPr dirty="0" sz="900">
                          <a:latin typeface="Arial"/>
                          <a:cs typeface="Arial"/>
                        </a:rPr>
                        <a:t>3.57</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13030">
                        <a:lnSpc>
                          <a:spcPct val="100000"/>
                        </a:lnSpc>
                        <a:spcBef>
                          <a:spcPts val="5"/>
                        </a:spcBef>
                      </a:pPr>
                      <a:r>
                        <a:rPr dirty="0" sz="900">
                          <a:latin typeface="Arial"/>
                          <a:cs typeface="Arial"/>
                        </a:rPr>
                        <a:t>3</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91135">
                        <a:lnSpc>
                          <a:spcPct val="100000"/>
                        </a:lnSpc>
                        <a:spcBef>
                          <a:spcPts val="5"/>
                        </a:spcBef>
                      </a:pPr>
                      <a:r>
                        <a:rPr dirty="0" sz="900">
                          <a:latin typeface="Arial"/>
                          <a:cs typeface="Arial"/>
                        </a:rPr>
                        <a:t>2100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51435">
                        <a:lnSpc>
                          <a:spcPct val="100000"/>
                        </a:lnSpc>
                        <a:spcBef>
                          <a:spcPts val="5"/>
                        </a:spcBef>
                      </a:pPr>
                      <a:r>
                        <a:rPr dirty="0" sz="900">
                          <a:latin typeface="Arial"/>
                          <a:cs typeface="Arial"/>
                        </a:rPr>
                        <a:t>7500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40.788585</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-73.955277</a:t>
                      </a:r>
                      <a:endParaRPr sz="900">
                        <a:latin typeface="Arial"/>
                        <a:cs typeface="Arial"/>
                      </a:endParaRPr>
                    </a:p>
                  </a:txBody>
                  <a:tcPr marL="0" marR="0" marB="0" marT="5715"/>
                </a:tc>
              </a:tr>
              <a:tr h="347345">
                <a:tc>
                  <a:txBody>
                    <a:bodyPr/>
                    <a:lstStyle/>
                    <a:p>
                      <a:pPr>
                        <a:lnSpc>
                          <a:spcPct val="100000"/>
                        </a:lnSpc>
                        <a:spcBef>
                          <a:spcPts val="45"/>
                        </a:spcBef>
                      </a:pPr>
                      <a:endParaRPr sz="750">
                        <a:latin typeface="Times New Roman"/>
                        <a:cs typeface="Times New Roman"/>
                      </a:endParaRPr>
                    </a:p>
                    <a:p>
                      <a:pPr marL="31750">
                        <a:lnSpc>
                          <a:spcPct val="100000"/>
                        </a:lnSpc>
                        <a:spcBef>
                          <a:spcPts val="5"/>
                        </a:spcBef>
                      </a:pPr>
                      <a:r>
                        <a:rPr dirty="0" sz="900">
                          <a:latin typeface="Arial"/>
                          <a:cs typeface="Arial"/>
                        </a:rPr>
                        <a:t>1.89</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13030">
                        <a:lnSpc>
                          <a:spcPct val="100000"/>
                        </a:lnSpc>
                        <a:spcBef>
                          <a:spcPts val="5"/>
                        </a:spcBef>
                      </a:pPr>
                      <a:r>
                        <a:rPr dirty="0" sz="900">
                          <a:latin typeface="Arial"/>
                          <a:cs typeface="Arial"/>
                        </a:rPr>
                        <a:t>4</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91135">
                        <a:lnSpc>
                          <a:spcPct val="100000"/>
                        </a:lnSpc>
                        <a:spcBef>
                          <a:spcPts val="5"/>
                        </a:spcBef>
                      </a:pPr>
                      <a:r>
                        <a:rPr dirty="0" sz="900">
                          <a:latin typeface="Arial"/>
                          <a:cs typeface="Arial"/>
                        </a:rPr>
                        <a:t>2800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51435">
                        <a:lnSpc>
                          <a:spcPct val="100000"/>
                        </a:lnSpc>
                        <a:spcBef>
                          <a:spcPts val="5"/>
                        </a:spcBef>
                      </a:pPr>
                      <a:r>
                        <a:rPr dirty="0" sz="900">
                          <a:latin typeface="Arial"/>
                          <a:cs typeface="Arial"/>
                        </a:rPr>
                        <a:t>5300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40.799771</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-73.966213</a:t>
                      </a:r>
                      <a:endParaRPr sz="900">
                        <a:latin typeface="Arial"/>
                        <a:cs typeface="Arial"/>
                      </a:endParaRPr>
                    </a:p>
                  </a:txBody>
                  <a:tcPr marL="0" marR="0" marB="0" marT="5715"/>
                </a:tc>
              </a:tr>
              <a:tr h="314325">
                <a:tc>
                  <a:txBody>
                    <a:bodyPr/>
                    <a:lstStyle/>
                    <a:p>
                      <a:pPr marL="31750">
                        <a:lnSpc>
                          <a:spcPct val="100000"/>
                        </a:lnSpc>
                        <a:spcBef>
                          <a:spcPts val="650"/>
                        </a:spcBef>
                      </a:pPr>
                      <a:r>
                        <a:rPr dirty="0" sz="900">
                          <a:latin typeface="Arial"/>
                          <a:cs typeface="Arial"/>
                        </a:rPr>
                        <a:t>3.03</a:t>
                      </a:r>
                      <a:endParaRPr sz="900">
                        <a:latin typeface="Arial"/>
                        <a:cs typeface="Arial"/>
                      </a:endParaRPr>
                    </a:p>
                  </a:txBody>
                  <a:tcPr marL="0" marR="0" marB="0" marT="82550"/>
                </a:tc>
                <a:tc>
                  <a:txBody>
                    <a:bodyPr/>
                    <a:lstStyle/>
                    <a:p>
                      <a:pPr algn="r" marR="113030">
                        <a:lnSpc>
                          <a:spcPct val="100000"/>
                        </a:lnSpc>
                        <a:spcBef>
                          <a:spcPts val="650"/>
                        </a:spcBef>
                      </a:pPr>
                      <a:r>
                        <a:rPr dirty="0" sz="900">
                          <a:latin typeface="Arial"/>
                          <a:cs typeface="Arial"/>
                        </a:rPr>
                        <a:t>2</a:t>
                      </a:r>
                      <a:endParaRPr sz="900">
                        <a:latin typeface="Arial"/>
                        <a:cs typeface="Arial"/>
                      </a:endParaRPr>
                    </a:p>
                  </a:txBody>
                  <a:tcPr marL="0" marR="0" marB="0" marT="82550"/>
                </a:tc>
                <a:tc>
                  <a:txBody>
                    <a:bodyPr/>
                    <a:lstStyle/>
                    <a:p>
                      <a:pPr algn="r" marR="191135">
                        <a:lnSpc>
                          <a:spcPct val="100000"/>
                        </a:lnSpc>
                        <a:spcBef>
                          <a:spcPts val="650"/>
                        </a:spcBef>
                      </a:pPr>
                      <a:r>
                        <a:rPr dirty="0" sz="900">
                          <a:latin typeface="Arial"/>
                          <a:cs typeface="Arial"/>
                        </a:rPr>
                        <a:t>1650</a:t>
                      </a:r>
                      <a:endParaRPr sz="900">
                        <a:latin typeface="Arial"/>
                        <a:cs typeface="Arial"/>
                      </a:endParaRPr>
                    </a:p>
                  </a:txBody>
                  <a:tcPr marL="0" marR="0" marB="0" marT="82550"/>
                </a:tc>
                <a:tc>
                  <a:txBody>
                    <a:bodyPr/>
                    <a:lstStyle/>
                    <a:p>
                      <a:pPr algn="r" marR="51435">
                        <a:lnSpc>
                          <a:spcPct val="100000"/>
                        </a:lnSpc>
                        <a:spcBef>
                          <a:spcPts val="650"/>
                        </a:spcBef>
                      </a:pPr>
                      <a:r>
                        <a:rPr dirty="0" sz="900">
                          <a:latin typeface="Arial"/>
                          <a:cs typeface="Arial"/>
                        </a:rPr>
                        <a:t>5000</a:t>
                      </a:r>
                      <a:endParaRPr sz="900">
                        <a:latin typeface="Arial"/>
                        <a:cs typeface="Arial"/>
                      </a:endParaRPr>
                    </a:p>
                  </a:txBody>
                  <a:tcPr marL="0" marR="0" marB="0" marT="82550"/>
                </a:tc>
                <a:tc>
                  <a:txBody>
                    <a:bodyPr/>
                    <a:lstStyle/>
                    <a:p>
                      <a:pPr algn="ctr">
                        <a:lnSpc>
                          <a:spcPct val="100000"/>
                        </a:lnSpc>
                        <a:spcBef>
                          <a:spcPts val="650"/>
                        </a:spcBef>
                      </a:pPr>
                      <a:r>
                        <a:rPr dirty="0" sz="900">
                          <a:latin typeface="Arial"/>
                          <a:cs typeface="Arial"/>
                        </a:rPr>
                        <a:t>40.730523</a:t>
                      </a:r>
                      <a:endParaRPr sz="900">
                        <a:latin typeface="Arial"/>
                        <a:cs typeface="Arial"/>
                      </a:endParaRPr>
                    </a:p>
                  </a:txBody>
                  <a:tcPr marL="0" marR="0" marB="0" marT="82550"/>
                </a:tc>
                <a:tc>
                  <a:txBody>
                    <a:bodyPr/>
                    <a:lstStyle/>
                    <a:p>
                      <a:pPr algn="ctr">
                        <a:lnSpc>
                          <a:spcPct val="100000"/>
                        </a:lnSpc>
                        <a:spcBef>
                          <a:spcPts val="650"/>
                        </a:spcBef>
                      </a:pPr>
                      <a:r>
                        <a:rPr dirty="0" sz="900">
                          <a:latin typeface="Arial"/>
                          <a:cs typeface="Arial"/>
                        </a:rPr>
                        <a:t>-74.001873</a:t>
                      </a:r>
                      <a:endParaRPr sz="900">
                        <a:latin typeface="Arial"/>
                        <a:cs typeface="Arial"/>
                      </a:endParaRPr>
                    </a:p>
                  </a:txBody>
                  <a:tcPr marL="0" marR="0" marB="0" marT="82550"/>
                </a:tc>
              </a:tr>
              <a:tr h="220979">
                <a:tc>
                  <a:txBody>
                    <a:bodyPr/>
                    <a:lstStyle/>
                    <a:p>
                      <a:pPr marL="31750">
                        <a:lnSpc>
                          <a:spcPts val="990"/>
                        </a:lnSpc>
                        <a:spcBef>
                          <a:spcPts val="650"/>
                        </a:spcBef>
                      </a:pPr>
                      <a:r>
                        <a:rPr dirty="0" sz="900">
                          <a:latin typeface="Arial"/>
                          <a:cs typeface="Arial"/>
                        </a:rPr>
                        <a:t>3.45</a:t>
                      </a:r>
                      <a:endParaRPr sz="900">
                        <a:latin typeface="Arial"/>
                        <a:cs typeface="Arial"/>
                      </a:endParaRPr>
                    </a:p>
                  </a:txBody>
                  <a:tcPr marL="0" marR="0" marB="0" marT="82550"/>
                </a:tc>
                <a:tc>
                  <a:txBody>
                    <a:bodyPr/>
                    <a:lstStyle/>
                    <a:p>
                      <a:pPr algn="r" marR="113030">
                        <a:lnSpc>
                          <a:spcPts val="990"/>
                        </a:lnSpc>
                        <a:spcBef>
                          <a:spcPts val="650"/>
                        </a:spcBef>
                      </a:pPr>
                      <a:r>
                        <a:rPr dirty="0" sz="900">
                          <a:latin typeface="Arial"/>
                          <a:cs typeface="Arial"/>
                        </a:rPr>
                        <a:t>2</a:t>
                      </a:r>
                      <a:endParaRPr sz="900">
                        <a:latin typeface="Arial"/>
                        <a:cs typeface="Arial"/>
                      </a:endParaRPr>
                    </a:p>
                  </a:txBody>
                  <a:tcPr marL="0" marR="0" marB="0" marT="82550"/>
                </a:tc>
                <a:tc>
                  <a:txBody>
                    <a:bodyPr/>
                    <a:lstStyle/>
                    <a:p>
                      <a:pPr algn="r" marR="191135">
                        <a:lnSpc>
                          <a:spcPts val="990"/>
                        </a:lnSpc>
                        <a:spcBef>
                          <a:spcPts val="650"/>
                        </a:spcBef>
                      </a:pPr>
                      <a:r>
                        <a:rPr dirty="0" sz="900">
                          <a:latin typeface="Arial"/>
                          <a:cs typeface="Arial"/>
                        </a:rPr>
                        <a:t>1450</a:t>
                      </a:r>
                      <a:endParaRPr sz="900">
                        <a:latin typeface="Arial"/>
                        <a:cs typeface="Arial"/>
                      </a:endParaRPr>
                    </a:p>
                  </a:txBody>
                  <a:tcPr marL="0" marR="0" marB="0" marT="82550"/>
                </a:tc>
                <a:tc>
                  <a:txBody>
                    <a:bodyPr/>
                    <a:lstStyle/>
                    <a:p>
                      <a:pPr algn="r" marR="51435">
                        <a:lnSpc>
                          <a:spcPts val="990"/>
                        </a:lnSpc>
                        <a:spcBef>
                          <a:spcPts val="650"/>
                        </a:spcBef>
                      </a:pPr>
                      <a:r>
                        <a:rPr dirty="0" sz="900">
                          <a:latin typeface="Arial"/>
                          <a:cs typeface="Arial"/>
                        </a:rPr>
                        <a:t>5000</a:t>
                      </a:r>
                      <a:endParaRPr sz="900">
                        <a:latin typeface="Arial"/>
                        <a:cs typeface="Arial"/>
                      </a:endParaRPr>
                    </a:p>
                  </a:txBody>
                  <a:tcPr marL="0" marR="0" marB="0" marT="82550"/>
                </a:tc>
                <a:tc>
                  <a:txBody>
                    <a:bodyPr/>
                    <a:lstStyle/>
                    <a:p>
                      <a:pPr algn="ctr" marL="5715">
                        <a:lnSpc>
                          <a:spcPts val="990"/>
                        </a:lnSpc>
                        <a:spcBef>
                          <a:spcPts val="650"/>
                        </a:spcBef>
                      </a:pPr>
                      <a:r>
                        <a:rPr dirty="0" sz="900" spc="-10">
                          <a:latin typeface="Arial"/>
                          <a:cs typeface="Arial"/>
                        </a:rPr>
                        <a:t>40.744118</a:t>
                      </a:r>
                      <a:endParaRPr sz="900">
                        <a:latin typeface="Arial"/>
                        <a:cs typeface="Arial"/>
                      </a:endParaRPr>
                    </a:p>
                  </a:txBody>
                  <a:tcPr marL="0" marR="0" marB="0" marT="82550"/>
                </a:tc>
                <a:tc>
                  <a:txBody>
                    <a:bodyPr/>
                    <a:lstStyle/>
                    <a:p>
                      <a:pPr algn="ctr">
                        <a:lnSpc>
                          <a:spcPts val="990"/>
                        </a:lnSpc>
                        <a:spcBef>
                          <a:spcPts val="650"/>
                        </a:spcBef>
                      </a:pPr>
                      <a:r>
                        <a:rPr dirty="0" sz="900">
                          <a:latin typeface="Arial"/>
                          <a:cs typeface="Arial"/>
                        </a:rPr>
                        <a:t>-73.995299</a:t>
                      </a:r>
                      <a:endParaRPr sz="900">
                        <a:latin typeface="Arial"/>
                        <a:cs typeface="Arial"/>
                      </a:endParaRPr>
                    </a:p>
                  </a:txBody>
                  <a:tcPr marL="0" marR="0" marB="0" marT="82550"/>
                </a:tc>
              </a:tr>
            </a:tbl>
          </a:graphicData>
        </a:graphic>
      </p:graphicFrame>
      <p:sp>
        <p:nvSpPr>
          <p:cNvPr id="32" name="object 32"/>
          <p:cNvSpPr txBox="1"/>
          <p:nvPr/>
        </p:nvSpPr>
        <p:spPr>
          <a:xfrm>
            <a:off x="1349374" y="469896"/>
            <a:ext cx="6000750" cy="671195"/>
          </a:xfrm>
          <a:prstGeom prst="rect">
            <a:avLst/>
          </a:prstGeom>
        </p:spPr>
        <p:txBody>
          <a:bodyPr wrap="square" lIns="0" tIns="10795" rIns="0" bIns="0" rtlCol="0" vert="horz">
            <a:spAutoFit/>
          </a:bodyPr>
          <a:lstStyle/>
          <a:p>
            <a:pPr marL="53975">
              <a:lnSpc>
                <a:spcPct val="101200"/>
              </a:lnSpc>
              <a:spcBef>
                <a:spcPts val="85"/>
              </a:spcBef>
            </a:pPr>
            <a:r>
              <a:rPr dirty="0" sz="1050" spc="-10" i="1">
                <a:latin typeface="Arial"/>
                <a:cs typeface="Arial"/>
              </a:rPr>
              <a:t># </a:t>
            </a:r>
            <a:r>
              <a:rPr dirty="0" sz="1050" spc="50" i="1">
                <a:latin typeface="Arial"/>
                <a:cs typeface="Arial"/>
              </a:rPr>
              <a:t>csv </a:t>
            </a:r>
            <a:r>
              <a:rPr dirty="0" sz="1050" spc="200" i="1">
                <a:latin typeface="Arial"/>
                <a:cs typeface="Arial"/>
              </a:rPr>
              <a:t>files </a:t>
            </a:r>
            <a:r>
              <a:rPr dirty="0" sz="1050" spc="110" i="1">
                <a:latin typeface="Arial"/>
                <a:cs typeface="Arial"/>
              </a:rPr>
              <a:t>with </a:t>
            </a:r>
            <a:r>
              <a:rPr dirty="0" sz="1050" spc="135" i="1">
                <a:latin typeface="Arial"/>
                <a:cs typeface="Arial"/>
              </a:rPr>
              <a:t>rental </a:t>
            </a:r>
            <a:r>
              <a:rPr dirty="0" sz="1050" spc="70" i="1">
                <a:latin typeface="Arial"/>
                <a:cs typeface="Arial"/>
              </a:rPr>
              <a:t>places </a:t>
            </a:r>
            <a:r>
              <a:rPr dirty="0" sz="1050" spc="110" i="1">
                <a:latin typeface="Arial"/>
                <a:cs typeface="Arial"/>
              </a:rPr>
              <a:t>with </a:t>
            </a:r>
            <a:r>
              <a:rPr dirty="0" sz="1050" spc="85" i="1">
                <a:latin typeface="Arial"/>
                <a:cs typeface="Arial"/>
              </a:rPr>
              <a:t>basic </a:t>
            </a:r>
            <a:r>
              <a:rPr dirty="0" sz="1050" spc="65" i="1">
                <a:latin typeface="Arial"/>
                <a:cs typeface="Arial"/>
              </a:rPr>
              <a:t>data </a:t>
            </a:r>
            <a:r>
              <a:rPr dirty="0" sz="1050" spc="90" i="1">
                <a:latin typeface="Arial"/>
                <a:cs typeface="Arial"/>
              </a:rPr>
              <a:t>but </a:t>
            </a:r>
            <a:r>
              <a:rPr dirty="0" sz="1050" spc="270" i="1">
                <a:latin typeface="Arial"/>
                <a:cs typeface="Arial"/>
              </a:rPr>
              <a:t>still </a:t>
            </a:r>
            <a:r>
              <a:rPr dirty="0" sz="1050" spc="100" i="1">
                <a:latin typeface="Arial"/>
                <a:cs typeface="Arial"/>
              </a:rPr>
              <a:t>wihtout </a:t>
            </a:r>
            <a:r>
              <a:rPr dirty="0" sz="1050" spc="35" i="1">
                <a:latin typeface="Arial"/>
                <a:cs typeface="Arial"/>
              </a:rPr>
              <a:t>geodata </a:t>
            </a:r>
            <a:r>
              <a:rPr dirty="0" sz="1050" spc="225" i="1">
                <a:latin typeface="Arial"/>
                <a:cs typeface="Arial"/>
              </a:rPr>
              <a:t>( </a:t>
            </a:r>
            <a:r>
              <a:rPr dirty="0" sz="1050" spc="204" i="1">
                <a:latin typeface="Arial"/>
                <a:cs typeface="Arial"/>
              </a:rPr>
              <a:t>latitu  </a:t>
            </a:r>
            <a:r>
              <a:rPr dirty="0" sz="1050" spc="-10" i="1">
                <a:latin typeface="Arial"/>
                <a:cs typeface="Arial"/>
              </a:rPr>
              <a:t># </a:t>
            </a:r>
            <a:r>
              <a:rPr dirty="0" sz="1050" spc="95" i="1">
                <a:latin typeface="Arial"/>
                <a:cs typeface="Arial"/>
              </a:rPr>
              <a:t>pd.read_csv(' </a:t>
            </a:r>
            <a:r>
              <a:rPr dirty="0" sz="1050" spc="180" i="1">
                <a:latin typeface="Arial"/>
                <a:cs typeface="Arial"/>
              </a:rPr>
              <a:t>le.csv', </a:t>
            </a:r>
            <a:r>
              <a:rPr dirty="0" sz="1050" spc="20" i="1">
                <a:latin typeface="Arial"/>
                <a:cs typeface="Arial"/>
              </a:rPr>
              <a:t>header=None, </a:t>
            </a:r>
            <a:r>
              <a:rPr dirty="0" sz="1050" spc="30" i="1">
                <a:latin typeface="Arial"/>
                <a:cs typeface="Arial"/>
              </a:rPr>
              <a:t>nrows=5)  </a:t>
            </a:r>
            <a:r>
              <a:rPr dirty="0" sz="1050" spc="55">
                <a:latin typeface="Arial"/>
                <a:cs typeface="Arial"/>
              </a:rPr>
              <a:t>mh_rent=pd.read_csv('C:\Users\MUJ\Documents\Jupyter </a:t>
            </a:r>
            <a:r>
              <a:rPr dirty="0" sz="1050" spc="75">
                <a:latin typeface="Arial"/>
                <a:cs typeface="Arial"/>
              </a:rPr>
              <a:t>Notebooks\manhattan_flats_pri  </a:t>
            </a:r>
            <a:r>
              <a:rPr dirty="0" sz="1050" spc="60">
                <a:latin typeface="Arial"/>
                <a:cs typeface="Arial"/>
              </a:rPr>
              <a:t>mh_rent.head()</a:t>
            </a:r>
            <a:endParaRPr sz="1050">
              <a:latin typeface="Arial"/>
              <a:cs typeface="Arial"/>
            </a:endParaRPr>
          </a:p>
        </p:txBody>
      </p:sp>
      <p:sp>
        <p:nvSpPr>
          <p:cNvPr id="33" name="object 33"/>
          <p:cNvSpPr txBox="1"/>
          <p:nvPr/>
        </p:nvSpPr>
        <p:spPr>
          <a:xfrm>
            <a:off x="1349374" y="3603614"/>
            <a:ext cx="6000750" cy="2452370"/>
          </a:xfrm>
          <a:prstGeom prst="rect">
            <a:avLst/>
          </a:prstGeom>
        </p:spPr>
        <p:txBody>
          <a:bodyPr wrap="square" lIns="0" tIns="10795" rIns="0" bIns="0" rtlCol="0" vert="horz">
            <a:spAutoFit/>
          </a:bodyPr>
          <a:lstStyle/>
          <a:p>
            <a:pPr marL="346710" marR="3446779" indent="-293370">
              <a:lnSpc>
                <a:spcPct val="101200"/>
              </a:lnSpc>
              <a:spcBef>
                <a:spcPts val="85"/>
              </a:spcBef>
            </a:pPr>
            <a:r>
              <a:rPr dirty="0" sz="1050" spc="110" b="1">
                <a:latin typeface="Arial"/>
                <a:cs typeface="Arial"/>
              </a:rPr>
              <a:t>for </a:t>
            </a:r>
            <a:r>
              <a:rPr dirty="0" sz="1050" spc="-10">
                <a:latin typeface="Arial"/>
                <a:cs typeface="Arial"/>
              </a:rPr>
              <a:t>n </a:t>
            </a:r>
            <a:r>
              <a:rPr dirty="0" sz="1050" spc="110" b="1">
                <a:latin typeface="Arial"/>
                <a:cs typeface="Arial"/>
              </a:rPr>
              <a:t>in </a:t>
            </a:r>
            <a:r>
              <a:rPr dirty="0" sz="1050" spc="90">
                <a:latin typeface="Arial"/>
                <a:cs typeface="Arial"/>
              </a:rPr>
              <a:t>range(len(mh_rent)):  </a:t>
            </a:r>
            <a:r>
              <a:rPr dirty="0" sz="1050" spc="30">
                <a:latin typeface="Arial"/>
                <a:cs typeface="Arial"/>
              </a:rPr>
              <a:t>address=</a:t>
            </a:r>
            <a:r>
              <a:rPr dirty="0" sz="1050" spc="245">
                <a:latin typeface="Arial"/>
                <a:cs typeface="Arial"/>
              </a:rPr>
              <a:t> </a:t>
            </a:r>
            <a:r>
              <a:rPr dirty="0" sz="1050" spc="105">
                <a:latin typeface="Arial"/>
                <a:cs typeface="Arial"/>
              </a:rPr>
              <a:t>mh_rent['Address'][n]</a:t>
            </a:r>
            <a:endParaRPr sz="1050">
              <a:latin typeface="Arial"/>
              <a:cs typeface="Arial"/>
            </a:endParaRPr>
          </a:p>
          <a:p>
            <a:pPr marL="346710" marR="1541780">
              <a:lnSpc>
                <a:spcPct val="101200"/>
              </a:lnSpc>
              <a:tabLst>
                <a:tab pos="2912110" algn="l"/>
              </a:tabLst>
            </a:pPr>
            <a:r>
              <a:rPr dirty="0" sz="1050" spc="85">
                <a:latin typeface="Arial"/>
                <a:cs typeface="Arial"/>
              </a:rPr>
              <a:t>address=(mh_rent['Address'][n]</a:t>
            </a:r>
            <a:r>
              <a:rPr dirty="0" sz="1050" spc="85" b="1">
                <a:latin typeface="Arial"/>
                <a:cs typeface="Arial"/>
              </a:rPr>
              <a:t>+</a:t>
            </a:r>
            <a:r>
              <a:rPr dirty="0" sz="1050" spc="305" b="1">
                <a:latin typeface="Arial"/>
                <a:cs typeface="Arial"/>
              </a:rPr>
              <a:t> </a:t>
            </a:r>
            <a:r>
              <a:rPr dirty="0" sz="1050" spc="375">
                <a:latin typeface="Arial"/>
                <a:cs typeface="Arial"/>
              </a:rPr>
              <a:t>'	</a:t>
            </a:r>
            <a:r>
              <a:rPr dirty="0" sz="1050" spc="285">
                <a:latin typeface="Arial"/>
                <a:cs typeface="Arial"/>
              </a:rPr>
              <a:t>, </a:t>
            </a:r>
            <a:r>
              <a:rPr dirty="0" sz="1050" spc="235">
                <a:latin typeface="Arial"/>
                <a:cs typeface="Arial"/>
              </a:rPr>
              <a:t>'</a:t>
            </a:r>
            <a:r>
              <a:rPr dirty="0" sz="1050" spc="235" b="1">
                <a:latin typeface="Arial"/>
                <a:cs typeface="Arial"/>
              </a:rPr>
              <a:t>+</a:t>
            </a:r>
            <a:r>
              <a:rPr dirty="0" sz="1050" spc="235">
                <a:latin typeface="Arial"/>
                <a:cs typeface="Arial"/>
              </a:rPr>
              <a:t>' </a:t>
            </a:r>
            <a:r>
              <a:rPr dirty="0" sz="1050" spc="25">
                <a:latin typeface="Arial"/>
                <a:cs typeface="Arial"/>
              </a:rPr>
              <a:t>Manhattan </a:t>
            </a:r>
            <a:r>
              <a:rPr dirty="0" sz="1050" spc="-155">
                <a:latin typeface="Arial"/>
                <a:cs typeface="Arial"/>
              </a:rPr>
              <a:t>NY </a:t>
            </a:r>
            <a:r>
              <a:rPr dirty="0" sz="1050" spc="300">
                <a:latin typeface="Arial"/>
                <a:cs typeface="Arial"/>
              </a:rPr>
              <a:t>')  </a:t>
            </a:r>
            <a:r>
              <a:rPr dirty="0" sz="1050" spc="85">
                <a:latin typeface="Arial"/>
                <a:cs typeface="Arial"/>
              </a:rPr>
              <a:t>geolocator </a:t>
            </a:r>
            <a:r>
              <a:rPr dirty="0" sz="1050" spc="-40">
                <a:latin typeface="Arial"/>
                <a:cs typeface="Arial"/>
              </a:rPr>
              <a:t>=</a:t>
            </a:r>
            <a:r>
              <a:rPr dirty="0" sz="1050" spc="95">
                <a:latin typeface="Arial"/>
                <a:cs typeface="Arial"/>
              </a:rPr>
              <a:t> </a:t>
            </a:r>
            <a:r>
              <a:rPr dirty="0" sz="1050" spc="55">
                <a:latin typeface="Arial"/>
                <a:cs typeface="Arial"/>
              </a:rPr>
              <a:t>Nominatim()</a:t>
            </a:r>
            <a:endParaRPr sz="1050">
              <a:latin typeface="Arial"/>
              <a:cs typeface="Arial"/>
            </a:endParaRPr>
          </a:p>
          <a:p>
            <a:pPr marL="346710" marR="2860040">
              <a:lnSpc>
                <a:spcPct val="101200"/>
              </a:lnSpc>
            </a:pPr>
            <a:r>
              <a:rPr dirty="0" sz="1050" spc="120">
                <a:latin typeface="Arial"/>
                <a:cs typeface="Arial"/>
              </a:rPr>
              <a:t>location </a:t>
            </a:r>
            <a:r>
              <a:rPr dirty="0" sz="1050" spc="-40">
                <a:latin typeface="Arial"/>
                <a:cs typeface="Arial"/>
              </a:rPr>
              <a:t>= </a:t>
            </a:r>
            <a:r>
              <a:rPr dirty="0" sz="1050" spc="70">
                <a:latin typeface="Arial"/>
                <a:cs typeface="Arial"/>
              </a:rPr>
              <a:t>geolocator.geocode(address)  </a:t>
            </a:r>
            <a:r>
              <a:rPr dirty="0" sz="1050" spc="150">
                <a:latin typeface="Arial"/>
                <a:cs typeface="Arial"/>
              </a:rPr>
              <a:t>latitude </a:t>
            </a:r>
            <a:r>
              <a:rPr dirty="0" sz="1050" spc="-40">
                <a:latin typeface="Arial"/>
                <a:cs typeface="Arial"/>
              </a:rPr>
              <a:t>= </a:t>
            </a:r>
            <a:r>
              <a:rPr dirty="0" sz="1050" spc="145">
                <a:latin typeface="Arial"/>
                <a:cs typeface="Arial"/>
              </a:rPr>
              <a:t>location.latitude  </a:t>
            </a:r>
            <a:r>
              <a:rPr dirty="0" sz="1050" spc="100">
                <a:latin typeface="Arial"/>
                <a:cs typeface="Arial"/>
              </a:rPr>
              <a:t>longitude </a:t>
            </a:r>
            <a:r>
              <a:rPr dirty="0" sz="1050" spc="-40">
                <a:latin typeface="Arial"/>
                <a:cs typeface="Arial"/>
              </a:rPr>
              <a:t>= </a:t>
            </a:r>
            <a:r>
              <a:rPr dirty="0" sz="1050" spc="120">
                <a:latin typeface="Arial"/>
                <a:cs typeface="Arial"/>
              </a:rPr>
              <a:t>location.longitude  </a:t>
            </a:r>
            <a:r>
              <a:rPr dirty="0" sz="1050" spc="135">
                <a:latin typeface="Arial"/>
                <a:cs typeface="Arial"/>
              </a:rPr>
              <a:t>mh_rent['Lat'][n]=latitude  </a:t>
            </a:r>
            <a:r>
              <a:rPr dirty="0" sz="1050" spc="100">
                <a:latin typeface="Arial"/>
                <a:cs typeface="Arial"/>
              </a:rPr>
              <a:t>mh_rent['Long'][n]=longitude  </a:t>
            </a:r>
            <a:r>
              <a:rPr dirty="0" sz="1050" spc="140" i="1">
                <a:latin typeface="Arial"/>
                <a:cs typeface="Arial"/>
              </a:rPr>
              <a:t>#print(n,latitude,longitude)  </a:t>
            </a:r>
            <a:r>
              <a:rPr dirty="0" sz="1050" spc="105">
                <a:latin typeface="Arial"/>
                <a:cs typeface="Arial"/>
              </a:rPr>
              <a:t>time.sleep(2)</a:t>
            </a:r>
            <a:endParaRPr sz="1050">
              <a:latin typeface="Arial"/>
              <a:cs typeface="Arial"/>
            </a:endParaRPr>
          </a:p>
          <a:p>
            <a:pPr>
              <a:lnSpc>
                <a:spcPct val="100000"/>
              </a:lnSpc>
              <a:spcBef>
                <a:spcPts val="20"/>
              </a:spcBef>
            </a:pPr>
            <a:endParaRPr sz="1100">
              <a:latin typeface="Times New Roman"/>
              <a:cs typeface="Times New Roman"/>
            </a:endParaRPr>
          </a:p>
          <a:p>
            <a:pPr marL="53975">
              <a:lnSpc>
                <a:spcPct val="100000"/>
              </a:lnSpc>
              <a:spcBef>
                <a:spcPts val="5"/>
              </a:spcBef>
            </a:pPr>
            <a:r>
              <a:rPr dirty="0" sz="1050" spc="80" b="1">
                <a:latin typeface="Arial"/>
                <a:cs typeface="Arial"/>
              </a:rPr>
              <a:t>print</a:t>
            </a:r>
            <a:r>
              <a:rPr dirty="0" sz="1050" spc="80">
                <a:latin typeface="Arial"/>
                <a:cs typeface="Arial"/>
              </a:rPr>
              <a:t>('Geodata</a:t>
            </a:r>
            <a:r>
              <a:rPr dirty="0" sz="1050" spc="280">
                <a:latin typeface="Arial"/>
                <a:cs typeface="Arial"/>
              </a:rPr>
              <a:t> </a:t>
            </a:r>
            <a:r>
              <a:rPr dirty="0" sz="1050" spc="85">
                <a:latin typeface="Arial"/>
                <a:cs typeface="Arial"/>
              </a:rPr>
              <a:t>completed')</a:t>
            </a:r>
            <a:endParaRPr sz="1050">
              <a:latin typeface="Arial"/>
              <a:cs typeface="Arial"/>
            </a:endParaRPr>
          </a:p>
          <a:p>
            <a:pPr marL="53975">
              <a:lnSpc>
                <a:spcPct val="100000"/>
              </a:lnSpc>
              <a:spcBef>
                <a:spcPts val="15"/>
              </a:spcBef>
            </a:pPr>
            <a:r>
              <a:rPr dirty="0" sz="1050" spc="-10" i="1">
                <a:latin typeface="Arial"/>
                <a:cs typeface="Arial"/>
              </a:rPr>
              <a:t># </a:t>
            </a:r>
            <a:r>
              <a:rPr dirty="0" sz="1050" spc="20" i="1">
                <a:latin typeface="Arial"/>
                <a:cs typeface="Arial"/>
              </a:rPr>
              <a:t>save </a:t>
            </a:r>
            <a:r>
              <a:rPr dirty="0" sz="1050" spc="50" i="1">
                <a:latin typeface="Arial"/>
                <a:cs typeface="Arial"/>
              </a:rPr>
              <a:t>dataframe </a:t>
            </a:r>
            <a:r>
              <a:rPr dirty="0" sz="1050" spc="135" i="1">
                <a:latin typeface="Arial"/>
                <a:cs typeface="Arial"/>
              </a:rPr>
              <a:t>to </a:t>
            </a:r>
            <a:r>
              <a:rPr dirty="0" sz="1050" spc="50" i="1">
                <a:latin typeface="Arial"/>
                <a:cs typeface="Arial"/>
              </a:rPr>
              <a:t>csv</a:t>
            </a:r>
            <a:r>
              <a:rPr dirty="0" sz="1050" spc="270" i="1">
                <a:latin typeface="Arial"/>
                <a:cs typeface="Arial"/>
              </a:rPr>
              <a:t> </a:t>
            </a:r>
            <a:r>
              <a:rPr dirty="0" sz="1050" spc="240" i="1">
                <a:latin typeface="Arial"/>
                <a:cs typeface="Arial"/>
              </a:rPr>
              <a:t>file</a:t>
            </a:r>
            <a:endParaRPr sz="1050">
              <a:latin typeface="Arial"/>
              <a:cs typeface="Arial"/>
            </a:endParaRPr>
          </a:p>
          <a:p>
            <a:pPr marL="53975">
              <a:lnSpc>
                <a:spcPct val="100000"/>
              </a:lnSpc>
              <a:spcBef>
                <a:spcPts val="15"/>
              </a:spcBef>
            </a:pPr>
            <a:r>
              <a:rPr dirty="0" sz="1050" spc="85">
                <a:latin typeface="Arial"/>
                <a:cs typeface="Arial"/>
              </a:rPr>
              <a:t>mh_rent.to_csv('manhattan_rent.csv',index=False)</a:t>
            </a:r>
            <a:endParaRPr sz="1050">
              <a:latin typeface="Arial"/>
              <a:cs typeface="Arial"/>
            </a:endParaRPr>
          </a:p>
        </p:txBody>
      </p:sp>
      <p:sp>
        <p:nvSpPr>
          <p:cNvPr id="34" name="object 34"/>
          <p:cNvSpPr txBox="1"/>
          <p:nvPr/>
        </p:nvSpPr>
        <p:spPr>
          <a:xfrm>
            <a:off x="1349374" y="6289680"/>
            <a:ext cx="6000750" cy="347345"/>
          </a:xfrm>
          <a:prstGeom prst="rect">
            <a:avLst/>
          </a:prstGeom>
        </p:spPr>
        <p:txBody>
          <a:bodyPr wrap="square" lIns="0" tIns="10795" rIns="0" bIns="0" rtlCol="0" vert="horz">
            <a:spAutoFit/>
          </a:bodyPr>
          <a:lstStyle/>
          <a:p>
            <a:pPr marL="53975" marR="635">
              <a:lnSpc>
                <a:spcPct val="101200"/>
              </a:lnSpc>
              <a:spcBef>
                <a:spcPts val="85"/>
              </a:spcBef>
            </a:pPr>
            <a:r>
              <a:rPr dirty="0" sz="1050" spc="55">
                <a:latin typeface="Arial"/>
                <a:cs typeface="Arial"/>
              </a:rPr>
              <a:t>mh_rent=pd.read_csv('C:\Users\MUJ\Documents\Jupyter </a:t>
            </a:r>
            <a:r>
              <a:rPr dirty="0" sz="1050" spc="65">
                <a:latin typeface="Arial"/>
                <a:cs typeface="Arial"/>
              </a:rPr>
              <a:t>Notebooks\manhattan_rent.csv'  </a:t>
            </a:r>
            <a:r>
              <a:rPr dirty="0" sz="1050" spc="60">
                <a:latin typeface="Arial"/>
                <a:cs typeface="Arial"/>
              </a:rPr>
              <a:t>mh_rent.head()</a:t>
            </a:r>
            <a:endParaRPr sz="105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[20]:</a:t>
            </a:r>
            <a:endParaRPr sz="1050">
              <a:latin typeface="Arial"/>
              <a:cs typeface="Arial"/>
            </a:endParaRPr>
          </a:p>
        </p:txBody>
      </p:sp>
      <p:sp>
        <p:nvSpPr>
          <p:cNvPr id="5" name="object 5"/>
          <p:cNvSpPr/>
          <p:nvPr/>
        </p:nvSpPr>
        <p:spPr>
          <a:xfrm>
            <a:off x="1344611" y="430110"/>
            <a:ext cx="6010275" cy="619125"/>
          </a:xfrm>
          <a:custGeom>
            <a:avLst/>
            <a:gdLst/>
            <a:ahLst/>
            <a:cxnLst/>
            <a:rect l="l" t="t" r="r" b="b"/>
            <a:pathLst>
              <a:path w="6010275" h="619125">
                <a:moveTo>
                  <a:pt x="0" y="604837"/>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604837"/>
                </a:lnTo>
                <a:lnTo>
                  <a:pt x="6010275" y="606742"/>
                </a:lnTo>
                <a:lnTo>
                  <a:pt x="6009913" y="608647"/>
                </a:lnTo>
                <a:lnTo>
                  <a:pt x="6009189" y="610552"/>
                </a:lnTo>
                <a:lnTo>
                  <a:pt x="6008465" y="612457"/>
                </a:lnTo>
                <a:lnTo>
                  <a:pt x="6007427" y="613409"/>
                </a:lnTo>
                <a:lnTo>
                  <a:pt x="6006093" y="615315"/>
                </a:lnTo>
                <a:lnTo>
                  <a:pt x="6004750" y="616267"/>
                </a:lnTo>
                <a:lnTo>
                  <a:pt x="6003207" y="617219"/>
                </a:lnTo>
                <a:lnTo>
                  <a:pt x="6001454" y="618172"/>
                </a:lnTo>
                <a:lnTo>
                  <a:pt x="5999702" y="619125"/>
                </a:lnTo>
                <a:lnTo>
                  <a:pt x="10572" y="619125"/>
                </a:lnTo>
                <a:lnTo>
                  <a:pt x="8820" y="618172"/>
                </a:lnTo>
                <a:lnTo>
                  <a:pt x="7067" y="617219"/>
                </a:lnTo>
                <a:lnTo>
                  <a:pt x="5524" y="616267"/>
                </a:lnTo>
                <a:lnTo>
                  <a:pt x="4181" y="615315"/>
                </a:lnTo>
                <a:lnTo>
                  <a:pt x="2847" y="613409"/>
                </a:lnTo>
                <a:lnTo>
                  <a:pt x="1809" y="612457"/>
                </a:lnTo>
                <a:lnTo>
                  <a:pt x="1085" y="610552"/>
                </a:lnTo>
                <a:lnTo>
                  <a:pt x="361" y="608647"/>
                </a:lnTo>
                <a:lnTo>
                  <a:pt x="0" y="606742"/>
                </a:lnTo>
                <a:lnTo>
                  <a:pt x="0" y="604837"/>
                </a:lnTo>
                <a:close/>
              </a:path>
            </a:pathLst>
          </a:custGeom>
          <a:ln w="9525">
            <a:solidFill>
              <a:srgbClr val="CFCFCF"/>
            </a:solidFill>
          </a:ln>
        </p:spPr>
        <p:txBody>
          <a:bodyPr wrap="square" lIns="0" tIns="0" rIns="0" bIns="0" rtlCol="0"/>
          <a:lstStyle/>
          <a:p/>
        </p:txBody>
      </p:sp>
      <p:sp>
        <p:nvSpPr>
          <p:cNvPr id="6" name="object 6"/>
          <p:cNvSpPr txBox="1"/>
          <p:nvPr/>
        </p:nvSpPr>
        <p:spPr>
          <a:xfrm>
            <a:off x="688230" y="121274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[21]:</a:t>
            </a:r>
            <a:endParaRPr sz="1050">
              <a:latin typeface="Arial"/>
              <a:cs typeface="Arial"/>
            </a:endParaRPr>
          </a:p>
        </p:txBody>
      </p:sp>
      <p:sp>
        <p:nvSpPr>
          <p:cNvPr id="7" name="object 7"/>
          <p:cNvSpPr/>
          <p:nvPr/>
        </p:nvSpPr>
        <p:spPr>
          <a:xfrm>
            <a:off x="1344611" y="1173060"/>
            <a:ext cx="6010275" cy="295275"/>
          </a:xfrm>
          <a:custGeom>
            <a:avLst/>
            <a:gdLst/>
            <a:ahLst/>
            <a:cxnLst/>
            <a:rect l="l" t="t" r="r" b="b"/>
            <a:pathLst>
              <a:path w="6010275" h="295275">
                <a:moveTo>
                  <a:pt x="0" y="280987"/>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280987"/>
                </a:lnTo>
                <a:lnTo>
                  <a:pt x="6010275" y="282892"/>
                </a:lnTo>
                <a:lnTo>
                  <a:pt x="6009913" y="284797"/>
                </a:lnTo>
                <a:lnTo>
                  <a:pt x="6009189" y="286702"/>
                </a:lnTo>
                <a:lnTo>
                  <a:pt x="6008465" y="288607"/>
                </a:lnTo>
                <a:lnTo>
                  <a:pt x="6007427" y="289559"/>
                </a:lnTo>
                <a:lnTo>
                  <a:pt x="6006093" y="291465"/>
                </a:lnTo>
                <a:lnTo>
                  <a:pt x="6004750" y="292417"/>
                </a:lnTo>
                <a:lnTo>
                  <a:pt x="6003207" y="293369"/>
                </a:lnTo>
                <a:lnTo>
                  <a:pt x="6001454" y="294322"/>
                </a:lnTo>
                <a:lnTo>
                  <a:pt x="5999702" y="295275"/>
                </a:lnTo>
                <a:lnTo>
                  <a:pt x="10572" y="295275"/>
                </a:lnTo>
                <a:lnTo>
                  <a:pt x="8820" y="294322"/>
                </a:lnTo>
                <a:lnTo>
                  <a:pt x="7067" y="293369"/>
                </a:lnTo>
                <a:lnTo>
                  <a:pt x="5524" y="292417"/>
                </a:lnTo>
                <a:lnTo>
                  <a:pt x="4181" y="291465"/>
                </a:lnTo>
                <a:lnTo>
                  <a:pt x="2847" y="289559"/>
                </a:lnTo>
                <a:lnTo>
                  <a:pt x="1809" y="288607"/>
                </a:lnTo>
                <a:lnTo>
                  <a:pt x="1085" y="286702"/>
                </a:lnTo>
                <a:lnTo>
                  <a:pt x="361" y="284797"/>
                </a:lnTo>
                <a:lnTo>
                  <a:pt x="0" y="282892"/>
                </a:lnTo>
                <a:lnTo>
                  <a:pt x="0" y="280987"/>
                </a:lnTo>
                <a:close/>
              </a:path>
            </a:pathLst>
          </a:custGeom>
          <a:ln w="9525">
            <a:solidFill>
              <a:srgbClr val="CFCFCF"/>
            </a:solidFill>
          </a:ln>
        </p:spPr>
        <p:txBody>
          <a:bodyPr wrap="square" lIns="0" tIns="0" rIns="0" bIns="0" rtlCol="0"/>
          <a:lstStyle/>
          <a:p/>
        </p:txBody>
      </p:sp>
      <p:sp>
        <p:nvSpPr>
          <p:cNvPr id="8" name="object 8"/>
          <p:cNvSpPr txBox="1"/>
          <p:nvPr/>
        </p:nvSpPr>
        <p:spPr>
          <a:xfrm>
            <a:off x="688230" y="45464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[37]:</a:t>
            </a:r>
            <a:endParaRPr sz="1050">
              <a:latin typeface="Arial"/>
              <a:cs typeface="Arial"/>
            </a:endParaRPr>
          </a:p>
        </p:txBody>
      </p:sp>
      <p:sp>
        <p:nvSpPr>
          <p:cNvPr id="9" name="object 9"/>
          <p:cNvSpPr/>
          <p:nvPr/>
        </p:nvSpPr>
        <p:spPr>
          <a:xfrm>
            <a:off x="1344611" y="4516335"/>
            <a:ext cx="6010275" cy="457200"/>
          </a:xfrm>
          <a:custGeom>
            <a:avLst/>
            <a:gdLst/>
            <a:ahLst/>
            <a:cxnLst/>
            <a:rect l="l" t="t" r="r" b="b"/>
            <a:pathLst>
              <a:path w="6010275" h="457200">
                <a:moveTo>
                  <a:pt x="0" y="44291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442912"/>
                </a:lnTo>
                <a:lnTo>
                  <a:pt x="6010275" y="444817"/>
                </a:lnTo>
                <a:lnTo>
                  <a:pt x="6009913" y="446722"/>
                </a:lnTo>
                <a:lnTo>
                  <a:pt x="6009189" y="448627"/>
                </a:lnTo>
                <a:lnTo>
                  <a:pt x="6008465" y="450532"/>
                </a:lnTo>
                <a:lnTo>
                  <a:pt x="6007427" y="451484"/>
                </a:lnTo>
                <a:lnTo>
                  <a:pt x="6006093" y="453390"/>
                </a:lnTo>
                <a:lnTo>
                  <a:pt x="6004750" y="454342"/>
                </a:lnTo>
                <a:lnTo>
                  <a:pt x="6003207" y="455294"/>
                </a:lnTo>
                <a:lnTo>
                  <a:pt x="6001454" y="456247"/>
                </a:lnTo>
                <a:lnTo>
                  <a:pt x="5999702" y="457200"/>
                </a:lnTo>
                <a:lnTo>
                  <a:pt x="10572" y="457200"/>
                </a:lnTo>
                <a:lnTo>
                  <a:pt x="8820" y="456247"/>
                </a:lnTo>
                <a:lnTo>
                  <a:pt x="7067" y="455294"/>
                </a:lnTo>
                <a:lnTo>
                  <a:pt x="5524" y="454342"/>
                </a:lnTo>
                <a:lnTo>
                  <a:pt x="4181" y="453390"/>
                </a:lnTo>
                <a:lnTo>
                  <a:pt x="2847" y="451484"/>
                </a:lnTo>
                <a:lnTo>
                  <a:pt x="1809" y="450532"/>
                </a:lnTo>
                <a:lnTo>
                  <a:pt x="1085" y="448627"/>
                </a:lnTo>
                <a:lnTo>
                  <a:pt x="361" y="446722"/>
                </a:lnTo>
                <a:lnTo>
                  <a:pt x="0" y="444817"/>
                </a:lnTo>
                <a:lnTo>
                  <a:pt x="0" y="442912"/>
                </a:lnTo>
                <a:close/>
              </a:path>
            </a:pathLst>
          </a:custGeom>
          <a:ln w="9525">
            <a:solidFill>
              <a:srgbClr val="CFCFCF"/>
            </a:solidFill>
          </a:ln>
        </p:spPr>
        <p:txBody>
          <a:bodyPr wrap="square" lIns="0" tIns="0" rIns="0" bIns="0" rtlCol="0"/>
          <a:lstStyle/>
          <a:p/>
        </p:txBody>
      </p:sp>
      <p:sp>
        <p:nvSpPr>
          <p:cNvPr id="10" name="object 10"/>
          <p:cNvSpPr txBox="1"/>
          <p:nvPr/>
        </p:nvSpPr>
        <p:spPr>
          <a:xfrm>
            <a:off x="1381174" y="8070748"/>
            <a:ext cx="5901690" cy="995044"/>
          </a:xfrm>
          <a:prstGeom prst="rect">
            <a:avLst/>
          </a:prstGeom>
        </p:spPr>
        <p:txBody>
          <a:bodyPr wrap="square" lIns="0" tIns="12700" rIns="0" bIns="0" rtlCol="0" vert="horz">
            <a:spAutoFit/>
          </a:bodyPr>
          <a:lstStyle/>
          <a:p>
            <a:pPr marL="12700">
              <a:lnSpc>
                <a:spcPct val="100000"/>
              </a:lnSpc>
              <a:spcBef>
                <a:spcPts val="100"/>
              </a:spcBef>
            </a:pPr>
            <a:r>
              <a:rPr dirty="0" sz="1050">
                <a:latin typeface="Arial"/>
                <a:cs typeface="Arial"/>
              </a:rPr>
              <a:t>A US 7000 Dollar per month rent is actually around the mean value - similar to</a:t>
            </a:r>
            <a:r>
              <a:rPr dirty="0" sz="1050" spc="-50">
                <a:latin typeface="Arial"/>
                <a:cs typeface="Arial"/>
              </a:rPr>
              <a:t> </a:t>
            </a:r>
            <a:r>
              <a:rPr dirty="0" sz="1050">
                <a:latin typeface="Arial"/>
                <a:cs typeface="Arial"/>
              </a:rPr>
              <a:t>Singapore</a:t>
            </a:r>
            <a:endParaRPr sz="10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12700" marR="5080">
              <a:lnSpc>
                <a:spcPts val="1050"/>
              </a:lnSpc>
              <a:spcBef>
                <a:spcPts val="695"/>
              </a:spcBef>
            </a:pPr>
            <a:r>
              <a:rPr dirty="0" sz="1050" b="1">
                <a:latin typeface="Arial"/>
                <a:cs typeface="Arial"/>
              </a:rPr>
              <a:t>The popups will indicate the address and the monthly price for rent thus making it  convenient to select the target appartment with the price condition estipulated (max</a:t>
            </a:r>
            <a:r>
              <a:rPr dirty="0" sz="1050" spc="-100" b="1">
                <a:latin typeface="Arial"/>
                <a:cs typeface="Arial"/>
              </a:rPr>
              <a:t> </a:t>
            </a:r>
            <a:r>
              <a:rPr dirty="0" sz="1050" b="1">
                <a:latin typeface="Arial"/>
                <a:cs typeface="Arial"/>
              </a:rPr>
              <a:t>US7000)  in</a:t>
            </a:r>
            <a:r>
              <a:rPr dirty="0" sz="1050" spc="-5" b="1">
                <a:latin typeface="Arial"/>
                <a:cs typeface="Arial"/>
              </a:rPr>
              <a:t> </a:t>
            </a:r>
            <a:r>
              <a:rPr dirty="0" sz="1050" b="1">
                <a:latin typeface="Arial"/>
                <a:cs typeface="Arial"/>
              </a:rPr>
              <a:t>Manhattan</a:t>
            </a:r>
            <a:endParaRPr sz="1050">
              <a:latin typeface="Arial"/>
              <a:cs typeface="Arial"/>
            </a:endParaRPr>
          </a:p>
        </p:txBody>
      </p:sp>
      <p:sp>
        <p:nvSpPr>
          <p:cNvPr id="11" name="object 11"/>
          <p:cNvSpPr txBox="1"/>
          <p:nvPr/>
        </p:nvSpPr>
        <p:spPr>
          <a:xfrm>
            <a:off x="688230" y="150802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Out[21]:</a:t>
            </a:r>
            <a:endParaRPr sz="1050">
              <a:latin typeface="Arial"/>
              <a:cs typeface="Arial"/>
            </a:endParaRPr>
          </a:p>
        </p:txBody>
      </p:sp>
      <p:sp>
        <p:nvSpPr>
          <p:cNvPr id="12" name="object 12"/>
          <p:cNvSpPr txBox="1"/>
          <p:nvPr/>
        </p:nvSpPr>
        <p:spPr>
          <a:xfrm>
            <a:off x="1381174" y="1508023"/>
            <a:ext cx="3837940" cy="185420"/>
          </a:xfrm>
          <a:prstGeom prst="rect">
            <a:avLst/>
          </a:prstGeom>
        </p:spPr>
        <p:txBody>
          <a:bodyPr wrap="square" lIns="0" tIns="12700" rIns="0" bIns="0" rtlCol="0" vert="horz">
            <a:spAutoFit/>
          </a:bodyPr>
          <a:lstStyle/>
          <a:p>
            <a:pPr marL="12700">
              <a:lnSpc>
                <a:spcPct val="100000"/>
              </a:lnSpc>
              <a:spcBef>
                <a:spcPts val="100"/>
              </a:spcBef>
            </a:pPr>
            <a:r>
              <a:rPr dirty="0" sz="1050" spc="85">
                <a:latin typeface="Arial"/>
                <a:cs typeface="Arial"/>
              </a:rPr>
              <a:t>&lt;matplotlib.axes._subplots.AxesSubplot </a:t>
            </a:r>
            <a:r>
              <a:rPr dirty="0" sz="1050" spc="135">
                <a:latin typeface="Arial"/>
                <a:cs typeface="Arial"/>
              </a:rPr>
              <a:t>at</a:t>
            </a:r>
            <a:r>
              <a:rPr dirty="0" sz="1050" spc="130">
                <a:latin typeface="Arial"/>
                <a:cs typeface="Arial"/>
              </a:rPr>
              <a:t> </a:t>
            </a:r>
            <a:r>
              <a:rPr dirty="0" sz="1050" spc="25">
                <a:latin typeface="Arial"/>
                <a:cs typeface="Arial"/>
              </a:rPr>
              <a:t>0xf6badd8&gt;</a:t>
            </a:r>
            <a:endParaRPr sz="1050">
              <a:latin typeface="Arial"/>
              <a:cs typeface="Arial"/>
            </a:endParaRPr>
          </a:p>
        </p:txBody>
      </p:sp>
      <p:sp>
        <p:nvSpPr>
          <p:cNvPr id="13" name="object 13"/>
          <p:cNvSpPr/>
          <p:nvPr/>
        </p:nvSpPr>
        <p:spPr>
          <a:xfrm>
            <a:off x="1396999" y="1797055"/>
            <a:ext cx="3876690" cy="2543175"/>
          </a:xfrm>
          <a:prstGeom prst="rect">
            <a:avLst/>
          </a:prstGeom>
          <a:blipFill>
            <a:blip r:embed="rId2" cstate="print"/>
            <a:stretch>
              <a:fillRect/>
            </a:stretch>
          </a:blipFill>
        </p:spPr>
        <p:txBody>
          <a:bodyPr wrap="square" lIns="0" tIns="0" rIns="0" bIns="0" rtlCol="0"/>
          <a:lstStyle/>
          <a:p/>
        </p:txBody>
      </p:sp>
      <p:sp>
        <p:nvSpPr>
          <p:cNvPr id="14" name="object 14"/>
          <p:cNvSpPr txBox="1"/>
          <p:nvPr/>
        </p:nvSpPr>
        <p:spPr>
          <a:xfrm>
            <a:off x="688230" y="501322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Out[37]:</a:t>
            </a:r>
            <a:endParaRPr sz="1050">
              <a:latin typeface="Arial"/>
              <a:cs typeface="Arial"/>
            </a:endParaRPr>
          </a:p>
        </p:txBody>
      </p:sp>
      <p:sp>
        <p:nvSpPr>
          <p:cNvPr id="15" name="object 15"/>
          <p:cNvSpPr txBox="1"/>
          <p:nvPr/>
        </p:nvSpPr>
        <p:spPr>
          <a:xfrm>
            <a:off x="1381174" y="5013223"/>
            <a:ext cx="3837940" cy="185420"/>
          </a:xfrm>
          <a:prstGeom prst="rect">
            <a:avLst/>
          </a:prstGeom>
        </p:spPr>
        <p:txBody>
          <a:bodyPr wrap="square" lIns="0" tIns="12700" rIns="0" bIns="0" rtlCol="0" vert="horz">
            <a:spAutoFit/>
          </a:bodyPr>
          <a:lstStyle/>
          <a:p>
            <a:pPr marL="12700">
              <a:lnSpc>
                <a:spcPct val="100000"/>
              </a:lnSpc>
              <a:spcBef>
                <a:spcPts val="100"/>
              </a:spcBef>
            </a:pPr>
            <a:r>
              <a:rPr dirty="0" sz="1050" spc="85">
                <a:latin typeface="Arial"/>
                <a:cs typeface="Arial"/>
              </a:rPr>
              <a:t>&lt;matplotlib.axes._subplots.AxesSubplot </a:t>
            </a:r>
            <a:r>
              <a:rPr dirty="0" sz="1050" spc="135">
                <a:latin typeface="Arial"/>
                <a:cs typeface="Arial"/>
              </a:rPr>
              <a:t>at </a:t>
            </a:r>
            <a:r>
              <a:rPr dirty="0" sz="1050" spc="30">
                <a:latin typeface="Arial"/>
                <a:cs typeface="Arial"/>
              </a:rPr>
              <a:t>0xec9f908&gt;</a:t>
            </a:r>
            <a:endParaRPr sz="1050">
              <a:latin typeface="Arial"/>
              <a:cs typeface="Arial"/>
            </a:endParaRPr>
          </a:p>
        </p:txBody>
      </p:sp>
      <p:sp>
        <p:nvSpPr>
          <p:cNvPr id="16" name="object 16"/>
          <p:cNvSpPr/>
          <p:nvPr/>
        </p:nvSpPr>
        <p:spPr>
          <a:xfrm>
            <a:off x="1396999" y="5302255"/>
            <a:ext cx="3629040" cy="2543175"/>
          </a:xfrm>
          <a:prstGeom prst="rect">
            <a:avLst/>
          </a:prstGeom>
          <a:blipFill>
            <a:blip r:embed="rId3" cstate="print"/>
            <a:stretch>
              <a:fillRect/>
            </a:stretch>
          </a:blipFill>
        </p:spPr>
        <p:txBody>
          <a:bodyPr wrap="square" lIns="0" tIns="0" rIns="0" bIns="0" rtlCol="0"/>
          <a:lstStyle/>
          <a:p/>
        </p:txBody>
      </p:sp>
      <p:sp>
        <p:nvSpPr>
          <p:cNvPr id="17" name="object 17"/>
          <p:cNvSpPr txBox="1"/>
          <p:nvPr/>
        </p:nvSpPr>
        <p:spPr>
          <a:xfrm>
            <a:off x="1349374" y="469896"/>
            <a:ext cx="6000750" cy="509270"/>
          </a:xfrm>
          <a:prstGeom prst="rect">
            <a:avLst/>
          </a:prstGeom>
        </p:spPr>
        <p:txBody>
          <a:bodyPr wrap="square" lIns="0" tIns="12700" rIns="0" bIns="0" rtlCol="0" vert="horz">
            <a:spAutoFit/>
          </a:bodyPr>
          <a:lstStyle/>
          <a:p>
            <a:pPr marL="53975">
              <a:lnSpc>
                <a:spcPct val="100000"/>
              </a:lnSpc>
              <a:spcBef>
                <a:spcPts val="100"/>
              </a:spcBef>
            </a:pPr>
            <a:r>
              <a:rPr dirty="0" sz="1050" spc="30" b="1">
                <a:latin typeface="Arial"/>
                <a:cs typeface="Arial"/>
              </a:rPr>
              <a:t>import </a:t>
            </a:r>
            <a:r>
              <a:rPr dirty="0" sz="1050" spc="35">
                <a:latin typeface="Arial"/>
                <a:cs typeface="Arial"/>
              </a:rPr>
              <a:t>seaborn </a:t>
            </a:r>
            <a:r>
              <a:rPr dirty="0" sz="1050" spc="-10" b="1">
                <a:latin typeface="Arial"/>
                <a:cs typeface="Arial"/>
              </a:rPr>
              <a:t>as</a:t>
            </a:r>
            <a:r>
              <a:rPr dirty="0" sz="1050" spc="125" b="1">
                <a:latin typeface="Arial"/>
                <a:cs typeface="Arial"/>
              </a:rPr>
              <a:t> </a:t>
            </a:r>
            <a:r>
              <a:rPr dirty="0" sz="1050" spc="30">
                <a:latin typeface="Arial"/>
                <a:cs typeface="Arial"/>
              </a:rPr>
              <a:t>sns</a:t>
            </a:r>
            <a:endParaRPr sz="1050">
              <a:latin typeface="Arial"/>
              <a:cs typeface="Arial"/>
            </a:endParaRPr>
          </a:p>
          <a:p>
            <a:pPr marL="53975">
              <a:lnSpc>
                <a:spcPct val="100000"/>
              </a:lnSpc>
              <a:spcBef>
                <a:spcPts val="15"/>
              </a:spcBef>
            </a:pPr>
            <a:r>
              <a:rPr dirty="0" sz="1050" spc="30" b="1">
                <a:latin typeface="Arial"/>
                <a:cs typeface="Arial"/>
              </a:rPr>
              <a:t>import </a:t>
            </a:r>
            <a:r>
              <a:rPr dirty="0" sz="1050" spc="125">
                <a:latin typeface="Arial"/>
                <a:cs typeface="Arial"/>
              </a:rPr>
              <a:t>matplotlib </a:t>
            </a:r>
            <a:r>
              <a:rPr dirty="0" sz="1050" spc="-10" b="1">
                <a:latin typeface="Arial"/>
                <a:cs typeface="Arial"/>
              </a:rPr>
              <a:t>as</a:t>
            </a:r>
            <a:r>
              <a:rPr dirty="0" sz="1050" spc="-55" b="1">
                <a:latin typeface="Arial"/>
                <a:cs typeface="Arial"/>
              </a:rPr>
              <a:t> </a:t>
            </a:r>
            <a:r>
              <a:rPr dirty="0" sz="1050" spc="204">
                <a:latin typeface="Arial"/>
                <a:cs typeface="Arial"/>
              </a:rPr>
              <a:t>plt</a:t>
            </a:r>
            <a:endParaRPr sz="1050">
              <a:latin typeface="Arial"/>
              <a:cs typeface="Arial"/>
            </a:endParaRPr>
          </a:p>
          <a:p>
            <a:pPr marL="53975">
              <a:lnSpc>
                <a:spcPct val="100000"/>
              </a:lnSpc>
              <a:spcBef>
                <a:spcPts val="15"/>
              </a:spcBef>
            </a:pPr>
            <a:r>
              <a:rPr dirty="0" sz="1050" spc="80" b="1">
                <a:latin typeface="Arial"/>
                <a:cs typeface="Arial"/>
              </a:rPr>
              <a:t>%</a:t>
            </a:r>
            <a:r>
              <a:rPr dirty="0" sz="1050" spc="80">
                <a:latin typeface="Arial"/>
                <a:cs typeface="Arial"/>
              </a:rPr>
              <a:t>matplotlib</a:t>
            </a:r>
            <a:r>
              <a:rPr dirty="0" sz="1050" spc="280">
                <a:latin typeface="Arial"/>
                <a:cs typeface="Arial"/>
              </a:rPr>
              <a:t> </a:t>
            </a:r>
            <a:r>
              <a:rPr dirty="0" sz="1050" spc="165">
                <a:latin typeface="Arial"/>
                <a:cs typeface="Arial"/>
              </a:rPr>
              <a:t>inline</a:t>
            </a:r>
            <a:endParaRPr sz="1050">
              <a:latin typeface="Arial"/>
              <a:cs typeface="Arial"/>
            </a:endParaRPr>
          </a:p>
        </p:txBody>
      </p:sp>
      <p:sp>
        <p:nvSpPr>
          <p:cNvPr id="20" name="object 20"/>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1" name="object 21"/>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8" name="object 18"/>
          <p:cNvSpPr txBox="1"/>
          <p:nvPr/>
        </p:nvSpPr>
        <p:spPr>
          <a:xfrm>
            <a:off x="1349374" y="1212846"/>
            <a:ext cx="6000750" cy="185420"/>
          </a:xfrm>
          <a:prstGeom prst="rect">
            <a:avLst/>
          </a:prstGeom>
        </p:spPr>
        <p:txBody>
          <a:bodyPr wrap="square" lIns="0" tIns="12700" rIns="0" bIns="0" rtlCol="0" vert="horz">
            <a:spAutoFit/>
          </a:bodyPr>
          <a:lstStyle/>
          <a:p>
            <a:pPr marL="53975">
              <a:lnSpc>
                <a:spcPct val="100000"/>
              </a:lnSpc>
              <a:spcBef>
                <a:spcPts val="100"/>
              </a:spcBef>
            </a:pPr>
            <a:r>
              <a:rPr dirty="0" sz="1050" spc="110">
                <a:latin typeface="Arial"/>
                <a:cs typeface="Arial"/>
              </a:rPr>
              <a:t>sns.distplot(mh_rent['Rent_Price'],bins=15)</a:t>
            </a:r>
            <a:endParaRPr sz="1050">
              <a:latin typeface="Arial"/>
              <a:cs typeface="Arial"/>
            </a:endParaRPr>
          </a:p>
        </p:txBody>
      </p:sp>
      <p:sp>
        <p:nvSpPr>
          <p:cNvPr id="19" name="object 19"/>
          <p:cNvSpPr txBox="1"/>
          <p:nvPr/>
        </p:nvSpPr>
        <p:spPr>
          <a:xfrm>
            <a:off x="1349374" y="4546589"/>
            <a:ext cx="6000750" cy="347345"/>
          </a:xfrm>
          <a:prstGeom prst="rect">
            <a:avLst/>
          </a:prstGeom>
        </p:spPr>
        <p:txBody>
          <a:bodyPr wrap="square" lIns="0" tIns="10795" rIns="0" bIns="0" rtlCol="0" vert="horz">
            <a:spAutoFit/>
          </a:bodyPr>
          <a:lstStyle/>
          <a:p>
            <a:pPr marL="53975" marR="2567305">
              <a:lnSpc>
                <a:spcPct val="101200"/>
              </a:lnSpc>
              <a:spcBef>
                <a:spcPts val="85"/>
              </a:spcBef>
            </a:pPr>
            <a:r>
              <a:rPr dirty="0" sz="1050" spc="30" b="1">
                <a:latin typeface="Arial"/>
                <a:cs typeface="Arial"/>
              </a:rPr>
              <a:t>import </a:t>
            </a:r>
            <a:r>
              <a:rPr dirty="0" sz="1050" spc="35">
                <a:latin typeface="Arial"/>
                <a:cs typeface="Arial"/>
              </a:rPr>
              <a:t>seaborn </a:t>
            </a:r>
            <a:r>
              <a:rPr dirty="0" sz="1050" spc="-10" b="1">
                <a:latin typeface="Arial"/>
                <a:cs typeface="Arial"/>
              </a:rPr>
              <a:t>as </a:t>
            </a:r>
            <a:r>
              <a:rPr dirty="0" sz="1050" spc="30">
                <a:latin typeface="Arial"/>
                <a:cs typeface="Arial"/>
              </a:rPr>
              <a:t>sns  </a:t>
            </a:r>
            <a:r>
              <a:rPr dirty="0" sz="1050" spc="114">
                <a:latin typeface="Arial"/>
                <a:cs typeface="Arial"/>
              </a:rPr>
              <a:t>sns.distplot(mh_rent['Price_per_ft2'],bins=15)</a:t>
            </a:r>
            <a:endParaRPr sz="10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[22]:</a:t>
            </a:r>
            <a:endParaRPr sz="1050">
              <a:latin typeface="Arial"/>
              <a:cs typeface="Arial"/>
            </a:endParaRPr>
          </a:p>
        </p:txBody>
      </p:sp>
      <p:sp>
        <p:nvSpPr>
          <p:cNvPr id="5" name="object 5"/>
          <p:cNvSpPr/>
          <p:nvPr/>
        </p:nvSpPr>
        <p:spPr>
          <a:xfrm>
            <a:off x="1344611" y="430110"/>
            <a:ext cx="6010275" cy="3676650"/>
          </a:xfrm>
          <a:custGeom>
            <a:avLst/>
            <a:gdLst/>
            <a:ahLst/>
            <a:cxnLst/>
            <a:rect l="l" t="t" r="r" b="b"/>
            <a:pathLst>
              <a:path w="6010275" h="3676650">
                <a:moveTo>
                  <a:pt x="0" y="366236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3662362"/>
                </a:lnTo>
                <a:lnTo>
                  <a:pt x="6010275" y="3664267"/>
                </a:lnTo>
                <a:lnTo>
                  <a:pt x="6009913" y="3666172"/>
                </a:lnTo>
                <a:lnTo>
                  <a:pt x="6009189" y="3668077"/>
                </a:lnTo>
                <a:lnTo>
                  <a:pt x="6008465" y="3669982"/>
                </a:lnTo>
                <a:lnTo>
                  <a:pt x="6007427" y="3670934"/>
                </a:lnTo>
                <a:lnTo>
                  <a:pt x="6006093" y="3672840"/>
                </a:lnTo>
                <a:lnTo>
                  <a:pt x="6004750" y="3673792"/>
                </a:lnTo>
                <a:lnTo>
                  <a:pt x="6003207" y="3674744"/>
                </a:lnTo>
                <a:lnTo>
                  <a:pt x="6001454" y="3675697"/>
                </a:lnTo>
                <a:lnTo>
                  <a:pt x="5999702" y="3676650"/>
                </a:lnTo>
                <a:lnTo>
                  <a:pt x="10572" y="3676650"/>
                </a:lnTo>
                <a:lnTo>
                  <a:pt x="8820" y="3675697"/>
                </a:lnTo>
                <a:lnTo>
                  <a:pt x="7067" y="3674744"/>
                </a:lnTo>
                <a:lnTo>
                  <a:pt x="5524" y="3673792"/>
                </a:lnTo>
                <a:lnTo>
                  <a:pt x="4181" y="3672840"/>
                </a:lnTo>
                <a:lnTo>
                  <a:pt x="2847" y="3670934"/>
                </a:lnTo>
                <a:lnTo>
                  <a:pt x="1809" y="3669982"/>
                </a:lnTo>
                <a:lnTo>
                  <a:pt x="1085" y="3668077"/>
                </a:lnTo>
                <a:lnTo>
                  <a:pt x="361" y="3666172"/>
                </a:lnTo>
                <a:lnTo>
                  <a:pt x="0" y="3664267"/>
                </a:lnTo>
                <a:lnTo>
                  <a:pt x="0" y="3662362"/>
                </a:lnTo>
                <a:close/>
              </a:path>
            </a:pathLst>
          </a:custGeom>
          <a:ln w="9525">
            <a:solidFill>
              <a:srgbClr val="CFCFCF"/>
            </a:solidFill>
          </a:ln>
        </p:spPr>
        <p:txBody>
          <a:bodyPr wrap="square" lIns="0" tIns="0" rIns="0" bIns="0" rtlCol="0"/>
          <a:lstStyle/>
          <a:p/>
        </p:txBody>
      </p:sp>
      <p:sp>
        <p:nvSpPr>
          <p:cNvPr id="6" name="object 6"/>
          <p:cNvSpPr txBox="1"/>
          <p:nvPr/>
        </p:nvSpPr>
        <p:spPr>
          <a:xfrm>
            <a:off x="1381174" y="8004073"/>
            <a:ext cx="5377815" cy="1052195"/>
          </a:xfrm>
          <a:prstGeom prst="rect">
            <a:avLst/>
          </a:prstGeom>
        </p:spPr>
        <p:txBody>
          <a:bodyPr wrap="square" lIns="0" tIns="46990" rIns="0" bIns="0" rtlCol="0" vert="horz">
            <a:spAutoFit/>
          </a:bodyPr>
          <a:lstStyle/>
          <a:p>
            <a:pPr marL="12700" marR="146050">
              <a:lnSpc>
                <a:spcPts val="1350"/>
              </a:lnSpc>
              <a:spcBef>
                <a:spcPts val="370"/>
              </a:spcBef>
            </a:pPr>
            <a:r>
              <a:rPr dirty="0" sz="1350" b="1">
                <a:latin typeface="Arial"/>
                <a:cs typeface="Arial"/>
              </a:rPr>
              <a:t>Map of Manhattan showing the places for rent and the cluster</a:t>
            </a:r>
            <a:r>
              <a:rPr dirty="0" sz="1350" spc="-100" b="1">
                <a:latin typeface="Arial"/>
                <a:cs typeface="Arial"/>
              </a:rPr>
              <a:t> </a:t>
            </a:r>
            <a:r>
              <a:rPr dirty="0" sz="1350" b="1">
                <a:latin typeface="Arial"/>
                <a:cs typeface="Arial"/>
              </a:rPr>
              <a:t>of  venues</a:t>
            </a:r>
            <a:endParaRPr sz="1350">
              <a:latin typeface="Arial"/>
              <a:cs typeface="Arial"/>
            </a:endParaRPr>
          </a:p>
          <a:p>
            <a:pPr>
              <a:lnSpc>
                <a:spcPct val="100000"/>
              </a:lnSpc>
            </a:pPr>
            <a:endParaRPr sz="1500">
              <a:latin typeface="Times New Roman"/>
              <a:cs typeface="Times New Roman"/>
            </a:endParaRPr>
          </a:p>
          <a:p>
            <a:pPr marL="12700" marR="5080">
              <a:lnSpc>
                <a:spcPts val="1050"/>
              </a:lnSpc>
              <a:spcBef>
                <a:spcPts val="1290"/>
              </a:spcBef>
            </a:pPr>
            <a:r>
              <a:rPr dirty="0" sz="1050" spc="-10" b="1">
                <a:latin typeface="Arial"/>
                <a:cs typeface="Arial"/>
              </a:rPr>
              <a:t>Now, </a:t>
            </a:r>
            <a:r>
              <a:rPr dirty="0" sz="1050" b="1">
                <a:latin typeface="Arial"/>
                <a:cs typeface="Arial"/>
              </a:rPr>
              <a:t>one can point to a rental place for price and address location information</a:t>
            </a:r>
            <a:r>
              <a:rPr dirty="0" sz="1050" spc="-90" b="1">
                <a:latin typeface="Arial"/>
                <a:cs typeface="Arial"/>
              </a:rPr>
              <a:t> </a:t>
            </a:r>
            <a:r>
              <a:rPr dirty="0" sz="1050" b="1">
                <a:latin typeface="Arial"/>
                <a:cs typeface="Arial"/>
              </a:rPr>
              <a:t>while  knowing the cluster venues around</a:t>
            </a:r>
            <a:r>
              <a:rPr dirty="0" sz="1050" spc="-10" b="1">
                <a:latin typeface="Arial"/>
                <a:cs typeface="Arial"/>
              </a:rPr>
              <a:t> </a:t>
            </a:r>
            <a:r>
              <a:rPr dirty="0" sz="1050" b="1">
                <a:latin typeface="Arial"/>
                <a:cs typeface="Arial"/>
              </a:rPr>
              <a:t>it.</a:t>
            </a:r>
            <a:endParaRPr sz="1050">
              <a:latin typeface="Arial"/>
              <a:cs typeface="Arial"/>
            </a:endParaRPr>
          </a:p>
        </p:txBody>
      </p:sp>
      <p:sp>
        <p:nvSpPr>
          <p:cNvPr id="7" name="object 7"/>
          <p:cNvSpPr/>
          <p:nvPr/>
        </p:nvSpPr>
        <p:spPr>
          <a:xfrm>
            <a:off x="5559430" y="4168780"/>
            <a:ext cx="1695428" cy="351470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3121030" y="4168780"/>
            <a:ext cx="2438400" cy="351470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396998" y="4168780"/>
            <a:ext cx="1724025" cy="3514709"/>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5459411" y="6221417"/>
            <a:ext cx="666750" cy="619125"/>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5792786" y="5164142"/>
            <a:ext cx="600075" cy="809625"/>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6840536" y="5678492"/>
            <a:ext cx="323850" cy="228600"/>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7050086" y="4173542"/>
            <a:ext cx="142875" cy="142875"/>
          </a:xfrm>
          <a:prstGeom prst="rect">
            <a:avLst/>
          </a:prstGeom>
          <a:blipFill>
            <a:blip r:embed="rId8" cstate="print"/>
            <a:stretch>
              <a:fillRect/>
            </a:stretch>
          </a:blipFill>
        </p:spPr>
        <p:txBody>
          <a:bodyPr wrap="square" lIns="0" tIns="0" rIns="0" bIns="0" rtlCol="0"/>
          <a:lstStyle/>
          <a:p/>
        </p:txBody>
      </p:sp>
      <p:sp>
        <p:nvSpPr>
          <p:cNvPr id="14" name="object 14"/>
          <p:cNvSpPr/>
          <p:nvPr/>
        </p:nvSpPr>
        <p:spPr>
          <a:xfrm>
            <a:off x="5478461" y="4983167"/>
            <a:ext cx="142875" cy="142875"/>
          </a:xfrm>
          <a:prstGeom prst="rect">
            <a:avLst/>
          </a:prstGeom>
          <a:blipFill>
            <a:blip r:embed="rId9" cstate="print"/>
            <a:stretch>
              <a:fillRect/>
            </a:stretch>
          </a:blipFill>
        </p:spPr>
        <p:txBody>
          <a:bodyPr wrap="square" lIns="0" tIns="0" rIns="0" bIns="0" rtlCol="0"/>
          <a:lstStyle/>
          <a:p/>
        </p:txBody>
      </p:sp>
      <p:sp>
        <p:nvSpPr>
          <p:cNvPr id="15" name="object 15"/>
          <p:cNvSpPr/>
          <p:nvPr/>
        </p:nvSpPr>
        <p:spPr>
          <a:xfrm>
            <a:off x="5116511" y="7326317"/>
            <a:ext cx="466725" cy="371459"/>
          </a:xfrm>
          <a:prstGeom prst="rect">
            <a:avLst/>
          </a:prstGeom>
          <a:blipFill>
            <a:blip r:embed="rId10" cstate="print"/>
            <a:stretch>
              <a:fillRect/>
            </a:stretch>
          </a:blipFill>
        </p:spPr>
        <p:txBody>
          <a:bodyPr wrap="square" lIns="0" tIns="0" rIns="0" bIns="0" rtlCol="0"/>
          <a:lstStyle/>
          <a:p/>
        </p:txBody>
      </p:sp>
      <p:sp>
        <p:nvSpPr>
          <p:cNvPr id="16" name="object 16"/>
          <p:cNvSpPr/>
          <p:nvPr/>
        </p:nvSpPr>
        <p:spPr>
          <a:xfrm>
            <a:off x="5592761" y="7164392"/>
            <a:ext cx="142875" cy="142875"/>
          </a:xfrm>
          <a:prstGeom prst="rect">
            <a:avLst/>
          </a:prstGeom>
          <a:blipFill>
            <a:blip r:embed="rId11" cstate="print"/>
            <a:stretch>
              <a:fillRect/>
            </a:stretch>
          </a:blipFill>
        </p:spPr>
        <p:txBody>
          <a:bodyPr wrap="square" lIns="0" tIns="0" rIns="0" bIns="0" rtlCol="0"/>
          <a:lstStyle/>
          <a:p/>
        </p:txBody>
      </p:sp>
      <p:sp>
        <p:nvSpPr>
          <p:cNvPr id="17" name="object 17"/>
          <p:cNvSpPr/>
          <p:nvPr/>
        </p:nvSpPr>
        <p:spPr>
          <a:xfrm>
            <a:off x="6492874" y="5464180"/>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8" name="object 18"/>
          <p:cNvSpPr/>
          <p:nvPr/>
        </p:nvSpPr>
        <p:spPr>
          <a:xfrm>
            <a:off x="6492873" y="5464180"/>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35280" y="109947"/>
                </a:lnTo>
                <a:lnTo>
                  <a:pt x="38747" y="111385"/>
                </a:lnTo>
                <a:lnTo>
                  <a:pt x="42319" y="112471"/>
                </a:lnTo>
                <a:lnTo>
                  <a:pt x="45996" y="113204"/>
                </a:lnTo>
                <a:lnTo>
                  <a:pt x="49682" y="113938"/>
                </a:lnTo>
                <a:lnTo>
                  <a:pt x="53397" y="114300"/>
                </a:lnTo>
                <a:lnTo>
                  <a:pt x="57150" y="114300"/>
                </a:lnTo>
                <a:lnTo>
                  <a:pt x="60902" y="114300"/>
                </a:lnTo>
                <a:lnTo>
                  <a:pt x="64617" y="113938"/>
                </a:lnTo>
                <a:lnTo>
                  <a:pt x="68294" y="113204"/>
                </a:lnTo>
                <a:lnTo>
                  <a:pt x="71980" y="112471"/>
                </a:lnTo>
                <a:lnTo>
                  <a:pt x="75552" y="111385"/>
                </a:lnTo>
                <a:lnTo>
                  <a:pt x="79019" y="109947"/>
                </a:lnTo>
                <a:lnTo>
                  <a:pt x="82486" y="108518"/>
                </a:lnTo>
                <a:lnTo>
                  <a:pt x="85782" y="106756"/>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9" name="object 19"/>
          <p:cNvSpPr/>
          <p:nvPr/>
        </p:nvSpPr>
        <p:spPr>
          <a:xfrm>
            <a:off x="6540499" y="5549905"/>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20" name="object 20"/>
          <p:cNvSpPr/>
          <p:nvPr/>
        </p:nvSpPr>
        <p:spPr>
          <a:xfrm>
            <a:off x="6540499" y="5549905"/>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21" name="object 21"/>
          <p:cNvSpPr/>
          <p:nvPr/>
        </p:nvSpPr>
        <p:spPr>
          <a:xfrm>
            <a:off x="5354636" y="6069017"/>
            <a:ext cx="190500" cy="333375"/>
          </a:xfrm>
          <a:prstGeom prst="rect">
            <a:avLst/>
          </a:prstGeom>
          <a:blipFill>
            <a:blip r:embed="rId12" cstate="print"/>
            <a:stretch>
              <a:fillRect/>
            </a:stretch>
          </a:blipFill>
        </p:spPr>
        <p:txBody>
          <a:bodyPr wrap="square" lIns="0" tIns="0" rIns="0" bIns="0" rtlCol="0"/>
          <a:lstStyle/>
          <a:p/>
        </p:txBody>
      </p:sp>
      <p:sp>
        <p:nvSpPr>
          <p:cNvPr id="22" name="object 22"/>
          <p:cNvSpPr/>
          <p:nvPr/>
        </p:nvSpPr>
        <p:spPr>
          <a:xfrm>
            <a:off x="5783261" y="4221167"/>
            <a:ext cx="142875" cy="142875"/>
          </a:xfrm>
          <a:prstGeom prst="rect">
            <a:avLst/>
          </a:prstGeom>
          <a:blipFill>
            <a:blip r:embed="rId13" cstate="print"/>
            <a:stretch>
              <a:fillRect/>
            </a:stretch>
          </a:blipFill>
        </p:spPr>
        <p:txBody>
          <a:bodyPr wrap="square" lIns="0" tIns="0" rIns="0" bIns="0" rtlCol="0"/>
          <a:lstStyle/>
          <a:p/>
        </p:txBody>
      </p:sp>
      <p:sp>
        <p:nvSpPr>
          <p:cNvPr id="23" name="object 23"/>
          <p:cNvSpPr/>
          <p:nvPr/>
        </p:nvSpPr>
        <p:spPr>
          <a:xfrm>
            <a:off x="6249986" y="6097592"/>
            <a:ext cx="142875" cy="142875"/>
          </a:xfrm>
          <a:prstGeom prst="rect">
            <a:avLst/>
          </a:prstGeom>
          <a:blipFill>
            <a:blip r:embed="rId14" cstate="print"/>
            <a:stretch>
              <a:fillRect/>
            </a:stretch>
          </a:blipFill>
        </p:spPr>
        <p:txBody>
          <a:bodyPr wrap="square" lIns="0" tIns="0" rIns="0" bIns="0" rtlCol="0"/>
          <a:lstStyle/>
          <a:p/>
        </p:txBody>
      </p:sp>
      <p:sp>
        <p:nvSpPr>
          <p:cNvPr id="24" name="object 24"/>
          <p:cNvSpPr/>
          <p:nvPr/>
        </p:nvSpPr>
        <p:spPr>
          <a:xfrm>
            <a:off x="7021511" y="5411792"/>
            <a:ext cx="142875" cy="142875"/>
          </a:xfrm>
          <a:prstGeom prst="rect">
            <a:avLst/>
          </a:prstGeom>
          <a:blipFill>
            <a:blip r:embed="rId15" cstate="print"/>
            <a:stretch>
              <a:fillRect/>
            </a:stretch>
          </a:blipFill>
        </p:spPr>
        <p:txBody>
          <a:bodyPr wrap="square" lIns="0" tIns="0" rIns="0" bIns="0" rtlCol="0"/>
          <a:lstStyle/>
          <a:p/>
        </p:txBody>
      </p:sp>
      <p:sp>
        <p:nvSpPr>
          <p:cNvPr id="25" name="object 25"/>
          <p:cNvSpPr/>
          <p:nvPr/>
        </p:nvSpPr>
        <p:spPr>
          <a:xfrm>
            <a:off x="7245349" y="5585012"/>
            <a:ext cx="9525" cy="63500"/>
          </a:xfrm>
          <a:custGeom>
            <a:avLst/>
            <a:gdLst/>
            <a:ahLst/>
            <a:cxnLst/>
            <a:rect l="l" t="t" r="r" b="b"/>
            <a:pathLst>
              <a:path w="9525" h="63500">
                <a:moveTo>
                  <a:pt x="9509" y="63135"/>
                </a:moveTo>
                <a:lnTo>
                  <a:pt x="0" y="35320"/>
                </a:lnTo>
                <a:lnTo>
                  <a:pt x="0" y="27814"/>
                </a:lnTo>
                <a:lnTo>
                  <a:pt x="9509" y="0"/>
                </a:lnTo>
                <a:lnTo>
                  <a:pt x="9509" y="63135"/>
                </a:lnTo>
                <a:close/>
              </a:path>
            </a:pathLst>
          </a:custGeom>
          <a:solidFill>
            <a:srgbClr val="3186CC">
              <a:alpha val="70199"/>
            </a:srgbClr>
          </a:solidFill>
        </p:spPr>
        <p:txBody>
          <a:bodyPr wrap="square" lIns="0" tIns="0" rIns="0" bIns="0" rtlCol="0"/>
          <a:lstStyle/>
          <a:p/>
        </p:txBody>
      </p:sp>
      <p:sp>
        <p:nvSpPr>
          <p:cNvPr id="26" name="object 26"/>
          <p:cNvSpPr/>
          <p:nvPr/>
        </p:nvSpPr>
        <p:spPr>
          <a:xfrm>
            <a:off x="7245349" y="5616580"/>
            <a:ext cx="9525" cy="31750"/>
          </a:xfrm>
          <a:custGeom>
            <a:avLst/>
            <a:gdLst/>
            <a:ahLst/>
            <a:cxnLst/>
            <a:rect l="l" t="t" r="r" b="b"/>
            <a:pathLst>
              <a:path w="9525" h="31750">
                <a:moveTo>
                  <a:pt x="0" y="0"/>
                </a:moveTo>
                <a:lnTo>
                  <a:pt x="0" y="3752"/>
                </a:lnTo>
                <a:lnTo>
                  <a:pt x="361" y="7467"/>
                </a:lnTo>
                <a:lnTo>
                  <a:pt x="1095" y="11153"/>
                </a:lnTo>
                <a:lnTo>
                  <a:pt x="1828" y="14830"/>
                </a:lnTo>
                <a:lnTo>
                  <a:pt x="2914" y="18402"/>
                </a:lnTo>
                <a:lnTo>
                  <a:pt x="4352" y="21869"/>
                </a:lnTo>
                <a:lnTo>
                  <a:pt x="5781" y="25336"/>
                </a:lnTo>
                <a:lnTo>
                  <a:pt x="7543" y="28632"/>
                </a:lnTo>
                <a:lnTo>
                  <a:pt x="9509" y="31567"/>
                </a:lnTo>
              </a:path>
            </a:pathLst>
          </a:custGeom>
          <a:ln w="28575">
            <a:solidFill>
              <a:srgbClr val="0000FF"/>
            </a:solidFill>
          </a:ln>
        </p:spPr>
        <p:txBody>
          <a:bodyPr wrap="square" lIns="0" tIns="0" rIns="0" bIns="0" rtlCol="0"/>
          <a:lstStyle/>
          <a:p/>
        </p:txBody>
      </p:sp>
      <p:sp>
        <p:nvSpPr>
          <p:cNvPr id="27" name="object 27"/>
          <p:cNvSpPr/>
          <p:nvPr/>
        </p:nvSpPr>
        <p:spPr>
          <a:xfrm>
            <a:off x="7245349" y="5585012"/>
            <a:ext cx="9525" cy="31750"/>
          </a:xfrm>
          <a:custGeom>
            <a:avLst/>
            <a:gdLst/>
            <a:ahLst/>
            <a:cxnLst/>
            <a:rect l="l" t="t" r="r" b="b"/>
            <a:pathLst>
              <a:path w="9525" h="31750">
                <a:moveTo>
                  <a:pt x="9509" y="0"/>
                </a:moveTo>
                <a:lnTo>
                  <a:pt x="7543" y="2935"/>
                </a:lnTo>
                <a:lnTo>
                  <a:pt x="5781" y="6231"/>
                </a:lnTo>
                <a:lnTo>
                  <a:pt x="4352" y="9698"/>
                </a:lnTo>
                <a:lnTo>
                  <a:pt x="2914" y="13165"/>
                </a:lnTo>
                <a:lnTo>
                  <a:pt x="1828" y="16737"/>
                </a:lnTo>
                <a:lnTo>
                  <a:pt x="1095" y="20413"/>
                </a:lnTo>
                <a:lnTo>
                  <a:pt x="361" y="24100"/>
                </a:lnTo>
                <a:lnTo>
                  <a:pt x="0" y="27814"/>
                </a:lnTo>
                <a:lnTo>
                  <a:pt x="0" y="31567"/>
                </a:lnTo>
              </a:path>
            </a:pathLst>
          </a:custGeom>
          <a:ln w="28575">
            <a:solidFill>
              <a:srgbClr val="0000FF"/>
            </a:solidFill>
          </a:ln>
        </p:spPr>
        <p:txBody>
          <a:bodyPr wrap="square" lIns="0" tIns="0" rIns="0" bIns="0" rtlCol="0"/>
          <a:lstStyle/>
          <a:p/>
        </p:txBody>
      </p:sp>
      <p:sp>
        <p:nvSpPr>
          <p:cNvPr id="28" name="object 28"/>
          <p:cNvSpPr/>
          <p:nvPr/>
        </p:nvSpPr>
        <p:spPr>
          <a:xfrm>
            <a:off x="6619881" y="4168779"/>
            <a:ext cx="107950" cy="38100"/>
          </a:xfrm>
          <a:custGeom>
            <a:avLst/>
            <a:gdLst/>
            <a:ahLst/>
            <a:cxnLst/>
            <a:rect l="l" t="t" r="r" b="b"/>
            <a:pathLst>
              <a:path w="107950" h="38100">
                <a:moveTo>
                  <a:pt x="57720" y="38100"/>
                </a:moveTo>
                <a:lnTo>
                  <a:pt x="50214" y="38100"/>
                </a:lnTo>
                <a:lnTo>
                  <a:pt x="46499" y="37734"/>
                </a:lnTo>
                <a:lnTo>
                  <a:pt x="10904" y="18708"/>
                </a:lnTo>
                <a:lnTo>
                  <a:pt x="0" y="0"/>
                </a:lnTo>
                <a:lnTo>
                  <a:pt x="107934" y="0"/>
                </a:lnTo>
                <a:lnTo>
                  <a:pt x="82599" y="30553"/>
                </a:lnTo>
                <a:lnTo>
                  <a:pt x="57720" y="38100"/>
                </a:lnTo>
                <a:close/>
              </a:path>
            </a:pathLst>
          </a:custGeom>
          <a:solidFill>
            <a:srgbClr val="3186CC">
              <a:alpha val="70199"/>
            </a:srgbClr>
          </a:solidFill>
        </p:spPr>
        <p:txBody>
          <a:bodyPr wrap="square" lIns="0" tIns="0" rIns="0" bIns="0" rtlCol="0"/>
          <a:lstStyle/>
          <a:p/>
        </p:txBody>
      </p:sp>
      <p:sp>
        <p:nvSpPr>
          <p:cNvPr id="29" name="object 29"/>
          <p:cNvSpPr/>
          <p:nvPr/>
        </p:nvSpPr>
        <p:spPr>
          <a:xfrm>
            <a:off x="6619881" y="4168779"/>
            <a:ext cx="107950" cy="38100"/>
          </a:xfrm>
          <a:custGeom>
            <a:avLst/>
            <a:gdLst/>
            <a:ahLst/>
            <a:cxnLst/>
            <a:rect l="l" t="t" r="r" b="b"/>
            <a:pathLst>
              <a:path w="107950" h="38100">
                <a:moveTo>
                  <a:pt x="0" y="0"/>
                </a:moveTo>
                <a:lnTo>
                  <a:pt x="1170" y="2820"/>
                </a:lnTo>
                <a:lnTo>
                  <a:pt x="2598" y="6287"/>
                </a:lnTo>
                <a:lnTo>
                  <a:pt x="4361" y="9581"/>
                </a:lnTo>
                <a:lnTo>
                  <a:pt x="22220" y="28468"/>
                </a:lnTo>
                <a:lnTo>
                  <a:pt x="25335" y="30553"/>
                </a:lnTo>
                <a:lnTo>
                  <a:pt x="50214" y="38100"/>
                </a:lnTo>
                <a:lnTo>
                  <a:pt x="53967" y="38100"/>
                </a:lnTo>
                <a:lnTo>
                  <a:pt x="57720" y="38100"/>
                </a:lnTo>
                <a:lnTo>
                  <a:pt x="85714" y="28468"/>
                </a:lnTo>
                <a:lnTo>
                  <a:pt x="88838" y="26384"/>
                </a:lnTo>
                <a:lnTo>
                  <a:pt x="106764" y="2820"/>
                </a:lnTo>
                <a:lnTo>
                  <a:pt x="107934" y="0"/>
                </a:lnTo>
              </a:path>
            </a:pathLst>
          </a:custGeom>
          <a:ln w="28575">
            <a:solidFill>
              <a:srgbClr val="0000FF"/>
            </a:solidFill>
          </a:ln>
        </p:spPr>
        <p:txBody>
          <a:bodyPr wrap="square" lIns="0" tIns="0" rIns="0" bIns="0" rtlCol="0"/>
          <a:lstStyle/>
          <a:p/>
        </p:txBody>
      </p:sp>
      <p:sp>
        <p:nvSpPr>
          <p:cNvPr id="30" name="object 30"/>
          <p:cNvSpPr/>
          <p:nvPr/>
        </p:nvSpPr>
        <p:spPr>
          <a:xfrm>
            <a:off x="5897561" y="7116767"/>
            <a:ext cx="142875" cy="142875"/>
          </a:xfrm>
          <a:prstGeom prst="rect">
            <a:avLst/>
          </a:prstGeom>
          <a:blipFill>
            <a:blip r:embed="rId16" cstate="print"/>
            <a:stretch>
              <a:fillRect/>
            </a:stretch>
          </a:blipFill>
        </p:spPr>
        <p:txBody>
          <a:bodyPr wrap="square" lIns="0" tIns="0" rIns="0" bIns="0" rtlCol="0"/>
          <a:lstStyle/>
          <a:p/>
        </p:txBody>
      </p:sp>
      <p:sp>
        <p:nvSpPr>
          <p:cNvPr id="31" name="object 31"/>
          <p:cNvSpPr/>
          <p:nvPr/>
        </p:nvSpPr>
        <p:spPr>
          <a:xfrm>
            <a:off x="7245349" y="5585012"/>
            <a:ext cx="9525" cy="63500"/>
          </a:xfrm>
          <a:custGeom>
            <a:avLst/>
            <a:gdLst/>
            <a:ahLst/>
            <a:cxnLst/>
            <a:rect l="l" t="t" r="r" b="b"/>
            <a:pathLst>
              <a:path w="9525" h="63500">
                <a:moveTo>
                  <a:pt x="9509" y="63135"/>
                </a:moveTo>
                <a:lnTo>
                  <a:pt x="0" y="35320"/>
                </a:lnTo>
                <a:lnTo>
                  <a:pt x="0" y="27814"/>
                </a:lnTo>
                <a:lnTo>
                  <a:pt x="9509" y="0"/>
                </a:lnTo>
                <a:lnTo>
                  <a:pt x="9509" y="63135"/>
                </a:lnTo>
                <a:close/>
              </a:path>
            </a:pathLst>
          </a:custGeom>
          <a:solidFill>
            <a:srgbClr val="3186CC">
              <a:alpha val="70199"/>
            </a:srgbClr>
          </a:solidFill>
        </p:spPr>
        <p:txBody>
          <a:bodyPr wrap="square" lIns="0" tIns="0" rIns="0" bIns="0" rtlCol="0"/>
          <a:lstStyle/>
          <a:p/>
        </p:txBody>
      </p:sp>
      <p:sp>
        <p:nvSpPr>
          <p:cNvPr id="32" name="object 32"/>
          <p:cNvSpPr/>
          <p:nvPr/>
        </p:nvSpPr>
        <p:spPr>
          <a:xfrm>
            <a:off x="7245349" y="5616580"/>
            <a:ext cx="9525" cy="31750"/>
          </a:xfrm>
          <a:custGeom>
            <a:avLst/>
            <a:gdLst/>
            <a:ahLst/>
            <a:cxnLst/>
            <a:rect l="l" t="t" r="r" b="b"/>
            <a:pathLst>
              <a:path w="9525" h="31750">
                <a:moveTo>
                  <a:pt x="0" y="0"/>
                </a:moveTo>
                <a:lnTo>
                  <a:pt x="0" y="3752"/>
                </a:lnTo>
                <a:lnTo>
                  <a:pt x="361" y="7467"/>
                </a:lnTo>
                <a:lnTo>
                  <a:pt x="1095" y="11153"/>
                </a:lnTo>
                <a:lnTo>
                  <a:pt x="1828" y="14830"/>
                </a:lnTo>
                <a:lnTo>
                  <a:pt x="2914" y="18402"/>
                </a:lnTo>
                <a:lnTo>
                  <a:pt x="4352" y="21869"/>
                </a:lnTo>
                <a:lnTo>
                  <a:pt x="5781" y="25336"/>
                </a:lnTo>
                <a:lnTo>
                  <a:pt x="7543" y="28632"/>
                </a:lnTo>
                <a:lnTo>
                  <a:pt x="9509" y="31567"/>
                </a:lnTo>
              </a:path>
            </a:pathLst>
          </a:custGeom>
          <a:ln w="28575">
            <a:solidFill>
              <a:srgbClr val="0000FF"/>
            </a:solidFill>
          </a:ln>
        </p:spPr>
        <p:txBody>
          <a:bodyPr wrap="square" lIns="0" tIns="0" rIns="0" bIns="0" rtlCol="0"/>
          <a:lstStyle/>
          <a:p/>
        </p:txBody>
      </p:sp>
      <p:sp>
        <p:nvSpPr>
          <p:cNvPr id="33" name="object 33"/>
          <p:cNvSpPr/>
          <p:nvPr/>
        </p:nvSpPr>
        <p:spPr>
          <a:xfrm>
            <a:off x="7245349" y="5585012"/>
            <a:ext cx="9525" cy="31750"/>
          </a:xfrm>
          <a:custGeom>
            <a:avLst/>
            <a:gdLst/>
            <a:ahLst/>
            <a:cxnLst/>
            <a:rect l="l" t="t" r="r" b="b"/>
            <a:pathLst>
              <a:path w="9525" h="31750">
                <a:moveTo>
                  <a:pt x="9509" y="0"/>
                </a:moveTo>
                <a:lnTo>
                  <a:pt x="7543" y="2935"/>
                </a:lnTo>
                <a:lnTo>
                  <a:pt x="5781" y="6231"/>
                </a:lnTo>
                <a:lnTo>
                  <a:pt x="4352" y="9698"/>
                </a:lnTo>
                <a:lnTo>
                  <a:pt x="2914" y="13165"/>
                </a:lnTo>
                <a:lnTo>
                  <a:pt x="1828" y="16737"/>
                </a:lnTo>
                <a:lnTo>
                  <a:pt x="1095" y="20413"/>
                </a:lnTo>
                <a:lnTo>
                  <a:pt x="361" y="24100"/>
                </a:lnTo>
                <a:lnTo>
                  <a:pt x="0" y="27814"/>
                </a:lnTo>
                <a:lnTo>
                  <a:pt x="0" y="31567"/>
                </a:lnTo>
              </a:path>
            </a:pathLst>
          </a:custGeom>
          <a:ln w="28575">
            <a:solidFill>
              <a:srgbClr val="0000FF"/>
            </a:solidFill>
          </a:ln>
        </p:spPr>
        <p:txBody>
          <a:bodyPr wrap="square" lIns="0" tIns="0" rIns="0" bIns="0" rtlCol="0"/>
          <a:lstStyle/>
          <a:p/>
        </p:txBody>
      </p:sp>
      <p:sp>
        <p:nvSpPr>
          <p:cNvPr id="34" name="object 34"/>
          <p:cNvSpPr/>
          <p:nvPr/>
        </p:nvSpPr>
        <p:spPr>
          <a:xfrm>
            <a:off x="6845299" y="6550030"/>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35" name="object 35"/>
          <p:cNvSpPr/>
          <p:nvPr/>
        </p:nvSpPr>
        <p:spPr>
          <a:xfrm>
            <a:off x="6845299" y="6550030"/>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36" name="object 36"/>
          <p:cNvSpPr/>
          <p:nvPr/>
        </p:nvSpPr>
        <p:spPr>
          <a:xfrm>
            <a:off x="5459411" y="5421317"/>
            <a:ext cx="142875" cy="142875"/>
          </a:xfrm>
          <a:prstGeom prst="rect">
            <a:avLst/>
          </a:prstGeom>
          <a:blipFill>
            <a:blip r:embed="rId17" cstate="print"/>
            <a:stretch>
              <a:fillRect/>
            </a:stretch>
          </a:blipFill>
        </p:spPr>
        <p:txBody>
          <a:bodyPr wrap="square" lIns="0" tIns="0" rIns="0" bIns="0" rtlCol="0"/>
          <a:lstStyle/>
          <a:p/>
        </p:txBody>
      </p:sp>
      <p:sp>
        <p:nvSpPr>
          <p:cNvPr id="37" name="object 37"/>
          <p:cNvSpPr/>
          <p:nvPr/>
        </p:nvSpPr>
        <p:spPr>
          <a:xfrm>
            <a:off x="6619881" y="4168779"/>
            <a:ext cx="107950" cy="38100"/>
          </a:xfrm>
          <a:custGeom>
            <a:avLst/>
            <a:gdLst/>
            <a:ahLst/>
            <a:cxnLst/>
            <a:rect l="l" t="t" r="r" b="b"/>
            <a:pathLst>
              <a:path w="107950" h="38100">
                <a:moveTo>
                  <a:pt x="57720" y="38100"/>
                </a:moveTo>
                <a:lnTo>
                  <a:pt x="50214" y="38100"/>
                </a:lnTo>
                <a:lnTo>
                  <a:pt x="46499" y="37734"/>
                </a:lnTo>
                <a:lnTo>
                  <a:pt x="10904" y="18708"/>
                </a:lnTo>
                <a:lnTo>
                  <a:pt x="0" y="0"/>
                </a:lnTo>
                <a:lnTo>
                  <a:pt x="107934" y="0"/>
                </a:lnTo>
                <a:lnTo>
                  <a:pt x="82599" y="30553"/>
                </a:lnTo>
                <a:lnTo>
                  <a:pt x="57720" y="38100"/>
                </a:lnTo>
                <a:close/>
              </a:path>
            </a:pathLst>
          </a:custGeom>
          <a:solidFill>
            <a:srgbClr val="3186CC">
              <a:alpha val="70199"/>
            </a:srgbClr>
          </a:solidFill>
        </p:spPr>
        <p:txBody>
          <a:bodyPr wrap="square" lIns="0" tIns="0" rIns="0" bIns="0" rtlCol="0"/>
          <a:lstStyle/>
          <a:p/>
        </p:txBody>
      </p:sp>
      <p:sp>
        <p:nvSpPr>
          <p:cNvPr id="38" name="object 38"/>
          <p:cNvSpPr/>
          <p:nvPr/>
        </p:nvSpPr>
        <p:spPr>
          <a:xfrm>
            <a:off x="6619881" y="4168779"/>
            <a:ext cx="107950" cy="38100"/>
          </a:xfrm>
          <a:custGeom>
            <a:avLst/>
            <a:gdLst/>
            <a:ahLst/>
            <a:cxnLst/>
            <a:rect l="l" t="t" r="r" b="b"/>
            <a:pathLst>
              <a:path w="107950" h="38100">
                <a:moveTo>
                  <a:pt x="0" y="0"/>
                </a:moveTo>
                <a:lnTo>
                  <a:pt x="1170" y="2820"/>
                </a:lnTo>
                <a:lnTo>
                  <a:pt x="2598" y="6287"/>
                </a:lnTo>
                <a:lnTo>
                  <a:pt x="4361" y="9581"/>
                </a:lnTo>
                <a:lnTo>
                  <a:pt x="22220" y="28468"/>
                </a:lnTo>
                <a:lnTo>
                  <a:pt x="25335" y="30553"/>
                </a:lnTo>
                <a:lnTo>
                  <a:pt x="50214" y="38100"/>
                </a:lnTo>
                <a:lnTo>
                  <a:pt x="53967" y="38100"/>
                </a:lnTo>
                <a:lnTo>
                  <a:pt x="57720" y="38100"/>
                </a:lnTo>
                <a:lnTo>
                  <a:pt x="85714" y="28468"/>
                </a:lnTo>
                <a:lnTo>
                  <a:pt x="88838" y="26384"/>
                </a:lnTo>
                <a:lnTo>
                  <a:pt x="106764" y="2820"/>
                </a:lnTo>
                <a:lnTo>
                  <a:pt x="107934" y="0"/>
                </a:lnTo>
              </a:path>
            </a:pathLst>
          </a:custGeom>
          <a:ln w="28575">
            <a:solidFill>
              <a:srgbClr val="0000FF"/>
            </a:solidFill>
          </a:ln>
        </p:spPr>
        <p:txBody>
          <a:bodyPr wrap="square" lIns="0" tIns="0" rIns="0" bIns="0" rtlCol="0"/>
          <a:lstStyle/>
          <a:p/>
        </p:txBody>
      </p:sp>
      <p:sp>
        <p:nvSpPr>
          <p:cNvPr id="39" name="object 39"/>
          <p:cNvSpPr/>
          <p:nvPr/>
        </p:nvSpPr>
        <p:spPr>
          <a:xfrm>
            <a:off x="5783261" y="7459667"/>
            <a:ext cx="142875" cy="142875"/>
          </a:xfrm>
          <a:prstGeom prst="rect">
            <a:avLst/>
          </a:prstGeom>
          <a:blipFill>
            <a:blip r:embed="rId18" cstate="print"/>
            <a:stretch>
              <a:fillRect/>
            </a:stretch>
          </a:blipFill>
        </p:spPr>
        <p:txBody>
          <a:bodyPr wrap="square" lIns="0" tIns="0" rIns="0" bIns="0" rtlCol="0"/>
          <a:lstStyle/>
          <a:p/>
        </p:txBody>
      </p:sp>
      <p:sp>
        <p:nvSpPr>
          <p:cNvPr id="40" name="object 40"/>
          <p:cNvSpPr/>
          <p:nvPr/>
        </p:nvSpPr>
        <p:spPr>
          <a:xfrm>
            <a:off x="7116761" y="5164142"/>
            <a:ext cx="142875" cy="142875"/>
          </a:xfrm>
          <a:prstGeom prst="rect">
            <a:avLst/>
          </a:prstGeom>
          <a:blipFill>
            <a:blip r:embed="rId19" cstate="print"/>
            <a:stretch>
              <a:fillRect/>
            </a:stretch>
          </a:blipFill>
        </p:spPr>
        <p:txBody>
          <a:bodyPr wrap="square" lIns="0" tIns="0" rIns="0" bIns="0" rtlCol="0"/>
          <a:lstStyle/>
          <a:p/>
        </p:txBody>
      </p:sp>
      <p:sp>
        <p:nvSpPr>
          <p:cNvPr id="41" name="object 41"/>
          <p:cNvSpPr/>
          <p:nvPr/>
        </p:nvSpPr>
        <p:spPr>
          <a:xfrm>
            <a:off x="6845299" y="6550030"/>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42" name="object 42"/>
          <p:cNvSpPr/>
          <p:nvPr/>
        </p:nvSpPr>
        <p:spPr>
          <a:xfrm>
            <a:off x="6845299" y="6550030"/>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43" name="object 43"/>
          <p:cNvSpPr/>
          <p:nvPr/>
        </p:nvSpPr>
        <p:spPr>
          <a:xfrm>
            <a:off x="5926136" y="4849817"/>
            <a:ext cx="142875" cy="142875"/>
          </a:xfrm>
          <a:prstGeom prst="rect">
            <a:avLst/>
          </a:prstGeom>
          <a:blipFill>
            <a:blip r:embed="rId20" cstate="print"/>
            <a:stretch>
              <a:fillRect/>
            </a:stretch>
          </a:blipFill>
        </p:spPr>
        <p:txBody>
          <a:bodyPr wrap="square" lIns="0" tIns="0" rIns="0" bIns="0" rtlCol="0"/>
          <a:lstStyle/>
          <a:p/>
        </p:txBody>
      </p:sp>
      <p:sp>
        <p:nvSpPr>
          <p:cNvPr id="44" name="object 44"/>
          <p:cNvSpPr/>
          <p:nvPr/>
        </p:nvSpPr>
        <p:spPr>
          <a:xfrm>
            <a:off x="1501774" y="4273555"/>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45" name="object 45"/>
          <p:cNvSpPr/>
          <p:nvPr/>
        </p:nvSpPr>
        <p:spPr>
          <a:xfrm>
            <a:off x="1511299" y="4564067"/>
            <a:ext cx="285750" cy="0"/>
          </a:xfrm>
          <a:custGeom>
            <a:avLst/>
            <a:gdLst/>
            <a:ahLst/>
            <a:cxnLst/>
            <a:rect l="l" t="t" r="r" b="b"/>
            <a:pathLst>
              <a:path w="285750" h="0">
                <a:moveTo>
                  <a:pt x="0" y="0"/>
                </a:moveTo>
                <a:lnTo>
                  <a:pt x="285749" y="0"/>
                </a:lnTo>
              </a:path>
            </a:pathLst>
          </a:custGeom>
          <a:ln w="9524">
            <a:solidFill>
              <a:srgbClr val="CCCCCC"/>
            </a:solidFill>
          </a:ln>
        </p:spPr>
        <p:txBody>
          <a:bodyPr wrap="square" lIns="0" tIns="0" rIns="0" bIns="0" rtlCol="0"/>
          <a:lstStyle/>
          <a:p/>
        </p:txBody>
      </p:sp>
      <p:sp>
        <p:nvSpPr>
          <p:cNvPr id="46" name="object 46"/>
          <p:cNvSpPr txBox="1"/>
          <p:nvPr/>
        </p:nvSpPr>
        <p:spPr>
          <a:xfrm>
            <a:off x="5936505" y="7527929"/>
            <a:ext cx="1283335" cy="151130"/>
          </a:xfrm>
          <a:prstGeom prst="rect">
            <a:avLst/>
          </a:prstGeom>
        </p:spPr>
        <p:txBody>
          <a:bodyPr wrap="square" lIns="0" tIns="15875" rIns="0" bIns="0" rtlCol="0" vert="horz">
            <a:spAutoFit/>
          </a:bodyPr>
          <a:lstStyle/>
          <a:p>
            <a:pPr marL="12700">
              <a:lnSpc>
                <a:spcPct val="100000"/>
              </a:lnSpc>
              <a:spcBef>
                <a:spcPts val="125"/>
              </a:spcBef>
            </a:pPr>
            <a:r>
              <a:rPr dirty="0" sz="800" spc="10">
                <a:latin typeface="Arial"/>
                <a:cs typeface="Arial"/>
                <a:hlinkClick r:id="rId21"/>
              </a:rPr>
              <a:t>Leaflet </a:t>
            </a:r>
            <a:r>
              <a:rPr dirty="0" sz="800" spc="5">
                <a:latin typeface="Arial"/>
                <a:cs typeface="Arial"/>
                <a:hlinkClick r:id="rId21"/>
              </a:rPr>
              <a:t>(http://leafletjs.com)</a:t>
            </a:r>
            <a:endParaRPr sz="800">
              <a:latin typeface="Arial"/>
              <a:cs typeface="Arial"/>
            </a:endParaRPr>
          </a:p>
        </p:txBody>
      </p:sp>
      <p:sp>
        <p:nvSpPr>
          <p:cNvPr id="47" name="object 47"/>
          <p:cNvSpPr txBox="1"/>
          <p:nvPr/>
        </p:nvSpPr>
        <p:spPr>
          <a:xfrm>
            <a:off x="1390698" y="469896"/>
            <a:ext cx="5597525"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50" i="1">
                <a:latin typeface="Arial"/>
                <a:cs typeface="Arial"/>
              </a:rPr>
              <a:t>from</a:t>
            </a:r>
            <a:r>
              <a:rPr dirty="0" sz="1050" spc="-110" i="1">
                <a:latin typeface="Arial"/>
                <a:cs typeface="Arial"/>
              </a:rPr>
              <a:t> </a:t>
            </a:r>
            <a:r>
              <a:rPr dirty="0" sz="1050" spc="15" i="1">
                <a:latin typeface="Arial"/>
                <a:cs typeface="Arial"/>
              </a:rPr>
              <a:t>Nominatim</a:t>
            </a:r>
            <a:endParaRPr sz="1050">
              <a:latin typeface="Arial"/>
              <a:cs typeface="Arial"/>
            </a:endParaRPr>
          </a:p>
          <a:p>
            <a:pPr marL="12700">
              <a:lnSpc>
                <a:spcPct val="100000"/>
              </a:lnSpc>
              <a:spcBef>
                <a:spcPts val="15"/>
              </a:spcBef>
            </a:pPr>
            <a:r>
              <a:rPr dirty="0" sz="1050" spc="130">
                <a:latin typeface="Arial"/>
                <a:cs typeface="Arial"/>
              </a:rPr>
              <a:t>latitude=</a:t>
            </a:r>
            <a:r>
              <a:rPr dirty="0" sz="1050" spc="280">
                <a:latin typeface="Arial"/>
                <a:cs typeface="Arial"/>
              </a:rPr>
              <a:t> </a:t>
            </a:r>
            <a:r>
              <a:rPr dirty="0" sz="1050" spc="20">
                <a:latin typeface="Arial"/>
                <a:cs typeface="Arial"/>
              </a:rPr>
              <a:t>40.7308619</a:t>
            </a:r>
            <a:endParaRPr sz="1050">
              <a:latin typeface="Arial"/>
              <a:cs typeface="Arial"/>
            </a:endParaRPr>
          </a:p>
          <a:p>
            <a:pPr marL="12700">
              <a:lnSpc>
                <a:spcPct val="100000"/>
              </a:lnSpc>
              <a:spcBef>
                <a:spcPts val="15"/>
              </a:spcBef>
            </a:pPr>
            <a:r>
              <a:rPr dirty="0" sz="1050" spc="85">
                <a:latin typeface="Arial"/>
                <a:cs typeface="Arial"/>
              </a:rPr>
              <a:t>longitude=</a:t>
            </a:r>
            <a:r>
              <a:rPr dirty="0" sz="1050" spc="280">
                <a:latin typeface="Arial"/>
                <a:cs typeface="Arial"/>
              </a:rPr>
              <a:t> </a:t>
            </a:r>
            <a:r>
              <a:rPr dirty="0" sz="1050" spc="40" b="1">
                <a:latin typeface="Arial"/>
                <a:cs typeface="Arial"/>
              </a:rPr>
              <a:t>-</a:t>
            </a:r>
            <a:r>
              <a:rPr dirty="0" sz="1050" spc="40">
                <a:latin typeface="Arial"/>
                <a:cs typeface="Arial"/>
              </a:rPr>
              <a:t>73.9871558</a:t>
            </a:r>
            <a:endParaRPr sz="1050">
              <a:latin typeface="Arial"/>
              <a:cs typeface="Arial"/>
            </a:endParaRPr>
          </a:p>
        </p:txBody>
      </p:sp>
      <p:sp>
        <p:nvSpPr>
          <p:cNvPr id="48" name="object 48"/>
          <p:cNvSpPr txBox="1"/>
          <p:nvPr/>
        </p:nvSpPr>
        <p:spPr>
          <a:xfrm>
            <a:off x="688230" y="1117596"/>
            <a:ext cx="6664959" cy="3691254"/>
          </a:xfrm>
          <a:prstGeom prst="rect">
            <a:avLst/>
          </a:prstGeom>
        </p:spPr>
        <p:txBody>
          <a:bodyPr wrap="square" lIns="0" tIns="12700" rIns="0" bIns="0" rtlCol="0" vert="horz">
            <a:spAutoFit/>
          </a:bodyPr>
          <a:lstStyle/>
          <a:p>
            <a:pPr marL="715010">
              <a:lnSpc>
                <a:spcPct val="100000"/>
              </a:lnSpc>
              <a:spcBef>
                <a:spcPts val="100"/>
              </a:spcBef>
            </a:pPr>
            <a:r>
              <a:rPr dirty="0" sz="1050" spc="20">
                <a:latin typeface="Arial"/>
                <a:cs typeface="Arial"/>
              </a:rPr>
              <a:t>map_manhattan_rent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80">
                <a:latin typeface="Arial"/>
                <a:cs typeface="Arial"/>
              </a:rPr>
              <a:t> </a:t>
            </a:r>
            <a:r>
              <a:rPr dirty="0" sz="1050" spc="60">
                <a:latin typeface="Arial"/>
                <a:cs typeface="Arial"/>
              </a:rPr>
              <a:t>zoom_start=12.5)</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a:t>
            </a:r>
            <a:r>
              <a:rPr dirty="0" sz="1050" spc="215" i="1">
                <a:latin typeface="Arial"/>
                <a:cs typeface="Arial"/>
              </a:rPr>
              <a:t> </a:t>
            </a:r>
            <a:r>
              <a:rPr dirty="0" sz="1050" spc="-105" i="1">
                <a:latin typeface="Arial"/>
                <a:cs typeface="Arial"/>
              </a:rPr>
              <a:t>map</a:t>
            </a:r>
            <a:endParaRPr sz="1050">
              <a:latin typeface="Arial"/>
              <a:cs typeface="Arial"/>
            </a:endParaRPr>
          </a:p>
          <a:p>
            <a:pPr marL="1007744"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zip(mh_rent['Lat'], </a:t>
            </a:r>
            <a:r>
              <a:rPr dirty="0" sz="1050" spc="114">
                <a:latin typeface="Arial"/>
                <a:cs typeface="Arial"/>
              </a:rPr>
              <a:t>mh_rent['Long'],'$ </a:t>
            </a:r>
            <a:r>
              <a:rPr dirty="0" sz="1050" spc="375">
                <a:latin typeface="Arial"/>
                <a:cs typeface="Arial"/>
              </a:rPr>
              <a:t>' </a:t>
            </a:r>
            <a:r>
              <a:rPr dirty="0" sz="1050" spc="-40" b="1">
                <a:latin typeface="Arial"/>
                <a:cs typeface="Arial"/>
              </a:rPr>
              <a:t>+ </a:t>
            </a:r>
            <a:r>
              <a:rPr dirty="0" sz="1050" spc="50">
                <a:latin typeface="Arial"/>
                <a:cs typeface="Arial"/>
              </a:rPr>
              <a:t>mh_rent['Rent_P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1301115" marR="4182110"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80">
                <a:latin typeface="Arial"/>
                <a:cs typeface="Arial"/>
              </a:rPr>
              <a:t>CircleMarke</a:t>
            </a:r>
            <a:r>
              <a:rPr dirty="0" sz="1050" spc="5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90">
                <a:latin typeface="Arial"/>
                <a:cs typeface="Arial"/>
              </a:rPr>
              <a:t>radius=6,  </a:t>
            </a:r>
            <a:r>
              <a:rPr dirty="0" sz="1050" spc="70">
                <a:latin typeface="Arial"/>
                <a:cs typeface="Arial"/>
              </a:rPr>
              <a:t>popup=label,  </a:t>
            </a:r>
            <a:r>
              <a:rPr dirty="0" sz="1050" spc="145">
                <a:latin typeface="Arial"/>
                <a:cs typeface="Arial"/>
              </a:rPr>
              <a:t>color='blue',  </a:t>
            </a:r>
            <a:r>
              <a:rPr dirty="0" sz="1050" spc="170">
                <a:latin typeface="Arial"/>
                <a:cs typeface="Arial"/>
              </a:rPr>
              <a:t>fill=True,</a:t>
            </a:r>
            <a:endParaRPr sz="1050">
              <a:latin typeface="Arial"/>
              <a:cs typeface="Arial"/>
            </a:endParaRPr>
          </a:p>
          <a:p>
            <a:pPr marL="1301115" marR="3815079">
              <a:lnSpc>
                <a:spcPct val="101200"/>
              </a:lnSpc>
            </a:pPr>
            <a:r>
              <a:rPr dirty="0" sz="1050" spc="190">
                <a:latin typeface="Arial"/>
                <a:cs typeface="Arial"/>
              </a:rPr>
              <a:t>fill_colo</a:t>
            </a:r>
            <a:r>
              <a:rPr dirty="0" sz="1050" spc="165">
                <a:latin typeface="Arial"/>
                <a:cs typeface="Arial"/>
              </a:rPr>
              <a:t>r</a:t>
            </a:r>
            <a:r>
              <a:rPr dirty="0" sz="1050" spc="-45">
                <a:latin typeface="Arial"/>
                <a:cs typeface="Arial"/>
              </a:rPr>
              <a:t>=</a:t>
            </a:r>
            <a:r>
              <a:rPr dirty="0" sz="1050" spc="95">
                <a:latin typeface="Arial"/>
                <a:cs typeface="Arial"/>
              </a:rPr>
              <a:t>'#3186cc</a:t>
            </a:r>
            <a:r>
              <a:rPr dirty="0" sz="1050" spc="30">
                <a:latin typeface="Arial"/>
                <a:cs typeface="Arial"/>
              </a:rPr>
              <a:t>'</a:t>
            </a:r>
            <a:r>
              <a:rPr dirty="0" sz="1050" spc="285">
                <a:latin typeface="Arial"/>
                <a:cs typeface="Arial"/>
              </a:rPr>
              <a:t>,  </a:t>
            </a:r>
            <a:r>
              <a:rPr dirty="0" sz="1050" spc="145">
                <a:latin typeface="Arial"/>
                <a:cs typeface="Arial"/>
              </a:rPr>
              <a:t>fill_opacity=0.7,</a:t>
            </a:r>
            <a:endParaRPr sz="1050">
              <a:latin typeface="Arial"/>
              <a:cs typeface="Arial"/>
            </a:endParaRPr>
          </a:p>
          <a:p>
            <a:pPr marL="1301115">
              <a:lnSpc>
                <a:spcPct val="100000"/>
              </a:lnSpc>
              <a:spcBef>
                <a:spcPts val="15"/>
              </a:spcBef>
            </a:pPr>
            <a:r>
              <a:rPr dirty="0" sz="1050" spc="55">
                <a:latin typeface="Arial"/>
                <a:cs typeface="Arial"/>
              </a:rPr>
              <a:t>parse_html=False).add_to(map_manhattan_rent)</a:t>
            </a:r>
            <a:endParaRPr sz="1050">
              <a:latin typeface="Arial"/>
              <a:cs typeface="Arial"/>
            </a:endParaRPr>
          </a:p>
          <a:p>
            <a:pPr>
              <a:lnSpc>
                <a:spcPct val="100000"/>
              </a:lnSpc>
            </a:pPr>
            <a:endParaRPr sz="1000">
              <a:latin typeface="Times New Roman"/>
              <a:cs typeface="Times New Roman"/>
            </a:endParaRPr>
          </a:p>
          <a:p>
            <a:pPr>
              <a:lnSpc>
                <a:spcPct val="100000"/>
              </a:lnSpc>
              <a:spcBef>
                <a:spcPts val="35"/>
              </a:spcBef>
            </a:pPr>
            <a:endParaRPr sz="1200">
              <a:latin typeface="Times New Roman"/>
              <a:cs typeface="Times New Roman"/>
            </a:endParaRPr>
          </a:p>
          <a:p>
            <a:pPr marL="715010">
              <a:lnSpc>
                <a:spcPct val="100000"/>
              </a:lnSpc>
            </a:pPr>
            <a:r>
              <a:rPr dirty="0" sz="1050" spc="20">
                <a:latin typeface="Arial"/>
                <a:cs typeface="Arial"/>
              </a:rPr>
              <a:t>map_manhattan_rent</a:t>
            </a:r>
            <a:endParaRPr sz="1050">
              <a:latin typeface="Arial"/>
              <a:cs typeface="Arial"/>
            </a:endParaRPr>
          </a:p>
          <a:p>
            <a:pPr>
              <a:lnSpc>
                <a:spcPct val="100000"/>
              </a:lnSpc>
            </a:pPr>
            <a:endParaRPr sz="1000">
              <a:latin typeface="Times New Roman"/>
              <a:cs typeface="Times New Roman"/>
            </a:endParaRPr>
          </a:p>
          <a:p>
            <a:pPr>
              <a:lnSpc>
                <a:spcPct val="100000"/>
              </a:lnSpc>
            </a:pPr>
            <a:endParaRPr sz="900">
              <a:latin typeface="Times New Roman"/>
              <a:cs typeface="Times New Roman"/>
            </a:endParaRPr>
          </a:p>
          <a:p>
            <a:pPr marL="12700">
              <a:lnSpc>
                <a:spcPct val="100000"/>
              </a:lnSpc>
              <a:spcBef>
                <a:spcPts val="5"/>
              </a:spcBef>
            </a:pPr>
            <a:r>
              <a:rPr dirty="0" sz="1050" spc="105">
                <a:latin typeface="Arial"/>
                <a:cs typeface="Arial"/>
              </a:rPr>
              <a:t>Out[22]:</a:t>
            </a:r>
            <a:endParaRPr sz="1050">
              <a:latin typeface="Arial"/>
              <a:cs typeface="Arial"/>
            </a:endParaRPr>
          </a:p>
          <a:p>
            <a:pPr marL="905510">
              <a:lnSpc>
                <a:spcPct val="100000"/>
              </a:lnSpc>
              <a:spcBef>
                <a:spcPts val="240"/>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marL="905510">
              <a:lnSpc>
                <a:spcPct val="100000"/>
              </a:lnSpc>
            </a:pPr>
            <a:r>
              <a:rPr dirty="0" sz="1050" spc="360">
                <a:latin typeface="DejaVu Sans Mono"/>
                <a:cs typeface="DejaVu Sans Mono"/>
              </a:rPr>
              <a:t>−</a:t>
            </a:r>
            <a:endParaRPr sz="1050">
              <a:latin typeface="DejaVu Sans Mono"/>
              <a:cs typeface="DejaVu Sans Mono"/>
            </a:endParaRPr>
          </a:p>
        </p:txBody>
      </p:sp>
      <p:sp>
        <p:nvSpPr>
          <p:cNvPr id="49" name="object 49"/>
          <p:cNvSpPr/>
          <p:nvPr/>
        </p:nvSpPr>
        <p:spPr>
          <a:xfrm>
            <a:off x="1349374" y="3940164"/>
            <a:ext cx="161925" cy="161925"/>
          </a:xfrm>
          <a:prstGeom prst="rect">
            <a:avLst/>
          </a:prstGeom>
          <a:blipFill>
            <a:blip r:embed="rId22" cstate="print"/>
            <a:stretch>
              <a:fillRect/>
            </a:stretch>
          </a:blipFill>
        </p:spPr>
        <p:txBody>
          <a:bodyPr wrap="square" lIns="0" tIns="0" rIns="0" bIns="0" rtlCol="0"/>
          <a:lstStyle/>
          <a:p/>
        </p:txBody>
      </p:sp>
      <p:sp>
        <p:nvSpPr>
          <p:cNvPr id="50" name="object 50"/>
          <p:cNvSpPr/>
          <p:nvPr/>
        </p:nvSpPr>
        <p:spPr>
          <a:xfrm>
            <a:off x="7188199" y="3940164"/>
            <a:ext cx="161925" cy="161925"/>
          </a:xfrm>
          <a:prstGeom prst="rect">
            <a:avLst/>
          </a:prstGeom>
          <a:blipFill>
            <a:blip r:embed="rId23" cstate="print"/>
            <a:stretch>
              <a:fillRect/>
            </a:stretch>
          </a:blipFill>
        </p:spPr>
        <p:txBody>
          <a:bodyPr wrap="square" lIns="0" tIns="0" rIns="0" bIns="0" rtlCol="0"/>
          <a:lstStyle/>
          <a:p/>
        </p:txBody>
      </p:sp>
      <p:sp>
        <p:nvSpPr>
          <p:cNvPr id="51" name="object 51"/>
          <p:cNvSpPr/>
          <p:nvPr/>
        </p:nvSpPr>
        <p:spPr>
          <a:xfrm>
            <a:off x="1511299" y="3940164"/>
            <a:ext cx="1724025" cy="19050"/>
          </a:xfrm>
          <a:custGeom>
            <a:avLst/>
            <a:gdLst/>
            <a:ahLst/>
            <a:cxnLst/>
            <a:rect l="l" t="t" r="r" b="b"/>
            <a:pathLst>
              <a:path w="1724025" h="19050">
                <a:moveTo>
                  <a:pt x="0" y="19050"/>
                </a:moveTo>
                <a:lnTo>
                  <a:pt x="1724025" y="19050"/>
                </a:lnTo>
                <a:lnTo>
                  <a:pt x="1724025" y="0"/>
                </a:lnTo>
                <a:lnTo>
                  <a:pt x="0" y="0"/>
                </a:lnTo>
                <a:lnTo>
                  <a:pt x="0" y="19050"/>
                </a:lnTo>
                <a:close/>
              </a:path>
            </a:pathLst>
          </a:custGeom>
          <a:solidFill>
            <a:srgbClr val="F1F1F1"/>
          </a:solidFill>
        </p:spPr>
        <p:txBody>
          <a:bodyPr wrap="square" lIns="0" tIns="0" rIns="0" bIns="0" rtlCol="0"/>
          <a:lstStyle/>
          <a:p/>
        </p:txBody>
      </p:sp>
      <p:sp>
        <p:nvSpPr>
          <p:cNvPr id="52" name="object 52"/>
          <p:cNvSpPr/>
          <p:nvPr/>
        </p:nvSpPr>
        <p:spPr>
          <a:xfrm>
            <a:off x="1511299" y="4083039"/>
            <a:ext cx="1724025" cy="19050"/>
          </a:xfrm>
          <a:custGeom>
            <a:avLst/>
            <a:gdLst/>
            <a:ahLst/>
            <a:cxnLst/>
            <a:rect l="l" t="t" r="r" b="b"/>
            <a:pathLst>
              <a:path w="1724025" h="19050">
                <a:moveTo>
                  <a:pt x="0" y="19050"/>
                </a:moveTo>
                <a:lnTo>
                  <a:pt x="1724025" y="19050"/>
                </a:lnTo>
                <a:lnTo>
                  <a:pt x="1724025" y="0"/>
                </a:lnTo>
                <a:lnTo>
                  <a:pt x="0" y="0"/>
                </a:lnTo>
                <a:lnTo>
                  <a:pt x="0" y="19050"/>
                </a:lnTo>
                <a:close/>
              </a:path>
            </a:pathLst>
          </a:custGeom>
          <a:solidFill>
            <a:srgbClr val="F1F1F1"/>
          </a:solidFill>
        </p:spPr>
        <p:txBody>
          <a:bodyPr wrap="square" lIns="0" tIns="0" rIns="0" bIns="0" rtlCol="0"/>
          <a:lstStyle/>
          <a:p/>
        </p:txBody>
      </p:sp>
      <p:sp>
        <p:nvSpPr>
          <p:cNvPr id="53" name="object 53"/>
          <p:cNvSpPr/>
          <p:nvPr/>
        </p:nvSpPr>
        <p:spPr>
          <a:xfrm>
            <a:off x="3235324" y="3940164"/>
            <a:ext cx="3952875" cy="161925"/>
          </a:xfrm>
          <a:custGeom>
            <a:avLst/>
            <a:gdLst/>
            <a:ahLst/>
            <a:cxnLst/>
            <a:rect l="l" t="t" r="r" b="b"/>
            <a:pathLst>
              <a:path w="3952875" h="161925">
                <a:moveTo>
                  <a:pt x="0" y="0"/>
                </a:moveTo>
                <a:lnTo>
                  <a:pt x="3952875" y="0"/>
                </a:lnTo>
                <a:lnTo>
                  <a:pt x="3952875" y="161925"/>
                </a:lnTo>
                <a:lnTo>
                  <a:pt x="0" y="161925"/>
                </a:lnTo>
                <a:lnTo>
                  <a:pt x="0" y="0"/>
                </a:lnTo>
                <a:close/>
              </a:path>
            </a:pathLst>
          </a:custGeom>
          <a:solidFill>
            <a:srgbClr val="F1F1F1"/>
          </a:solidFill>
        </p:spPr>
        <p:txBody>
          <a:bodyPr wrap="square" lIns="0" tIns="0" rIns="0" bIns="0" rtlCol="0"/>
          <a:lstStyle/>
          <a:p/>
        </p:txBody>
      </p:sp>
      <p:sp>
        <p:nvSpPr>
          <p:cNvPr id="54" name="object 54"/>
          <p:cNvSpPr/>
          <p:nvPr/>
        </p:nvSpPr>
        <p:spPr>
          <a:xfrm>
            <a:off x="1511299" y="3959214"/>
            <a:ext cx="3457575" cy="123825"/>
          </a:xfrm>
          <a:custGeom>
            <a:avLst/>
            <a:gdLst/>
            <a:ahLst/>
            <a:cxnLst/>
            <a:rect l="l" t="t" r="r" b="b"/>
            <a:pathLst>
              <a:path w="3457575" h="123825">
                <a:moveTo>
                  <a:pt x="0" y="0"/>
                </a:moveTo>
                <a:lnTo>
                  <a:pt x="3457575" y="0"/>
                </a:lnTo>
                <a:lnTo>
                  <a:pt x="3457575" y="123825"/>
                </a:lnTo>
                <a:lnTo>
                  <a:pt x="0" y="123825"/>
                </a:lnTo>
                <a:lnTo>
                  <a:pt x="0" y="0"/>
                </a:lnTo>
                <a:close/>
              </a:path>
            </a:pathLst>
          </a:custGeom>
          <a:solidFill>
            <a:srgbClr val="000000">
              <a:alpha val="19999"/>
            </a:srgbClr>
          </a:solidFill>
        </p:spPr>
        <p:txBody>
          <a:bodyPr wrap="square" lIns="0" tIns="0" rIns="0" bIns="0" rtlCol="0"/>
          <a:lstStyle/>
          <a:p/>
        </p:txBody>
      </p:sp>
      <p:sp>
        <p:nvSpPr>
          <p:cNvPr id="55" name="object 5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56" name="object 56"/>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[23]:</a:t>
            </a:r>
            <a:endParaRPr sz="1050">
              <a:latin typeface="Arial"/>
              <a:cs typeface="Arial"/>
            </a:endParaRPr>
          </a:p>
        </p:txBody>
      </p:sp>
      <p:sp>
        <p:nvSpPr>
          <p:cNvPr id="5" name="object 5"/>
          <p:cNvSpPr/>
          <p:nvPr/>
        </p:nvSpPr>
        <p:spPr>
          <a:xfrm>
            <a:off x="1344611" y="430110"/>
            <a:ext cx="6010275" cy="8372475"/>
          </a:xfrm>
          <a:custGeom>
            <a:avLst/>
            <a:gdLst/>
            <a:ahLst/>
            <a:cxnLst/>
            <a:rect l="l" t="t" r="r" b="b"/>
            <a:pathLst>
              <a:path w="6010275" h="8372475">
                <a:moveTo>
                  <a:pt x="0" y="8358187"/>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8358187"/>
                </a:lnTo>
                <a:lnTo>
                  <a:pt x="6010275" y="8360092"/>
                </a:lnTo>
                <a:lnTo>
                  <a:pt x="6009913" y="8361997"/>
                </a:lnTo>
                <a:lnTo>
                  <a:pt x="6009189" y="8363902"/>
                </a:lnTo>
                <a:lnTo>
                  <a:pt x="6008465" y="8365807"/>
                </a:lnTo>
                <a:lnTo>
                  <a:pt x="6007427" y="8366759"/>
                </a:lnTo>
                <a:lnTo>
                  <a:pt x="6006093" y="8368665"/>
                </a:lnTo>
                <a:lnTo>
                  <a:pt x="6004750" y="8369617"/>
                </a:lnTo>
                <a:lnTo>
                  <a:pt x="6003207" y="8370569"/>
                </a:lnTo>
                <a:lnTo>
                  <a:pt x="6001454" y="8371522"/>
                </a:lnTo>
                <a:lnTo>
                  <a:pt x="5999702" y="8372475"/>
                </a:lnTo>
                <a:lnTo>
                  <a:pt x="10572" y="8372475"/>
                </a:lnTo>
                <a:lnTo>
                  <a:pt x="8820" y="8371522"/>
                </a:lnTo>
                <a:lnTo>
                  <a:pt x="7067" y="8370569"/>
                </a:lnTo>
                <a:lnTo>
                  <a:pt x="5524" y="8369617"/>
                </a:lnTo>
                <a:lnTo>
                  <a:pt x="4181" y="8368665"/>
                </a:lnTo>
                <a:lnTo>
                  <a:pt x="2847" y="8366759"/>
                </a:lnTo>
                <a:lnTo>
                  <a:pt x="1809" y="8365807"/>
                </a:lnTo>
                <a:lnTo>
                  <a:pt x="1085" y="8363902"/>
                </a:lnTo>
                <a:lnTo>
                  <a:pt x="361" y="8361997"/>
                </a:lnTo>
                <a:lnTo>
                  <a:pt x="0" y="8360092"/>
                </a:lnTo>
                <a:lnTo>
                  <a:pt x="0" y="8358187"/>
                </a:lnTo>
                <a:close/>
              </a:path>
            </a:pathLst>
          </a:custGeom>
          <a:ln w="9525">
            <a:solidFill>
              <a:srgbClr val="CFCFCF"/>
            </a:solidFill>
          </a:ln>
        </p:spPr>
        <p:txBody>
          <a:bodyPr wrap="square" lIns="0" tIns="0" rIns="0" bIns="0" rtlCol="0"/>
          <a:lstStyle/>
          <a:p/>
        </p:txBody>
      </p:sp>
      <p:sp>
        <p:nvSpPr>
          <p:cNvPr id="6" name="object 6"/>
          <p:cNvSpPr/>
          <p:nvPr/>
        </p:nvSpPr>
        <p:spPr>
          <a:xfrm>
            <a:off x="1396998" y="8864589"/>
            <a:ext cx="5857859" cy="83819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5368924" y="9417039"/>
            <a:ext cx="381000" cy="285750"/>
          </a:xfrm>
          <a:custGeom>
            <a:avLst/>
            <a:gdLst/>
            <a:ahLst/>
            <a:cxnLst/>
            <a:rect l="l" t="t" r="r" b="b"/>
            <a:pathLst>
              <a:path w="381000" h="285750">
                <a:moveTo>
                  <a:pt x="355420" y="285749"/>
                </a:moveTo>
                <a:lnTo>
                  <a:pt x="25579" y="285749"/>
                </a:lnTo>
                <a:lnTo>
                  <a:pt x="22492" y="280302"/>
                </a:lnTo>
                <a:lnTo>
                  <a:pt x="5707" y="236799"/>
                </a:lnTo>
                <a:lnTo>
                  <a:pt x="0" y="190500"/>
                </a:lnTo>
                <a:lnTo>
                  <a:pt x="228" y="181141"/>
                </a:lnTo>
                <a:lnTo>
                  <a:pt x="8198" y="135200"/>
                </a:lnTo>
                <a:lnTo>
                  <a:pt x="27097" y="92572"/>
                </a:lnTo>
                <a:lnTo>
                  <a:pt x="55797" y="55796"/>
                </a:lnTo>
                <a:lnTo>
                  <a:pt x="92571" y="27095"/>
                </a:lnTo>
                <a:lnTo>
                  <a:pt x="135200" y="8200"/>
                </a:lnTo>
                <a:lnTo>
                  <a:pt x="181141" y="228"/>
                </a:lnTo>
                <a:lnTo>
                  <a:pt x="190500" y="0"/>
                </a:lnTo>
                <a:lnTo>
                  <a:pt x="199858" y="228"/>
                </a:lnTo>
                <a:lnTo>
                  <a:pt x="245799" y="8200"/>
                </a:lnTo>
                <a:lnTo>
                  <a:pt x="288424" y="27095"/>
                </a:lnTo>
                <a:lnTo>
                  <a:pt x="325202" y="55796"/>
                </a:lnTo>
                <a:lnTo>
                  <a:pt x="353902" y="92572"/>
                </a:lnTo>
                <a:lnTo>
                  <a:pt x="372801" y="135200"/>
                </a:lnTo>
                <a:lnTo>
                  <a:pt x="380771" y="181141"/>
                </a:lnTo>
                <a:lnTo>
                  <a:pt x="381000" y="190500"/>
                </a:lnTo>
                <a:lnTo>
                  <a:pt x="380771" y="199858"/>
                </a:lnTo>
                <a:lnTo>
                  <a:pt x="372801" y="245799"/>
                </a:lnTo>
                <a:lnTo>
                  <a:pt x="355420" y="285749"/>
                </a:lnTo>
                <a:close/>
              </a:path>
            </a:pathLst>
          </a:custGeom>
          <a:solidFill>
            <a:srgbClr val="00B4EB">
              <a:alpha val="70199"/>
            </a:srgbClr>
          </a:solidFill>
        </p:spPr>
        <p:txBody>
          <a:bodyPr wrap="square" lIns="0" tIns="0" rIns="0" bIns="0" rtlCol="0"/>
          <a:lstStyle/>
          <a:p/>
        </p:txBody>
      </p:sp>
      <p:sp>
        <p:nvSpPr>
          <p:cNvPr id="8" name="object 8"/>
          <p:cNvSpPr/>
          <p:nvPr/>
        </p:nvSpPr>
        <p:spPr>
          <a:xfrm>
            <a:off x="5368923" y="9607539"/>
            <a:ext cx="26034" cy="95250"/>
          </a:xfrm>
          <a:custGeom>
            <a:avLst/>
            <a:gdLst/>
            <a:ahLst/>
            <a:cxnLst/>
            <a:rect l="l" t="t" r="r" b="b"/>
            <a:pathLst>
              <a:path w="26035" h="95250">
                <a:moveTo>
                  <a:pt x="0" y="0"/>
                </a:moveTo>
                <a:lnTo>
                  <a:pt x="5707" y="46299"/>
                </a:lnTo>
                <a:lnTo>
                  <a:pt x="22492" y="89802"/>
                </a:lnTo>
                <a:lnTo>
                  <a:pt x="25579" y="95249"/>
                </a:lnTo>
              </a:path>
            </a:pathLst>
          </a:custGeom>
          <a:ln w="28575">
            <a:solidFill>
              <a:srgbClr val="00B4EB"/>
            </a:solidFill>
          </a:ln>
        </p:spPr>
        <p:txBody>
          <a:bodyPr wrap="square" lIns="0" tIns="0" rIns="0" bIns="0" rtlCol="0"/>
          <a:lstStyle/>
          <a:p/>
        </p:txBody>
      </p:sp>
      <p:sp>
        <p:nvSpPr>
          <p:cNvPr id="9" name="object 9"/>
          <p:cNvSpPr/>
          <p:nvPr/>
        </p:nvSpPr>
        <p:spPr>
          <a:xfrm>
            <a:off x="5368923" y="9417039"/>
            <a:ext cx="381000" cy="285750"/>
          </a:xfrm>
          <a:custGeom>
            <a:avLst/>
            <a:gdLst/>
            <a:ahLst/>
            <a:cxnLst/>
            <a:rect l="l" t="t" r="r" b="b"/>
            <a:pathLst>
              <a:path w="381000" h="285750">
                <a:moveTo>
                  <a:pt x="355420" y="285749"/>
                </a:moveTo>
                <a:lnTo>
                  <a:pt x="372801" y="245799"/>
                </a:lnTo>
                <a:lnTo>
                  <a:pt x="380771" y="199858"/>
                </a:lnTo>
                <a:lnTo>
                  <a:pt x="381000" y="190500"/>
                </a:lnTo>
                <a:lnTo>
                  <a:pt x="380771" y="181141"/>
                </a:lnTo>
                <a:lnTo>
                  <a:pt x="372801" y="135200"/>
                </a:lnTo>
                <a:lnTo>
                  <a:pt x="353902" y="92572"/>
                </a:lnTo>
                <a:lnTo>
                  <a:pt x="325202" y="55796"/>
                </a:lnTo>
                <a:lnTo>
                  <a:pt x="288423" y="27095"/>
                </a:lnTo>
                <a:lnTo>
                  <a:pt x="245799" y="8200"/>
                </a:lnTo>
                <a:lnTo>
                  <a:pt x="199858" y="228"/>
                </a:lnTo>
                <a:lnTo>
                  <a:pt x="190500" y="0"/>
                </a:lnTo>
                <a:lnTo>
                  <a:pt x="181141" y="228"/>
                </a:lnTo>
                <a:lnTo>
                  <a:pt x="135200" y="8200"/>
                </a:lnTo>
                <a:lnTo>
                  <a:pt x="92571" y="27095"/>
                </a:lnTo>
                <a:lnTo>
                  <a:pt x="55797" y="55796"/>
                </a:lnTo>
                <a:lnTo>
                  <a:pt x="27097" y="92572"/>
                </a:lnTo>
                <a:lnTo>
                  <a:pt x="8198" y="135200"/>
                </a:lnTo>
                <a:lnTo>
                  <a:pt x="228" y="181141"/>
                </a:lnTo>
                <a:lnTo>
                  <a:pt x="0" y="190500"/>
                </a:lnTo>
              </a:path>
            </a:pathLst>
          </a:custGeom>
          <a:ln w="28575">
            <a:solidFill>
              <a:srgbClr val="00B4EB"/>
            </a:solidFill>
          </a:ln>
        </p:spPr>
        <p:txBody>
          <a:bodyPr wrap="square" lIns="0" tIns="0" rIns="0" bIns="0" rtlCol="0"/>
          <a:lstStyle/>
          <a:p/>
        </p:txBody>
      </p:sp>
      <p:sp>
        <p:nvSpPr>
          <p:cNvPr id="10" name="object 10"/>
          <p:cNvSpPr/>
          <p:nvPr/>
        </p:nvSpPr>
        <p:spPr>
          <a:xfrm>
            <a:off x="7178674" y="9369454"/>
            <a:ext cx="76200" cy="304800"/>
          </a:xfrm>
          <a:custGeom>
            <a:avLst/>
            <a:gdLst/>
            <a:ahLst/>
            <a:cxnLst/>
            <a:rect l="l" t="t" r="r" b="b"/>
            <a:pathLst>
              <a:path w="76200" h="304800">
                <a:moveTo>
                  <a:pt x="76184" y="304723"/>
                </a:moveTo>
                <a:lnTo>
                  <a:pt x="43238" y="273213"/>
                </a:lnTo>
                <a:lnTo>
                  <a:pt x="18292" y="233820"/>
                </a:lnTo>
                <a:lnTo>
                  <a:pt x="3657" y="189524"/>
                </a:lnTo>
                <a:lnTo>
                  <a:pt x="0" y="152360"/>
                </a:lnTo>
                <a:lnTo>
                  <a:pt x="228" y="143001"/>
                </a:lnTo>
                <a:lnTo>
                  <a:pt x="8198" y="97060"/>
                </a:lnTo>
                <a:lnTo>
                  <a:pt x="27097" y="54432"/>
                </a:lnTo>
                <a:lnTo>
                  <a:pt x="55797" y="17656"/>
                </a:lnTo>
                <a:lnTo>
                  <a:pt x="76184" y="0"/>
                </a:lnTo>
                <a:lnTo>
                  <a:pt x="76184" y="304723"/>
                </a:lnTo>
                <a:close/>
              </a:path>
            </a:pathLst>
          </a:custGeom>
          <a:solidFill>
            <a:srgbClr val="00B4EB">
              <a:alpha val="70199"/>
            </a:srgbClr>
          </a:solidFill>
        </p:spPr>
        <p:txBody>
          <a:bodyPr wrap="square" lIns="0" tIns="0" rIns="0" bIns="0" rtlCol="0"/>
          <a:lstStyle/>
          <a:p/>
        </p:txBody>
      </p:sp>
      <p:sp>
        <p:nvSpPr>
          <p:cNvPr id="11" name="object 11"/>
          <p:cNvSpPr/>
          <p:nvPr/>
        </p:nvSpPr>
        <p:spPr>
          <a:xfrm>
            <a:off x="7164386" y="9355166"/>
            <a:ext cx="104759" cy="333298"/>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5170288" y="9598014"/>
            <a:ext cx="340360" cy="104775"/>
          </a:xfrm>
          <a:custGeom>
            <a:avLst/>
            <a:gdLst/>
            <a:ahLst/>
            <a:cxnLst/>
            <a:rect l="l" t="t" r="r" b="b"/>
            <a:pathLst>
              <a:path w="340360" h="104775">
                <a:moveTo>
                  <a:pt x="340120" y="104774"/>
                </a:moveTo>
                <a:lnTo>
                  <a:pt x="0" y="104774"/>
                </a:lnTo>
                <a:lnTo>
                  <a:pt x="2052" y="100697"/>
                </a:lnTo>
                <a:lnTo>
                  <a:pt x="28899" y="62575"/>
                </a:lnTo>
                <a:lnTo>
                  <a:pt x="64228" y="32104"/>
                </a:lnTo>
                <a:lnTo>
                  <a:pt x="105893" y="11130"/>
                </a:lnTo>
                <a:lnTo>
                  <a:pt x="151387" y="915"/>
                </a:lnTo>
                <a:lnTo>
                  <a:pt x="170060" y="0"/>
                </a:lnTo>
                <a:lnTo>
                  <a:pt x="179418" y="228"/>
                </a:lnTo>
                <a:lnTo>
                  <a:pt x="225360" y="8200"/>
                </a:lnTo>
                <a:lnTo>
                  <a:pt x="267984" y="27095"/>
                </a:lnTo>
                <a:lnTo>
                  <a:pt x="304762" y="55796"/>
                </a:lnTo>
                <a:lnTo>
                  <a:pt x="333463" y="92572"/>
                </a:lnTo>
                <a:lnTo>
                  <a:pt x="340120" y="104774"/>
                </a:lnTo>
                <a:close/>
              </a:path>
            </a:pathLst>
          </a:custGeom>
          <a:solidFill>
            <a:srgbClr val="00B4EB">
              <a:alpha val="70199"/>
            </a:srgbClr>
          </a:solidFill>
        </p:spPr>
        <p:txBody>
          <a:bodyPr wrap="square" lIns="0" tIns="0" rIns="0" bIns="0" rtlCol="0"/>
          <a:lstStyle/>
          <a:p/>
        </p:txBody>
      </p:sp>
      <p:sp>
        <p:nvSpPr>
          <p:cNvPr id="13" name="object 13"/>
          <p:cNvSpPr/>
          <p:nvPr/>
        </p:nvSpPr>
        <p:spPr>
          <a:xfrm>
            <a:off x="5170288" y="9598014"/>
            <a:ext cx="340360" cy="104775"/>
          </a:xfrm>
          <a:custGeom>
            <a:avLst/>
            <a:gdLst/>
            <a:ahLst/>
            <a:cxnLst/>
            <a:rect l="l" t="t" r="r" b="b"/>
            <a:pathLst>
              <a:path w="340360" h="104775">
                <a:moveTo>
                  <a:pt x="340120" y="104774"/>
                </a:moveTo>
                <a:lnTo>
                  <a:pt x="317321" y="69646"/>
                </a:lnTo>
                <a:lnTo>
                  <a:pt x="283547" y="37494"/>
                </a:lnTo>
                <a:lnTo>
                  <a:pt x="242964" y="14500"/>
                </a:lnTo>
                <a:lnTo>
                  <a:pt x="198002" y="2059"/>
                </a:lnTo>
                <a:lnTo>
                  <a:pt x="170060" y="0"/>
                </a:lnTo>
                <a:lnTo>
                  <a:pt x="160702" y="228"/>
                </a:lnTo>
                <a:lnTo>
                  <a:pt x="114760" y="8200"/>
                </a:lnTo>
                <a:lnTo>
                  <a:pt x="72132" y="27095"/>
                </a:lnTo>
                <a:lnTo>
                  <a:pt x="35357" y="55796"/>
                </a:lnTo>
                <a:lnTo>
                  <a:pt x="6657" y="92572"/>
                </a:lnTo>
                <a:lnTo>
                  <a:pt x="2052" y="100697"/>
                </a:lnTo>
                <a:lnTo>
                  <a:pt x="0" y="104774"/>
                </a:lnTo>
              </a:path>
            </a:pathLst>
          </a:custGeom>
          <a:ln w="28575">
            <a:solidFill>
              <a:srgbClr val="00B4EB"/>
            </a:solidFill>
          </a:ln>
        </p:spPr>
        <p:txBody>
          <a:bodyPr wrap="square" lIns="0" tIns="0" rIns="0" bIns="0" rtlCol="0"/>
          <a:lstStyle/>
          <a:p/>
        </p:txBody>
      </p:sp>
      <p:sp>
        <p:nvSpPr>
          <p:cNvPr id="14" name="object 14"/>
          <p:cNvSpPr/>
          <p:nvPr/>
        </p:nvSpPr>
        <p:spPr>
          <a:xfrm>
            <a:off x="6621461" y="9307502"/>
            <a:ext cx="142875" cy="142875"/>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7183436" y="9164627"/>
            <a:ext cx="85709" cy="142875"/>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6907211" y="9031277"/>
            <a:ext cx="142875" cy="142875"/>
          </a:xfrm>
          <a:prstGeom prst="rect">
            <a:avLst/>
          </a:prstGeom>
          <a:blipFill>
            <a:blip r:embed="rId6" cstate="print"/>
            <a:stretch>
              <a:fillRect/>
            </a:stretch>
          </a:blipFill>
        </p:spPr>
        <p:txBody>
          <a:bodyPr wrap="square" lIns="0" tIns="0" rIns="0" bIns="0" rtlCol="0"/>
          <a:lstStyle/>
          <a:p/>
        </p:txBody>
      </p:sp>
      <p:sp>
        <p:nvSpPr>
          <p:cNvPr id="17" name="object 17"/>
          <p:cNvSpPr/>
          <p:nvPr/>
        </p:nvSpPr>
        <p:spPr>
          <a:xfrm>
            <a:off x="7226299" y="9348364"/>
            <a:ext cx="28575" cy="99695"/>
          </a:xfrm>
          <a:custGeom>
            <a:avLst/>
            <a:gdLst/>
            <a:ahLst/>
            <a:cxnLst/>
            <a:rect l="l" t="t" r="r" b="b"/>
            <a:pathLst>
              <a:path w="28575" h="99695">
                <a:moveTo>
                  <a:pt x="28559" y="99251"/>
                </a:moveTo>
                <a:lnTo>
                  <a:pt x="2914" y="68029"/>
                </a:lnTo>
                <a:lnTo>
                  <a:pt x="0" y="53378"/>
                </a:lnTo>
                <a:lnTo>
                  <a:pt x="0" y="45872"/>
                </a:lnTo>
                <a:lnTo>
                  <a:pt x="19392" y="6561"/>
                </a:lnTo>
                <a:lnTo>
                  <a:pt x="28559" y="0"/>
                </a:lnTo>
                <a:lnTo>
                  <a:pt x="28559" y="99251"/>
                </a:lnTo>
                <a:close/>
              </a:path>
            </a:pathLst>
          </a:custGeom>
          <a:solidFill>
            <a:srgbClr val="3186CC">
              <a:alpha val="70199"/>
            </a:srgbClr>
          </a:solidFill>
        </p:spPr>
        <p:txBody>
          <a:bodyPr wrap="square" lIns="0" tIns="0" rIns="0" bIns="0" rtlCol="0"/>
          <a:lstStyle/>
          <a:p/>
        </p:txBody>
      </p:sp>
      <p:sp>
        <p:nvSpPr>
          <p:cNvPr id="18" name="object 18"/>
          <p:cNvSpPr/>
          <p:nvPr/>
        </p:nvSpPr>
        <p:spPr>
          <a:xfrm>
            <a:off x="7226299" y="9397989"/>
            <a:ext cx="28575" cy="50165"/>
          </a:xfrm>
          <a:custGeom>
            <a:avLst/>
            <a:gdLst/>
            <a:ahLst/>
            <a:cxnLst/>
            <a:rect l="l" t="t" r="r" b="b"/>
            <a:pathLst>
              <a:path w="28575" h="50165">
                <a:moveTo>
                  <a:pt x="0" y="0"/>
                </a:moveTo>
                <a:lnTo>
                  <a:pt x="0" y="3752"/>
                </a:lnTo>
                <a:lnTo>
                  <a:pt x="361" y="7468"/>
                </a:lnTo>
                <a:lnTo>
                  <a:pt x="1095" y="11149"/>
                </a:lnTo>
                <a:lnTo>
                  <a:pt x="1828" y="14829"/>
                </a:lnTo>
                <a:lnTo>
                  <a:pt x="2914" y="18403"/>
                </a:lnTo>
                <a:lnTo>
                  <a:pt x="4352" y="21870"/>
                </a:lnTo>
                <a:lnTo>
                  <a:pt x="5781" y="25337"/>
                </a:lnTo>
                <a:lnTo>
                  <a:pt x="28517" y="49603"/>
                </a:lnTo>
              </a:path>
            </a:pathLst>
          </a:custGeom>
          <a:ln w="28575">
            <a:solidFill>
              <a:srgbClr val="0000FF"/>
            </a:solidFill>
          </a:ln>
        </p:spPr>
        <p:txBody>
          <a:bodyPr wrap="square" lIns="0" tIns="0" rIns="0" bIns="0" rtlCol="0"/>
          <a:lstStyle/>
          <a:p/>
        </p:txBody>
      </p:sp>
      <p:sp>
        <p:nvSpPr>
          <p:cNvPr id="19" name="object 19"/>
          <p:cNvSpPr/>
          <p:nvPr/>
        </p:nvSpPr>
        <p:spPr>
          <a:xfrm>
            <a:off x="7226299" y="9348364"/>
            <a:ext cx="28575" cy="50165"/>
          </a:xfrm>
          <a:custGeom>
            <a:avLst/>
            <a:gdLst/>
            <a:ahLst/>
            <a:cxnLst/>
            <a:rect l="l" t="t" r="r" b="b"/>
            <a:pathLst>
              <a:path w="28575" h="50165">
                <a:moveTo>
                  <a:pt x="28559" y="0"/>
                </a:moveTo>
                <a:lnTo>
                  <a:pt x="9629" y="17875"/>
                </a:lnTo>
                <a:lnTo>
                  <a:pt x="7543" y="20994"/>
                </a:lnTo>
                <a:lnTo>
                  <a:pt x="5781" y="24288"/>
                </a:lnTo>
                <a:lnTo>
                  <a:pt x="4352" y="27755"/>
                </a:lnTo>
                <a:lnTo>
                  <a:pt x="2914" y="31222"/>
                </a:lnTo>
                <a:lnTo>
                  <a:pt x="1828" y="34796"/>
                </a:lnTo>
                <a:lnTo>
                  <a:pt x="1095" y="38476"/>
                </a:lnTo>
                <a:lnTo>
                  <a:pt x="361" y="42157"/>
                </a:lnTo>
                <a:lnTo>
                  <a:pt x="0" y="45872"/>
                </a:lnTo>
                <a:lnTo>
                  <a:pt x="0" y="49625"/>
                </a:lnTo>
              </a:path>
            </a:pathLst>
          </a:custGeom>
          <a:ln w="28575">
            <a:solidFill>
              <a:srgbClr val="0000FF"/>
            </a:solidFill>
          </a:ln>
        </p:spPr>
        <p:txBody>
          <a:bodyPr wrap="square" lIns="0" tIns="0" rIns="0" bIns="0" rtlCol="0"/>
          <a:lstStyle/>
          <a:p/>
        </p:txBody>
      </p:sp>
      <p:sp>
        <p:nvSpPr>
          <p:cNvPr id="20" name="object 20"/>
          <p:cNvSpPr/>
          <p:nvPr/>
        </p:nvSpPr>
        <p:spPr>
          <a:xfrm>
            <a:off x="5354636" y="9355127"/>
            <a:ext cx="142875" cy="142875"/>
          </a:xfrm>
          <a:prstGeom prst="rect">
            <a:avLst/>
          </a:prstGeom>
          <a:blipFill>
            <a:blip r:embed="rId7" cstate="print"/>
            <a:stretch>
              <a:fillRect/>
            </a:stretch>
          </a:blipFill>
        </p:spPr>
        <p:txBody>
          <a:bodyPr wrap="square" lIns="0" tIns="0" rIns="0" bIns="0" rtlCol="0"/>
          <a:lstStyle/>
          <a:p/>
        </p:txBody>
      </p:sp>
      <p:sp>
        <p:nvSpPr>
          <p:cNvPr id="21" name="object 21"/>
          <p:cNvSpPr/>
          <p:nvPr/>
        </p:nvSpPr>
        <p:spPr>
          <a:xfrm>
            <a:off x="6316661" y="8907452"/>
            <a:ext cx="142875" cy="142875"/>
          </a:xfrm>
          <a:prstGeom prst="rect">
            <a:avLst/>
          </a:prstGeom>
          <a:blipFill>
            <a:blip r:embed="rId8" cstate="print"/>
            <a:stretch>
              <a:fillRect/>
            </a:stretch>
          </a:blipFill>
        </p:spPr>
        <p:txBody>
          <a:bodyPr wrap="square" lIns="0" tIns="0" rIns="0" bIns="0" rtlCol="0"/>
          <a:lstStyle/>
          <a:p/>
        </p:txBody>
      </p:sp>
      <p:sp>
        <p:nvSpPr>
          <p:cNvPr id="22" name="object 22"/>
          <p:cNvSpPr/>
          <p:nvPr/>
        </p:nvSpPr>
        <p:spPr>
          <a:xfrm>
            <a:off x="7021511" y="9440852"/>
            <a:ext cx="142875" cy="142875"/>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6173786" y="9212252"/>
            <a:ext cx="142875" cy="142875"/>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7059611" y="8850302"/>
            <a:ext cx="142875" cy="123825"/>
          </a:xfrm>
          <a:prstGeom prst="rect">
            <a:avLst/>
          </a:prstGeom>
          <a:blipFill>
            <a:blip r:embed="rId11" cstate="print"/>
            <a:stretch>
              <a:fillRect/>
            </a:stretch>
          </a:blipFill>
        </p:spPr>
        <p:txBody>
          <a:bodyPr wrap="square" lIns="0" tIns="0" rIns="0" bIns="0" rtlCol="0"/>
          <a:lstStyle/>
          <a:p/>
        </p:txBody>
      </p:sp>
      <p:sp>
        <p:nvSpPr>
          <p:cNvPr id="25" name="object 25"/>
          <p:cNvSpPr/>
          <p:nvPr/>
        </p:nvSpPr>
        <p:spPr>
          <a:xfrm>
            <a:off x="5726111" y="8888402"/>
            <a:ext cx="142875" cy="142875"/>
          </a:xfrm>
          <a:prstGeom prst="rect">
            <a:avLst/>
          </a:prstGeom>
          <a:blipFill>
            <a:blip r:embed="rId12" cstate="print"/>
            <a:stretch>
              <a:fillRect/>
            </a:stretch>
          </a:blipFill>
        </p:spPr>
        <p:txBody>
          <a:bodyPr wrap="square" lIns="0" tIns="0" rIns="0" bIns="0" rtlCol="0"/>
          <a:lstStyle/>
          <a:p/>
        </p:txBody>
      </p:sp>
      <p:sp>
        <p:nvSpPr>
          <p:cNvPr id="26" name="object 26"/>
          <p:cNvSpPr/>
          <p:nvPr/>
        </p:nvSpPr>
        <p:spPr>
          <a:xfrm>
            <a:off x="7226299" y="9624589"/>
            <a:ext cx="28575" cy="78740"/>
          </a:xfrm>
          <a:custGeom>
            <a:avLst/>
            <a:gdLst/>
            <a:ahLst/>
            <a:cxnLst/>
            <a:rect l="l" t="t" r="r" b="b"/>
            <a:pathLst>
              <a:path w="28575" h="78740">
                <a:moveTo>
                  <a:pt x="28559" y="78200"/>
                </a:moveTo>
                <a:lnTo>
                  <a:pt x="7514" y="78200"/>
                </a:lnTo>
                <a:lnTo>
                  <a:pt x="5781" y="74963"/>
                </a:lnTo>
                <a:lnTo>
                  <a:pt x="2914" y="68029"/>
                </a:lnTo>
                <a:lnTo>
                  <a:pt x="1828" y="64455"/>
                </a:lnTo>
                <a:lnTo>
                  <a:pt x="361" y="57094"/>
                </a:lnTo>
                <a:lnTo>
                  <a:pt x="0" y="53378"/>
                </a:lnTo>
                <a:lnTo>
                  <a:pt x="0" y="45872"/>
                </a:lnTo>
                <a:lnTo>
                  <a:pt x="19392" y="6561"/>
                </a:lnTo>
                <a:lnTo>
                  <a:pt x="28559" y="0"/>
                </a:lnTo>
                <a:lnTo>
                  <a:pt x="28559" y="78200"/>
                </a:lnTo>
                <a:close/>
              </a:path>
            </a:pathLst>
          </a:custGeom>
          <a:solidFill>
            <a:srgbClr val="3186CC">
              <a:alpha val="70199"/>
            </a:srgbClr>
          </a:solidFill>
        </p:spPr>
        <p:txBody>
          <a:bodyPr wrap="square" lIns="0" tIns="0" rIns="0" bIns="0" rtlCol="0"/>
          <a:lstStyle/>
          <a:p/>
        </p:txBody>
      </p:sp>
      <p:sp>
        <p:nvSpPr>
          <p:cNvPr id="27" name="object 27"/>
          <p:cNvSpPr/>
          <p:nvPr/>
        </p:nvSpPr>
        <p:spPr>
          <a:xfrm>
            <a:off x="7226299" y="9674214"/>
            <a:ext cx="7620" cy="28575"/>
          </a:xfrm>
          <a:custGeom>
            <a:avLst/>
            <a:gdLst/>
            <a:ahLst/>
            <a:cxnLst/>
            <a:rect l="l" t="t" r="r" b="b"/>
            <a:pathLst>
              <a:path w="7620" h="28575">
                <a:moveTo>
                  <a:pt x="0" y="0"/>
                </a:moveTo>
                <a:lnTo>
                  <a:pt x="0" y="3752"/>
                </a:lnTo>
                <a:lnTo>
                  <a:pt x="361" y="7468"/>
                </a:lnTo>
                <a:lnTo>
                  <a:pt x="1095" y="11149"/>
                </a:lnTo>
                <a:lnTo>
                  <a:pt x="1828" y="14829"/>
                </a:lnTo>
                <a:lnTo>
                  <a:pt x="2914" y="18403"/>
                </a:lnTo>
                <a:lnTo>
                  <a:pt x="4352" y="21870"/>
                </a:lnTo>
                <a:lnTo>
                  <a:pt x="5781" y="25337"/>
                </a:lnTo>
                <a:lnTo>
                  <a:pt x="7514" y="28574"/>
                </a:lnTo>
              </a:path>
            </a:pathLst>
          </a:custGeom>
          <a:ln w="28575">
            <a:solidFill>
              <a:srgbClr val="0000FF"/>
            </a:solidFill>
          </a:ln>
        </p:spPr>
        <p:txBody>
          <a:bodyPr wrap="square" lIns="0" tIns="0" rIns="0" bIns="0" rtlCol="0"/>
          <a:lstStyle/>
          <a:p/>
        </p:txBody>
      </p:sp>
      <p:sp>
        <p:nvSpPr>
          <p:cNvPr id="28" name="object 28"/>
          <p:cNvSpPr/>
          <p:nvPr/>
        </p:nvSpPr>
        <p:spPr>
          <a:xfrm>
            <a:off x="7226299" y="9624589"/>
            <a:ext cx="28575" cy="50165"/>
          </a:xfrm>
          <a:custGeom>
            <a:avLst/>
            <a:gdLst/>
            <a:ahLst/>
            <a:cxnLst/>
            <a:rect l="l" t="t" r="r" b="b"/>
            <a:pathLst>
              <a:path w="28575" h="50165">
                <a:moveTo>
                  <a:pt x="28559" y="0"/>
                </a:moveTo>
                <a:lnTo>
                  <a:pt x="9629" y="17875"/>
                </a:lnTo>
                <a:lnTo>
                  <a:pt x="7543" y="20994"/>
                </a:lnTo>
                <a:lnTo>
                  <a:pt x="5781" y="24288"/>
                </a:lnTo>
                <a:lnTo>
                  <a:pt x="4352" y="27755"/>
                </a:lnTo>
                <a:lnTo>
                  <a:pt x="2914" y="31222"/>
                </a:lnTo>
                <a:lnTo>
                  <a:pt x="1828" y="34796"/>
                </a:lnTo>
                <a:lnTo>
                  <a:pt x="1095" y="38476"/>
                </a:lnTo>
                <a:lnTo>
                  <a:pt x="361" y="42156"/>
                </a:lnTo>
                <a:lnTo>
                  <a:pt x="0" y="45872"/>
                </a:lnTo>
                <a:lnTo>
                  <a:pt x="0" y="49625"/>
                </a:lnTo>
              </a:path>
            </a:pathLst>
          </a:custGeom>
          <a:ln w="28575">
            <a:solidFill>
              <a:srgbClr val="0000FF"/>
            </a:solidFill>
          </a:ln>
        </p:spPr>
        <p:txBody>
          <a:bodyPr wrap="square" lIns="0" tIns="0" rIns="0" bIns="0" rtlCol="0"/>
          <a:lstStyle/>
          <a:p/>
        </p:txBody>
      </p:sp>
      <p:sp>
        <p:nvSpPr>
          <p:cNvPr id="29" name="object 29"/>
          <p:cNvSpPr/>
          <p:nvPr/>
        </p:nvSpPr>
        <p:spPr>
          <a:xfrm>
            <a:off x="1501774" y="8969364"/>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30" name="object 30"/>
          <p:cNvSpPr/>
          <p:nvPr/>
        </p:nvSpPr>
        <p:spPr>
          <a:xfrm>
            <a:off x="1511299" y="9259885"/>
            <a:ext cx="285750" cy="0"/>
          </a:xfrm>
          <a:custGeom>
            <a:avLst/>
            <a:gdLst/>
            <a:ahLst/>
            <a:cxnLst/>
            <a:rect l="l" t="t" r="r" b="b"/>
            <a:pathLst>
              <a:path w="285750" h="0">
                <a:moveTo>
                  <a:pt x="0" y="0"/>
                </a:moveTo>
                <a:lnTo>
                  <a:pt x="285749" y="0"/>
                </a:lnTo>
              </a:path>
            </a:pathLst>
          </a:custGeom>
          <a:ln w="9509">
            <a:solidFill>
              <a:srgbClr val="CCCCCC"/>
            </a:solidFill>
          </a:ln>
        </p:spPr>
        <p:txBody>
          <a:bodyPr wrap="square" lIns="0" tIns="0" rIns="0" bIns="0" rtlCol="0"/>
          <a:lstStyle/>
          <a:p/>
        </p:txBody>
      </p:sp>
      <p:sp>
        <p:nvSpPr>
          <p:cNvPr id="31" name="object 31"/>
          <p:cNvSpPr txBox="1"/>
          <p:nvPr/>
        </p:nvSpPr>
        <p:spPr>
          <a:xfrm>
            <a:off x="1390698" y="469896"/>
            <a:ext cx="5597525"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50" i="1">
                <a:latin typeface="Arial"/>
                <a:cs typeface="Arial"/>
              </a:rPr>
              <a:t>from</a:t>
            </a:r>
            <a:r>
              <a:rPr dirty="0" sz="1050" spc="-110" i="1">
                <a:latin typeface="Arial"/>
                <a:cs typeface="Arial"/>
              </a:rPr>
              <a:t> </a:t>
            </a:r>
            <a:r>
              <a:rPr dirty="0" sz="1050" spc="15" i="1">
                <a:latin typeface="Arial"/>
                <a:cs typeface="Arial"/>
              </a:rPr>
              <a:t>Nominatim</a:t>
            </a:r>
            <a:endParaRPr sz="1050">
              <a:latin typeface="Arial"/>
              <a:cs typeface="Arial"/>
            </a:endParaRPr>
          </a:p>
          <a:p>
            <a:pPr marL="12700">
              <a:lnSpc>
                <a:spcPct val="100000"/>
              </a:lnSpc>
              <a:spcBef>
                <a:spcPts val="15"/>
              </a:spcBef>
            </a:pPr>
            <a:r>
              <a:rPr dirty="0" sz="1050" spc="130">
                <a:latin typeface="Arial"/>
                <a:cs typeface="Arial"/>
              </a:rPr>
              <a:t>latitude=</a:t>
            </a:r>
            <a:r>
              <a:rPr dirty="0" sz="1050" spc="280">
                <a:latin typeface="Arial"/>
                <a:cs typeface="Arial"/>
              </a:rPr>
              <a:t> </a:t>
            </a:r>
            <a:r>
              <a:rPr dirty="0" sz="1050" spc="20">
                <a:latin typeface="Arial"/>
                <a:cs typeface="Arial"/>
              </a:rPr>
              <a:t>40.7308619</a:t>
            </a:r>
            <a:endParaRPr sz="1050">
              <a:latin typeface="Arial"/>
              <a:cs typeface="Arial"/>
            </a:endParaRPr>
          </a:p>
          <a:p>
            <a:pPr marL="12700">
              <a:lnSpc>
                <a:spcPct val="100000"/>
              </a:lnSpc>
              <a:spcBef>
                <a:spcPts val="15"/>
              </a:spcBef>
            </a:pPr>
            <a:r>
              <a:rPr dirty="0" sz="1050" spc="85">
                <a:latin typeface="Arial"/>
                <a:cs typeface="Arial"/>
              </a:rPr>
              <a:t>longitude=</a:t>
            </a:r>
            <a:r>
              <a:rPr dirty="0" sz="1050" spc="280">
                <a:latin typeface="Arial"/>
                <a:cs typeface="Arial"/>
              </a:rPr>
              <a:t> </a:t>
            </a:r>
            <a:r>
              <a:rPr dirty="0" sz="1050" spc="40" b="1">
                <a:latin typeface="Arial"/>
                <a:cs typeface="Arial"/>
              </a:rPr>
              <a:t>-</a:t>
            </a:r>
            <a:r>
              <a:rPr dirty="0" sz="1050" spc="40">
                <a:latin typeface="Arial"/>
                <a:cs typeface="Arial"/>
              </a:rPr>
              <a:t>73.9871558</a:t>
            </a:r>
            <a:endParaRPr sz="1050">
              <a:latin typeface="Arial"/>
              <a:cs typeface="Arial"/>
            </a:endParaRPr>
          </a:p>
        </p:txBody>
      </p:sp>
      <p:sp>
        <p:nvSpPr>
          <p:cNvPr id="32" name="object 32"/>
          <p:cNvSpPr txBox="1"/>
          <p:nvPr/>
        </p:nvSpPr>
        <p:spPr>
          <a:xfrm>
            <a:off x="688230" y="1117596"/>
            <a:ext cx="6666865" cy="8387080"/>
          </a:xfrm>
          <a:prstGeom prst="rect">
            <a:avLst/>
          </a:prstGeom>
        </p:spPr>
        <p:txBody>
          <a:bodyPr wrap="square" lIns="0" tIns="12700" rIns="0" bIns="0" rtlCol="0" vert="horz">
            <a:spAutoFit/>
          </a:bodyPr>
          <a:lstStyle/>
          <a:p>
            <a:pPr marL="71501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10" i="1">
                <a:latin typeface="Arial"/>
                <a:cs typeface="Arial"/>
              </a:rPr>
              <a:t>with</a:t>
            </a:r>
            <a:r>
              <a:rPr dirty="0" sz="1050" spc="105" i="1">
                <a:latin typeface="Arial"/>
                <a:cs typeface="Arial"/>
              </a:rPr>
              <a:t> </a:t>
            </a:r>
            <a:r>
              <a:rPr dirty="0" sz="1050" spc="125" i="1">
                <a:latin typeface="Arial"/>
                <a:cs typeface="Arial"/>
              </a:rPr>
              <a:t>clusters</a:t>
            </a:r>
            <a:endParaRPr sz="1050">
              <a:latin typeface="Arial"/>
              <a:cs typeface="Arial"/>
            </a:endParaRPr>
          </a:p>
          <a:p>
            <a:pPr marL="715010">
              <a:lnSpc>
                <a:spcPct val="100000"/>
              </a:lnSpc>
              <a:spcBef>
                <a:spcPts val="15"/>
              </a:spcBef>
            </a:pPr>
            <a:r>
              <a:rPr dirty="0" sz="1050" spc="90">
                <a:latin typeface="Arial"/>
                <a:cs typeface="Arial"/>
              </a:rPr>
              <a:t>kclusters=5</a:t>
            </a:r>
            <a:endParaRPr sz="1050">
              <a:latin typeface="Arial"/>
              <a:cs typeface="Arial"/>
            </a:endParaRPr>
          </a:p>
          <a:p>
            <a:pPr marL="715010">
              <a:lnSpc>
                <a:spcPct val="100000"/>
              </a:lnSpc>
              <a:spcBef>
                <a:spcPts val="15"/>
              </a:spcBef>
            </a:pPr>
            <a:r>
              <a:rPr dirty="0" sz="1050" spc="50">
                <a:latin typeface="Arial"/>
                <a:cs typeface="Arial"/>
              </a:rPr>
              <a:t>map_clusters2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10">
                <a:latin typeface="Arial"/>
                <a:cs typeface="Arial"/>
              </a:rPr>
              <a:t> </a:t>
            </a:r>
            <a:r>
              <a:rPr dirty="0" sz="1050" spc="50">
                <a:latin typeface="Arial"/>
                <a:cs typeface="Arial"/>
              </a:rPr>
              <a:t>zoom_start=13)</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a:t>
            </a:r>
            <a:r>
              <a:rPr dirty="0" sz="1050" spc="110" i="1">
                <a:latin typeface="Arial"/>
                <a:cs typeface="Arial"/>
              </a:rPr>
              <a:t>set </a:t>
            </a:r>
            <a:r>
              <a:rPr dirty="0" sz="1050" spc="120" i="1">
                <a:latin typeface="Arial"/>
                <a:cs typeface="Arial"/>
              </a:rPr>
              <a:t>color </a:t>
            </a:r>
            <a:r>
              <a:rPr dirty="0" sz="1050" spc="-40" i="1">
                <a:latin typeface="Arial"/>
                <a:cs typeface="Arial"/>
              </a:rPr>
              <a:t>scheme </a:t>
            </a:r>
            <a:r>
              <a:rPr dirty="0" sz="1050" spc="165" i="1">
                <a:latin typeface="Arial"/>
                <a:cs typeface="Arial"/>
              </a:rPr>
              <a:t>for </a:t>
            </a:r>
            <a:r>
              <a:rPr dirty="0" sz="1050" spc="90" i="1">
                <a:latin typeface="Arial"/>
                <a:cs typeface="Arial"/>
              </a:rPr>
              <a:t>the</a:t>
            </a:r>
            <a:r>
              <a:rPr dirty="0" sz="1050" spc="-10" i="1">
                <a:latin typeface="Arial"/>
                <a:cs typeface="Arial"/>
              </a:rPr>
              <a:t> </a:t>
            </a:r>
            <a:r>
              <a:rPr dirty="0" sz="1050" spc="125" i="1">
                <a:latin typeface="Arial"/>
                <a:cs typeface="Arial"/>
              </a:rPr>
              <a:t>clusters</a:t>
            </a:r>
            <a:endParaRPr sz="1050">
              <a:latin typeface="Arial"/>
              <a:cs typeface="Arial"/>
            </a:endParaRPr>
          </a:p>
          <a:p>
            <a:pPr marL="715010">
              <a:lnSpc>
                <a:spcPct val="100000"/>
              </a:lnSpc>
              <a:spcBef>
                <a:spcPts val="15"/>
              </a:spcBef>
            </a:pPr>
            <a:r>
              <a:rPr dirty="0" sz="1050" spc="50">
                <a:latin typeface="Arial"/>
                <a:cs typeface="Arial"/>
              </a:rPr>
              <a:t>x </a:t>
            </a:r>
            <a:r>
              <a:rPr dirty="0" sz="1050" spc="-40">
                <a:latin typeface="Arial"/>
                <a:cs typeface="Arial"/>
              </a:rPr>
              <a:t>=</a:t>
            </a:r>
            <a:r>
              <a:rPr dirty="0" sz="1050" spc="170">
                <a:latin typeface="Arial"/>
                <a:cs typeface="Arial"/>
              </a:rPr>
              <a:t> </a:t>
            </a:r>
            <a:r>
              <a:rPr dirty="0" sz="1050" spc="95">
                <a:latin typeface="Arial"/>
                <a:cs typeface="Arial"/>
              </a:rPr>
              <a:t>np.arange(kclusters)</a:t>
            </a:r>
            <a:endParaRPr sz="1050">
              <a:latin typeface="Arial"/>
              <a:cs typeface="Arial"/>
            </a:endParaRPr>
          </a:p>
          <a:p>
            <a:pPr marL="715010" marR="2058670">
              <a:lnSpc>
                <a:spcPct val="101200"/>
              </a:lnSpc>
            </a:pPr>
            <a:r>
              <a:rPr dirty="0" sz="1050" spc="50">
                <a:latin typeface="Arial"/>
                <a:cs typeface="Arial"/>
              </a:rPr>
              <a:t>ys </a:t>
            </a:r>
            <a:r>
              <a:rPr dirty="0" sz="1050" spc="-40">
                <a:latin typeface="Arial"/>
                <a:cs typeface="Arial"/>
              </a:rPr>
              <a:t>= </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2 </a:t>
            </a:r>
            <a:r>
              <a:rPr dirty="0" sz="1050" spc="110" b="1">
                <a:latin typeface="Arial"/>
                <a:cs typeface="Arial"/>
              </a:rPr>
              <a:t>for </a:t>
            </a:r>
            <a:r>
              <a:rPr dirty="0" sz="1050" spc="340">
                <a:latin typeface="Arial"/>
                <a:cs typeface="Arial"/>
              </a:rPr>
              <a:t>i </a:t>
            </a:r>
            <a:r>
              <a:rPr dirty="0" sz="1050" spc="110" b="1">
                <a:latin typeface="Arial"/>
                <a:cs typeface="Arial"/>
              </a:rPr>
              <a:t>in </a:t>
            </a:r>
            <a:r>
              <a:rPr dirty="0" sz="1050" spc="114">
                <a:latin typeface="Arial"/>
                <a:cs typeface="Arial"/>
              </a:rPr>
              <a:t>range(kclusters)]  </a:t>
            </a:r>
            <a:r>
              <a:rPr dirty="0" sz="1050" spc="95">
                <a:latin typeface="Arial"/>
                <a:cs typeface="Arial"/>
              </a:rPr>
              <a:t>colors_array </a:t>
            </a:r>
            <a:r>
              <a:rPr dirty="0" sz="1050" spc="-40">
                <a:latin typeface="Arial"/>
                <a:cs typeface="Arial"/>
              </a:rPr>
              <a:t>= </a:t>
            </a:r>
            <a:r>
              <a:rPr dirty="0" sz="1050" spc="85">
                <a:latin typeface="Arial"/>
                <a:cs typeface="Arial"/>
              </a:rPr>
              <a:t>cm.rainbow(np.linspace(0, </a:t>
            </a:r>
            <a:r>
              <a:rPr dirty="0" sz="1050" spc="135">
                <a:latin typeface="Arial"/>
                <a:cs typeface="Arial"/>
              </a:rPr>
              <a:t>1, </a:t>
            </a:r>
            <a:r>
              <a:rPr dirty="0" sz="1050" spc="145">
                <a:latin typeface="Arial"/>
                <a:cs typeface="Arial"/>
              </a:rPr>
              <a:t>len(ys)))  </a:t>
            </a:r>
            <a:r>
              <a:rPr dirty="0" sz="1050" spc="50">
                <a:latin typeface="Arial"/>
                <a:cs typeface="Arial"/>
              </a:rPr>
              <a:t>rainbow </a:t>
            </a:r>
            <a:r>
              <a:rPr dirty="0" sz="1050" spc="-40">
                <a:latin typeface="Arial"/>
                <a:cs typeface="Arial"/>
              </a:rPr>
              <a:t>= </a:t>
            </a:r>
            <a:r>
              <a:rPr dirty="0" sz="1050" spc="125">
                <a:latin typeface="Arial"/>
                <a:cs typeface="Arial"/>
              </a:rPr>
              <a:t>[colors.rgb2hex(i) </a:t>
            </a:r>
            <a:r>
              <a:rPr dirty="0" sz="1050" spc="110" b="1">
                <a:latin typeface="Arial"/>
                <a:cs typeface="Arial"/>
              </a:rPr>
              <a:t>for </a:t>
            </a:r>
            <a:r>
              <a:rPr dirty="0" sz="1050" spc="340">
                <a:latin typeface="Arial"/>
                <a:cs typeface="Arial"/>
              </a:rPr>
              <a:t>i </a:t>
            </a:r>
            <a:r>
              <a:rPr dirty="0" sz="1050" spc="110" b="1">
                <a:latin typeface="Arial"/>
                <a:cs typeface="Arial"/>
              </a:rPr>
              <a:t>in</a:t>
            </a:r>
            <a:r>
              <a:rPr dirty="0" sz="1050" spc="55" b="1">
                <a:latin typeface="Arial"/>
                <a:cs typeface="Arial"/>
              </a:rPr>
              <a:t> </a:t>
            </a:r>
            <a:r>
              <a:rPr dirty="0" sz="1050" spc="110">
                <a:latin typeface="Arial"/>
                <a:cs typeface="Arial"/>
              </a:rPr>
              <a:t>colors_array]</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 </a:t>
            </a:r>
            <a:r>
              <a:rPr dirty="0" sz="1050" spc="90" i="1">
                <a:latin typeface="Arial"/>
                <a:cs typeface="Arial"/>
              </a:rPr>
              <a:t>the</a:t>
            </a:r>
            <a:r>
              <a:rPr dirty="0" sz="1050" spc="-65" i="1">
                <a:latin typeface="Arial"/>
                <a:cs typeface="Arial"/>
              </a:rPr>
              <a:t> </a:t>
            </a:r>
            <a:r>
              <a:rPr dirty="0" sz="1050" spc="-105" i="1">
                <a:latin typeface="Arial"/>
                <a:cs typeface="Arial"/>
              </a:rPr>
              <a:t>map</a:t>
            </a:r>
            <a:endParaRPr sz="1050">
              <a:latin typeface="Arial"/>
              <a:cs typeface="Arial"/>
            </a:endParaRPr>
          </a:p>
          <a:p>
            <a:pPr marL="715010">
              <a:lnSpc>
                <a:spcPct val="100000"/>
              </a:lnSpc>
              <a:spcBef>
                <a:spcPts val="15"/>
              </a:spcBef>
            </a:pPr>
            <a:r>
              <a:rPr dirty="0" sz="1050" spc="60">
                <a:latin typeface="Arial"/>
                <a:cs typeface="Arial"/>
              </a:rPr>
              <a:t>markers_colors </a:t>
            </a:r>
            <a:r>
              <a:rPr dirty="0" sz="1050" spc="-40">
                <a:latin typeface="Arial"/>
                <a:cs typeface="Arial"/>
              </a:rPr>
              <a:t>=</a:t>
            </a:r>
            <a:r>
              <a:rPr dirty="0" sz="1050" spc="150">
                <a:latin typeface="Arial"/>
                <a:cs typeface="Arial"/>
              </a:rPr>
              <a:t> </a:t>
            </a:r>
            <a:r>
              <a:rPr dirty="0" sz="1050" spc="285">
                <a:latin typeface="Arial"/>
                <a:cs typeface="Arial"/>
              </a:rPr>
              <a:t>[]</a:t>
            </a:r>
            <a:endParaRPr sz="1050">
              <a:latin typeface="Arial"/>
              <a:cs typeface="Arial"/>
            </a:endParaRPr>
          </a:p>
          <a:p>
            <a:pPr marL="1007744" marR="635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lon, poi, </a:t>
            </a:r>
            <a:r>
              <a:rPr dirty="0" sz="1050" spc="135">
                <a:latin typeface="Arial"/>
                <a:cs typeface="Arial"/>
              </a:rPr>
              <a:t>cluster </a:t>
            </a:r>
            <a:r>
              <a:rPr dirty="0" sz="1050" spc="110" b="1">
                <a:latin typeface="Arial"/>
                <a:cs typeface="Arial"/>
              </a:rPr>
              <a:t>in </a:t>
            </a:r>
            <a:r>
              <a:rPr dirty="0" sz="1050" spc="95">
                <a:latin typeface="Arial"/>
                <a:cs typeface="Arial"/>
              </a:rPr>
              <a:t>zip(manhattan_merged['Latitude'], </a:t>
            </a:r>
            <a:r>
              <a:rPr dirty="0" sz="1050" spc="20">
                <a:latin typeface="Arial"/>
                <a:cs typeface="Arial"/>
              </a:rPr>
              <a:t>manhattan_merged[  </a:t>
            </a:r>
            <a:r>
              <a:rPr dirty="0" sz="1050" spc="130">
                <a:latin typeface="Arial"/>
                <a:cs typeface="Arial"/>
              </a:rPr>
              <a:t>label </a:t>
            </a:r>
            <a:r>
              <a:rPr dirty="0" sz="1050" spc="-40">
                <a:latin typeface="Arial"/>
                <a:cs typeface="Arial"/>
              </a:rPr>
              <a:t>= </a:t>
            </a:r>
            <a:r>
              <a:rPr dirty="0" sz="1050" spc="110">
                <a:latin typeface="Arial"/>
                <a:cs typeface="Arial"/>
              </a:rPr>
              <a:t>folium.Popup(str(poi) </a:t>
            </a:r>
            <a:r>
              <a:rPr dirty="0" sz="1050" spc="-40" b="1">
                <a:latin typeface="Arial"/>
                <a:cs typeface="Arial"/>
              </a:rPr>
              <a:t>+ </a:t>
            </a:r>
            <a:r>
              <a:rPr dirty="0" sz="1050" spc="375">
                <a:latin typeface="Arial"/>
                <a:cs typeface="Arial"/>
              </a:rPr>
              <a:t>' </a:t>
            </a:r>
            <a:r>
              <a:rPr dirty="0" sz="1050" spc="100">
                <a:latin typeface="Arial"/>
                <a:cs typeface="Arial"/>
              </a:rPr>
              <a:t>Cluster </a:t>
            </a:r>
            <a:r>
              <a:rPr dirty="0" sz="1050" spc="375">
                <a:latin typeface="Arial"/>
                <a:cs typeface="Arial"/>
              </a:rPr>
              <a:t>' </a:t>
            </a:r>
            <a:r>
              <a:rPr dirty="0" sz="1050" spc="-40" b="1">
                <a:latin typeface="Arial"/>
                <a:cs typeface="Arial"/>
              </a:rPr>
              <a:t>+ </a:t>
            </a:r>
            <a:r>
              <a:rPr dirty="0" sz="1050" spc="170">
                <a:latin typeface="Arial"/>
                <a:cs typeface="Arial"/>
              </a:rPr>
              <a:t>str(cluster), </a:t>
            </a:r>
            <a:r>
              <a:rPr dirty="0" sz="1050" spc="55">
                <a:latin typeface="Arial"/>
                <a:cs typeface="Arial"/>
              </a:rPr>
              <a:t>parse_html=True)  </a:t>
            </a:r>
            <a:r>
              <a:rPr dirty="0" sz="1050" spc="105">
                <a:latin typeface="Arial"/>
                <a:cs typeface="Arial"/>
              </a:rPr>
              <a:t>folium.CircleMarker(</a:t>
            </a:r>
            <a:endParaRPr sz="1050">
              <a:latin typeface="Arial"/>
              <a:cs typeface="Arial"/>
            </a:endParaRPr>
          </a:p>
          <a:p>
            <a:pPr marL="1301115" marR="4476750">
              <a:lnSpc>
                <a:spcPct val="101200"/>
              </a:lnSpc>
            </a:pPr>
            <a:r>
              <a:rPr dirty="0" sz="1050" spc="235">
                <a:latin typeface="Arial"/>
                <a:cs typeface="Arial"/>
              </a:rPr>
              <a:t>[lat, </a:t>
            </a:r>
            <a:r>
              <a:rPr dirty="0" sz="1050" spc="175">
                <a:latin typeface="Arial"/>
                <a:cs typeface="Arial"/>
              </a:rPr>
              <a:t>lon],  </a:t>
            </a:r>
            <a:r>
              <a:rPr dirty="0" sz="1050" spc="80">
                <a:latin typeface="Arial"/>
                <a:cs typeface="Arial"/>
              </a:rPr>
              <a:t>radius=20,  </a:t>
            </a:r>
            <a:r>
              <a:rPr dirty="0" sz="1050" spc="-10">
                <a:latin typeface="Arial"/>
                <a:cs typeface="Arial"/>
              </a:rPr>
              <a:t>popu</a:t>
            </a:r>
            <a:r>
              <a:rPr dirty="0" sz="1050" spc="-15">
                <a:latin typeface="Arial"/>
                <a:cs typeface="Arial"/>
              </a:rPr>
              <a:t>p</a:t>
            </a:r>
            <a:r>
              <a:rPr dirty="0" sz="1050" spc="-45">
                <a:latin typeface="Arial"/>
                <a:cs typeface="Arial"/>
              </a:rPr>
              <a:t>=</a:t>
            </a:r>
            <a:r>
              <a:rPr dirty="0" sz="1050" spc="145">
                <a:latin typeface="Arial"/>
                <a:cs typeface="Arial"/>
              </a:rPr>
              <a:t>labe</a:t>
            </a:r>
            <a:r>
              <a:rPr dirty="0" sz="1050" spc="65">
                <a:latin typeface="Arial"/>
                <a:cs typeface="Arial"/>
              </a:rPr>
              <a:t>l</a:t>
            </a:r>
            <a:r>
              <a:rPr dirty="0" sz="1050" spc="285">
                <a:latin typeface="Arial"/>
                <a:cs typeface="Arial"/>
              </a:rPr>
              <a:t>,</a:t>
            </a:r>
            <a:endParaRPr sz="1050">
              <a:latin typeface="Arial"/>
              <a:cs typeface="Arial"/>
            </a:endParaRPr>
          </a:p>
          <a:p>
            <a:pPr marL="1301115" marR="3157855">
              <a:lnSpc>
                <a:spcPct val="101200"/>
              </a:lnSpc>
            </a:pPr>
            <a:r>
              <a:rPr dirty="0" sz="1050" spc="114">
                <a:latin typeface="Arial"/>
                <a:cs typeface="Arial"/>
              </a:rPr>
              <a:t>color=rainbow[cluster</a:t>
            </a:r>
            <a:r>
              <a:rPr dirty="0" sz="1050" spc="114" b="1">
                <a:latin typeface="Arial"/>
                <a:cs typeface="Arial"/>
              </a:rPr>
              <a:t>-</a:t>
            </a:r>
            <a:r>
              <a:rPr dirty="0" sz="1050" spc="114">
                <a:latin typeface="Arial"/>
                <a:cs typeface="Arial"/>
              </a:rPr>
              <a:t>1],  </a:t>
            </a:r>
            <a:r>
              <a:rPr dirty="0" sz="1050" spc="170">
                <a:latin typeface="Arial"/>
                <a:cs typeface="Arial"/>
              </a:rPr>
              <a:t>fill=True,  </a:t>
            </a:r>
            <a:r>
              <a:rPr dirty="0" sz="1050" spc="190">
                <a:latin typeface="Arial"/>
                <a:cs typeface="Arial"/>
              </a:rPr>
              <a:t>fill_colo</a:t>
            </a:r>
            <a:r>
              <a:rPr dirty="0" sz="1050" spc="165">
                <a:latin typeface="Arial"/>
                <a:cs typeface="Arial"/>
              </a:rPr>
              <a:t>r</a:t>
            </a:r>
            <a:r>
              <a:rPr dirty="0" sz="1050" spc="-45">
                <a:latin typeface="Arial"/>
                <a:cs typeface="Arial"/>
              </a:rPr>
              <a:t>=</a:t>
            </a:r>
            <a:r>
              <a:rPr dirty="0" sz="1050" spc="45">
                <a:latin typeface="Arial"/>
                <a:cs typeface="Arial"/>
              </a:rPr>
              <a:t>rainbo</a:t>
            </a:r>
            <a:r>
              <a:rPr dirty="0" sz="1050" spc="70">
                <a:latin typeface="Arial"/>
                <a:cs typeface="Arial"/>
              </a:rPr>
              <a:t>w</a:t>
            </a:r>
            <a:r>
              <a:rPr dirty="0" sz="1050" spc="280">
                <a:latin typeface="Arial"/>
                <a:cs typeface="Arial"/>
              </a:rPr>
              <a:t>[</a:t>
            </a:r>
            <a:r>
              <a:rPr dirty="0" sz="1050" spc="140">
                <a:latin typeface="Arial"/>
                <a:cs typeface="Arial"/>
              </a:rPr>
              <a:t>cluste</a:t>
            </a:r>
            <a:r>
              <a:rPr dirty="0" sz="1050" spc="100">
                <a:latin typeface="Arial"/>
                <a:cs typeface="Arial"/>
              </a:rPr>
              <a:t>r</a:t>
            </a:r>
            <a:r>
              <a:rPr dirty="0" sz="1050" spc="220" b="1">
                <a:latin typeface="Arial"/>
                <a:cs typeface="Arial"/>
              </a:rPr>
              <a:t>-</a:t>
            </a:r>
            <a:r>
              <a:rPr dirty="0" sz="1050" spc="-15">
                <a:latin typeface="Arial"/>
                <a:cs typeface="Arial"/>
              </a:rPr>
              <a:t>1</a:t>
            </a:r>
            <a:r>
              <a:rPr dirty="0" sz="1050" spc="285">
                <a:latin typeface="Arial"/>
                <a:cs typeface="Arial"/>
              </a:rPr>
              <a:t>],</a:t>
            </a:r>
            <a:endParaRPr sz="1050">
              <a:latin typeface="Arial"/>
              <a:cs typeface="Arial"/>
            </a:endParaRPr>
          </a:p>
          <a:p>
            <a:pPr marL="1301115">
              <a:lnSpc>
                <a:spcPct val="100000"/>
              </a:lnSpc>
              <a:spcBef>
                <a:spcPts val="15"/>
              </a:spcBef>
            </a:pPr>
            <a:r>
              <a:rPr dirty="0" sz="1050" spc="105">
                <a:latin typeface="Arial"/>
                <a:cs typeface="Arial"/>
              </a:rPr>
              <a:t>fill_opacity=0.7).add_to(map_clusters2)</a:t>
            </a:r>
            <a:endParaRPr sz="1050">
              <a:latin typeface="Arial"/>
              <a:cs typeface="Arial"/>
            </a:endParaRPr>
          </a:p>
          <a:p>
            <a:pPr>
              <a:lnSpc>
                <a:spcPct val="100000"/>
              </a:lnSpc>
              <a:spcBef>
                <a:spcPts val="20"/>
              </a:spcBef>
            </a:pPr>
            <a:endParaRPr sz="1100">
              <a:latin typeface="Times New Roman"/>
              <a:cs typeface="Times New Roman"/>
            </a:endParaRPr>
          </a:p>
          <a:p>
            <a:pPr marL="715010">
              <a:lnSpc>
                <a:spcPct val="100000"/>
              </a:lnSpc>
              <a:spcBef>
                <a:spcPts val="5"/>
              </a:spcBef>
            </a:pPr>
            <a:r>
              <a:rPr dirty="0" sz="1050" spc="-10" i="1">
                <a:latin typeface="Arial"/>
                <a:cs typeface="Arial"/>
              </a:rPr>
              <a:t># add </a:t>
            </a:r>
            <a:r>
              <a:rPr dirty="0" sz="1050" spc="35" i="1">
                <a:latin typeface="Arial"/>
                <a:cs typeface="Arial"/>
              </a:rPr>
              <a:t>markers </a:t>
            </a:r>
            <a:r>
              <a:rPr dirty="0" sz="1050" spc="135" i="1">
                <a:latin typeface="Arial"/>
                <a:cs typeface="Arial"/>
              </a:rPr>
              <a:t>to </a:t>
            </a:r>
            <a:r>
              <a:rPr dirty="0" sz="1050" spc="-105" i="1">
                <a:latin typeface="Arial"/>
                <a:cs typeface="Arial"/>
              </a:rPr>
              <a:t>map </a:t>
            </a:r>
            <a:r>
              <a:rPr dirty="0" sz="1050" spc="165" i="1">
                <a:latin typeface="Arial"/>
                <a:cs typeface="Arial"/>
              </a:rPr>
              <a:t>for </a:t>
            </a:r>
            <a:r>
              <a:rPr dirty="0" sz="1050" spc="135" i="1">
                <a:latin typeface="Arial"/>
                <a:cs typeface="Arial"/>
              </a:rPr>
              <a:t>rental</a:t>
            </a:r>
            <a:r>
              <a:rPr dirty="0" sz="1050" spc="65" i="1">
                <a:latin typeface="Arial"/>
                <a:cs typeface="Arial"/>
              </a:rPr>
              <a:t> </a:t>
            </a:r>
            <a:r>
              <a:rPr dirty="0" sz="1050" spc="70" i="1">
                <a:latin typeface="Arial"/>
                <a:cs typeface="Arial"/>
              </a:rPr>
              <a:t>places</a:t>
            </a:r>
            <a:endParaRPr sz="1050">
              <a:latin typeface="Arial"/>
              <a:cs typeface="Arial"/>
            </a:endParaRPr>
          </a:p>
          <a:p>
            <a:pPr marL="1007744" marR="6985"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zip(mh_rent['Lat'], </a:t>
            </a:r>
            <a:r>
              <a:rPr dirty="0" sz="1050" spc="114">
                <a:latin typeface="Arial"/>
                <a:cs typeface="Arial"/>
              </a:rPr>
              <a:t>mh_rent['Long'],'$ </a:t>
            </a:r>
            <a:r>
              <a:rPr dirty="0" sz="1050" spc="375">
                <a:latin typeface="Arial"/>
                <a:cs typeface="Arial"/>
              </a:rPr>
              <a:t>' </a:t>
            </a:r>
            <a:r>
              <a:rPr dirty="0" sz="1050" spc="-40" b="1">
                <a:latin typeface="Arial"/>
                <a:cs typeface="Arial"/>
              </a:rPr>
              <a:t>+ </a:t>
            </a:r>
            <a:r>
              <a:rPr dirty="0" sz="1050" spc="50">
                <a:latin typeface="Arial"/>
                <a:cs typeface="Arial"/>
              </a:rPr>
              <a:t>mh_rent['Rent_P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1301115" marR="4184015"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80">
                <a:latin typeface="Arial"/>
                <a:cs typeface="Arial"/>
              </a:rPr>
              <a:t>CircleMarke</a:t>
            </a:r>
            <a:r>
              <a:rPr dirty="0" sz="1050" spc="5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90">
                <a:latin typeface="Arial"/>
                <a:cs typeface="Arial"/>
              </a:rPr>
              <a:t>radius=6,  </a:t>
            </a:r>
            <a:r>
              <a:rPr dirty="0" sz="1050" spc="70">
                <a:latin typeface="Arial"/>
                <a:cs typeface="Arial"/>
              </a:rPr>
              <a:t>popup=label,  </a:t>
            </a:r>
            <a:r>
              <a:rPr dirty="0" sz="1050" spc="145">
                <a:latin typeface="Arial"/>
                <a:cs typeface="Arial"/>
              </a:rPr>
              <a:t>color='blue',  </a:t>
            </a:r>
            <a:r>
              <a:rPr dirty="0" sz="1050" spc="170">
                <a:latin typeface="Arial"/>
                <a:cs typeface="Arial"/>
              </a:rPr>
              <a:t>fill=True,</a:t>
            </a:r>
            <a:endParaRPr sz="1050">
              <a:latin typeface="Arial"/>
              <a:cs typeface="Arial"/>
            </a:endParaRPr>
          </a:p>
          <a:p>
            <a:pPr marL="1301115" marR="3816985">
              <a:lnSpc>
                <a:spcPct val="101200"/>
              </a:lnSpc>
            </a:pPr>
            <a:r>
              <a:rPr dirty="0" sz="1050" spc="190">
                <a:latin typeface="Arial"/>
                <a:cs typeface="Arial"/>
              </a:rPr>
              <a:t>fill_colo</a:t>
            </a:r>
            <a:r>
              <a:rPr dirty="0" sz="1050" spc="165">
                <a:latin typeface="Arial"/>
                <a:cs typeface="Arial"/>
              </a:rPr>
              <a:t>r</a:t>
            </a:r>
            <a:r>
              <a:rPr dirty="0" sz="1050" spc="-45">
                <a:latin typeface="Arial"/>
                <a:cs typeface="Arial"/>
              </a:rPr>
              <a:t>=</a:t>
            </a:r>
            <a:r>
              <a:rPr dirty="0" sz="1050" spc="95">
                <a:latin typeface="Arial"/>
                <a:cs typeface="Arial"/>
              </a:rPr>
              <a:t>'#3186cc</a:t>
            </a:r>
            <a:r>
              <a:rPr dirty="0" sz="1050" spc="30">
                <a:latin typeface="Arial"/>
                <a:cs typeface="Arial"/>
              </a:rPr>
              <a:t>'</a:t>
            </a:r>
            <a:r>
              <a:rPr dirty="0" sz="1050" spc="285">
                <a:latin typeface="Arial"/>
                <a:cs typeface="Arial"/>
              </a:rPr>
              <a:t>,  </a:t>
            </a:r>
            <a:r>
              <a:rPr dirty="0" sz="1050" spc="145">
                <a:latin typeface="Arial"/>
                <a:cs typeface="Arial"/>
              </a:rPr>
              <a:t>fill_opacity=0.7,</a:t>
            </a:r>
            <a:endParaRPr sz="1050">
              <a:latin typeface="Arial"/>
              <a:cs typeface="Arial"/>
            </a:endParaRPr>
          </a:p>
          <a:p>
            <a:pPr marL="1301115">
              <a:lnSpc>
                <a:spcPct val="100000"/>
              </a:lnSpc>
              <a:spcBef>
                <a:spcPts val="15"/>
              </a:spcBef>
            </a:pPr>
            <a:r>
              <a:rPr dirty="0" sz="1050" spc="65">
                <a:latin typeface="Arial"/>
                <a:cs typeface="Arial"/>
              </a:rPr>
              <a:t>parse_html=False).add_to(map_clusters2)</a:t>
            </a:r>
            <a:endParaRPr sz="1050">
              <a:latin typeface="Arial"/>
              <a:cs typeface="Arial"/>
            </a:endParaRPr>
          </a:p>
          <a:p>
            <a:pPr>
              <a:lnSpc>
                <a:spcPct val="100000"/>
              </a:lnSpc>
              <a:spcBef>
                <a:spcPts val="20"/>
              </a:spcBef>
            </a:pPr>
            <a:endParaRPr sz="1100">
              <a:latin typeface="Times New Roman"/>
              <a:cs typeface="Times New Roman"/>
            </a:endParaRPr>
          </a:p>
          <a:p>
            <a:pPr marL="1007744">
              <a:lnSpc>
                <a:spcPct val="100000"/>
              </a:lnSpc>
              <a:spcBef>
                <a:spcPts val="5"/>
              </a:spcBef>
            </a:pPr>
            <a:r>
              <a:rPr dirty="0" sz="1050" spc="-10" i="1">
                <a:latin typeface="Arial"/>
                <a:cs typeface="Arial"/>
              </a:rPr>
              <a:t># </a:t>
            </a:r>
            <a:r>
              <a:rPr dirty="0" sz="1050" spc="-25" i="1">
                <a:latin typeface="Arial"/>
                <a:cs typeface="Arial"/>
              </a:rPr>
              <a:t>Adds </a:t>
            </a:r>
            <a:r>
              <a:rPr dirty="0" sz="1050" spc="150" i="1">
                <a:latin typeface="Arial"/>
                <a:cs typeface="Arial"/>
              </a:rPr>
              <a:t>tool </a:t>
            </a:r>
            <a:r>
              <a:rPr dirty="0" sz="1050" spc="135" i="1">
                <a:latin typeface="Arial"/>
                <a:cs typeface="Arial"/>
              </a:rPr>
              <a:t>to </a:t>
            </a:r>
            <a:r>
              <a:rPr dirty="0" sz="1050" spc="90" i="1">
                <a:latin typeface="Arial"/>
                <a:cs typeface="Arial"/>
              </a:rPr>
              <a:t>the top</a:t>
            </a:r>
            <a:r>
              <a:rPr dirty="0" sz="1050" spc="-10" i="1">
                <a:latin typeface="Arial"/>
                <a:cs typeface="Arial"/>
              </a:rPr>
              <a:t> </a:t>
            </a:r>
            <a:r>
              <a:rPr dirty="0" sz="1050" spc="165" i="1">
                <a:latin typeface="Arial"/>
                <a:cs typeface="Arial"/>
              </a:rPr>
              <a:t>right</a:t>
            </a:r>
            <a:endParaRPr sz="1050">
              <a:latin typeface="Arial"/>
              <a:cs typeface="Arial"/>
            </a:endParaRPr>
          </a:p>
          <a:p>
            <a:pPr marL="715010" marR="2571115">
              <a:lnSpc>
                <a:spcPct val="101200"/>
              </a:lnSpc>
            </a:pPr>
            <a:r>
              <a:rPr dirty="0" sz="1050" spc="-10" b="1">
                <a:latin typeface="Arial"/>
                <a:cs typeface="Arial"/>
              </a:rPr>
              <a:t>from </a:t>
            </a:r>
            <a:r>
              <a:rPr dirty="0" sz="1050" spc="114">
                <a:latin typeface="Arial"/>
                <a:cs typeface="Arial"/>
              </a:rPr>
              <a:t>folium.plugins </a:t>
            </a:r>
            <a:r>
              <a:rPr dirty="0" sz="1050" spc="30" b="1">
                <a:latin typeface="Arial"/>
                <a:cs typeface="Arial"/>
              </a:rPr>
              <a:t>import </a:t>
            </a:r>
            <a:r>
              <a:rPr dirty="0" sz="1050" spc="40">
                <a:latin typeface="Arial"/>
                <a:cs typeface="Arial"/>
              </a:rPr>
              <a:t>MeasureControl  </a:t>
            </a:r>
            <a:r>
              <a:rPr dirty="0" sz="1050" spc="60">
                <a:latin typeface="Arial"/>
                <a:cs typeface="Arial"/>
              </a:rPr>
              <a:t>map_manhattan_rent.add_child(MeasureControl())</a:t>
            </a:r>
            <a:endParaRPr sz="1050">
              <a:latin typeface="Arial"/>
              <a:cs typeface="Arial"/>
            </a:endParaRPr>
          </a:p>
          <a:p>
            <a:pPr>
              <a:lnSpc>
                <a:spcPct val="100000"/>
              </a:lnSpc>
              <a:spcBef>
                <a:spcPts val="20"/>
              </a:spcBef>
            </a:pPr>
            <a:endParaRPr sz="1100">
              <a:latin typeface="Times New Roman"/>
              <a:cs typeface="Times New Roman"/>
            </a:endParaRPr>
          </a:p>
          <a:p>
            <a:pPr marL="715010">
              <a:lnSpc>
                <a:spcPct val="100000"/>
              </a:lnSpc>
              <a:spcBef>
                <a:spcPts val="5"/>
              </a:spcBef>
            </a:pPr>
            <a:r>
              <a:rPr dirty="0" sz="1050" spc="-10" i="1">
                <a:latin typeface="Arial"/>
                <a:cs typeface="Arial"/>
              </a:rPr>
              <a:t># </a:t>
            </a:r>
            <a:r>
              <a:rPr dirty="0" sz="1050" spc="-15" i="1">
                <a:latin typeface="Arial"/>
                <a:cs typeface="Arial"/>
              </a:rPr>
              <a:t>FMeasurement </a:t>
            </a:r>
            <a:r>
              <a:rPr dirty="0" sz="1050" spc="155" i="1">
                <a:latin typeface="Arial"/>
                <a:cs typeface="Arial"/>
              </a:rPr>
              <a:t>ruler </a:t>
            </a:r>
            <a:r>
              <a:rPr dirty="0" sz="1050" spc="95" i="1">
                <a:latin typeface="Arial"/>
                <a:cs typeface="Arial"/>
              </a:rPr>
              <a:t>icon </a:t>
            </a:r>
            <a:r>
              <a:rPr dirty="0" sz="1050" spc="135" i="1">
                <a:latin typeface="Arial"/>
                <a:cs typeface="Arial"/>
              </a:rPr>
              <a:t>to </a:t>
            </a:r>
            <a:r>
              <a:rPr dirty="0" sz="1050" spc="114" i="1">
                <a:latin typeface="Arial"/>
                <a:cs typeface="Arial"/>
              </a:rPr>
              <a:t>establish </a:t>
            </a:r>
            <a:r>
              <a:rPr dirty="0" sz="1050" spc="95" i="1">
                <a:latin typeface="Arial"/>
                <a:cs typeface="Arial"/>
              </a:rPr>
              <a:t>distnces </a:t>
            </a:r>
            <a:r>
              <a:rPr dirty="0" sz="1050" spc="-10" i="1">
                <a:latin typeface="Arial"/>
                <a:cs typeface="Arial"/>
              </a:rPr>
              <a:t>on</a:t>
            </a:r>
            <a:r>
              <a:rPr dirty="0" sz="1050" spc="-55" i="1">
                <a:latin typeface="Arial"/>
                <a:cs typeface="Arial"/>
              </a:rPr>
              <a:t> </a:t>
            </a:r>
            <a:r>
              <a:rPr dirty="0" sz="1050" spc="-105" i="1">
                <a:latin typeface="Arial"/>
                <a:cs typeface="Arial"/>
              </a:rPr>
              <a:t>map</a:t>
            </a:r>
            <a:endParaRPr sz="1050">
              <a:latin typeface="Arial"/>
              <a:cs typeface="Arial"/>
            </a:endParaRPr>
          </a:p>
          <a:p>
            <a:pPr marL="715010">
              <a:lnSpc>
                <a:spcPct val="100000"/>
              </a:lnSpc>
              <a:spcBef>
                <a:spcPts val="15"/>
              </a:spcBef>
            </a:pPr>
            <a:r>
              <a:rPr dirty="0" sz="1050" spc="-10" b="1">
                <a:latin typeface="Arial"/>
                <a:cs typeface="Arial"/>
              </a:rPr>
              <a:t>from </a:t>
            </a:r>
            <a:r>
              <a:rPr dirty="0" sz="1050" spc="114">
                <a:latin typeface="Arial"/>
                <a:cs typeface="Arial"/>
              </a:rPr>
              <a:t>folium.plugins </a:t>
            </a:r>
            <a:r>
              <a:rPr dirty="0" sz="1050" spc="30" b="1">
                <a:latin typeface="Arial"/>
                <a:cs typeface="Arial"/>
              </a:rPr>
              <a:t>import</a:t>
            </a:r>
            <a:r>
              <a:rPr dirty="0" sz="1050" spc="50" b="1">
                <a:latin typeface="Arial"/>
                <a:cs typeface="Arial"/>
              </a:rPr>
              <a:t> </a:t>
            </a:r>
            <a:r>
              <a:rPr dirty="0" sz="1050" spc="50">
                <a:latin typeface="Arial"/>
                <a:cs typeface="Arial"/>
              </a:rPr>
              <a:t>FloatImage</a:t>
            </a:r>
            <a:endParaRPr sz="1050">
              <a:latin typeface="Arial"/>
              <a:cs typeface="Arial"/>
            </a:endParaRPr>
          </a:p>
          <a:p>
            <a:pPr marL="715010" marR="5080">
              <a:lnSpc>
                <a:spcPct val="101200"/>
              </a:lnSpc>
            </a:pPr>
            <a:r>
              <a:rPr dirty="0" sz="1050" spc="185">
                <a:latin typeface="Arial"/>
                <a:cs typeface="Arial"/>
              </a:rPr>
              <a:t>url </a:t>
            </a:r>
            <a:r>
              <a:rPr dirty="0" sz="1050" spc="-40">
                <a:latin typeface="Arial"/>
                <a:cs typeface="Arial"/>
              </a:rPr>
              <a:t>= </a:t>
            </a:r>
            <a:r>
              <a:rPr dirty="0" sz="1050" spc="30">
                <a:latin typeface="Arial"/>
                <a:cs typeface="Arial"/>
              </a:rPr>
              <a:t>('https://media.licdn.com/mpr/mpr/shrinknp_100_100/AAEAAQAAAAAAAAlgAAAAJGE3  </a:t>
            </a:r>
            <a:r>
              <a:rPr dirty="0" sz="1050" spc="105">
                <a:latin typeface="Arial"/>
                <a:cs typeface="Arial"/>
              </a:rPr>
              <a:t>FloatImage(url, </a:t>
            </a:r>
            <a:r>
              <a:rPr dirty="0" sz="1050" spc="50">
                <a:latin typeface="Arial"/>
                <a:cs typeface="Arial"/>
              </a:rPr>
              <a:t>bottom=5,</a:t>
            </a:r>
            <a:r>
              <a:rPr dirty="0" sz="1050" spc="55">
                <a:latin typeface="Arial"/>
                <a:cs typeface="Arial"/>
              </a:rPr>
              <a:t> </a:t>
            </a:r>
            <a:r>
              <a:rPr dirty="0" sz="1050" spc="70">
                <a:latin typeface="Arial"/>
                <a:cs typeface="Arial"/>
              </a:rPr>
              <a:t>left=85).add_to(map_manhattan_rent)</a:t>
            </a:r>
            <a:endParaRPr sz="1050">
              <a:latin typeface="Arial"/>
              <a:cs typeface="Arial"/>
            </a:endParaRPr>
          </a:p>
          <a:p>
            <a:pPr>
              <a:lnSpc>
                <a:spcPct val="100000"/>
              </a:lnSpc>
              <a:spcBef>
                <a:spcPts val="20"/>
              </a:spcBef>
            </a:pPr>
            <a:endParaRPr sz="1100">
              <a:latin typeface="Times New Roman"/>
              <a:cs typeface="Times New Roman"/>
            </a:endParaRPr>
          </a:p>
          <a:p>
            <a:pPr marL="715010">
              <a:lnSpc>
                <a:spcPct val="100000"/>
              </a:lnSpc>
              <a:spcBef>
                <a:spcPts val="5"/>
              </a:spcBef>
            </a:pPr>
            <a:r>
              <a:rPr dirty="0" sz="1050" spc="50">
                <a:latin typeface="Arial"/>
                <a:cs typeface="Arial"/>
              </a:rPr>
              <a:t>map_clusters2</a:t>
            </a:r>
            <a:endParaRPr sz="1050">
              <a:latin typeface="Arial"/>
              <a:cs typeface="Arial"/>
            </a:endParaRPr>
          </a:p>
          <a:p>
            <a:pPr>
              <a:lnSpc>
                <a:spcPct val="100000"/>
              </a:lnSpc>
            </a:pPr>
            <a:endParaRPr sz="1000">
              <a:latin typeface="Times New Roman"/>
              <a:cs typeface="Times New Roman"/>
            </a:endParaRPr>
          </a:p>
          <a:p>
            <a:pPr>
              <a:lnSpc>
                <a:spcPct val="100000"/>
              </a:lnSpc>
            </a:pPr>
            <a:endParaRPr sz="900">
              <a:latin typeface="Times New Roman"/>
              <a:cs typeface="Times New Roman"/>
            </a:endParaRPr>
          </a:p>
          <a:p>
            <a:pPr marL="12700">
              <a:lnSpc>
                <a:spcPct val="100000"/>
              </a:lnSpc>
            </a:pPr>
            <a:r>
              <a:rPr dirty="0" sz="1050" spc="105">
                <a:latin typeface="Arial"/>
                <a:cs typeface="Arial"/>
              </a:rPr>
              <a:t>Out[23]:</a:t>
            </a:r>
            <a:endParaRPr sz="1050">
              <a:latin typeface="Arial"/>
              <a:cs typeface="Arial"/>
            </a:endParaRPr>
          </a:p>
          <a:p>
            <a:pPr marL="905510">
              <a:lnSpc>
                <a:spcPct val="100000"/>
              </a:lnSpc>
              <a:spcBef>
                <a:spcPts val="244"/>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marL="905510">
              <a:lnSpc>
                <a:spcPct val="100000"/>
              </a:lnSpc>
            </a:pPr>
            <a:r>
              <a:rPr dirty="0" sz="1050" spc="360">
                <a:latin typeface="DejaVu Sans Mono"/>
                <a:cs typeface="DejaVu Sans Mono"/>
              </a:rPr>
              <a:t>−</a:t>
            </a:r>
            <a:endParaRPr sz="1050">
              <a:latin typeface="DejaVu Sans Mono"/>
              <a:cs typeface="DejaVu Sans Mono"/>
            </a:endParaRPr>
          </a:p>
        </p:txBody>
      </p:sp>
      <p:sp>
        <p:nvSpPr>
          <p:cNvPr id="33" name="object 33"/>
          <p:cNvSpPr/>
          <p:nvPr/>
        </p:nvSpPr>
        <p:spPr>
          <a:xfrm>
            <a:off x="1349374" y="8636005"/>
            <a:ext cx="161925" cy="161925"/>
          </a:xfrm>
          <a:prstGeom prst="rect">
            <a:avLst/>
          </a:prstGeom>
          <a:blipFill>
            <a:blip r:embed="rId13" cstate="print"/>
            <a:stretch>
              <a:fillRect/>
            </a:stretch>
          </a:blipFill>
        </p:spPr>
        <p:txBody>
          <a:bodyPr wrap="square" lIns="0" tIns="0" rIns="0" bIns="0" rtlCol="0"/>
          <a:lstStyle/>
          <a:p/>
        </p:txBody>
      </p:sp>
      <p:sp>
        <p:nvSpPr>
          <p:cNvPr id="34" name="object 34"/>
          <p:cNvSpPr/>
          <p:nvPr/>
        </p:nvSpPr>
        <p:spPr>
          <a:xfrm>
            <a:off x="7188199" y="8636005"/>
            <a:ext cx="161925" cy="161925"/>
          </a:xfrm>
          <a:prstGeom prst="rect">
            <a:avLst/>
          </a:prstGeom>
          <a:blipFill>
            <a:blip r:embed="rId14" cstate="print"/>
            <a:stretch>
              <a:fillRect/>
            </a:stretch>
          </a:blipFill>
        </p:spPr>
        <p:txBody>
          <a:bodyPr wrap="square" lIns="0" tIns="0" rIns="0" bIns="0" rtlCol="0"/>
          <a:lstStyle/>
          <a:p/>
        </p:txBody>
      </p:sp>
      <p:sp>
        <p:nvSpPr>
          <p:cNvPr id="35" name="object 35"/>
          <p:cNvSpPr/>
          <p:nvPr/>
        </p:nvSpPr>
        <p:spPr>
          <a:xfrm>
            <a:off x="1511299" y="8636005"/>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36" name="object 36"/>
          <p:cNvSpPr/>
          <p:nvPr/>
        </p:nvSpPr>
        <p:spPr>
          <a:xfrm>
            <a:off x="1511299" y="8778880"/>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37" name="object 37"/>
          <p:cNvSpPr/>
          <p:nvPr/>
        </p:nvSpPr>
        <p:spPr>
          <a:xfrm>
            <a:off x="2911474" y="8636005"/>
            <a:ext cx="4276725" cy="161925"/>
          </a:xfrm>
          <a:custGeom>
            <a:avLst/>
            <a:gdLst/>
            <a:ahLst/>
            <a:cxnLst/>
            <a:rect l="l" t="t" r="r" b="b"/>
            <a:pathLst>
              <a:path w="4276725" h="161925">
                <a:moveTo>
                  <a:pt x="0" y="0"/>
                </a:moveTo>
                <a:lnTo>
                  <a:pt x="4276725" y="0"/>
                </a:lnTo>
                <a:lnTo>
                  <a:pt x="4276725" y="161925"/>
                </a:lnTo>
                <a:lnTo>
                  <a:pt x="0" y="161925"/>
                </a:lnTo>
                <a:lnTo>
                  <a:pt x="0" y="0"/>
                </a:lnTo>
                <a:close/>
              </a:path>
            </a:pathLst>
          </a:custGeom>
          <a:solidFill>
            <a:srgbClr val="F1F1F1"/>
          </a:solidFill>
        </p:spPr>
        <p:txBody>
          <a:bodyPr wrap="square" lIns="0" tIns="0" rIns="0" bIns="0" rtlCol="0"/>
          <a:lstStyle/>
          <a:p/>
        </p:txBody>
      </p:sp>
      <p:sp>
        <p:nvSpPr>
          <p:cNvPr id="38" name="object 38"/>
          <p:cNvSpPr/>
          <p:nvPr/>
        </p:nvSpPr>
        <p:spPr>
          <a:xfrm>
            <a:off x="1511299" y="8655055"/>
            <a:ext cx="2809875" cy="123825"/>
          </a:xfrm>
          <a:custGeom>
            <a:avLst/>
            <a:gdLst/>
            <a:ahLst/>
            <a:cxnLst/>
            <a:rect l="l" t="t" r="r" b="b"/>
            <a:pathLst>
              <a:path w="2809875" h="123825">
                <a:moveTo>
                  <a:pt x="0" y="0"/>
                </a:moveTo>
                <a:lnTo>
                  <a:pt x="2809875" y="0"/>
                </a:lnTo>
                <a:lnTo>
                  <a:pt x="2809875" y="123825"/>
                </a:lnTo>
                <a:lnTo>
                  <a:pt x="0" y="123825"/>
                </a:lnTo>
                <a:lnTo>
                  <a:pt x="0" y="0"/>
                </a:lnTo>
                <a:close/>
              </a:path>
            </a:pathLst>
          </a:custGeom>
          <a:solidFill>
            <a:srgbClr val="000000">
              <a:alpha val="19999"/>
            </a:srgbClr>
          </a:solidFill>
        </p:spPr>
        <p:txBody>
          <a:bodyPr wrap="square" lIns="0" tIns="0" rIns="0" bIns="0" rtlCol="0"/>
          <a:lstStyle/>
          <a:p/>
        </p:txBody>
      </p:sp>
      <p:sp>
        <p:nvSpPr>
          <p:cNvPr id="39" name="object 3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40" name="object 40"/>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1381174" y="3374923"/>
            <a:ext cx="5788025" cy="966469"/>
          </a:xfrm>
          <a:prstGeom prst="rect">
            <a:avLst/>
          </a:prstGeom>
        </p:spPr>
        <p:txBody>
          <a:bodyPr wrap="square" lIns="0" tIns="39370" rIns="0" bIns="0" rtlCol="0" vert="horz">
            <a:spAutoFit/>
          </a:bodyPr>
          <a:lstStyle/>
          <a:p>
            <a:pPr marL="12700" marR="401955">
              <a:lnSpc>
                <a:spcPts val="1050"/>
              </a:lnSpc>
              <a:spcBef>
                <a:spcPts val="310"/>
              </a:spcBef>
            </a:pPr>
            <a:r>
              <a:rPr dirty="0" sz="1050" b="1">
                <a:latin typeface="Arial"/>
                <a:cs typeface="Arial"/>
              </a:rPr>
              <a:t>In the map above, examination of appartments with rental place below 7000/month</a:t>
            </a:r>
            <a:r>
              <a:rPr dirty="0" sz="1050" spc="-100" b="1">
                <a:latin typeface="Arial"/>
                <a:cs typeface="Arial"/>
              </a:rPr>
              <a:t> </a:t>
            </a:r>
            <a:r>
              <a:rPr dirty="0" sz="1050" b="1">
                <a:latin typeface="Arial"/>
                <a:cs typeface="Arial"/>
              </a:rPr>
              <a:t>is  straightforwad while knowing the venues around</a:t>
            </a:r>
            <a:r>
              <a:rPr dirty="0" sz="1050" spc="-10" b="1">
                <a:latin typeface="Arial"/>
                <a:cs typeface="Arial"/>
              </a:rPr>
              <a:t> </a:t>
            </a:r>
            <a:r>
              <a:rPr dirty="0" sz="1050" b="1">
                <a:latin typeface="Arial"/>
                <a:cs typeface="Arial"/>
              </a:rPr>
              <a:t>it.</a:t>
            </a:r>
            <a:endParaRPr sz="1050">
              <a:latin typeface="Arial"/>
              <a:cs typeface="Arial"/>
            </a:endParaRPr>
          </a:p>
          <a:p>
            <a:pPr>
              <a:lnSpc>
                <a:spcPct val="100000"/>
              </a:lnSpc>
            </a:pPr>
            <a:endParaRPr sz="1100">
              <a:latin typeface="Times New Roman"/>
              <a:cs typeface="Times New Roman"/>
            </a:endParaRPr>
          </a:p>
          <a:p>
            <a:pPr>
              <a:lnSpc>
                <a:spcPct val="100000"/>
              </a:lnSpc>
              <a:spcBef>
                <a:spcPts val="10"/>
              </a:spcBef>
            </a:pPr>
            <a:endParaRPr sz="1500">
              <a:latin typeface="Times New Roman"/>
              <a:cs typeface="Times New Roman"/>
            </a:endParaRPr>
          </a:p>
          <a:p>
            <a:pPr marL="12700" marR="5080">
              <a:lnSpc>
                <a:spcPts val="1050"/>
              </a:lnSpc>
            </a:pPr>
            <a:r>
              <a:rPr dirty="0" sz="1050" spc="-10" b="1">
                <a:latin typeface="Arial"/>
                <a:cs typeface="Arial"/>
              </a:rPr>
              <a:t>We </a:t>
            </a:r>
            <a:r>
              <a:rPr dirty="0" sz="1050" b="1">
                <a:latin typeface="Arial"/>
                <a:cs typeface="Arial"/>
              </a:rPr>
              <a:t>could find an appartment with at the right price and in a location with desirable</a:t>
            </a:r>
            <a:r>
              <a:rPr dirty="0" sz="1050" spc="-90" b="1">
                <a:latin typeface="Arial"/>
                <a:cs typeface="Arial"/>
              </a:rPr>
              <a:t> </a:t>
            </a:r>
            <a:r>
              <a:rPr dirty="0" sz="1050" b="1">
                <a:latin typeface="Arial"/>
                <a:cs typeface="Arial"/>
              </a:rPr>
              <a:t>venues.  The next step is to see if it is located near a subway metro station, in next cells</a:t>
            </a:r>
            <a:r>
              <a:rPr dirty="0" sz="1050" spc="-65" b="1">
                <a:latin typeface="Arial"/>
                <a:cs typeface="Arial"/>
              </a:rPr>
              <a:t> </a:t>
            </a:r>
            <a:r>
              <a:rPr dirty="0" sz="1050" b="1">
                <a:latin typeface="Arial"/>
                <a:cs typeface="Arial"/>
              </a:rPr>
              <a:t>work.</a:t>
            </a:r>
            <a:endParaRPr sz="1050">
              <a:latin typeface="Arial"/>
              <a:cs typeface="Arial"/>
            </a:endParaRPr>
          </a:p>
        </p:txBody>
      </p:sp>
      <p:sp>
        <p:nvSpPr>
          <p:cNvPr id="5" name="object 5"/>
          <p:cNvSpPr/>
          <p:nvPr/>
        </p:nvSpPr>
        <p:spPr>
          <a:xfrm>
            <a:off x="5130789" y="368295"/>
            <a:ext cx="2124068" cy="267652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692399" y="368295"/>
            <a:ext cx="2438400" cy="2676524"/>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396998" y="368295"/>
            <a:ext cx="1295400" cy="2676524"/>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4802186" y="354008"/>
            <a:ext cx="2466959" cy="2705100"/>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6178549" y="406395"/>
            <a:ext cx="381000" cy="381000"/>
          </a:xfrm>
          <a:custGeom>
            <a:avLst/>
            <a:gdLst/>
            <a:ahLst/>
            <a:cxnLst/>
            <a:rect l="l" t="t" r="r" b="b"/>
            <a:pathLst>
              <a:path w="381000" h="381000">
                <a:moveTo>
                  <a:pt x="190500" y="381000"/>
                </a:moveTo>
                <a:lnTo>
                  <a:pt x="144199" y="375288"/>
                </a:lnTo>
                <a:lnTo>
                  <a:pt x="100695" y="358507"/>
                </a:lnTo>
                <a:lnTo>
                  <a:pt x="62574" y="331660"/>
                </a:lnTo>
                <a:lnTo>
                  <a:pt x="32108" y="296332"/>
                </a:lnTo>
                <a:lnTo>
                  <a:pt x="11129" y="254667"/>
                </a:lnTo>
                <a:lnTo>
                  <a:pt x="914" y="209172"/>
                </a:lnTo>
                <a:lnTo>
                  <a:pt x="0" y="190500"/>
                </a:lnTo>
                <a:lnTo>
                  <a:pt x="228" y="181141"/>
                </a:lnTo>
                <a:lnTo>
                  <a:pt x="8198" y="135200"/>
                </a:lnTo>
                <a:lnTo>
                  <a:pt x="27097" y="92571"/>
                </a:lnTo>
                <a:lnTo>
                  <a:pt x="55797" y="55796"/>
                </a:lnTo>
                <a:lnTo>
                  <a:pt x="92571" y="27095"/>
                </a:lnTo>
                <a:lnTo>
                  <a:pt x="135200" y="8200"/>
                </a:lnTo>
                <a:lnTo>
                  <a:pt x="181141" y="228"/>
                </a:lnTo>
                <a:lnTo>
                  <a:pt x="190500" y="0"/>
                </a:lnTo>
                <a:lnTo>
                  <a:pt x="199858" y="228"/>
                </a:lnTo>
                <a:lnTo>
                  <a:pt x="245799" y="8200"/>
                </a:lnTo>
                <a:lnTo>
                  <a:pt x="288424" y="27095"/>
                </a:lnTo>
                <a:lnTo>
                  <a:pt x="325202" y="55796"/>
                </a:lnTo>
                <a:lnTo>
                  <a:pt x="353902" y="92571"/>
                </a:lnTo>
                <a:lnTo>
                  <a:pt x="372797" y="135200"/>
                </a:lnTo>
                <a:lnTo>
                  <a:pt x="380771" y="181141"/>
                </a:lnTo>
                <a:lnTo>
                  <a:pt x="381000" y="190500"/>
                </a:lnTo>
                <a:lnTo>
                  <a:pt x="380771" y="199858"/>
                </a:lnTo>
                <a:lnTo>
                  <a:pt x="372797" y="245799"/>
                </a:lnTo>
                <a:lnTo>
                  <a:pt x="353902" y="288428"/>
                </a:lnTo>
                <a:lnTo>
                  <a:pt x="325202" y="325202"/>
                </a:lnTo>
                <a:lnTo>
                  <a:pt x="288424" y="353902"/>
                </a:lnTo>
                <a:lnTo>
                  <a:pt x="245799" y="372797"/>
                </a:lnTo>
                <a:lnTo>
                  <a:pt x="199858" y="380771"/>
                </a:lnTo>
                <a:lnTo>
                  <a:pt x="190500" y="381000"/>
                </a:lnTo>
                <a:close/>
              </a:path>
            </a:pathLst>
          </a:custGeom>
          <a:solidFill>
            <a:srgbClr val="FFB360">
              <a:alpha val="70199"/>
            </a:srgbClr>
          </a:solidFill>
        </p:spPr>
        <p:txBody>
          <a:bodyPr wrap="square" lIns="0" tIns="0" rIns="0" bIns="0" rtlCol="0"/>
          <a:lstStyle/>
          <a:p/>
        </p:txBody>
      </p:sp>
      <p:sp>
        <p:nvSpPr>
          <p:cNvPr id="10" name="object 10"/>
          <p:cNvSpPr/>
          <p:nvPr/>
        </p:nvSpPr>
        <p:spPr>
          <a:xfrm>
            <a:off x="6178548" y="406395"/>
            <a:ext cx="381000" cy="381000"/>
          </a:xfrm>
          <a:custGeom>
            <a:avLst/>
            <a:gdLst/>
            <a:ahLst/>
            <a:cxnLst/>
            <a:rect l="l" t="t" r="r" b="b"/>
            <a:pathLst>
              <a:path w="381000" h="381000">
                <a:moveTo>
                  <a:pt x="0" y="190500"/>
                </a:moveTo>
                <a:lnTo>
                  <a:pt x="5707" y="236800"/>
                </a:lnTo>
                <a:lnTo>
                  <a:pt x="22492" y="280304"/>
                </a:lnTo>
                <a:lnTo>
                  <a:pt x="49339" y="318425"/>
                </a:lnTo>
                <a:lnTo>
                  <a:pt x="84667" y="348891"/>
                </a:lnTo>
                <a:lnTo>
                  <a:pt x="126332" y="369869"/>
                </a:lnTo>
                <a:lnTo>
                  <a:pt x="171827" y="380085"/>
                </a:lnTo>
                <a:lnTo>
                  <a:pt x="190500" y="381000"/>
                </a:lnTo>
                <a:lnTo>
                  <a:pt x="199858" y="380771"/>
                </a:lnTo>
                <a:lnTo>
                  <a:pt x="245799" y="372797"/>
                </a:lnTo>
                <a:lnTo>
                  <a:pt x="288423" y="353902"/>
                </a:lnTo>
                <a:lnTo>
                  <a:pt x="325202" y="325202"/>
                </a:lnTo>
                <a:lnTo>
                  <a:pt x="353902" y="288428"/>
                </a:lnTo>
                <a:lnTo>
                  <a:pt x="372797" y="245799"/>
                </a:lnTo>
                <a:lnTo>
                  <a:pt x="380771" y="199858"/>
                </a:lnTo>
                <a:lnTo>
                  <a:pt x="381000" y="190500"/>
                </a:lnTo>
                <a:lnTo>
                  <a:pt x="380771" y="181141"/>
                </a:lnTo>
                <a:lnTo>
                  <a:pt x="372797" y="135200"/>
                </a:lnTo>
                <a:lnTo>
                  <a:pt x="353902" y="92571"/>
                </a:lnTo>
                <a:lnTo>
                  <a:pt x="325202" y="55796"/>
                </a:lnTo>
                <a:lnTo>
                  <a:pt x="288423" y="27095"/>
                </a:lnTo>
                <a:lnTo>
                  <a:pt x="245799" y="8200"/>
                </a:lnTo>
                <a:lnTo>
                  <a:pt x="199858" y="228"/>
                </a:lnTo>
                <a:lnTo>
                  <a:pt x="190500" y="0"/>
                </a:lnTo>
                <a:lnTo>
                  <a:pt x="181141" y="228"/>
                </a:lnTo>
                <a:lnTo>
                  <a:pt x="135200" y="8200"/>
                </a:lnTo>
                <a:lnTo>
                  <a:pt x="92571" y="27095"/>
                </a:lnTo>
                <a:lnTo>
                  <a:pt x="55797" y="55796"/>
                </a:lnTo>
                <a:lnTo>
                  <a:pt x="27097" y="92571"/>
                </a:lnTo>
                <a:lnTo>
                  <a:pt x="8198" y="135200"/>
                </a:lnTo>
                <a:lnTo>
                  <a:pt x="228" y="181141"/>
                </a:lnTo>
                <a:lnTo>
                  <a:pt x="0" y="190500"/>
                </a:lnTo>
              </a:path>
            </a:pathLst>
          </a:custGeom>
          <a:ln w="28575">
            <a:solidFill>
              <a:srgbClr val="FFB360"/>
            </a:solidFill>
          </a:ln>
        </p:spPr>
        <p:txBody>
          <a:bodyPr wrap="square" lIns="0" tIns="0" rIns="0" bIns="0" rtlCol="0"/>
          <a:lstStyle/>
          <a:p/>
        </p:txBody>
      </p:sp>
      <p:sp>
        <p:nvSpPr>
          <p:cNvPr id="11" name="object 11"/>
          <p:cNvSpPr/>
          <p:nvPr/>
        </p:nvSpPr>
        <p:spPr>
          <a:xfrm>
            <a:off x="4568824" y="2835271"/>
            <a:ext cx="381000" cy="209550"/>
          </a:xfrm>
          <a:custGeom>
            <a:avLst/>
            <a:gdLst/>
            <a:ahLst/>
            <a:cxnLst/>
            <a:rect l="l" t="t" r="r" b="b"/>
            <a:pathLst>
              <a:path w="381000" h="209550">
                <a:moveTo>
                  <a:pt x="380039" y="209549"/>
                </a:moveTo>
                <a:lnTo>
                  <a:pt x="960" y="209549"/>
                </a:lnTo>
                <a:lnTo>
                  <a:pt x="914" y="209172"/>
                </a:lnTo>
                <a:lnTo>
                  <a:pt x="228" y="199858"/>
                </a:lnTo>
                <a:lnTo>
                  <a:pt x="0" y="190500"/>
                </a:lnTo>
                <a:lnTo>
                  <a:pt x="228" y="181141"/>
                </a:lnTo>
                <a:lnTo>
                  <a:pt x="8198" y="135200"/>
                </a:lnTo>
                <a:lnTo>
                  <a:pt x="27097" y="92571"/>
                </a:lnTo>
                <a:lnTo>
                  <a:pt x="55797" y="55797"/>
                </a:lnTo>
                <a:lnTo>
                  <a:pt x="92571" y="27097"/>
                </a:lnTo>
                <a:lnTo>
                  <a:pt x="135200" y="8198"/>
                </a:lnTo>
                <a:lnTo>
                  <a:pt x="181141" y="228"/>
                </a:lnTo>
                <a:lnTo>
                  <a:pt x="190500" y="0"/>
                </a:lnTo>
                <a:lnTo>
                  <a:pt x="199858" y="228"/>
                </a:lnTo>
                <a:lnTo>
                  <a:pt x="245799" y="8198"/>
                </a:lnTo>
                <a:lnTo>
                  <a:pt x="288424" y="27097"/>
                </a:lnTo>
                <a:lnTo>
                  <a:pt x="325202" y="55797"/>
                </a:lnTo>
                <a:lnTo>
                  <a:pt x="353902" y="92571"/>
                </a:lnTo>
                <a:lnTo>
                  <a:pt x="372797" y="135200"/>
                </a:lnTo>
                <a:lnTo>
                  <a:pt x="380771" y="181141"/>
                </a:lnTo>
                <a:lnTo>
                  <a:pt x="381000" y="190500"/>
                </a:lnTo>
                <a:lnTo>
                  <a:pt x="380771" y="199858"/>
                </a:lnTo>
                <a:lnTo>
                  <a:pt x="380085" y="209172"/>
                </a:lnTo>
                <a:lnTo>
                  <a:pt x="380039" y="209549"/>
                </a:lnTo>
                <a:close/>
              </a:path>
            </a:pathLst>
          </a:custGeom>
          <a:solidFill>
            <a:srgbClr val="FFB360">
              <a:alpha val="70199"/>
            </a:srgbClr>
          </a:solidFill>
        </p:spPr>
        <p:txBody>
          <a:bodyPr wrap="square" lIns="0" tIns="0" rIns="0" bIns="0" rtlCol="0"/>
          <a:lstStyle/>
          <a:p/>
        </p:txBody>
      </p:sp>
      <p:sp>
        <p:nvSpPr>
          <p:cNvPr id="12" name="object 12"/>
          <p:cNvSpPr/>
          <p:nvPr/>
        </p:nvSpPr>
        <p:spPr>
          <a:xfrm>
            <a:off x="4568823" y="3025770"/>
            <a:ext cx="1270" cy="19050"/>
          </a:xfrm>
          <a:custGeom>
            <a:avLst/>
            <a:gdLst/>
            <a:ahLst/>
            <a:cxnLst/>
            <a:rect l="l" t="t" r="r" b="b"/>
            <a:pathLst>
              <a:path w="1270" h="19050">
                <a:moveTo>
                  <a:pt x="0" y="0"/>
                </a:moveTo>
                <a:lnTo>
                  <a:pt x="228" y="9358"/>
                </a:lnTo>
                <a:lnTo>
                  <a:pt x="914" y="18672"/>
                </a:lnTo>
                <a:lnTo>
                  <a:pt x="960" y="19049"/>
                </a:lnTo>
              </a:path>
            </a:pathLst>
          </a:custGeom>
          <a:ln w="28575">
            <a:solidFill>
              <a:srgbClr val="FFB360"/>
            </a:solidFill>
          </a:ln>
        </p:spPr>
        <p:txBody>
          <a:bodyPr wrap="square" lIns="0" tIns="0" rIns="0" bIns="0" rtlCol="0"/>
          <a:lstStyle/>
          <a:p/>
        </p:txBody>
      </p:sp>
      <p:sp>
        <p:nvSpPr>
          <p:cNvPr id="13" name="object 13"/>
          <p:cNvSpPr/>
          <p:nvPr/>
        </p:nvSpPr>
        <p:spPr>
          <a:xfrm>
            <a:off x="4568823" y="2835270"/>
            <a:ext cx="381000" cy="209550"/>
          </a:xfrm>
          <a:custGeom>
            <a:avLst/>
            <a:gdLst/>
            <a:ahLst/>
            <a:cxnLst/>
            <a:rect l="l" t="t" r="r" b="b"/>
            <a:pathLst>
              <a:path w="381000" h="209550">
                <a:moveTo>
                  <a:pt x="380039" y="209549"/>
                </a:moveTo>
                <a:lnTo>
                  <a:pt x="380085" y="209172"/>
                </a:lnTo>
                <a:lnTo>
                  <a:pt x="380771" y="199858"/>
                </a:lnTo>
                <a:lnTo>
                  <a:pt x="381000" y="190500"/>
                </a:lnTo>
                <a:lnTo>
                  <a:pt x="380771" y="181141"/>
                </a:lnTo>
                <a:lnTo>
                  <a:pt x="372797" y="135200"/>
                </a:lnTo>
                <a:lnTo>
                  <a:pt x="353902" y="92571"/>
                </a:lnTo>
                <a:lnTo>
                  <a:pt x="325202" y="55797"/>
                </a:lnTo>
                <a:lnTo>
                  <a:pt x="288423" y="27097"/>
                </a:lnTo>
                <a:lnTo>
                  <a:pt x="245799" y="8198"/>
                </a:lnTo>
                <a:lnTo>
                  <a:pt x="199858" y="228"/>
                </a:lnTo>
                <a:lnTo>
                  <a:pt x="190500" y="0"/>
                </a:lnTo>
                <a:lnTo>
                  <a:pt x="181141" y="228"/>
                </a:lnTo>
                <a:lnTo>
                  <a:pt x="135200" y="8198"/>
                </a:lnTo>
                <a:lnTo>
                  <a:pt x="92571" y="27097"/>
                </a:lnTo>
                <a:lnTo>
                  <a:pt x="55797" y="55797"/>
                </a:lnTo>
                <a:lnTo>
                  <a:pt x="27097" y="92571"/>
                </a:lnTo>
                <a:lnTo>
                  <a:pt x="8198" y="135200"/>
                </a:lnTo>
                <a:lnTo>
                  <a:pt x="228" y="181141"/>
                </a:lnTo>
                <a:lnTo>
                  <a:pt x="0" y="190500"/>
                </a:lnTo>
              </a:path>
            </a:pathLst>
          </a:custGeom>
          <a:ln w="28575">
            <a:solidFill>
              <a:srgbClr val="FFB360"/>
            </a:solidFill>
          </a:ln>
        </p:spPr>
        <p:txBody>
          <a:bodyPr wrap="square" lIns="0" tIns="0" rIns="0" bIns="0" rtlCol="0"/>
          <a:lstStyle/>
          <a:p/>
        </p:txBody>
      </p:sp>
      <p:sp>
        <p:nvSpPr>
          <p:cNvPr id="14" name="object 14"/>
          <p:cNvSpPr/>
          <p:nvPr/>
        </p:nvSpPr>
        <p:spPr>
          <a:xfrm>
            <a:off x="5049836" y="782633"/>
            <a:ext cx="142875" cy="142875"/>
          </a:xfrm>
          <a:prstGeom prst="rect">
            <a:avLst/>
          </a:prstGeom>
          <a:blipFill>
            <a:blip r:embed="rId6" cstate="print"/>
            <a:stretch>
              <a:fillRect/>
            </a:stretch>
          </a:blipFill>
        </p:spPr>
        <p:txBody>
          <a:bodyPr wrap="square" lIns="0" tIns="0" rIns="0" bIns="0" rtlCol="0"/>
          <a:lstStyle/>
          <a:p/>
        </p:txBody>
      </p:sp>
      <p:sp>
        <p:nvSpPr>
          <p:cNvPr id="15" name="object 15"/>
          <p:cNvSpPr txBox="1"/>
          <p:nvPr/>
        </p:nvSpPr>
        <p:spPr>
          <a:xfrm>
            <a:off x="5936505" y="2889246"/>
            <a:ext cx="1283335" cy="151130"/>
          </a:xfrm>
          <a:prstGeom prst="rect">
            <a:avLst/>
          </a:prstGeom>
        </p:spPr>
        <p:txBody>
          <a:bodyPr wrap="square" lIns="0" tIns="15875" rIns="0" bIns="0" rtlCol="0" vert="horz">
            <a:spAutoFit/>
          </a:bodyPr>
          <a:lstStyle/>
          <a:p>
            <a:pPr marL="12700">
              <a:lnSpc>
                <a:spcPct val="100000"/>
              </a:lnSpc>
              <a:spcBef>
                <a:spcPts val="125"/>
              </a:spcBef>
            </a:pPr>
            <a:r>
              <a:rPr dirty="0" sz="800" spc="10">
                <a:latin typeface="Arial"/>
                <a:cs typeface="Arial"/>
                <a:hlinkClick r:id="rId7"/>
              </a:rPr>
              <a:t>Leaflet </a:t>
            </a:r>
            <a:r>
              <a:rPr dirty="0" sz="800" spc="5">
                <a:latin typeface="Arial"/>
                <a:cs typeface="Arial"/>
                <a:hlinkClick r:id="rId7"/>
              </a:rPr>
              <a:t>(http://leafletjs.com)</a:t>
            </a:r>
            <a:endParaRPr sz="800">
              <a:latin typeface="Arial"/>
              <a:cs typeface="Arial"/>
            </a:endParaRPr>
          </a:p>
        </p:txBody>
      </p:sp>
      <p:sp>
        <p:nvSpPr>
          <p:cNvPr id="16" name="object 16"/>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7" name="object 17"/>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[40]:</a:t>
            </a:r>
            <a:endParaRPr sz="1050">
              <a:latin typeface="Arial"/>
              <a:cs typeface="Arial"/>
            </a:endParaRPr>
          </a:p>
        </p:txBody>
      </p:sp>
      <p:sp>
        <p:nvSpPr>
          <p:cNvPr id="5" name="object 5"/>
          <p:cNvSpPr/>
          <p:nvPr/>
        </p:nvSpPr>
        <p:spPr>
          <a:xfrm>
            <a:off x="1344611" y="430110"/>
            <a:ext cx="6010275" cy="762000"/>
          </a:xfrm>
          <a:custGeom>
            <a:avLst/>
            <a:gdLst/>
            <a:ahLst/>
            <a:cxnLst/>
            <a:rect l="l" t="t" r="r" b="b"/>
            <a:pathLst>
              <a:path w="6010275" h="762000">
                <a:moveTo>
                  <a:pt x="0" y="747712"/>
                </a:moveTo>
                <a:lnTo>
                  <a:pt x="0" y="14287"/>
                </a:lnTo>
                <a:lnTo>
                  <a:pt x="0" y="12382"/>
                </a:lnTo>
                <a:lnTo>
                  <a:pt x="361" y="10477"/>
                </a:lnTo>
                <a:lnTo>
                  <a:pt x="1085" y="8572"/>
                </a:lnTo>
                <a:lnTo>
                  <a:pt x="1809" y="6667"/>
                </a:lnTo>
                <a:lnTo>
                  <a:pt x="2847" y="5715"/>
                </a:lnTo>
                <a:lnTo>
                  <a:pt x="4181" y="3809"/>
                </a:lnTo>
                <a:lnTo>
                  <a:pt x="5524" y="2857"/>
                </a:lnTo>
                <a:lnTo>
                  <a:pt x="7067" y="1905"/>
                </a:lnTo>
                <a:lnTo>
                  <a:pt x="8820" y="952"/>
                </a:lnTo>
                <a:lnTo>
                  <a:pt x="10572" y="0"/>
                </a:lnTo>
                <a:lnTo>
                  <a:pt x="5999702" y="0"/>
                </a:lnTo>
                <a:lnTo>
                  <a:pt x="6001454" y="952"/>
                </a:lnTo>
                <a:lnTo>
                  <a:pt x="6003207" y="1905"/>
                </a:lnTo>
                <a:lnTo>
                  <a:pt x="6004750" y="2857"/>
                </a:lnTo>
                <a:lnTo>
                  <a:pt x="6006093" y="3809"/>
                </a:lnTo>
                <a:lnTo>
                  <a:pt x="6007427" y="5715"/>
                </a:lnTo>
                <a:lnTo>
                  <a:pt x="6008465" y="6667"/>
                </a:lnTo>
                <a:lnTo>
                  <a:pt x="6009189" y="8572"/>
                </a:lnTo>
                <a:lnTo>
                  <a:pt x="6009913" y="10477"/>
                </a:lnTo>
                <a:lnTo>
                  <a:pt x="6010275" y="12382"/>
                </a:lnTo>
                <a:lnTo>
                  <a:pt x="6010275" y="14287"/>
                </a:lnTo>
                <a:lnTo>
                  <a:pt x="6010275" y="747712"/>
                </a:lnTo>
                <a:lnTo>
                  <a:pt x="6010275" y="749617"/>
                </a:lnTo>
                <a:lnTo>
                  <a:pt x="6009913" y="751522"/>
                </a:lnTo>
                <a:lnTo>
                  <a:pt x="6009189" y="753427"/>
                </a:lnTo>
                <a:lnTo>
                  <a:pt x="6008465" y="755332"/>
                </a:lnTo>
                <a:lnTo>
                  <a:pt x="6007427" y="756284"/>
                </a:lnTo>
                <a:lnTo>
                  <a:pt x="6006093" y="758190"/>
                </a:lnTo>
                <a:lnTo>
                  <a:pt x="6004750" y="759142"/>
                </a:lnTo>
                <a:lnTo>
                  <a:pt x="6003207" y="760094"/>
                </a:lnTo>
                <a:lnTo>
                  <a:pt x="6001454" y="761047"/>
                </a:lnTo>
                <a:lnTo>
                  <a:pt x="5999702" y="762000"/>
                </a:lnTo>
                <a:lnTo>
                  <a:pt x="10572" y="762000"/>
                </a:lnTo>
                <a:lnTo>
                  <a:pt x="8820" y="761047"/>
                </a:lnTo>
                <a:lnTo>
                  <a:pt x="7067" y="760094"/>
                </a:lnTo>
                <a:lnTo>
                  <a:pt x="5524" y="759142"/>
                </a:lnTo>
                <a:lnTo>
                  <a:pt x="4181" y="758190"/>
                </a:lnTo>
                <a:lnTo>
                  <a:pt x="2847" y="756284"/>
                </a:lnTo>
                <a:lnTo>
                  <a:pt x="1809" y="755332"/>
                </a:lnTo>
                <a:lnTo>
                  <a:pt x="1085" y="753427"/>
                </a:lnTo>
                <a:lnTo>
                  <a:pt x="361" y="751522"/>
                </a:lnTo>
                <a:lnTo>
                  <a:pt x="0" y="749617"/>
                </a:lnTo>
                <a:lnTo>
                  <a:pt x="0" y="747712"/>
                </a:lnTo>
                <a:close/>
              </a:path>
            </a:pathLst>
          </a:custGeom>
          <a:ln w="9525">
            <a:solidFill>
              <a:srgbClr val="CFCFCF"/>
            </a:solidFill>
          </a:ln>
        </p:spPr>
        <p:txBody>
          <a:bodyPr wrap="square" lIns="0" tIns="0" rIns="0" bIns="0" rtlCol="0"/>
          <a:lstStyle/>
          <a:p/>
        </p:txBody>
      </p:sp>
      <p:sp>
        <p:nvSpPr>
          <p:cNvPr id="6" name="object 6"/>
          <p:cNvSpPr txBox="1"/>
          <p:nvPr/>
        </p:nvSpPr>
        <p:spPr>
          <a:xfrm>
            <a:off x="1381174" y="8661298"/>
            <a:ext cx="3131185" cy="231140"/>
          </a:xfrm>
          <a:prstGeom prst="rect">
            <a:avLst/>
          </a:prstGeom>
        </p:spPr>
        <p:txBody>
          <a:bodyPr wrap="square" lIns="0" tIns="12700" rIns="0" bIns="0" rtlCol="0" vert="horz">
            <a:spAutoFit/>
          </a:bodyPr>
          <a:lstStyle/>
          <a:p>
            <a:pPr marL="12700">
              <a:lnSpc>
                <a:spcPct val="100000"/>
              </a:lnSpc>
              <a:spcBef>
                <a:spcPts val="100"/>
              </a:spcBef>
            </a:pPr>
            <a:r>
              <a:rPr dirty="0" sz="1350" b="1">
                <a:latin typeface="Arial"/>
                <a:cs typeface="Arial"/>
              </a:rPr>
              <a:t>Mapping Manhattan Subway</a:t>
            </a:r>
            <a:r>
              <a:rPr dirty="0" sz="1350" spc="-95" b="1">
                <a:latin typeface="Arial"/>
                <a:cs typeface="Arial"/>
              </a:rPr>
              <a:t> </a:t>
            </a:r>
            <a:r>
              <a:rPr dirty="0" sz="1350" b="1">
                <a:latin typeface="Arial"/>
                <a:cs typeface="Arial"/>
              </a:rPr>
              <a:t>locations</a:t>
            </a:r>
            <a:endParaRPr sz="1350">
              <a:latin typeface="Arial"/>
              <a:cs typeface="Arial"/>
            </a:endParaRPr>
          </a:p>
        </p:txBody>
      </p:sp>
      <p:sp>
        <p:nvSpPr>
          <p:cNvPr id="7" name="object 7"/>
          <p:cNvSpPr txBox="1"/>
          <p:nvPr/>
        </p:nvSpPr>
        <p:spPr>
          <a:xfrm>
            <a:off x="688230" y="1231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Out[40]:</a:t>
            </a:r>
            <a:endParaRPr sz="1050">
              <a:latin typeface="Arial"/>
              <a:cs typeface="Arial"/>
            </a:endParaRPr>
          </a:p>
        </p:txBody>
      </p:sp>
      <p:sp>
        <p:nvSpPr>
          <p:cNvPr id="8" name="object 8"/>
          <p:cNvSpPr/>
          <p:nvPr/>
        </p:nvSpPr>
        <p:spPr>
          <a:xfrm>
            <a:off x="1339849" y="8226421"/>
            <a:ext cx="161925" cy="161925"/>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7140574" y="8226421"/>
            <a:ext cx="161925" cy="16192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1774" y="8226421"/>
            <a:ext cx="2076450" cy="19050"/>
          </a:xfrm>
          <a:custGeom>
            <a:avLst/>
            <a:gdLst/>
            <a:ahLst/>
            <a:cxnLst/>
            <a:rect l="l" t="t" r="r" b="b"/>
            <a:pathLst>
              <a:path w="2076450" h="19050">
                <a:moveTo>
                  <a:pt x="0" y="19050"/>
                </a:moveTo>
                <a:lnTo>
                  <a:pt x="2076450" y="19050"/>
                </a:lnTo>
                <a:lnTo>
                  <a:pt x="2076450" y="0"/>
                </a:lnTo>
                <a:lnTo>
                  <a:pt x="0" y="0"/>
                </a:lnTo>
                <a:lnTo>
                  <a:pt x="0" y="19050"/>
                </a:lnTo>
                <a:close/>
              </a:path>
            </a:pathLst>
          </a:custGeom>
          <a:solidFill>
            <a:srgbClr val="F1F1F1"/>
          </a:solidFill>
        </p:spPr>
        <p:txBody>
          <a:bodyPr wrap="square" lIns="0" tIns="0" rIns="0" bIns="0" rtlCol="0"/>
          <a:lstStyle/>
          <a:p/>
        </p:txBody>
      </p:sp>
      <p:sp>
        <p:nvSpPr>
          <p:cNvPr id="11" name="object 11"/>
          <p:cNvSpPr/>
          <p:nvPr/>
        </p:nvSpPr>
        <p:spPr>
          <a:xfrm>
            <a:off x="1501774" y="8369296"/>
            <a:ext cx="2076450" cy="19050"/>
          </a:xfrm>
          <a:custGeom>
            <a:avLst/>
            <a:gdLst/>
            <a:ahLst/>
            <a:cxnLst/>
            <a:rect l="l" t="t" r="r" b="b"/>
            <a:pathLst>
              <a:path w="2076450" h="19050">
                <a:moveTo>
                  <a:pt x="0" y="19050"/>
                </a:moveTo>
                <a:lnTo>
                  <a:pt x="2076450" y="19050"/>
                </a:lnTo>
                <a:lnTo>
                  <a:pt x="2076450" y="0"/>
                </a:lnTo>
                <a:lnTo>
                  <a:pt x="0" y="0"/>
                </a:lnTo>
                <a:lnTo>
                  <a:pt x="0" y="19050"/>
                </a:lnTo>
                <a:close/>
              </a:path>
            </a:pathLst>
          </a:custGeom>
          <a:solidFill>
            <a:srgbClr val="F1F1F1"/>
          </a:solidFill>
        </p:spPr>
        <p:txBody>
          <a:bodyPr wrap="square" lIns="0" tIns="0" rIns="0" bIns="0" rtlCol="0"/>
          <a:lstStyle/>
          <a:p/>
        </p:txBody>
      </p:sp>
      <p:sp>
        <p:nvSpPr>
          <p:cNvPr id="12" name="object 12"/>
          <p:cNvSpPr/>
          <p:nvPr/>
        </p:nvSpPr>
        <p:spPr>
          <a:xfrm>
            <a:off x="3578224" y="8226421"/>
            <a:ext cx="3562350" cy="161925"/>
          </a:xfrm>
          <a:custGeom>
            <a:avLst/>
            <a:gdLst/>
            <a:ahLst/>
            <a:cxnLst/>
            <a:rect l="l" t="t" r="r" b="b"/>
            <a:pathLst>
              <a:path w="3562350" h="161925">
                <a:moveTo>
                  <a:pt x="0" y="0"/>
                </a:moveTo>
                <a:lnTo>
                  <a:pt x="3562350" y="0"/>
                </a:lnTo>
                <a:lnTo>
                  <a:pt x="3562350" y="161925"/>
                </a:lnTo>
                <a:lnTo>
                  <a:pt x="0" y="161925"/>
                </a:lnTo>
                <a:lnTo>
                  <a:pt x="0" y="0"/>
                </a:lnTo>
                <a:close/>
              </a:path>
            </a:pathLst>
          </a:custGeom>
          <a:solidFill>
            <a:srgbClr val="F1F1F1"/>
          </a:solidFill>
        </p:spPr>
        <p:txBody>
          <a:bodyPr wrap="square" lIns="0" tIns="0" rIns="0" bIns="0" rtlCol="0"/>
          <a:lstStyle/>
          <a:p/>
        </p:txBody>
      </p:sp>
      <p:sp>
        <p:nvSpPr>
          <p:cNvPr id="13" name="object 13"/>
          <p:cNvSpPr/>
          <p:nvPr/>
        </p:nvSpPr>
        <p:spPr>
          <a:xfrm>
            <a:off x="1501774" y="8245471"/>
            <a:ext cx="4152900" cy="123825"/>
          </a:xfrm>
          <a:custGeom>
            <a:avLst/>
            <a:gdLst/>
            <a:ahLst/>
            <a:cxnLst/>
            <a:rect l="l" t="t" r="r" b="b"/>
            <a:pathLst>
              <a:path w="4152900" h="123825">
                <a:moveTo>
                  <a:pt x="0" y="0"/>
                </a:moveTo>
                <a:lnTo>
                  <a:pt x="4152900" y="0"/>
                </a:lnTo>
                <a:lnTo>
                  <a:pt x="4152900" y="123825"/>
                </a:lnTo>
                <a:lnTo>
                  <a:pt x="0" y="123825"/>
                </a:lnTo>
                <a:lnTo>
                  <a:pt x="0" y="0"/>
                </a:lnTo>
                <a:close/>
              </a:path>
            </a:pathLst>
          </a:custGeom>
          <a:solidFill>
            <a:srgbClr val="000000">
              <a:alpha val="19999"/>
            </a:srgbClr>
          </a:solidFill>
        </p:spPr>
        <p:txBody>
          <a:bodyPr wrap="square" lIns="0" tIns="0" rIns="0" bIns="0" rtlCol="0"/>
          <a:lstStyle/>
          <a:p/>
        </p:txBody>
      </p:sp>
      <p:graphicFrame>
        <p:nvGraphicFramePr>
          <p:cNvPr id="14" name="object 14"/>
          <p:cNvGraphicFramePr>
            <a:graphicFrameLocks noGrp="1"/>
          </p:cNvGraphicFramePr>
          <p:nvPr/>
        </p:nvGraphicFramePr>
        <p:xfrm>
          <a:off x="1396999" y="1312573"/>
          <a:ext cx="5912485" cy="470534"/>
        </p:xfrm>
        <a:graphic>
          <a:graphicData uri="http://schemas.openxmlformats.org/drawingml/2006/table">
            <a:tbl>
              <a:tblPr firstRow="1" bandRow="1">
                <a:tableStyleId>{2D5ABB26-0587-4C30-8999-92F81FD0307C}</a:tableStyleId>
              </a:tblPr>
              <a:tblGrid>
                <a:gridCol w="1173480"/>
                <a:gridCol w="673100"/>
                <a:gridCol w="702944"/>
                <a:gridCol w="699769"/>
                <a:gridCol w="699769"/>
                <a:gridCol w="718820"/>
                <a:gridCol w="694689"/>
                <a:gridCol w="546735"/>
              </a:tblGrid>
              <a:tr h="130175">
                <a:tc>
                  <a:txBody>
                    <a:bodyPr/>
                    <a:lstStyle/>
                    <a:p>
                      <a:pPr>
                        <a:lnSpc>
                          <a:spcPct val="100000"/>
                        </a:lnSpc>
                      </a:pPr>
                      <a:endParaRPr sz="700">
                        <a:latin typeface="Times New Roman"/>
                        <a:cs typeface="Times New Roman"/>
                      </a:endParaRPr>
                    </a:p>
                  </a:txBody>
                  <a:tcPr marL="0" marR="0" marB="0" marT="0"/>
                </a:tc>
                <a:tc>
                  <a:txBody>
                    <a:bodyPr/>
                    <a:lstStyle/>
                    <a:p>
                      <a:pPr algn="r" marR="79375">
                        <a:lnSpc>
                          <a:spcPts val="930"/>
                        </a:lnSpc>
                      </a:pPr>
                      <a:r>
                        <a:rPr dirty="0" sz="900" b="1">
                          <a:latin typeface="Arial"/>
                          <a:cs typeface="Arial"/>
                        </a:rPr>
                        <a:t>1st</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6045">
                        <a:lnSpc>
                          <a:spcPts val="930"/>
                        </a:lnSpc>
                      </a:pPr>
                      <a:r>
                        <a:rPr dirty="0" sz="900" b="1">
                          <a:latin typeface="Arial"/>
                          <a:cs typeface="Arial"/>
                        </a:rPr>
                        <a:t>2nd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1915">
                        <a:lnSpc>
                          <a:spcPts val="930"/>
                        </a:lnSpc>
                      </a:pPr>
                      <a:r>
                        <a:rPr dirty="0" sz="900" b="1">
                          <a:latin typeface="Arial"/>
                          <a:cs typeface="Arial"/>
                        </a:rPr>
                        <a:t>3rd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5410">
                        <a:lnSpc>
                          <a:spcPts val="930"/>
                        </a:lnSpc>
                      </a:pPr>
                      <a:r>
                        <a:rPr dirty="0" sz="900" b="1">
                          <a:latin typeface="Arial"/>
                          <a:cs typeface="Arial"/>
                        </a:rPr>
                        <a:t>4th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0330">
                        <a:lnSpc>
                          <a:spcPts val="930"/>
                        </a:lnSpc>
                      </a:pPr>
                      <a:r>
                        <a:rPr dirty="0" sz="900" b="1">
                          <a:latin typeface="Arial"/>
                          <a:cs typeface="Arial"/>
                        </a:rPr>
                        <a:t>5th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0645">
                        <a:lnSpc>
                          <a:spcPts val="930"/>
                        </a:lnSpc>
                      </a:pPr>
                      <a:r>
                        <a:rPr dirty="0" sz="900" b="1">
                          <a:latin typeface="Arial"/>
                          <a:cs typeface="Arial"/>
                        </a:rPr>
                        <a:t>6th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a:lnSpc>
                          <a:spcPts val="930"/>
                        </a:lnSpc>
                      </a:pPr>
                      <a:r>
                        <a:rPr dirty="0" sz="900" b="1">
                          <a:latin typeface="Arial"/>
                          <a:cs typeface="Arial"/>
                        </a:rPr>
                        <a:t>7th</a:t>
                      </a:r>
                      <a:r>
                        <a:rPr dirty="0" sz="900" spc="-100" b="1">
                          <a:latin typeface="Arial"/>
                          <a:cs typeface="Arial"/>
                        </a:rPr>
                        <a:t> </a:t>
                      </a:r>
                      <a:r>
                        <a:rPr dirty="0" sz="900" b="1">
                          <a:latin typeface="Arial"/>
                          <a:cs typeface="Arial"/>
                        </a:rPr>
                        <a:t>Mos</a:t>
                      </a:r>
                      <a:endParaRPr sz="900">
                        <a:latin typeface="Arial"/>
                        <a:cs typeface="Arial"/>
                      </a:endParaRPr>
                    </a:p>
                  </a:txBody>
                  <a:tcPr marL="0" marR="0" marB="0" marT="0"/>
                </a:tc>
              </a:tr>
              <a:tr h="133350">
                <a:tc>
                  <a:txBody>
                    <a:bodyPr/>
                    <a:lstStyle/>
                    <a:p>
                      <a:pPr marL="301625">
                        <a:lnSpc>
                          <a:spcPts val="950"/>
                        </a:lnSpc>
                      </a:pPr>
                      <a:r>
                        <a:rPr dirty="0" sz="900" b="1">
                          <a:latin typeface="Arial"/>
                          <a:cs typeface="Arial"/>
                        </a:rPr>
                        <a:t>Neighborhood</a:t>
                      </a:r>
                      <a:endParaRPr sz="900">
                        <a:latin typeface="Arial"/>
                        <a:cs typeface="Arial"/>
                      </a:endParaRPr>
                    </a:p>
                  </a:txBody>
                  <a:tcPr marL="0" marR="0" marB="0" marT="0"/>
                </a:tc>
                <a:tc>
                  <a:txBody>
                    <a:bodyPr/>
                    <a:lstStyle/>
                    <a:p>
                      <a:pPr algn="r" marR="7937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60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191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541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033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06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20955">
                        <a:lnSpc>
                          <a:spcPts val="950"/>
                        </a:lnSpc>
                      </a:pPr>
                      <a:r>
                        <a:rPr dirty="0" sz="900" b="1">
                          <a:latin typeface="Arial"/>
                          <a:cs typeface="Arial"/>
                        </a:rPr>
                        <a:t>Commo</a:t>
                      </a:r>
                      <a:endParaRPr sz="900">
                        <a:latin typeface="Arial"/>
                        <a:cs typeface="Arial"/>
                      </a:endParaRPr>
                    </a:p>
                  </a:txBody>
                  <a:tcPr marL="0" marR="0" marB="0" marT="0"/>
                </a:tc>
              </a:tr>
              <a:tr h="196215">
                <a:tc>
                  <a:txBody>
                    <a:bodyPr/>
                    <a:lstStyle/>
                    <a:p>
                      <a:pPr>
                        <a:lnSpc>
                          <a:spcPct val="100000"/>
                        </a:lnSpc>
                      </a:pPr>
                      <a:endParaRPr sz="900">
                        <a:latin typeface="Times New Roman"/>
                        <a:cs typeface="Times New Roman"/>
                      </a:endParaRPr>
                    </a:p>
                  </a:txBody>
                  <a:tcPr marL="0" marR="0" marB="0" marT="0">
                    <a:lnB w="12700">
                      <a:solidFill>
                        <a:srgbClr val="000000"/>
                      </a:solidFill>
                      <a:prstDash val="solid"/>
                    </a:lnB>
                  </a:tcPr>
                </a:tc>
                <a:tc>
                  <a:txBody>
                    <a:bodyPr/>
                    <a:lstStyle/>
                    <a:p>
                      <a:pPr algn="r" marR="7937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60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191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541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033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06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4604">
                        <a:lnSpc>
                          <a:spcPts val="1015"/>
                        </a:lnSpc>
                      </a:pPr>
                      <a:r>
                        <a:rPr dirty="0" sz="900" spc="-50" b="1">
                          <a:latin typeface="Arial"/>
                          <a:cs typeface="Arial"/>
                        </a:rPr>
                        <a:t>V</a:t>
                      </a:r>
                      <a:r>
                        <a:rPr dirty="0" sz="900" b="1">
                          <a:latin typeface="Arial"/>
                          <a:cs typeface="Arial"/>
                        </a:rPr>
                        <a:t>enu</a:t>
                      </a:r>
                      <a:endParaRPr sz="900">
                        <a:latin typeface="Arial"/>
                        <a:cs typeface="Arial"/>
                      </a:endParaRPr>
                    </a:p>
                  </a:txBody>
                  <a:tcPr marL="0" marR="0" marB="0" marT="0">
                    <a:lnB w="12700">
                      <a:solidFill>
                        <a:srgbClr val="000000"/>
                      </a:solidFill>
                      <a:prstDash val="solid"/>
                    </a:lnB>
                  </a:tcPr>
                </a:tc>
              </a:tr>
            </a:tbl>
          </a:graphicData>
        </a:graphic>
      </p:graphicFrame>
      <p:sp>
        <p:nvSpPr>
          <p:cNvPr id="15" name="object 15"/>
          <p:cNvSpPr txBox="1"/>
          <p:nvPr/>
        </p:nvSpPr>
        <p:spPr>
          <a:xfrm>
            <a:off x="1508124" y="1812921"/>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a:t>
            </a:r>
            <a:endParaRPr sz="900">
              <a:latin typeface="Arial"/>
              <a:cs typeface="Arial"/>
            </a:endParaRPr>
          </a:p>
        </p:txBody>
      </p:sp>
      <p:sp>
        <p:nvSpPr>
          <p:cNvPr id="16" name="object 16"/>
          <p:cNvSpPr txBox="1"/>
          <p:nvPr/>
        </p:nvSpPr>
        <p:spPr>
          <a:xfrm>
            <a:off x="2098525" y="1946271"/>
            <a:ext cx="394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Inwood</a:t>
            </a:r>
            <a:endParaRPr sz="900">
              <a:latin typeface="Arial"/>
              <a:cs typeface="Arial"/>
            </a:endParaRPr>
          </a:p>
        </p:txBody>
      </p:sp>
      <p:sp>
        <p:nvSpPr>
          <p:cNvPr id="17" name="object 17"/>
          <p:cNvSpPr txBox="1"/>
          <p:nvPr/>
        </p:nvSpPr>
        <p:spPr>
          <a:xfrm>
            <a:off x="2584296" y="1879596"/>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18" name="object 18"/>
          <p:cNvSpPr txBox="1"/>
          <p:nvPr/>
        </p:nvSpPr>
        <p:spPr>
          <a:xfrm>
            <a:off x="3438279" y="1946271"/>
            <a:ext cx="4070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Lounge</a:t>
            </a:r>
            <a:endParaRPr sz="900">
              <a:latin typeface="Arial"/>
              <a:cs typeface="Arial"/>
            </a:endParaRPr>
          </a:p>
        </p:txBody>
      </p:sp>
      <p:sp>
        <p:nvSpPr>
          <p:cNvPr id="19" name="object 19"/>
          <p:cNvSpPr txBox="1"/>
          <p:nvPr/>
        </p:nvSpPr>
        <p:spPr>
          <a:xfrm>
            <a:off x="3946371" y="1946271"/>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20" name="object 20"/>
          <p:cNvSpPr txBox="1"/>
          <p:nvPr/>
        </p:nvSpPr>
        <p:spPr>
          <a:xfrm>
            <a:off x="4978348" y="1946271"/>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21" name="object 21"/>
          <p:cNvSpPr txBox="1"/>
          <p:nvPr/>
        </p:nvSpPr>
        <p:spPr>
          <a:xfrm>
            <a:off x="5473648" y="1946271"/>
            <a:ext cx="4959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Bar</a:t>
            </a:r>
            <a:endParaRPr sz="900">
              <a:latin typeface="Arial"/>
              <a:cs typeface="Arial"/>
            </a:endParaRPr>
          </a:p>
        </p:txBody>
      </p:sp>
      <p:sp>
        <p:nvSpPr>
          <p:cNvPr id="22" name="object 22"/>
          <p:cNvSpPr txBox="1"/>
          <p:nvPr/>
        </p:nvSpPr>
        <p:spPr>
          <a:xfrm>
            <a:off x="6302323" y="1946271"/>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23" name="object 23"/>
          <p:cNvSpPr txBox="1"/>
          <p:nvPr/>
        </p:nvSpPr>
        <p:spPr>
          <a:xfrm>
            <a:off x="6775296" y="1879596"/>
            <a:ext cx="55308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  Restauran</a:t>
            </a:r>
            <a:endParaRPr sz="900">
              <a:latin typeface="Arial"/>
              <a:cs typeface="Arial"/>
            </a:endParaRPr>
          </a:p>
        </p:txBody>
      </p:sp>
      <p:sp>
        <p:nvSpPr>
          <p:cNvPr id="24" name="object 24"/>
          <p:cNvSpPr txBox="1"/>
          <p:nvPr/>
        </p:nvSpPr>
        <p:spPr>
          <a:xfrm>
            <a:off x="1508124" y="2327271"/>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5</a:t>
            </a:r>
            <a:endParaRPr sz="900">
              <a:latin typeface="Arial"/>
              <a:cs typeface="Arial"/>
            </a:endParaRPr>
          </a:p>
        </p:txBody>
      </p:sp>
      <p:sp>
        <p:nvSpPr>
          <p:cNvPr id="25" name="object 25"/>
          <p:cNvSpPr txBox="1"/>
          <p:nvPr/>
        </p:nvSpPr>
        <p:spPr>
          <a:xfrm>
            <a:off x="1730026" y="2393946"/>
            <a:ext cx="762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Manhattanville</a:t>
            </a:r>
            <a:endParaRPr sz="900">
              <a:latin typeface="Arial"/>
              <a:cs typeface="Arial"/>
            </a:endParaRPr>
          </a:p>
        </p:txBody>
      </p:sp>
      <p:sp>
        <p:nvSpPr>
          <p:cNvPr id="26" name="object 26"/>
          <p:cNvSpPr txBox="1"/>
          <p:nvPr/>
        </p:nvSpPr>
        <p:spPr>
          <a:xfrm>
            <a:off x="2749355" y="2327271"/>
            <a:ext cx="419734"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Deli</a:t>
            </a:r>
            <a:r>
              <a:rPr dirty="0" sz="900" spc="-95">
                <a:latin typeface="Arial"/>
                <a:cs typeface="Arial"/>
              </a:rPr>
              <a:t> </a:t>
            </a:r>
            <a:r>
              <a:rPr dirty="0" sz="900">
                <a:latin typeface="Arial"/>
                <a:cs typeface="Arial"/>
              </a:rPr>
              <a:t>/  Bodega</a:t>
            </a:r>
            <a:endParaRPr sz="900">
              <a:latin typeface="Arial"/>
              <a:cs typeface="Arial"/>
            </a:endParaRPr>
          </a:p>
        </p:txBody>
      </p:sp>
      <p:sp>
        <p:nvSpPr>
          <p:cNvPr id="27" name="object 27"/>
          <p:cNvSpPr txBox="1"/>
          <p:nvPr/>
        </p:nvSpPr>
        <p:spPr>
          <a:xfrm>
            <a:off x="3260571" y="2327271"/>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28" name="object 28"/>
          <p:cNvSpPr txBox="1"/>
          <p:nvPr/>
        </p:nvSpPr>
        <p:spPr>
          <a:xfrm>
            <a:off x="3984471" y="2327271"/>
            <a:ext cx="584835" cy="295910"/>
          </a:xfrm>
          <a:prstGeom prst="rect">
            <a:avLst/>
          </a:prstGeom>
        </p:spPr>
        <p:txBody>
          <a:bodyPr wrap="square" lIns="0" tIns="20320" rIns="0" bIns="0" rtlCol="0" vert="horz">
            <a:spAutoFit/>
          </a:bodyPr>
          <a:lstStyle/>
          <a:p>
            <a:pPr marL="12700" marR="5080" indent="132715">
              <a:lnSpc>
                <a:spcPts val="1050"/>
              </a:lnSpc>
              <a:spcBef>
                <a:spcPts val="160"/>
              </a:spcBef>
            </a:pPr>
            <a:r>
              <a:rPr dirty="0" sz="900">
                <a:latin typeface="Arial"/>
                <a:cs typeface="Arial"/>
              </a:rPr>
              <a:t>Seafood  Restaurant</a:t>
            </a:r>
            <a:endParaRPr sz="900">
              <a:latin typeface="Arial"/>
              <a:cs typeface="Arial"/>
            </a:endParaRPr>
          </a:p>
        </p:txBody>
      </p:sp>
      <p:sp>
        <p:nvSpPr>
          <p:cNvPr id="29" name="object 29"/>
          <p:cNvSpPr txBox="1"/>
          <p:nvPr/>
        </p:nvSpPr>
        <p:spPr>
          <a:xfrm>
            <a:off x="4660746" y="2327271"/>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30" name="object 30"/>
          <p:cNvSpPr txBox="1"/>
          <p:nvPr/>
        </p:nvSpPr>
        <p:spPr>
          <a:xfrm>
            <a:off x="5384646" y="2327271"/>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31" name="object 31"/>
          <p:cNvSpPr txBox="1"/>
          <p:nvPr/>
        </p:nvSpPr>
        <p:spPr>
          <a:xfrm>
            <a:off x="6276872" y="2327271"/>
            <a:ext cx="407034"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Beer  Garden</a:t>
            </a:r>
            <a:endParaRPr sz="900">
              <a:latin typeface="Arial"/>
              <a:cs typeface="Arial"/>
            </a:endParaRPr>
          </a:p>
        </p:txBody>
      </p:sp>
      <p:sp>
        <p:nvSpPr>
          <p:cNvPr id="32" name="object 32"/>
          <p:cNvSpPr txBox="1"/>
          <p:nvPr/>
        </p:nvSpPr>
        <p:spPr>
          <a:xfrm>
            <a:off x="6999733" y="2327271"/>
            <a:ext cx="296545"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  Sho</a:t>
            </a:r>
            <a:endParaRPr sz="900">
              <a:latin typeface="Arial"/>
              <a:cs typeface="Arial"/>
            </a:endParaRPr>
          </a:p>
        </p:txBody>
      </p:sp>
      <p:sp>
        <p:nvSpPr>
          <p:cNvPr id="33" name="object 33"/>
          <p:cNvSpPr txBox="1"/>
          <p:nvPr/>
        </p:nvSpPr>
        <p:spPr>
          <a:xfrm>
            <a:off x="1444574" y="27082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10</a:t>
            </a:r>
            <a:endParaRPr sz="900">
              <a:latin typeface="Arial"/>
              <a:cs typeface="Arial"/>
            </a:endParaRPr>
          </a:p>
        </p:txBody>
      </p:sp>
      <p:sp>
        <p:nvSpPr>
          <p:cNvPr id="34" name="object 34"/>
          <p:cNvSpPr txBox="1"/>
          <p:nvPr/>
        </p:nvSpPr>
        <p:spPr>
          <a:xfrm>
            <a:off x="1965175" y="2841621"/>
            <a:ext cx="5276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Lenox</a:t>
            </a:r>
            <a:r>
              <a:rPr dirty="0" sz="900" spc="-75">
                <a:latin typeface="Arial"/>
                <a:cs typeface="Arial"/>
              </a:rPr>
              <a:t> </a:t>
            </a:r>
            <a:r>
              <a:rPr dirty="0" sz="900">
                <a:latin typeface="Arial"/>
                <a:cs typeface="Arial"/>
              </a:rPr>
              <a:t>Hill</a:t>
            </a:r>
            <a:endParaRPr sz="900">
              <a:latin typeface="Arial"/>
              <a:cs typeface="Arial"/>
            </a:endParaRPr>
          </a:p>
        </p:txBody>
      </p:sp>
      <p:sp>
        <p:nvSpPr>
          <p:cNvPr id="35" name="object 35"/>
          <p:cNvSpPr txBox="1"/>
          <p:nvPr/>
        </p:nvSpPr>
        <p:spPr>
          <a:xfrm>
            <a:off x="2584296" y="2774946"/>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36" name="object 36"/>
          <p:cNvSpPr txBox="1"/>
          <p:nvPr/>
        </p:nvSpPr>
        <p:spPr>
          <a:xfrm>
            <a:off x="3260571" y="2774946"/>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37" name="object 37"/>
          <p:cNvSpPr txBox="1"/>
          <p:nvPr/>
        </p:nvSpPr>
        <p:spPr>
          <a:xfrm>
            <a:off x="4208908" y="2774946"/>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38" name="object 38"/>
          <p:cNvSpPr txBox="1"/>
          <p:nvPr/>
        </p:nvSpPr>
        <p:spPr>
          <a:xfrm>
            <a:off x="4851398" y="2708271"/>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39" name="object 39"/>
          <p:cNvSpPr txBox="1"/>
          <p:nvPr/>
        </p:nvSpPr>
        <p:spPr>
          <a:xfrm>
            <a:off x="5346546" y="2841621"/>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40" name="object 40"/>
          <p:cNvSpPr txBox="1"/>
          <p:nvPr/>
        </p:nvSpPr>
        <p:spPr>
          <a:xfrm>
            <a:off x="6314972" y="2774946"/>
            <a:ext cx="368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Burger</a:t>
            </a:r>
            <a:endParaRPr sz="900">
              <a:latin typeface="Arial"/>
              <a:cs typeface="Arial"/>
            </a:endParaRPr>
          </a:p>
        </p:txBody>
      </p:sp>
      <p:sp>
        <p:nvSpPr>
          <p:cNvPr id="41" name="object 41"/>
          <p:cNvSpPr txBox="1"/>
          <p:nvPr/>
        </p:nvSpPr>
        <p:spPr>
          <a:xfrm>
            <a:off x="7074000" y="2774946"/>
            <a:ext cx="2228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Deli</a:t>
            </a:r>
            <a:endParaRPr sz="900">
              <a:latin typeface="Arial"/>
              <a:cs typeface="Arial"/>
            </a:endParaRPr>
          </a:p>
        </p:txBody>
      </p:sp>
      <p:sp>
        <p:nvSpPr>
          <p:cNvPr id="42" name="object 42"/>
          <p:cNvSpPr txBox="1"/>
          <p:nvPr/>
        </p:nvSpPr>
        <p:spPr>
          <a:xfrm>
            <a:off x="1444574" y="32226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12</a:t>
            </a:r>
            <a:endParaRPr sz="900">
              <a:latin typeface="Arial"/>
              <a:cs typeface="Arial"/>
            </a:endParaRPr>
          </a:p>
        </p:txBody>
      </p:sp>
      <p:sp>
        <p:nvSpPr>
          <p:cNvPr id="43" name="object 43"/>
          <p:cNvSpPr txBox="1"/>
          <p:nvPr/>
        </p:nvSpPr>
        <p:spPr>
          <a:xfrm>
            <a:off x="1865758" y="3289296"/>
            <a:ext cx="627380"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384810">
              <a:lnSpc>
                <a:spcPts val="1065"/>
              </a:lnSpc>
            </a:pPr>
            <a:r>
              <a:rPr dirty="0" sz="900">
                <a:latin typeface="Arial"/>
                <a:cs typeface="Arial"/>
              </a:rPr>
              <a:t>Side</a:t>
            </a:r>
            <a:endParaRPr sz="900">
              <a:latin typeface="Arial"/>
              <a:cs typeface="Arial"/>
            </a:endParaRPr>
          </a:p>
        </p:txBody>
      </p:sp>
      <p:sp>
        <p:nvSpPr>
          <p:cNvPr id="44" name="object 44"/>
          <p:cNvSpPr txBox="1"/>
          <p:nvPr/>
        </p:nvSpPr>
        <p:spPr>
          <a:xfrm>
            <a:off x="2584296" y="3289296"/>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45" name="object 45"/>
          <p:cNvSpPr txBox="1"/>
          <p:nvPr/>
        </p:nvSpPr>
        <p:spPr>
          <a:xfrm>
            <a:off x="3641723" y="3355971"/>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46" name="object 46"/>
          <p:cNvSpPr txBox="1"/>
          <p:nvPr/>
        </p:nvSpPr>
        <p:spPr>
          <a:xfrm>
            <a:off x="4187773" y="3355971"/>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47" name="object 47"/>
          <p:cNvSpPr txBox="1"/>
          <p:nvPr/>
        </p:nvSpPr>
        <p:spPr>
          <a:xfrm>
            <a:off x="4660746" y="3222621"/>
            <a:ext cx="584835" cy="429259"/>
          </a:xfrm>
          <a:prstGeom prst="rect">
            <a:avLst/>
          </a:prstGeom>
        </p:spPr>
        <p:txBody>
          <a:bodyPr wrap="square" lIns="0" tIns="12700" rIns="0" bIns="0" rtlCol="0" vert="horz">
            <a:spAutoFit/>
          </a:bodyPr>
          <a:lstStyle/>
          <a:p>
            <a:pPr marL="24765">
              <a:lnSpc>
                <a:spcPts val="1065"/>
              </a:lnSpc>
              <a:spcBef>
                <a:spcPts val="100"/>
              </a:spcBef>
            </a:pPr>
            <a:r>
              <a:rPr dirty="0" sz="900" spc="-50">
                <a:latin typeface="Arial"/>
                <a:cs typeface="Arial"/>
              </a:rPr>
              <a:t>V</a:t>
            </a:r>
            <a:r>
              <a:rPr dirty="0" sz="900">
                <a:latin typeface="Arial"/>
                <a:cs typeface="Arial"/>
              </a:rPr>
              <a:t>egetarian</a:t>
            </a:r>
            <a:endParaRPr sz="900">
              <a:latin typeface="Arial"/>
              <a:cs typeface="Arial"/>
            </a:endParaRPr>
          </a:p>
          <a:p>
            <a:pPr marL="12700" marR="5080" indent="170815">
              <a:lnSpc>
                <a:spcPts val="1050"/>
              </a:lnSpc>
              <a:spcBef>
                <a:spcPts val="45"/>
              </a:spcBef>
            </a:pPr>
            <a:r>
              <a:rPr dirty="0" sz="900">
                <a:latin typeface="Arial"/>
                <a:cs typeface="Arial"/>
              </a:rPr>
              <a:t>/</a:t>
            </a:r>
            <a:r>
              <a:rPr dirty="0" sz="900" spc="-95">
                <a:latin typeface="Arial"/>
                <a:cs typeface="Arial"/>
              </a:rPr>
              <a:t> </a:t>
            </a:r>
            <a:r>
              <a:rPr dirty="0" sz="900" spc="-10">
                <a:latin typeface="Arial"/>
                <a:cs typeface="Arial"/>
              </a:rPr>
              <a:t>Vegan  </a:t>
            </a:r>
            <a:r>
              <a:rPr dirty="0" sz="900">
                <a:latin typeface="Arial"/>
                <a:cs typeface="Arial"/>
              </a:rPr>
              <a:t>Restaurant</a:t>
            </a:r>
            <a:endParaRPr sz="900">
              <a:latin typeface="Arial"/>
              <a:cs typeface="Arial"/>
            </a:endParaRPr>
          </a:p>
        </p:txBody>
      </p:sp>
      <p:sp>
        <p:nvSpPr>
          <p:cNvPr id="48" name="object 48"/>
          <p:cNvSpPr txBox="1"/>
          <p:nvPr/>
        </p:nvSpPr>
        <p:spPr>
          <a:xfrm>
            <a:off x="1444574" y="37369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16</a:t>
            </a:r>
            <a:endParaRPr sz="900">
              <a:latin typeface="Arial"/>
              <a:cs typeface="Arial"/>
            </a:endParaRPr>
          </a:p>
        </p:txBody>
      </p:sp>
      <p:sp>
        <p:nvSpPr>
          <p:cNvPr id="49" name="object 49"/>
          <p:cNvSpPr txBox="1"/>
          <p:nvPr/>
        </p:nvSpPr>
        <p:spPr>
          <a:xfrm>
            <a:off x="1920972" y="3870321"/>
            <a:ext cx="5721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Murray</a:t>
            </a:r>
            <a:r>
              <a:rPr dirty="0" sz="900" spc="-75">
                <a:latin typeface="Arial"/>
                <a:cs typeface="Arial"/>
              </a:rPr>
              <a:t> </a:t>
            </a:r>
            <a:r>
              <a:rPr dirty="0" sz="900">
                <a:latin typeface="Arial"/>
                <a:cs typeface="Arial"/>
              </a:rPr>
              <a:t>Hill</a:t>
            </a:r>
            <a:endParaRPr sz="900">
              <a:latin typeface="Arial"/>
              <a:cs typeface="Arial"/>
            </a:endParaRPr>
          </a:p>
        </p:txBody>
      </p:sp>
      <p:sp>
        <p:nvSpPr>
          <p:cNvPr id="50" name="object 50"/>
          <p:cNvSpPr txBox="1"/>
          <p:nvPr/>
        </p:nvSpPr>
        <p:spPr>
          <a:xfrm>
            <a:off x="2647704" y="3803646"/>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51" name="object 51"/>
          <p:cNvSpPr txBox="1"/>
          <p:nvPr/>
        </p:nvSpPr>
        <p:spPr>
          <a:xfrm>
            <a:off x="3552874" y="3870321"/>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52" name="object 52"/>
          <p:cNvSpPr txBox="1"/>
          <p:nvPr/>
        </p:nvSpPr>
        <p:spPr>
          <a:xfrm>
            <a:off x="3984471" y="3803646"/>
            <a:ext cx="584835" cy="295910"/>
          </a:xfrm>
          <a:prstGeom prst="rect">
            <a:avLst/>
          </a:prstGeom>
        </p:spPr>
        <p:txBody>
          <a:bodyPr wrap="square" lIns="0" tIns="20320" rIns="0" bIns="0" rtlCol="0" vert="horz">
            <a:spAutoFit/>
          </a:bodyPr>
          <a:lstStyle/>
          <a:p>
            <a:pPr marL="12700" marR="5080" indent="62865">
              <a:lnSpc>
                <a:spcPts val="1050"/>
              </a:lnSpc>
              <a:spcBef>
                <a:spcPts val="160"/>
              </a:spcBef>
            </a:pPr>
            <a:r>
              <a:rPr dirty="0" sz="900">
                <a:latin typeface="Arial"/>
                <a:cs typeface="Arial"/>
              </a:rPr>
              <a:t>Japanese  Restaurant</a:t>
            </a:r>
            <a:endParaRPr sz="900">
              <a:latin typeface="Arial"/>
              <a:cs typeface="Arial"/>
            </a:endParaRPr>
          </a:p>
        </p:txBody>
      </p:sp>
      <p:sp>
        <p:nvSpPr>
          <p:cNvPr id="53" name="object 53"/>
          <p:cNvSpPr txBox="1"/>
          <p:nvPr/>
        </p:nvSpPr>
        <p:spPr>
          <a:xfrm>
            <a:off x="4851398" y="3736971"/>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54" name="object 54"/>
          <p:cNvSpPr txBox="1"/>
          <p:nvPr/>
        </p:nvSpPr>
        <p:spPr>
          <a:xfrm>
            <a:off x="1444574" y="42513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17</a:t>
            </a:r>
            <a:endParaRPr sz="900">
              <a:latin typeface="Arial"/>
              <a:cs typeface="Arial"/>
            </a:endParaRPr>
          </a:p>
        </p:txBody>
      </p:sp>
      <p:sp>
        <p:nvSpPr>
          <p:cNvPr id="55" name="object 55"/>
          <p:cNvSpPr txBox="1"/>
          <p:nvPr/>
        </p:nvSpPr>
        <p:spPr>
          <a:xfrm>
            <a:off x="2047774" y="4317996"/>
            <a:ext cx="4451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Chelsea</a:t>
            </a:r>
            <a:endParaRPr sz="900">
              <a:latin typeface="Arial"/>
              <a:cs typeface="Arial"/>
            </a:endParaRPr>
          </a:p>
        </p:txBody>
      </p:sp>
      <p:sp>
        <p:nvSpPr>
          <p:cNvPr id="56" name="object 56"/>
          <p:cNvSpPr txBox="1"/>
          <p:nvPr/>
        </p:nvSpPr>
        <p:spPr>
          <a:xfrm>
            <a:off x="2808734" y="4251321"/>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57" name="object 57"/>
          <p:cNvSpPr txBox="1"/>
          <p:nvPr/>
        </p:nvSpPr>
        <p:spPr>
          <a:xfrm>
            <a:off x="3260571" y="4251321"/>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58" name="object 58"/>
          <p:cNvSpPr txBox="1"/>
          <p:nvPr/>
        </p:nvSpPr>
        <p:spPr>
          <a:xfrm>
            <a:off x="4016323" y="4251321"/>
            <a:ext cx="55308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Ice</a:t>
            </a:r>
            <a:r>
              <a:rPr dirty="0" sz="900" spc="-100">
                <a:latin typeface="Arial"/>
                <a:cs typeface="Arial"/>
              </a:rPr>
              <a:t> </a:t>
            </a:r>
            <a:r>
              <a:rPr dirty="0" sz="900">
                <a:latin typeface="Arial"/>
                <a:cs typeface="Arial"/>
              </a:rPr>
              <a:t>Cream</a:t>
            </a:r>
            <a:endParaRPr sz="900">
              <a:latin typeface="Arial"/>
              <a:cs typeface="Arial"/>
            </a:endParaRPr>
          </a:p>
          <a:p>
            <a:pPr marL="272415">
              <a:lnSpc>
                <a:spcPts val="1065"/>
              </a:lnSpc>
            </a:pPr>
            <a:r>
              <a:rPr dirty="0" sz="900">
                <a:latin typeface="Arial"/>
                <a:cs typeface="Arial"/>
              </a:rPr>
              <a:t>Shop</a:t>
            </a:r>
            <a:endParaRPr sz="900">
              <a:latin typeface="Arial"/>
              <a:cs typeface="Arial"/>
            </a:endParaRPr>
          </a:p>
        </p:txBody>
      </p:sp>
      <p:sp>
        <p:nvSpPr>
          <p:cNvPr id="59" name="object 59"/>
          <p:cNvSpPr txBox="1"/>
          <p:nvPr/>
        </p:nvSpPr>
        <p:spPr>
          <a:xfrm>
            <a:off x="4864048" y="4317996"/>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graphicFrame>
        <p:nvGraphicFramePr>
          <p:cNvPr id="60" name="object 60"/>
          <p:cNvGraphicFramePr>
            <a:graphicFrameLocks noGrp="1"/>
          </p:cNvGraphicFramePr>
          <p:nvPr/>
        </p:nvGraphicFramePr>
        <p:xfrm>
          <a:off x="5365596" y="2931823"/>
          <a:ext cx="1981835" cy="1537970"/>
        </p:xfrm>
        <a:graphic>
          <a:graphicData uri="http://schemas.openxmlformats.org/drawingml/2006/table">
            <a:tbl>
              <a:tblPr firstRow="1" bandRow="1">
                <a:tableStyleId>{2D5ABB26-0587-4C30-8999-92F81FD0307C}</a:tableStyleId>
              </a:tblPr>
              <a:tblGrid>
                <a:gridCol w="652780"/>
                <a:gridCol w="721359"/>
                <a:gridCol w="608330"/>
              </a:tblGrid>
              <a:tr h="254000">
                <a:tc>
                  <a:txBody>
                    <a:bodyPr/>
                    <a:lstStyle/>
                    <a:p>
                      <a:pPr>
                        <a:lnSpc>
                          <a:spcPct val="100000"/>
                        </a:lnSpc>
                      </a:pPr>
                      <a:endParaRPr sz="900">
                        <a:latin typeface="Times New Roman"/>
                        <a:cs typeface="Times New Roman"/>
                      </a:endParaRPr>
                    </a:p>
                  </a:txBody>
                  <a:tcPr marL="0" marR="0" marB="0" marT="0"/>
                </a:tc>
                <a:tc>
                  <a:txBody>
                    <a:bodyPr/>
                    <a:lstStyle/>
                    <a:p>
                      <a:pPr algn="r" marR="60960">
                        <a:lnSpc>
                          <a:spcPts val="994"/>
                        </a:lnSpc>
                      </a:pPr>
                      <a:r>
                        <a:rPr dirty="0" sz="900">
                          <a:latin typeface="Arial"/>
                          <a:cs typeface="Arial"/>
                        </a:rPr>
                        <a:t>Joint</a:t>
                      </a:r>
                      <a:endParaRPr sz="900">
                        <a:latin typeface="Arial"/>
                        <a:cs typeface="Arial"/>
                      </a:endParaRPr>
                    </a:p>
                  </a:txBody>
                  <a:tcPr marL="0" marR="0" marB="0" marT="0"/>
                </a:tc>
                <a:tc>
                  <a:txBody>
                    <a:bodyPr/>
                    <a:lstStyle/>
                    <a:p>
                      <a:pPr marL="212725">
                        <a:lnSpc>
                          <a:spcPts val="994"/>
                        </a:lnSpc>
                      </a:pPr>
                      <a:r>
                        <a:rPr dirty="0" sz="900">
                          <a:latin typeface="Arial"/>
                          <a:cs typeface="Arial"/>
                        </a:rPr>
                        <a:t>Bodeg</a:t>
                      </a:r>
                      <a:endParaRPr sz="900">
                        <a:latin typeface="Arial"/>
                        <a:cs typeface="Arial"/>
                      </a:endParaRPr>
                    </a:p>
                  </a:txBody>
                  <a:tcPr marL="0" marR="0" marB="0" marT="0"/>
                </a:tc>
              </a:tr>
              <a:tr h="257175">
                <a:tc>
                  <a:txBody>
                    <a:bodyPr/>
                    <a:lstStyle/>
                    <a:p>
                      <a:pPr>
                        <a:lnSpc>
                          <a:spcPct val="100000"/>
                        </a:lnSpc>
                        <a:spcBef>
                          <a:spcPts val="45"/>
                        </a:spcBef>
                      </a:pPr>
                      <a:endParaRPr sz="750">
                        <a:latin typeface="Times New Roman"/>
                        <a:cs typeface="Times New Roman"/>
                      </a:endParaRPr>
                    </a:p>
                    <a:p>
                      <a:pPr algn="r" marR="53975">
                        <a:lnSpc>
                          <a:spcPts val="1015"/>
                        </a:lnSpc>
                        <a:spcBef>
                          <a:spcPts val="5"/>
                        </a:spcBef>
                      </a:pPr>
                      <a:r>
                        <a:rPr dirty="0" sz="900">
                          <a:latin typeface="Arial"/>
                          <a:cs typeface="Arial"/>
                        </a:rPr>
                        <a:t>Indian</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1015"/>
                        </a:lnSpc>
                        <a:spcBef>
                          <a:spcPts val="5"/>
                        </a:spcBef>
                      </a:pPr>
                      <a:r>
                        <a:rPr dirty="0" sz="900">
                          <a:latin typeface="Arial"/>
                          <a:cs typeface="Arial"/>
                        </a:rPr>
                        <a:t>Co</a:t>
                      </a:r>
                      <a:r>
                        <a:rPr dirty="0" sz="900" spc="-20">
                          <a:latin typeface="Arial"/>
                          <a:cs typeface="Arial"/>
                        </a:rPr>
                        <a:t>f</a:t>
                      </a:r>
                      <a:r>
                        <a:rPr dirty="0" sz="900">
                          <a:latin typeface="Arial"/>
                          <a:cs typeface="Arial"/>
                        </a:rPr>
                        <a:t>fee</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73660">
                        <a:lnSpc>
                          <a:spcPts val="1015"/>
                        </a:lnSpc>
                        <a:spcBef>
                          <a:spcPts val="5"/>
                        </a:spcBef>
                      </a:pPr>
                      <a:r>
                        <a:rPr dirty="0" sz="900">
                          <a:latin typeface="Arial"/>
                          <a:cs typeface="Arial"/>
                        </a:rPr>
                        <a:t>Cosmetic</a:t>
                      </a:r>
                      <a:endParaRPr sz="900">
                        <a:latin typeface="Arial"/>
                        <a:cs typeface="Arial"/>
                      </a:endParaRPr>
                    </a:p>
                  </a:txBody>
                  <a:tcPr marL="0" marR="0" marB="0" marT="5715"/>
                </a:tc>
              </a:tr>
              <a:tr h="257175">
                <a:tc>
                  <a:txBody>
                    <a:bodyPr/>
                    <a:lstStyle/>
                    <a:p>
                      <a:pPr algn="r" marR="53975">
                        <a:lnSpc>
                          <a:spcPts val="1015"/>
                        </a:lnSpc>
                      </a:pPr>
                      <a:r>
                        <a:rPr dirty="0" sz="900">
                          <a:latin typeface="Arial"/>
                          <a:cs typeface="Arial"/>
                        </a:rPr>
                        <a:t>Restaurant</a:t>
                      </a:r>
                      <a:endParaRPr sz="900">
                        <a:latin typeface="Arial"/>
                        <a:cs typeface="Arial"/>
                      </a:endParaRPr>
                    </a:p>
                  </a:txBody>
                  <a:tcPr marL="0" marR="0" marB="0" marT="0"/>
                </a:tc>
                <a:tc>
                  <a:txBody>
                    <a:bodyPr/>
                    <a:lstStyle/>
                    <a:p>
                      <a:pPr algn="r" marR="60960">
                        <a:lnSpc>
                          <a:spcPts val="1015"/>
                        </a:lnSpc>
                      </a:pPr>
                      <a:r>
                        <a:rPr dirty="0" sz="900">
                          <a:latin typeface="Arial"/>
                          <a:cs typeface="Arial"/>
                        </a:rPr>
                        <a:t>Shop</a:t>
                      </a:r>
                      <a:endParaRPr sz="900">
                        <a:latin typeface="Arial"/>
                        <a:cs typeface="Arial"/>
                      </a:endParaRPr>
                    </a:p>
                  </a:txBody>
                  <a:tcPr marL="0" marR="0" marB="0" marT="0"/>
                </a:tc>
                <a:tc>
                  <a:txBody>
                    <a:bodyPr/>
                    <a:lstStyle/>
                    <a:p>
                      <a:pPr algn="r" marR="56515">
                        <a:lnSpc>
                          <a:spcPts val="1015"/>
                        </a:lnSpc>
                      </a:pPr>
                      <a:r>
                        <a:rPr dirty="0" sz="900">
                          <a:latin typeface="Arial"/>
                          <a:cs typeface="Arial"/>
                        </a:rPr>
                        <a:t>Sho</a:t>
                      </a:r>
                      <a:endParaRPr sz="900">
                        <a:latin typeface="Arial"/>
                        <a:cs typeface="Arial"/>
                      </a:endParaRPr>
                    </a:p>
                  </a:txBody>
                  <a:tcPr marL="0" marR="0" marB="0" marT="0"/>
                </a:tc>
              </a:tr>
              <a:tr h="257175">
                <a:tc>
                  <a:txBody>
                    <a:bodyPr/>
                    <a:lstStyle/>
                    <a:p>
                      <a:pPr>
                        <a:lnSpc>
                          <a:spcPct val="100000"/>
                        </a:lnSpc>
                        <a:spcBef>
                          <a:spcPts val="45"/>
                        </a:spcBef>
                      </a:pPr>
                      <a:endParaRPr sz="750">
                        <a:latin typeface="Times New Roman"/>
                        <a:cs typeface="Times New Roman"/>
                      </a:endParaRPr>
                    </a:p>
                    <a:p>
                      <a:pPr algn="r" marR="53975">
                        <a:lnSpc>
                          <a:spcPts val="1015"/>
                        </a:lnSpc>
                        <a:spcBef>
                          <a:spcPts val="5"/>
                        </a:spcBef>
                      </a:pPr>
                      <a:r>
                        <a:rPr dirty="0" sz="900">
                          <a:latin typeface="Arial"/>
                          <a:cs typeface="Arial"/>
                        </a:rPr>
                        <a:t>Co</a:t>
                      </a:r>
                      <a:r>
                        <a:rPr dirty="0" sz="900" spc="-20">
                          <a:latin typeface="Arial"/>
                          <a:cs typeface="Arial"/>
                        </a:rPr>
                        <a:t>f</a:t>
                      </a:r>
                      <a:r>
                        <a:rPr dirty="0" sz="900">
                          <a:latin typeface="Arial"/>
                          <a:cs typeface="Arial"/>
                        </a:rPr>
                        <a:t>fee</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1015"/>
                        </a:lnSpc>
                        <a:spcBef>
                          <a:spcPts val="5"/>
                        </a:spcBef>
                      </a:pPr>
                      <a:r>
                        <a:rPr dirty="0" sz="900">
                          <a:latin typeface="Arial"/>
                          <a:cs typeface="Arial"/>
                        </a:rPr>
                        <a:t>Salon</a:t>
                      </a:r>
                      <a:r>
                        <a:rPr dirty="0" sz="900" spc="-100">
                          <a:latin typeface="Arial"/>
                          <a:cs typeface="Arial"/>
                        </a:rPr>
                        <a:t> </a:t>
                      </a:r>
                      <a:r>
                        <a:rPr dirty="0" sz="900">
                          <a:latin typeface="Arial"/>
                          <a:cs typeface="Arial"/>
                        </a:rPr>
                        <a:t>/</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264160">
                        <a:lnSpc>
                          <a:spcPts val="1015"/>
                        </a:lnSpc>
                        <a:spcBef>
                          <a:spcPts val="5"/>
                        </a:spcBef>
                      </a:pPr>
                      <a:r>
                        <a:rPr dirty="0" sz="900">
                          <a:latin typeface="Arial"/>
                          <a:cs typeface="Arial"/>
                        </a:rPr>
                        <a:t>Burge</a:t>
                      </a:r>
                      <a:endParaRPr sz="900">
                        <a:latin typeface="Arial"/>
                        <a:cs typeface="Arial"/>
                      </a:endParaRPr>
                    </a:p>
                  </a:txBody>
                  <a:tcPr marL="0" marR="0" marB="0" marT="5715"/>
                </a:tc>
              </a:tr>
              <a:tr h="257175">
                <a:tc>
                  <a:txBody>
                    <a:bodyPr/>
                    <a:lstStyle/>
                    <a:p>
                      <a:pPr algn="r" marR="53975">
                        <a:lnSpc>
                          <a:spcPts val="1015"/>
                        </a:lnSpc>
                      </a:pPr>
                      <a:r>
                        <a:rPr dirty="0" sz="900">
                          <a:latin typeface="Arial"/>
                          <a:cs typeface="Arial"/>
                        </a:rPr>
                        <a:t>Shop</a:t>
                      </a:r>
                      <a:endParaRPr sz="900">
                        <a:latin typeface="Arial"/>
                        <a:cs typeface="Arial"/>
                      </a:endParaRPr>
                    </a:p>
                  </a:txBody>
                  <a:tcPr marL="0" marR="0" marB="0" marT="0"/>
                </a:tc>
                <a:tc>
                  <a:txBody>
                    <a:bodyPr/>
                    <a:lstStyle/>
                    <a:p>
                      <a:pPr algn="r" marR="60960">
                        <a:lnSpc>
                          <a:spcPts val="1015"/>
                        </a:lnSpc>
                      </a:pPr>
                      <a:r>
                        <a:rPr dirty="0" sz="900">
                          <a:latin typeface="Arial"/>
                          <a:cs typeface="Arial"/>
                        </a:rPr>
                        <a:t>Barbershop</a:t>
                      </a:r>
                      <a:endParaRPr sz="900">
                        <a:latin typeface="Arial"/>
                        <a:cs typeface="Arial"/>
                      </a:endParaRPr>
                    </a:p>
                  </a:txBody>
                  <a:tcPr marL="0" marR="0" marB="0" marT="0"/>
                </a:tc>
                <a:tc>
                  <a:txBody>
                    <a:bodyPr/>
                    <a:lstStyle/>
                    <a:p>
                      <a:pPr algn="r" marR="24765">
                        <a:lnSpc>
                          <a:spcPts val="1015"/>
                        </a:lnSpc>
                      </a:pPr>
                      <a:r>
                        <a:rPr dirty="0" sz="900">
                          <a:latin typeface="Arial"/>
                          <a:cs typeface="Arial"/>
                        </a:rPr>
                        <a:t>Join</a:t>
                      </a:r>
                      <a:endParaRPr sz="900">
                        <a:latin typeface="Arial"/>
                        <a:cs typeface="Arial"/>
                      </a:endParaRPr>
                    </a:p>
                  </a:txBody>
                  <a:tcPr marL="0" marR="0" marB="0" marT="0"/>
                </a:tc>
              </a:tr>
              <a:tr h="254000">
                <a:tc>
                  <a:txBody>
                    <a:bodyPr/>
                    <a:lstStyle/>
                    <a:p>
                      <a:pPr>
                        <a:lnSpc>
                          <a:spcPct val="100000"/>
                        </a:lnSpc>
                        <a:spcBef>
                          <a:spcPts val="45"/>
                        </a:spcBef>
                      </a:pPr>
                      <a:endParaRPr sz="750">
                        <a:latin typeface="Times New Roman"/>
                        <a:cs typeface="Times New Roman"/>
                      </a:endParaRPr>
                    </a:p>
                    <a:p>
                      <a:pPr algn="r" marR="53975">
                        <a:lnSpc>
                          <a:spcPts val="990"/>
                        </a:lnSpc>
                        <a:spcBef>
                          <a:spcPts val="5"/>
                        </a:spcBef>
                      </a:pPr>
                      <a:r>
                        <a:rPr dirty="0" sz="900">
                          <a:latin typeface="Arial"/>
                          <a:cs typeface="Arial"/>
                        </a:rPr>
                        <a:t>Nightclub</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990"/>
                        </a:lnSpc>
                        <a:spcBef>
                          <a:spcPts val="5"/>
                        </a:spcBef>
                      </a:pPr>
                      <a:r>
                        <a:rPr dirty="0" sz="900">
                          <a:latin typeface="Arial"/>
                          <a:cs typeface="Arial"/>
                        </a:rPr>
                        <a:t>Theater</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67310">
                        <a:lnSpc>
                          <a:spcPts val="990"/>
                        </a:lnSpc>
                        <a:spcBef>
                          <a:spcPts val="5"/>
                        </a:spcBef>
                      </a:pPr>
                      <a:r>
                        <a:rPr dirty="0" sz="900">
                          <a:latin typeface="Arial"/>
                          <a:cs typeface="Arial"/>
                        </a:rPr>
                        <a:t>Art</a:t>
                      </a:r>
                      <a:r>
                        <a:rPr dirty="0" sz="900" spc="-40">
                          <a:latin typeface="Arial"/>
                          <a:cs typeface="Arial"/>
                        </a:rPr>
                        <a:t> </a:t>
                      </a:r>
                      <a:r>
                        <a:rPr dirty="0" sz="900">
                          <a:latin typeface="Arial"/>
                          <a:cs typeface="Arial"/>
                        </a:rPr>
                        <a:t>Galler</a:t>
                      </a:r>
                      <a:endParaRPr sz="900">
                        <a:latin typeface="Arial"/>
                        <a:cs typeface="Arial"/>
                      </a:endParaRPr>
                    </a:p>
                  </a:txBody>
                  <a:tcPr marL="0" marR="0" marB="0" marT="5715"/>
                </a:tc>
              </a:tr>
            </a:tbl>
          </a:graphicData>
        </a:graphic>
      </p:graphicFrame>
      <p:sp>
        <p:nvSpPr>
          <p:cNvPr id="61" name="object 61"/>
          <p:cNvSpPr txBox="1"/>
          <p:nvPr/>
        </p:nvSpPr>
        <p:spPr>
          <a:xfrm>
            <a:off x="1444574" y="46323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18</a:t>
            </a:r>
            <a:endParaRPr sz="900">
              <a:latin typeface="Arial"/>
              <a:cs typeface="Arial"/>
            </a:endParaRPr>
          </a:p>
        </p:txBody>
      </p:sp>
      <p:sp>
        <p:nvSpPr>
          <p:cNvPr id="62" name="object 62"/>
          <p:cNvSpPr txBox="1"/>
          <p:nvPr/>
        </p:nvSpPr>
        <p:spPr>
          <a:xfrm>
            <a:off x="1920824" y="4632321"/>
            <a:ext cx="5721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Greenwich</a:t>
            </a:r>
            <a:endParaRPr sz="900">
              <a:latin typeface="Arial"/>
              <a:cs typeface="Arial"/>
            </a:endParaRPr>
          </a:p>
          <a:p>
            <a:pPr marL="217804">
              <a:lnSpc>
                <a:spcPts val="1065"/>
              </a:lnSpc>
            </a:pPr>
            <a:r>
              <a:rPr dirty="0" sz="900" spc="-20">
                <a:latin typeface="Arial"/>
                <a:cs typeface="Arial"/>
              </a:rPr>
              <a:t>V</a:t>
            </a:r>
            <a:r>
              <a:rPr dirty="0" sz="900">
                <a:latin typeface="Arial"/>
                <a:cs typeface="Arial"/>
              </a:rPr>
              <a:t>illage</a:t>
            </a:r>
            <a:endParaRPr sz="900">
              <a:latin typeface="Arial"/>
              <a:cs typeface="Arial"/>
            </a:endParaRPr>
          </a:p>
        </p:txBody>
      </p:sp>
      <p:sp>
        <p:nvSpPr>
          <p:cNvPr id="63" name="object 63"/>
          <p:cNvSpPr txBox="1"/>
          <p:nvPr/>
        </p:nvSpPr>
        <p:spPr>
          <a:xfrm>
            <a:off x="2584296" y="4632321"/>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64" name="object 64"/>
          <p:cNvSpPr txBox="1"/>
          <p:nvPr/>
        </p:nvSpPr>
        <p:spPr>
          <a:xfrm>
            <a:off x="3260571" y="4632321"/>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65" name="object 65"/>
          <p:cNvSpPr txBox="1"/>
          <p:nvPr/>
        </p:nvSpPr>
        <p:spPr>
          <a:xfrm>
            <a:off x="3984471" y="4632321"/>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66" name="object 66"/>
          <p:cNvSpPr txBox="1"/>
          <p:nvPr/>
        </p:nvSpPr>
        <p:spPr>
          <a:xfrm>
            <a:off x="4800497" y="4632321"/>
            <a:ext cx="4451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Clothing</a:t>
            </a:r>
            <a:endParaRPr sz="900">
              <a:latin typeface="Arial"/>
              <a:cs typeface="Arial"/>
            </a:endParaRPr>
          </a:p>
          <a:p>
            <a:pPr marL="158750">
              <a:lnSpc>
                <a:spcPts val="1065"/>
              </a:lnSpc>
            </a:pPr>
            <a:r>
              <a:rPr dirty="0" sz="900">
                <a:latin typeface="Arial"/>
                <a:cs typeface="Arial"/>
              </a:rPr>
              <a:t>Store</a:t>
            </a:r>
            <a:endParaRPr sz="900">
              <a:latin typeface="Arial"/>
              <a:cs typeface="Arial"/>
            </a:endParaRPr>
          </a:p>
        </p:txBody>
      </p:sp>
      <p:sp>
        <p:nvSpPr>
          <p:cNvPr id="67" name="object 67"/>
          <p:cNvSpPr txBox="1"/>
          <p:nvPr/>
        </p:nvSpPr>
        <p:spPr>
          <a:xfrm>
            <a:off x="5384646" y="4632321"/>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68" name="object 68"/>
          <p:cNvSpPr txBox="1"/>
          <p:nvPr/>
        </p:nvSpPr>
        <p:spPr>
          <a:xfrm>
            <a:off x="6416623" y="4698996"/>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69" name="object 69"/>
          <p:cNvSpPr txBox="1"/>
          <p:nvPr/>
        </p:nvSpPr>
        <p:spPr>
          <a:xfrm>
            <a:off x="6775296" y="4632321"/>
            <a:ext cx="55308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India  Restauran</a:t>
            </a:r>
            <a:endParaRPr sz="900">
              <a:latin typeface="Arial"/>
              <a:cs typeface="Arial"/>
            </a:endParaRPr>
          </a:p>
        </p:txBody>
      </p:sp>
      <p:sp>
        <p:nvSpPr>
          <p:cNvPr id="70" name="object 70"/>
          <p:cNvSpPr txBox="1"/>
          <p:nvPr/>
        </p:nvSpPr>
        <p:spPr>
          <a:xfrm>
            <a:off x="1444574" y="50133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27</a:t>
            </a:r>
            <a:endParaRPr sz="900">
              <a:latin typeface="Arial"/>
              <a:cs typeface="Arial"/>
            </a:endParaRPr>
          </a:p>
        </p:txBody>
      </p:sp>
      <p:sp>
        <p:nvSpPr>
          <p:cNvPr id="71" name="object 71"/>
          <p:cNvSpPr txBox="1"/>
          <p:nvPr/>
        </p:nvSpPr>
        <p:spPr>
          <a:xfrm>
            <a:off x="1965472" y="5146671"/>
            <a:ext cx="5276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Gramercy</a:t>
            </a:r>
            <a:endParaRPr sz="900">
              <a:latin typeface="Arial"/>
              <a:cs typeface="Arial"/>
            </a:endParaRPr>
          </a:p>
        </p:txBody>
      </p:sp>
      <p:sp>
        <p:nvSpPr>
          <p:cNvPr id="72" name="object 72"/>
          <p:cNvSpPr txBox="1"/>
          <p:nvPr/>
        </p:nvSpPr>
        <p:spPr>
          <a:xfrm>
            <a:off x="2584296" y="5079996"/>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73" name="object 73"/>
          <p:cNvSpPr txBox="1"/>
          <p:nvPr/>
        </p:nvSpPr>
        <p:spPr>
          <a:xfrm>
            <a:off x="3260571" y="5146671"/>
            <a:ext cx="584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Restaurant</a:t>
            </a:r>
            <a:endParaRPr sz="900">
              <a:latin typeface="Arial"/>
              <a:cs typeface="Arial"/>
            </a:endParaRPr>
          </a:p>
        </p:txBody>
      </p:sp>
      <p:sp>
        <p:nvSpPr>
          <p:cNvPr id="74" name="object 74"/>
          <p:cNvSpPr txBox="1"/>
          <p:nvPr/>
        </p:nvSpPr>
        <p:spPr>
          <a:xfrm>
            <a:off x="4158007" y="5013321"/>
            <a:ext cx="411480" cy="429259"/>
          </a:xfrm>
          <a:prstGeom prst="rect">
            <a:avLst/>
          </a:prstGeom>
        </p:spPr>
        <p:txBody>
          <a:bodyPr wrap="square" lIns="0" tIns="20320" rIns="0" bIns="0" rtlCol="0" vert="horz">
            <a:spAutoFit/>
          </a:bodyPr>
          <a:lstStyle/>
          <a:p>
            <a:pPr algn="r" marL="12700" marR="5080" indent="61594">
              <a:lnSpc>
                <a:spcPts val="1050"/>
              </a:lnSpc>
              <a:spcBef>
                <a:spcPts val="160"/>
              </a:spcBef>
            </a:pPr>
            <a:r>
              <a:rPr dirty="0" sz="900">
                <a:latin typeface="Arial"/>
                <a:cs typeface="Arial"/>
              </a:rPr>
              <a:t>Thrift</a:t>
            </a:r>
            <a:r>
              <a:rPr dirty="0" sz="900" spc="-100">
                <a:latin typeface="Arial"/>
                <a:cs typeface="Arial"/>
              </a:rPr>
              <a:t> </a:t>
            </a:r>
            <a:r>
              <a:rPr dirty="0" sz="900">
                <a:latin typeface="Arial"/>
                <a:cs typeface="Arial"/>
              </a:rPr>
              <a:t>/  </a:t>
            </a:r>
            <a:r>
              <a:rPr dirty="0" sz="900" spc="-20">
                <a:latin typeface="Arial"/>
                <a:cs typeface="Arial"/>
              </a:rPr>
              <a:t>V</a:t>
            </a:r>
            <a:r>
              <a:rPr dirty="0" sz="900">
                <a:latin typeface="Arial"/>
                <a:cs typeface="Arial"/>
              </a:rPr>
              <a:t>intage  Store</a:t>
            </a:r>
            <a:endParaRPr sz="900">
              <a:latin typeface="Arial"/>
              <a:cs typeface="Arial"/>
            </a:endParaRPr>
          </a:p>
        </p:txBody>
      </p:sp>
      <p:sp>
        <p:nvSpPr>
          <p:cNvPr id="75" name="object 75"/>
          <p:cNvSpPr txBox="1"/>
          <p:nvPr/>
        </p:nvSpPr>
        <p:spPr>
          <a:xfrm>
            <a:off x="4813298" y="5079996"/>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76" name="object 76"/>
          <p:cNvSpPr txBox="1"/>
          <p:nvPr/>
        </p:nvSpPr>
        <p:spPr>
          <a:xfrm>
            <a:off x="5352651" y="5146671"/>
            <a:ext cx="6165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Bagel</a:t>
            </a:r>
            <a:r>
              <a:rPr dirty="0" sz="900" spc="-75">
                <a:latin typeface="Arial"/>
                <a:cs typeface="Arial"/>
              </a:rPr>
              <a:t> </a:t>
            </a:r>
            <a:r>
              <a:rPr dirty="0" sz="900">
                <a:latin typeface="Arial"/>
                <a:cs typeface="Arial"/>
              </a:rPr>
              <a:t>Shop</a:t>
            </a:r>
            <a:endParaRPr sz="900">
              <a:latin typeface="Arial"/>
              <a:cs typeface="Arial"/>
            </a:endParaRPr>
          </a:p>
        </p:txBody>
      </p:sp>
      <p:sp>
        <p:nvSpPr>
          <p:cNvPr id="77" name="object 77"/>
          <p:cNvSpPr txBox="1"/>
          <p:nvPr/>
        </p:nvSpPr>
        <p:spPr>
          <a:xfrm>
            <a:off x="6323458" y="5079996"/>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78" name="object 78"/>
          <p:cNvSpPr txBox="1"/>
          <p:nvPr/>
        </p:nvSpPr>
        <p:spPr>
          <a:xfrm>
            <a:off x="7048397" y="5079996"/>
            <a:ext cx="248285" cy="295910"/>
          </a:xfrm>
          <a:prstGeom prst="rect">
            <a:avLst/>
          </a:prstGeom>
        </p:spPr>
        <p:txBody>
          <a:bodyPr wrap="square" lIns="0" tIns="20320" rIns="0" bIns="0" rtlCol="0" vert="horz">
            <a:spAutoFit/>
          </a:bodyPr>
          <a:lstStyle/>
          <a:p>
            <a:pPr marL="12700" marR="5080" indent="6350">
              <a:lnSpc>
                <a:spcPts val="1050"/>
              </a:lnSpc>
              <a:spcBef>
                <a:spcPts val="160"/>
              </a:spcBef>
            </a:pPr>
            <a:r>
              <a:rPr dirty="0" sz="900">
                <a:latin typeface="Arial"/>
                <a:cs typeface="Arial"/>
              </a:rPr>
              <a:t>Pizz  Plac</a:t>
            </a:r>
            <a:endParaRPr sz="900">
              <a:latin typeface="Arial"/>
              <a:cs typeface="Arial"/>
            </a:endParaRPr>
          </a:p>
        </p:txBody>
      </p:sp>
      <p:sp>
        <p:nvSpPr>
          <p:cNvPr id="79" name="object 79"/>
          <p:cNvSpPr txBox="1"/>
          <p:nvPr/>
        </p:nvSpPr>
        <p:spPr>
          <a:xfrm>
            <a:off x="1444574" y="55276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29</a:t>
            </a:r>
            <a:endParaRPr sz="900">
              <a:latin typeface="Arial"/>
              <a:cs typeface="Arial"/>
            </a:endParaRPr>
          </a:p>
        </p:txBody>
      </p:sp>
      <p:sp>
        <p:nvSpPr>
          <p:cNvPr id="80" name="object 80"/>
          <p:cNvSpPr txBox="1"/>
          <p:nvPr/>
        </p:nvSpPr>
        <p:spPr>
          <a:xfrm>
            <a:off x="2009675" y="5594346"/>
            <a:ext cx="483234" cy="295910"/>
          </a:xfrm>
          <a:prstGeom prst="rect">
            <a:avLst/>
          </a:prstGeom>
        </p:spPr>
        <p:txBody>
          <a:bodyPr wrap="square" lIns="0" tIns="20320" rIns="0" bIns="0" rtlCol="0" vert="horz">
            <a:spAutoFit/>
          </a:bodyPr>
          <a:lstStyle/>
          <a:p>
            <a:pPr marL="120650" marR="5080" indent="-108585">
              <a:lnSpc>
                <a:spcPts val="1050"/>
              </a:lnSpc>
              <a:spcBef>
                <a:spcPts val="160"/>
              </a:spcBef>
            </a:pPr>
            <a:r>
              <a:rPr dirty="0" sz="900">
                <a:latin typeface="Arial"/>
                <a:cs typeface="Arial"/>
              </a:rPr>
              <a:t>Financial  District</a:t>
            </a:r>
            <a:endParaRPr sz="900">
              <a:latin typeface="Arial"/>
              <a:cs typeface="Arial"/>
            </a:endParaRPr>
          </a:p>
        </p:txBody>
      </p:sp>
      <p:sp>
        <p:nvSpPr>
          <p:cNvPr id="81" name="object 81"/>
          <p:cNvSpPr txBox="1"/>
          <p:nvPr/>
        </p:nvSpPr>
        <p:spPr>
          <a:xfrm>
            <a:off x="2808734" y="5594346"/>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82" name="object 82"/>
          <p:cNvSpPr txBox="1"/>
          <p:nvPr/>
        </p:nvSpPr>
        <p:spPr>
          <a:xfrm>
            <a:off x="3552874" y="5661021"/>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83" name="object 83"/>
          <p:cNvSpPr txBox="1"/>
          <p:nvPr/>
        </p:nvSpPr>
        <p:spPr>
          <a:xfrm>
            <a:off x="4302225" y="5661021"/>
            <a:ext cx="9436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 Wine</a:t>
            </a:r>
            <a:r>
              <a:rPr dirty="0" sz="900" spc="-175">
                <a:latin typeface="Arial"/>
                <a:cs typeface="Arial"/>
              </a:rPr>
              <a:t> </a:t>
            </a:r>
            <a:r>
              <a:rPr dirty="0" sz="900">
                <a:latin typeface="Arial"/>
                <a:cs typeface="Arial"/>
              </a:rPr>
              <a:t>Shop</a:t>
            </a:r>
            <a:endParaRPr sz="900">
              <a:latin typeface="Arial"/>
              <a:cs typeface="Arial"/>
            </a:endParaRPr>
          </a:p>
        </p:txBody>
      </p:sp>
      <p:sp>
        <p:nvSpPr>
          <p:cNvPr id="84" name="object 84"/>
          <p:cNvSpPr txBox="1"/>
          <p:nvPr/>
        </p:nvSpPr>
        <p:spPr>
          <a:xfrm>
            <a:off x="5340002" y="5661021"/>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85" name="object 85"/>
          <p:cNvSpPr txBox="1"/>
          <p:nvPr/>
        </p:nvSpPr>
        <p:spPr>
          <a:xfrm>
            <a:off x="6480173" y="5661021"/>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86" name="object 86"/>
          <p:cNvSpPr txBox="1"/>
          <p:nvPr/>
        </p:nvSpPr>
        <p:spPr>
          <a:xfrm>
            <a:off x="6775296" y="5594346"/>
            <a:ext cx="55308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  Restauran</a:t>
            </a:r>
            <a:endParaRPr sz="900">
              <a:latin typeface="Arial"/>
              <a:cs typeface="Arial"/>
            </a:endParaRPr>
          </a:p>
        </p:txBody>
      </p:sp>
      <p:sp>
        <p:nvSpPr>
          <p:cNvPr id="87" name="object 87"/>
          <p:cNvSpPr txBox="1"/>
          <p:nvPr/>
        </p:nvSpPr>
        <p:spPr>
          <a:xfrm>
            <a:off x="1444574" y="60420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31</a:t>
            </a:r>
            <a:endParaRPr sz="900">
              <a:latin typeface="Arial"/>
              <a:cs typeface="Arial"/>
            </a:endParaRPr>
          </a:p>
        </p:txBody>
      </p:sp>
      <p:sp>
        <p:nvSpPr>
          <p:cNvPr id="88" name="object 88"/>
          <p:cNvSpPr txBox="1"/>
          <p:nvPr/>
        </p:nvSpPr>
        <p:spPr>
          <a:xfrm>
            <a:off x="2193775" y="6108696"/>
            <a:ext cx="2990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Noho</a:t>
            </a:r>
            <a:endParaRPr sz="900">
              <a:latin typeface="Arial"/>
              <a:cs typeface="Arial"/>
            </a:endParaRPr>
          </a:p>
        </p:txBody>
      </p:sp>
      <p:sp>
        <p:nvSpPr>
          <p:cNvPr id="89" name="object 89"/>
          <p:cNvSpPr txBox="1"/>
          <p:nvPr/>
        </p:nvSpPr>
        <p:spPr>
          <a:xfrm>
            <a:off x="2584296" y="6042021"/>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90" name="object 90"/>
          <p:cNvSpPr txBox="1"/>
          <p:nvPr/>
        </p:nvSpPr>
        <p:spPr>
          <a:xfrm>
            <a:off x="3260571" y="6042021"/>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91" name="object 91"/>
          <p:cNvSpPr txBox="1"/>
          <p:nvPr/>
        </p:nvSpPr>
        <p:spPr>
          <a:xfrm>
            <a:off x="4137023" y="6042021"/>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92" name="object 92"/>
          <p:cNvSpPr txBox="1"/>
          <p:nvPr/>
        </p:nvSpPr>
        <p:spPr>
          <a:xfrm>
            <a:off x="4743347" y="6108696"/>
            <a:ext cx="50228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Gift</a:t>
            </a:r>
            <a:r>
              <a:rPr dirty="0" sz="900" spc="-75">
                <a:latin typeface="Arial"/>
                <a:cs typeface="Arial"/>
              </a:rPr>
              <a:t> </a:t>
            </a:r>
            <a:r>
              <a:rPr dirty="0" sz="900">
                <a:latin typeface="Arial"/>
                <a:cs typeface="Arial"/>
              </a:rPr>
              <a:t>Shop</a:t>
            </a:r>
            <a:endParaRPr sz="900">
              <a:latin typeface="Arial"/>
              <a:cs typeface="Arial"/>
            </a:endParaRPr>
          </a:p>
        </p:txBody>
      </p:sp>
      <p:sp>
        <p:nvSpPr>
          <p:cNvPr id="93" name="object 93"/>
          <p:cNvSpPr txBox="1"/>
          <p:nvPr/>
        </p:nvSpPr>
        <p:spPr>
          <a:xfrm>
            <a:off x="5429147" y="6108696"/>
            <a:ext cx="540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Bookstore</a:t>
            </a:r>
            <a:endParaRPr sz="900">
              <a:latin typeface="Arial"/>
              <a:cs typeface="Arial"/>
            </a:endParaRPr>
          </a:p>
        </p:txBody>
      </p:sp>
      <p:sp>
        <p:nvSpPr>
          <p:cNvPr id="94" name="object 94"/>
          <p:cNvSpPr txBox="1"/>
          <p:nvPr/>
        </p:nvSpPr>
        <p:spPr>
          <a:xfrm>
            <a:off x="6251573" y="6042021"/>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Grocery</a:t>
            </a:r>
            <a:endParaRPr sz="900">
              <a:latin typeface="Arial"/>
              <a:cs typeface="Arial"/>
            </a:endParaRPr>
          </a:p>
          <a:p>
            <a:pPr marL="146050">
              <a:lnSpc>
                <a:spcPts val="1065"/>
              </a:lnSpc>
            </a:pPr>
            <a:r>
              <a:rPr dirty="0" sz="900">
                <a:latin typeface="Arial"/>
                <a:cs typeface="Arial"/>
              </a:rPr>
              <a:t>Store</a:t>
            </a:r>
            <a:endParaRPr sz="900">
              <a:latin typeface="Arial"/>
              <a:cs typeface="Arial"/>
            </a:endParaRPr>
          </a:p>
        </p:txBody>
      </p:sp>
      <p:sp>
        <p:nvSpPr>
          <p:cNvPr id="95" name="object 95"/>
          <p:cNvSpPr txBox="1"/>
          <p:nvPr/>
        </p:nvSpPr>
        <p:spPr>
          <a:xfrm>
            <a:off x="6775296" y="6042021"/>
            <a:ext cx="55308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  Restauran</a:t>
            </a:r>
            <a:endParaRPr sz="900">
              <a:latin typeface="Arial"/>
              <a:cs typeface="Arial"/>
            </a:endParaRPr>
          </a:p>
        </p:txBody>
      </p:sp>
      <p:sp>
        <p:nvSpPr>
          <p:cNvPr id="96" name="object 96"/>
          <p:cNvSpPr txBox="1"/>
          <p:nvPr/>
        </p:nvSpPr>
        <p:spPr>
          <a:xfrm>
            <a:off x="1444574" y="642302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32</a:t>
            </a:r>
            <a:endParaRPr sz="900">
              <a:latin typeface="Arial"/>
              <a:cs typeface="Arial"/>
            </a:endParaRPr>
          </a:p>
        </p:txBody>
      </p:sp>
      <p:sp>
        <p:nvSpPr>
          <p:cNvPr id="97" name="object 97"/>
          <p:cNvSpPr txBox="1"/>
          <p:nvPr/>
        </p:nvSpPr>
        <p:spPr>
          <a:xfrm>
            <a:off x="1844624" y="6556371"/>
            <a:ext cx="648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Civic</a:t>
            </a:r>
            <a:r>
              <a:rPr dirty="0" sz="900" spc="-75">
                <a:latin typeface="Arial"/>
                <a:cs typeface="Arial"/>
              </a:rPr>
              <a:t> </a:t>
            </a:r>
            <a:r>
              <a:rPr dirty="0" sz="900">
                <a:latin typeface="Arial"/>
                <a:cs typeface="Arial"/>
              </a:rPr>
              <a:t>Center</a:t>
            </a:r>
            <a:endParaRPr sz="900">
              <a:latin typeface="Arial"/>
              <a:cs typeface="Arial"/>
            </a:endParaRPr>
          </a:p>
        </p:txBody>
      </p:sp>
      <p:sp>
        <p:nvSpPr>
          <p:cNvPr id="98" name="object 98"/>
          <p:cNvSpPr txBox="1"/>
          <p:nvPr/>
        </p:nvSpPr>
        <p:spPr>
          <a:xfrm>
            <a:off x="2774949" y="6423021"/>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99" name="object 99"/>
          <p:cNvSpPr txBox="1"/>
          <p:nvPr/>
        </p:nvSpPr>
        <p:spPr>
          <a:xfrm>
            <a:off x="3463873" y="6556371"/>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100" name="object 100"/>
          <p:cNvSpPr txBox="1"/>
          <p:nvPr/>
        </p:nvSpPr>
        <p:spPr>
          <a:xfrm>
            <a:off x="3984471" y="6489696"/>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01" name="object 101"/>
          <p:cNvSpPr txBox="1"/>
          <p:nvPr/>
        </p:nvSpPr>
        <p:spPr>
          <a:xfrm>
            <a:off x="4813298" y="6489696"/>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102" name="object 102"/>
          <p:cNvSpPr txBox="1"/>
          <p:nvPr/>
        </p:nvSpPr>
        <p:spPr>
          <a:xfrm>
            <a:off x="5384646" y="6489696"/>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103" name="object 103"/>
          <p:cNvSpPr txBox="1"/>
          <p:nvPr/>
        </p:nvSpPr>
        <p:spPr>
          <a:xfrm>
            <a:off x="6162429" y="6489696"/>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104" name="object 104"/>
          <p:cNvSpPr txBox="1"/>
          <p:nvPr/>
        </p:nvSpPr>
        <p:spPr>
          <a:xfrm>
            <a:off x="6999733" y="6489696"/>
            <a:ext cx="296545"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  Sho</a:t>
            </a:r>
            <a:endParaRPr sz="900">
              <a:latin typeface="Arial"/>
              <a:cs typeface="Arial"/>
            </a:endParaRPr>
          </a:p>
        </p:txBody>
      </p:sp>
      <p:sp>
        <p:nvSpPr>
          <p:cNvPr id="105" name="object 105"/>
          <p:cNvSpPr txBox="1"/>
          <p:nvPr/>
        </p:nvSpPr>
        <p:spPr>
          <a:xfrm>
            <a:off x="1444574" y="69373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35</a:t>
            </a:r>
            <a:endParaRPr sz="900">
              <a:latin typeface="Arial"/>
              <a:cs typeface="Arial"/>
            </a:endParaRPr>
          </a:p>
        </p:txBody>
      </p:sp>
      <p:sp>
        <p:nvSpPr>
          <p:cNvPr id="106" name="object 106"/>
          <p:cNvSpPr txBox="1"/>
          <p:nvPr/>
        </p:nvSpPr>
        <p:spPr>
          <a:xfrm>
            <a:off x="1950441" y="7004046"/>
            <a:ext cx="542290" cy="162560"/>
          </a:xfrm>
          <a:prstGeom prst="rect">
            <a:avLst/>
          </a:prstGeom>
        </p:spPr>
        <p:txBody>
          <a:bodyPr wrap="square" lIns="0" tIns="12700" rIns="0" bIns="0" rtlCol="0" vert="horz">
            <a:spAutoFit/>
          </a:bodyPr>
          <a:lstStyle/>
          <a:p>
            <a:pPr marL="12700">
              <a:lnSpc>
                <a:spcPct val="100000"/>
              </a:lnSpc>
              <a:spcBef>
                <a:spcPts val="100"/>
              </a:spcBef>
            </a:pPr>
            <a:r>
              <a:rPr dirty="0" sz="900" spc="-10">
                <a:latin typeface="Arial"/>
                <a:cs typeface="Arial"/>
              </a:rPr>
              <a:t>Turtle</a:t>
            </a:r>
            <a:r>
              <a:rPr dirty="0" sz="900" spc="-55">
                <a:latin typeface="Arial"/>
                <a:cs typeface="Arial"/>
              </a:rPr>
              <a:t> </a:t>
            </a:r>
            <a:r>
              <a:rPr dirty="0" sz="900">
                <a:latin typeface="Arial"/>
                <a:cs typeface="Arial"/>
              </a:rPr>
              <a:t>Bay</a:t>
            </a:r>
            <a:endParaRPr sz="900">
              <a:latin typeface="Arial"/>
              <a:cs typeface="Arial"/>
            </a:endParaRPr>
          </a:p>
        </p:txBody>
      </p:sp>
      <p:sp>
        <p:nvSpPr>
          <p:cNvPr id="107" name="object 107"/>
          <p:cNvSpPr txBox="1"/>
          <p:nvPr/>
        </p:nvSpPr>
        <p:spPr>
          <a:xfrm>
            <a:off x="2584296" y="6937371"/>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08" name="object 108"/>
          <p:cNvSpPr txBox="1"/>
          <p:nvPr/>
        </p:nvSpPr>
        <p:spPr>
          <a:xfrm>
            <a:off x="3485008" y="6937371"/>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109" name="object 109"/>
          <p:cNvSpPr txBox="1"/>
          <p:nvPr/>
        </p:nvSpPr>
        <p:spPr>
          <a:xfrm>
            <a:off x="3939827" y="7004046"/>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110" name="object 110"/>
          <p:cNvSpPr txBox="1"/>
          <p:nvPr/>
        </p:nvSpPr>
        <p:spPr>
          <a:xfrm>
            <a:off x="4749748" y="7004046"/>
            <a:ext cx="4959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Bar</a:t>
            </a:r>
            <a:endParaRPr sz="900">
              <a:latin typeface="Arial"/>
              <a:cs typeface="Arial"/>
            </a:endParaRPr>
          </a:p>
        </p:txBody>
      </p:sp>
      <p:sp>
        <p:nvSpPr>
          <p:cNvPr id="111" name="object 111"/>
          <p:cNvSpPr txBox="1"/>
          <p:nvPr/>
        </p:nvSpPr>
        <p:spPr>
          <a:xfrm>
            <a:off x="5384646" y="6937371"/>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112" name="object 112"/>
          <p:cNvSpPr txBox="1"/>
          <p:nvPr/>
        </p:nvSpPr>
        <p:spPr>
          <a:xfrm>
            <a:off x="6391324" y="7004046"/>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113" name="object 113"/>
          <p:cNvSpPr txBox="1"/>
          <p:nvPr/>
        </p:nvSpPr>
        <p:spPr>
          <a:xfrm>
            <a:off x="6972197" y="6937371"/>
            <a:ext cx="324485" cy="295910"/>
          </a:xfrm>
          <a:prstGeom prst="rect">
            <a:avLst/>
          </a:prstGeom>
        </p:spPr>
        <p:txBody>
          <a:bodyPr wrap="square" lIns="0" tIns="20320" rIns="0" bIns="0" rtlCol="0" vert="horz">
            <a:spAutoFit/>
          </a:bodyPr>
          <a:lstStyle/>
          <a:p>
            <a:pPr marL="43815" marR="5080" indent="-31750">
              <a:lnSpc>
                <a:spcPts val="1050"/>
              </a:lnSpc>
              <a:spcBef>
                <a:spcPts val="160"/>
              </a:spcBef>
            </a:pPr>
            <a:r>
              <a:rPr dirty="0" sz="900">
                <a:latin typeface="Arial"/>
                <a:cs typeface="Arial"/>
              </a:rPr>
              <a:t>Noodl  Hous</a:t>
            </a:r>
            <a:endParaRPr sz="900">
              <a:latin typeface="Arial"/>
              <a:cs typeface="Arial"/>
            </a:endParaRPr>
          </a:p>
        </p:txBody>
      </p:sp>
      <p:sp>
        <p:nvSpPr>
          <p:cNvPr id="114" name="object 114"/>
          <p:cNvSpPr txBox="1"/>
          <p:nvPr/>
        </p:nvSpPr>
        <p:spPr>
          <a:xfrm>
            <a:off x="1444574" y="73183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36</a:t>
            </a:r>
            <a:endParaRPr sz="900">
              <a:latin typeface="Arial"/>
              <a:cs typeface="Arial"/>
            </a:endParaRPr>
          </a:p>
        </p:txBody>
      </p:sp>
      <p:sp>
        <p:nvSpPr>
          <p:cNvPr id="115" name="object 115"/>
          <p:cNvSpPr txBox="1"/>
          <p:nvPr/>
        </p:nvSpPr>
        <p:spPr>
          <a:xfrm>
            <a:off x="1944190" y="7385046"/>
            <a:ext cx="548640" cy="162560"/>
          </a:xfrm>
          <a:prstGeom prst="rect">
            <a:avLst/>
          </a:prstGeom>
        </p:spPr>
        <p:txBody>
          <a:bodyPr wrap="square" lIns="0" tIns="12700" rIns="0" bIns="0" rtlCol="0" vert="horz">
            <a:spAutoFit/>
          </a:bodyPr>
          <a:lstStyle/>
          <a:p>
            <a:pPr marL="12700">
              <a:lnSpc>
                <a:spcPct val="100000"/>
              </a:lnSpc>
              <a:spcBef>
                <a:spcPts val="100"/>
              </a:spcBef>
            </a:pPr>
            <a:r>
              <a:rPr dirty="0" sz="900" spc="-10">
                <a:latin typeface="Arial"/>
                <a:cs typeface="Arial"/>
              </a:rPr>
              <a:t>Tudor</a:t>
            </a:r>
            <a:r>
              <a:rPr dirty="0" sz="900" spc="-60">
                <a:latin typeface="Arial"/>
                <a:cs typeface="Arial"/>
              </a:rPr>
              <a:t> </a:t>
            </a:r>
            <a:r>
              <a:rPr dirty="0" sz="900">
                <a:latin typeface="Arial"/>
                <a:cs typeface="Arial"/>
              </a:rPr>
              <a:t>City</a:t>
            </a:r>
            <a:endParaRPr sz="900">
              <a:latin typeface="Arial"/>
              <a:cs typeface="Arial"/>
            </a:endParaRPr>
          </a:p>
        </p:txBody>
      </p:sp>
      <p:sp>
        <p:nvSpPr>
          <p:cNvPr id="116" name="object 116"/>
          <p:cNvSpPr txBox="1"/>
          <p:nvPr/>
        </p:nvSpPr>
        <p:spPr>
          <a:xfrm>
            <a:off x="2901898" y="7385046"/>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117" name="object 117"/>
          <p:cNvSpPr txBox="1"/>
          <p:nvPr/>
        </p:nvSpPr>
        <p:spPr>
          <a:xfrm>
            <a:off x="3584573" y="7385046"/>
            <a:ext cx="2609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Park</a:t>
            </a:r>
            <a:endParaRPr sz="900">
              <a:latin typeface="Arial"/>
              <a:cs typeface="Arial"/>
            </a:endParaRPr>
          </a:p>
        </p:txBody>
      </p:sp>
      <p:sp>
        <p:nvSpPr>
          <p:cNvPr id="118" name="object 118"/>
          <p:cNvSpPr txBox="1"/>
          <p:nvPr/>
        </p:nvSpPr>
        <p:spPr>
          <a:xfrm>
            <a:off x="3946371" y="7385046"/>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119" name="object 119"/>
          <p:cNvSpPr txBox="1"/>
          <p:nvPr/>
        </p:nvSpPr>
        <p:spPr>
          <a:xfrm>
            <a:off x="4660746" y="7318371"/>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120" name="object 120"/>
          <p:cNvSpPr txBox="1"/>
          <p:nvPr/>
        </p:nvSpPr>
        <p:spPr>
          <a:xfrm>
            <a:off x="5384646" y="7318371"/>
            <a:ext cx="58483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Greek  Restaurant</a:t>
            </a:r>
            <a:endParaRPr sz="900">
              <a:latin typeface="Arial"/>
              <a:cs typeface="Arial"/>
            </a:endParaRPr>
          </a:p>
        </p:txBody>
      </p:sp>
      <p:sp>
        <p:nvSpPr>
          <p:cNvPr id="121" name="object 121"/>
          <p:cNvSpPr txBox="1"/>
          <p:nvPr/>
        </p:nvSpPr>
        <p:spPr>
          <a:xfrm>
            <a:off x="6099021" y="7318371"/>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122" name="object 122"/>
          <p:cNvSpPr txBox="1"/>
          <p:nvPr/>
        </p:nvSpPr>
        <p:spPr>
          <a:xfrm>
            <a:off x="7067599" y="7385046"/>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a:t>
            </a:r>
            <a:endParaRPr sz="900">
              <a:latin typeface="Arial"/>
              <a:cs typeface="Arial"/>
            </a:endParaRPr>
          </a:p>
        </p:txBody>
      </p:sp>
      <p:sp>
        <p:nvSpPr>
          <p:cNvPr id="123" name="object 123"/>
          <p:cNvSpPr txBox="1"/>
          <p:nvPr/>
        </p:nvSpPr>
        <p:spPr>
          <a:xfrm>
            <a:off x="1444574" y="7699371"/>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38</a:t>
            </a:r>
            <a:endParaRPr sz="900">
              <a:latin typeface="Arial"/>
              <a:cs typeface="Arial"/>
            </a:endParaRPr>
          </a:p>
        </p:txBody>
      </p:sp>
      <p:sp>
        <p:nvSpPr>
          <p:cNvPr id="124" name="object 124"/>
          <p:cNvSpPr txBox="1"/>
          <p:nvPr/>
        </p:nvSpPr>
        <p:spPr>
          <a:xfrm>
            <a:off x="2086023" y="7832721"/>
            <a:ext cx="4070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Flatiron</a:t>
            </a:r>
            <a:endParaRPr sz="900">
              <a:latin typeface="Arial"/>
              <a:cs typeface="Arial"/>
            </a:endParaRPr>
          </a:p>
        </p:txBody>
      </p:sp>
      <p:sp>
        <p:nvSpPr>
          <p:cNvPr id="125" name="object 125"/>
          <p:cNvSpPr txBox="1"/>
          <p:nvPr/>
        </p:nvSpPr>
        <p:spPr>
          <a:xfrm>
            <a:off x="2584296" y="7766046"/>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26" name="object 126"/>
          <p:cNvSpPr txBox="1"/>
          <p:nvPr/>
        </p:nvSpPr>
        <p:spPr>
          <a:xfrm>
            <a:off x="3260571" y="7766046"/>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127" name="object 127"/>
          <p:cNvSpPr txBox="1"/>
          <p:nvPr/>
        </p:nvSpPr>
        <p:spPr>
          <a:xfrm>
            <a:off x="4302225" y="7832721"/>
            <a:ext cx="26670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a:t>
            </a:r>
            <a:endParaRPr sz="900">
              <a:latin typeface="Arial"/>
              <a:cs typeface="Arial"/>
            </a:endParaRPr>
          </a:p>
        </p:txBody>
      </p:sp>
      <p:sp>
        <p:nvSpPr>
          <p:cNvPr id="128" name="object 128"/>
          <p:cNvSpPr txBox="1"/>
          <p:nvPr/>
        </p:nvSpPr>
        <p:spPr>
          <a:xfrm>
            <a:off x="4851398" y="7699371"/>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129" name="object 129"/>
          <p:cNvSpPr txBox="1"/>
          <p:nvPr/>
        </p:nvSpPr>
        <p:spPr>
          <a:xfrm>
            <a:off x="5619647" y="7766046"/>
            <a:ext cx="349885" cy="295910"/>
          </a:xfrm>
          <a:prstGeom prst="rect">
            <a:avLst/>
          </a:prstGeom>
        </p:spPr>
        <p:txBody>
          <a:bodyPr wrap="square" lIns="0" tIns="20320" rIns="0" bIns="0" rtlCol="0" vert="horz">
            <a:spAutoFit/>
          </a:bodyPr>
          <a:lstStyle/>
          <a:p>
            <a:pPr marL="12700" marR="5080" indent="67310">
              <a:lnSpc>
                <a:spcPts val="1050"/>
              </a:lnSpc>
              <a:spcBef>
                <a:spcPts val="160"/>
              </a:spcBef>
            </a:pPr>
            <a:r>
              <a:rPr dirty="0" sz="900" spc="-85">
                <a:latin typeface="Arial"/>
                <a:cs typeface="Arial"/>
              </a:rPr>
              <a:t>Y</a:t>
            </a:r>
            <a:r>
              <a:rPr dirty="0" sz="900">
                <a:latin typeface="Arial"/>
                <a:cs typeface="Arial"/>
              </a:rPr>
              <a:t>oga  Studio</a:t>
            </a:r>
            <a:endParaRPr sz="900">
              <a:latin typeface="Arial"/>
              <a:cs typeface="Arial"/>
            </a:endParaRPr>
          </a:p>
        </p:txBody>
      </p:sp>
      <p:sp>
        <p:nvSpPr>
          <p:cNvPr id="130" name="object 130"/>
          <p:cNvSpPr txBox="1"/>
          <p:nvPr/>
        </p:nvSpPr>
        <p:spPr>
          <a:xfrm>
            <a:off x="6099021" y="7699371"/>
            <a:ext cx="584835" cy="429259"/>
          </a:xfrm>
          <a:prstGeom prst="rect">
            <a:avLst/>
          </a:prstGeom>
        </p:spPr>
        <p:txBody>
          <a:bodyPr wrap="square" lIns="0" tIns="12700" rIns="0" bIns="0" rtlCol="0" vert="horz">
            <a:spAutoFit/>
          </a:bodyPr>
          <a:lstStyle/>
          <a:p>
            <a:pPr marL="24765">
              <a:lnSpc>
                <a:spcPts val="1065"/>
              </a:lnSpc>
              <a:spcBef>
                <a:spcPts val="100"/>
              </a:spcBef>
            </a:pPr>
            <a:r>
              <a:rPr dirty="0" sz="900" spc="-50">
                <a:latin typeface="Arial"/>
                <a:cs typeface="Arial"/>
              </a:rPr>
              <a:t>V</a:t>
            </a:r>
            <a:r>
              <a:rPr dirty="0" sz="900">
                <a:latin typeface="Arial"/>
                <a:cs typeface="Arial"/>
              </a:rPr>
              <a:t>egetarian</a:t>
            </a:r>
            <a:endParaRPr sz="900">
              <a:latin typeface="Arial"/>
              <a:cs typeface="Arial"/>
            </a:endParaRPr>
          </a:p>
          <a:p>
            <a:pPr marL="12700" marR="5080" indent="170815">
              <a:lnSpc>
                <a:spcPts val="1050"/>
              </a:lnSpc>
              <a:spcBef>
                <a:spcPts val="45"/>
              </a:spcBef>
            </a:pPr>
            <a:r>
              <a:rPr dirty="0" sz="900">
                <a:latin typeface="Arial"/>
                <a:cs typeface="Arial"/>
              </a:rPr>
              <a:t>/</a:t>
            </a:r>
            <a:r>
              <a:rPr dirty="0" sz="900" spc="-95">
                <a:latin typeface="Arial"/>
                <a:cs typeface="Arial"/>
              </a:rPr>
              <a:t> </a:t>
            </a:r>
            <a:r>
              <a:rPr dirty="0" sz="900" spc="-10">
                <a:latin typeface="Arial"/>
                <a:cs typeface="Arial"/>
              </a:rPr>
              <a:t>Vegan  </a:t>
            </a:r>
            <a:r>
              <a:rPr dirty="0" sz="900">
                <a:latin typeface="Arial"/>
                <a:cs typeface="Arial"/>
              </a:rPr>
              <a:t>Restaurant</a:t>
            </a:r>
            <a:endParaRPr sz="900">
              <a:latin typeface="Arial"/>
              <a:cs typeface="Arial"/>
            </a:endParaRPr>
          </a:p>
        </p:txBody>
      </p:sp>
      <p:sp>
        <p:nvSpPr>
          <p:cNvPr id="131" name="object 131"/>
          <p:cNvSpPr txBox="1"/>
          <p:nvPr/>
        </p:nvSpPr>
        <p:spPr>
          <a:xfrm>
            <a:off x="6978598" y="7832721"/>
            <a:ext cx="3244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a:t>
            </a:r>
            <a:endParaRPr sz="900">
              <a:latin typeface="Arial"/>
              <a:cs typeface="Arial"/>
            </a:endParaRPr>
          </a:p>
        </p:txBody>
      </p:sp>
      <p:sp>
        <p:nvSpPr>
          <p:cNvPr id="132" name="object 132"/>
          <p:cNvSpPr txBox="1"/>
          <p:nvPr/>
        </p:nvSpPr>
        <p:spPr>
          <a:xfrm>
            <a:off x="1390698" y="469896"/>
            <a:ext cx="5963920"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50" i="1">
                <a:latin typeface="Arial"/>
                <a:cs typeface="Arial"/>
              </a:rPr>
              <a:t>kk </a:t>
            </a:r>
            <a:r>
              <a:rPr dirty="0" sz="1050" spc="195" i="1">
                <a:latin typeface="Arial"/>
                <a:cs typeface="Arial"/>
              </a:rPr>
              <a:t>is </a:t>
            </a:r>
            <a:r>
              <a:rPr dirty="0" sz="1050" spc="90" i="1">
                <a:latin typeface="Arial"/>
                <a:cs typeface="Arial"/>
              </a:rPr>
              <a:t>the </a:t>
            </a:r>
            <a:r>
              <a:rPr dirty="0" sz="1050" spc="135" i="1">
                <a:latin typeface="Arial"/>
                <a:cs typeface="Arial"/>
              </a:rPr>
              <a:t>cluster </a:t>
            </a:r>
            <a:r>
              <a:rPr dirty="0" sz="1050" spc="-20" i="1">
                <a:latin typeface="Arial"/>
                <a:cs typeface="Arial"/>
              </a:rPr>
              <a:t>number </a:t>
            </a:r>
            <a:r>
              <a:rPr dirty="0" sz="1050" spc="135" i="1">
                <a:latin typeface="Arial"/>
                <a:cs typeface="Arial"/>
              </a:rPr>
              <a:t>to</a:t>
            </a:r>
            <a:r>
              <a:rPr dirty="0" sz="1050" spc="245" i="1">
                <a:latin typeface="Arial"/>
                <a:cs typeface="Arial"/>
              </a:rPr>
              <a:t> </a:t>
            </a:r>
            <a:r>
              <a:rPr dirty="0" sz="1050" spc="85" i="1">
                <a:latin typeface="Arial"/>
                <a:cs typeface="Arial"/>
              </a:rPr>
              <a:t>explore</a:t>
            </a:r>
            <a:endParaRPr sz="1050">
              <a:latin typeface="Arial"/>
              <a:cs typeface="Arial"/>
            </a:endParaRPr>
          </a:p>
          <a:p>
            <a:pPr marL="12700">
              <a:lnSpc>
                <a:spcPct val="100000"/>
              </a:lnSpc>
              <a:spcBef>
                <a:spcPts val="15"/>
              </a:spcBef>
            </a:pPr>
            <a:r>
              <a:rPr dirty="0" sz="1050" spc="50">
                <a:latin typeface="Arial"/>
                <a:cs typeface="Arial"/>
              </a:rPr>
              <a:t>kk </a:t>
            </a:r>
            <a:r>
              <a:rPr dirty="0" sz="1050" spc="-40">
                <a:latin typeface="Arial"/>
                <a:cs typeface="Arial"/>
              </a:rPr>
              <a:t>=</a:t>
            </a:r>
            <a:r>
              <a:rPr dirty="0" sz="1050" spc="165">
                <a:latin typeface="Arial"/>
                <a:cs typeface="Arial"/>
              </a:rPr>
              <a:t> </a:t>
            </a:r>
            <a:r>
              <a:rPr dirty="0" sz="1050" spc="-10">
                <a:latin typeface="Arial"/>
                <a:cs typeface="Arial"/>
              </a:rPr>
              <a:t>3</a:t>
            </a:r>
            <a:endParaRPr sz="1050">
              <a:latin typeface="Arial"/>
              <a:cs typeface="Arial"/>
            </a:endParaRPr>
          </a:p>
          <a:p>
            <a:pPr marL="12700">
              <a:lnSpc>
                <a:spcPct val="100000"/>
              </a:lnSpc>
              <a:spcBef>
                <a:spcPts val="15"/>
              </a:spcBef>
            </a:pPr>
            <a:r>
              <a:rPr dirty="0" sz="1050" spc="55">
                <a:latin typeface="Arial"/>
                <a:cs typeface="Arial"/>
              </a:rPr>
              <a:t>manhattan_merged.loc[manhattan_merged['Cluster </a:t>
            </a:r>
            <a:r>
              <a:rPr dirty="0" sz="1050" spc="125">
                <a:latin typeface="Arial"/>
                <a:cs typeface="Arial"/>
              </a:rPr>
              <a:t>Labels'] </a:t>
            </a:r>
            <a:r>
              <a:rPr dirty="0" sz="1050" spc="-40">
                <a:latin typeface="Arial"/>
                <a:cs typeface="Arial"/>
              </a:rPr>
              <a:t>== </a:t>
            </a:r>
            <a:r>
              <a:rPr dirty="0" sz="1050" spc="125">
                <a:latin typeface="Arial"/>
                <a:cs typeface="Arial"/>
              </a:rPr>
              <a:t>kk,</a:t>
            </a:r>
            <a:r>
              <a:rPr dirty="0" sz="1050" spc="-20">
                <a:latin typeface="Arial"/>
                <a:cs typeface="Arial"/>
              </a:rPr>
              <a:t> </a:t>
            </a:r>
            <a:r>
              <a:rPr dirty="0" sz="1050" spc="25">
                <a:latin typeface="Arial"/>
                <a:cs typeface="Arial"/>
              </a:rPr>
              <a:t>manhattan_merged.c</a:t>
            </a:r>
            <a:endParaRPr sz="1050">
              <a:latin typeface="Arial"/>
              <a:cs typeface="Arial"/>
            </a:endParaRPr>
          </a:p>
        </p:txBody>
      </p:sp>
      <p:sp>
        <p:nvSpPr>
          <p:cNvPr id="133" name="object 133"/>
          <p:cNvSpPr/>
          <p:nvPr/>
        </p:nvSpPr>
        <p:spPr>
          <a:xfrm>
            <a:off x="1349374" y="1025520"/>
            <a:ext cx="161925" cy="161925"/>
          </a:xfrm>
          <a:prstGeom prst="rect">
            <a:avLst/>
          </a:prstGeom>
          <a:blipFill>
            <a:blip r:embed="rId4" cstate="print"/>
            <a:stretch>
              <a:fillRect/>
            </a:stretch>
          </a:blipFill>
        </p:spPr>
        <p:txBody>
          <a:bodyPr wrap="square" lIns="0" tIns="0" rIns="0" bIns="0" rtlCol="0"/>
          <a:lstStyle/>
          <a:p/>
        </p:txBody>
      </p:sp>
      <p:sp>
        <p:nvSpPr>
          <p:cNvPr id="134" name="object 134"/>
          <p:cNvSpPr/>
          <p:nvPr/>
        </p:nvSpPr>
        <p:spPr>
          <a:xfrm>
            <a:off x="7188199" y="1025520"/>
            <a:ext cx="161925" cy="161925"/>
          </a:xfrm>
          <a:prstGeom prst="rect">
            <a:avLst/>
          </a:prstGeom>
          <a:blipFill>
            <a:blip r:embed="rId5" cstate="print"/>
            <a:stretch>
              <a:fillRect/>
            </a:stretch>
          </a:blipFill>
        </p:spPr>
        <p:txBody>
          <a:bodyPr wrap="square" lIns="0" tIns="0" rIns="0" bIns="0" rtlCol="0"/>
          <a:lstStyle/>
          <a:p/>
        </p:txBody>
      </p:sp>
      <p:sp>
        <p:nvSpPr>
          <p:cNvPr id="135" name="object 135"/>
          <p:cNvSpPr/>
          <p:nvPr/>
        </p:nvSpPr>
        <p:spPr>
          <a:xfrm>
            <a:off x="1511299" y="1025520"/>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36" name="object 136"/>
          <p:cNvSpPr/>
          <p:nvPr/>
        </p:nvSpPr>
        <p:spPr>
          <a:xfrm>
            <a:off x="1511299" y="1168395"/>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37" name="object 137"/>
          <p:cNvSpPr/>
          <p:nvPr/>
        </p:nvSpPr>
        <p:spPr>
          <a:xfrm>
            <a:off x="3197224" y="1025520"/>
            <a:ext cx="3990975" cy="161925"/>
          </a:xfrm>
          <a:custGeom>
            <a:avLst/>
            <a:gdLst/>
            <a:ahLst/>
            <a:cxnLst/>
            <a:rect l="l" t="t" r="r" b="b"/>
            <a:pathLst>
              <a:path w="3990975" h="161925">
                <a:moveTo>
                  <a:pt x="0" y="0"/>
                </a:moveTo>
                <a:lnTo>
                  <a:pt x="3990975" y="0"/>
                </a:lnTo>
                <a:lnTo>
                  <a:pt x="3990975" y="161925"/>
                </a:lnTo>
                <a:lnTo>
                  <a:pt x="0" y="161925"/>
                </a:lnTo>
                <a:lnTo>
                  <a:pt x="0" y="0"/>
                </a:lnTo>
                <a:close/>
              </a:path>
            </a:pathLst>
          </a:custGeom>
          <a:solidFill>
            <a:srgbClr val="F1F1F1"/>
          </a:solidFill>
        </p:spPr>
        <p:txBody>
          <a:bodyPr wrap="square" lIns="0" tIns="0" rIns="0" bIns="0" rtlCol="0"/>
          <a:lstStyle/>
          <a:p/>
        </p:txBody>
      </p:sp>
      <p:sp>
        <p:nvSpPr>
          <p:cNvPr id="138" name="object 138"/>
          <p:cNvSpPr/>
          <p:nvPr/>
        </p:nvSpPr>
        <p:spPr>
          <a:xfrm>
            <a:off x="1511299" y="1044570"/>
            <a:ext cx="3381375" cy="123825"/>
          </a:xfrm>
          <a:custGeom>
            <a:avLst/>
            <a:gdLst/>
            <a:ahLst/>
            <a:cxnLst/>
            <a:rect l="l" t="t" r="r" b="b"/>
            <a:pathLst>
              <a:path w="3381375" h="123825">
                <a:moveTo>
                  <a:pt x="0" y="0"/>
                </a:moveTo>
                <a:lnTo>
                  <a:pt x="3381375" y="0"/>
                </a:lnTo>
                <a:lnTo>
                  <a:pt x="3381375" y="123825"/>
                </a:lnTo>
                <a:lnTo>
                  <a:pt x="0" y="123825"/>
                </a:lnTo>
                <a:lnTo>
                  <a:pt x="0" y="0"/>
                </a:lnTo>
                <a:close/>
              </a:path>
            </a:pathLst>
          </a:custGeom>
          <a:solidFill>
            <a:srgbClr val="000000">
              <a:alpha val="19999"/>
            </a:srgbClr>
          </a:solidFill>
        </p:spPr>
        <p:txBody>
          <a:bodyPr wrap="square" lIns="0" tIns="0" rIns="0" bIns="0" rtlCol="0"/>
          <a:lstStyle/>
          <a:p/>
        </p:txBody>
      </p:sp>
      <p:sp>
        <p:nvSpPr>
          <p:cNvPr id="139" name="object 13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40" name="object 140"/>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[24]:</a:t>
            </a:r>
            <a:endParaRPr sz="1050">
              <a:latin typeface="Arial"/>
              <a:cs typeface="Arial"/>
            </a:endParaRPr>
          </a:p>
        </p:txBody>
      </p:sp>
      <p:sp>
        <p:nvSpPr>
          <p:cNvPr id="5" name="object 5"/>
          <p:cNvSpPr/>
          <p:nvPr/>
        </p:nvSpPr>
        <p:spPr>
          <a:xfrm>
            <a:off x="1344611" y="430110"/>
            <a:ext cx="6010275" cy="619125"/>
          </a:xfrm>
          <a:custGeom>
            <a:avLst/>
            <a:gdLst/>
            <a:ahLst/>
            <a:cxnLst/>
            <a:rect l="l" t="t" r="r" b="b"/>
            <a:pathLst>
              <a:path w="6010275" h="619125">
                <a:moveTo>
                  <a:pt x="0" y="60483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604837"/>
                </a:lnTo>
                <a:lnTo>
                  <a:pt x="6010275" y="606742"/>
                </a:lnTo>
                <a:lnTo>
                  <a:pt x="6009913" y="608647"/>
                </a:lnTo>
                <a:lnTo>
                  <a:pt x="6009189" y="610552"/>
                </a:lnTo>
                <a:lnTo>
                  <a:pt x="6008465" y="612457"/>
                </a:lnTo>
                <a:lnTo>
                  <a:pt x="6007427" y="613410"/>
                </a:lnTo>
                <a:lnTo>
                  <a:pt x="5999702" y="619125"/>
                </a:lnTo>
                <a:lnTo>
                  <a:pt x="5997882" y="619125"/>
                </a:lnTo>
                <a:lnTo>
                  <a:pt x="5995987" y="619125"/>
                </a:lnTo>
                <a:lnTo>
                  <a:pt x="14287" y="619125"/>
                </a:lnTo>
                <a:lnTo>
                  <a:pt x="12392" y="619125"/>
                </a:lnTo>
                <a:lnTo>
                  <a:pt x="10572" y="619125"/>
                </a:lnTo>
                <a:lnTo>
                  <a:pt x="8820" y="618172"/>
                </a:lnTo>
                <a:lnTo>
                  <a:pt x="7067" y="617219"/>
                </a:lnTo>
                <a:lnTo>
                  <a:pt x="5524" y="616267"/>
                </a:lnTo>
                <a:lnTo>
                  <a:pt x="4181" y="615314"/>
                </a:lnTo>
                <a:lnTo>
                  <a:pt x="2847" y="613410"/>
                </a:lnTo>
                <a:lnTo>
                  <a:pt x="1809" y="612457"/>
                </a:lnTo>
                <a:lnTo>
                  <a:pt x="1085" y="610552"/>
                </a:lnTo>
                <a:lnTo>
                  <a:pt x="361" y="608647"/>
                </a:lnTo>
                <a:lnTo>
                  <a:pt x="0" y="606742"/>
                </a:lnTo>
                <a:lnTo>
                  <a:pt x="0" y="604837"/>
                </a:lnTo>
                <a:close/>
              </a:path>
            </a:pathLst>
          </a:custGeom>
          <a:ln w="9525">
            <a:solidFill>
              <a:srgbClr val="CFCFCF"/>
            </a:solidFill>
          </a:ln>
        </p:spPr>
        <p:txBody>
          <a:bodyPr wrap="square" lIns="0" tIns="0" rIns="0" bIns="0" rtlCol="0"/>
          <a:lstStyle/>
          <a:p/>
        </p:txBody>
      </p:sp>
      <p:sp>
        <p:nvSpPr>
          <p:cNvPr id="6" name="object 6"/>
          <p:cNvSpPr txBox="1"/>
          <p:nvPr/>
        </p:nvSpPr>
        <p:spPr>
          <a:xfrm>
            <a:off x="1381174" y="3051073"/>
            <a:ext cx="3753485"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Add colums labeled 'lat' and 'long' to be filled with</a:t>
            </a:r>
            <a:r>
              <a:rPr dirty="0" sz="1050" spc="-100" b="1">
                <a:latin typeface="Arial"/>
                <a:cs typeface="Arial"/>
              </a:rPr>
              <a:t> </a:t>
            </a:r>
            <a:r>
              <a:rPr dirty="0" sz="1050" b="1">
                <a:latin typeface="Arial"/>
                <a:cs typeface="Arial"/>
              </a:rPr>
              <a:t>geodata</a:t>
            </a:r>
            <a:endParaRPr sz="1050">
              <a:latin typeface="Arial"/>
              <a:cs typeface="Arial"/>
            </a:endParaRPr>
          </a:p>
        </p:txBody>
      </p:sp>
      <p:sp>
        <p:nvSpPr>
          <p:cNvPr id="7" name="object 7"/>
          <p:cNvSpPr txBox="1"/>
          <p:nvPr/>
        </p:nvSpPr>
        <p:spPr>
          <a:xfrm>
            <a:off x="688230" y="34415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[25]:</a:t>
            </a:r>
            <a:endParaRPr sz="1050">
              <a:latin typeface="Arial"/>
              <a:cs typeface="Arial"/>
            </a:endParaRPr>
          </a:p>
        </p:txBody>
      </p:sp>
      <p:sp>
        <p:nvSpPr>
          <p:cNvPr id="8" name="object 8"/>
          <p:cNvSpPr/>
          <p:nvPr/>
        </p:nvSpPr>
        <p:spPr>
          <a:xfrm>
            <a:off x="1344611" y="3401910"/>
            <a:ext cx="6010275" cy="1114425"/>
          </a:xfrm>
          <a:custGeom>
            <a:avLst/>
            <a:gdLst/>
            <a:ahLst/>
            <a:cxnLst/>
            <a:rect l="l" t="t" r="r" b="b"/>
            <a:pathLst>
              <a:path w="6010275" h="1114425">
                <a:moveTo>
                  <a:pt x="0" y="110013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1100137"/>
                </a:lnTo>
                <a:lnTo>
                  <a:pt x="6010275" y="1102042"/>
                </a:lnTo>
                <a:lnTo>
                  <a:pt x="6009913" y="1103947"/>
                </a:lnTo>
                <a:lnTo>
                  <a:pt x="6009189" y="1105852"/>
                </a:lnTo>
                <a:lnTo>
                  <a:pt x="6008465" y="1107757"/>
                </a:lnTo>
                <a:lnTo>
                  <a:pt x="6007427" y="1108710"/>
                </a:lnTo>
                <a:lnTo>
                  <a:pt x="5999702" y="1114425"/>
                </a:lnTo>
                <a:lnTo>
                  <a:pt x="5997882" y="1114425"/>
                </a:lnTo>
                <a:lnTo>
                  <a:pt x="5995987" y="1114425"/>
                </a:lnTo>
                <a:lnTo>
                  <a:pt x="14287" y="1114425"/>
                </a:lnTo>
                <a:lnTo>
                  <a:pt x="12392" y="1114425"/>
                </a:lnTo>
                <a:lnTo>
                  <a:pt x="10572" y="1114425"/>
                </a:lnTo>
                <a:lnTo>
                  <a:pt x="8820" y="1113472"/>
                </a:lnTo>
                <a:lnTo>
                  <a:pt x="7067" y="1112519"/>
                </a:lnTo>
                <a:lnTo>
                  <a:pt x="5524" y="1111567"/>
                </a:lnTo>
                <a:lnTo>
                  <a:pt x="4181" y="1110614"/>
                </a:lnTo>
                <a:lnTo>
                  <a:pt x="2847" y="1108710"/>
                </a:lnTo>
                <a:lnTo>
                  <a:pt x="1809" y="1107757"/>
                </a:lnTo>
                <a:lnTo>
                  <a:pt x="1085" y="1105852"/>
                </a:lnTo>
                <a:lnTo>
                  <a:pt x="361" y="1103947"/>
                </a:lnTo>
                <a:lnTo>
                  <a:pt x="0" y="1102042"/>
                </a:lnTo>
                <a:lnTo>
                  <a:pt x="0" y="1100137"/>
                </a:lnTo>
                <a:close/>
              </a:path>
            </a:pathLst>
          </a:custGeom>
          <a:ln w="9525">
            <a:solidFill>
              <a:srgbClr val="CFCFCF"/>
            </a:solidFill>
          </a:ln>
        </p:spPr>
        <p:txBody>
          <a:bodyPr wrap="square" lIns="0" tIns="0" rIns="0" bIns="0" rtlCol="0"/>
          <a:lstStyle/>
          <a:p/>
        </p:txBody>
      </p:sp>
      <p:sp>
        <p:nvSpPr>
          <p:cNvPr id="9" name="object 9"/>
          <p:cNvSpPr txBox="1"/>
          <p:nvPr/>
        </p:nvSpPr>
        <p:spPr>
          <a:xfrm>
            <a:off x="761453" y="467032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 </a:t>
            </a:r>
            <a:r>
              <a:rPr dirty="0" sz="1050" spc="285">
                <a:latin typeface="Arial"/>
                <a:cs typeface="Arial"/>
              </a:rPr>
              <a:t>[</a:t>
            </a:r>
            <a:r>
              <a:rPr dirty="0" sz="1050" spc="345">
                <a:latin typeface="Arial"/>
                <a:cs typeface="Arial"/>
              </a:rPr>
              <a:t> </a:t>
            </a:r>
            <a:r>
              <a:rPr dirty="0" sz="1050" spc="285">
                <a:latin typeface="Arial"/>
                <a:cs typeface="Arial"/>
              </a:rPr>
              <a:t>]:</a:t>
            </a:r>
            <a:endParaRPr sz="1050">
              <a:latin typeface="Arial"/>
              <a:cs typeface="Arial"/>
            </a:endParaRPr>
          </a:p>
        </p:txBody>
      </p:sp>
      <p:sp>
        <p:nvSpPr>
          <p:cNvPr id="10" name="object 10"/>
          <p:cNvSpPr/>
          <p:nvPr/>
        </p:nvSpPr>
        <p:spPr>
          <a:xfrm>
            <a:off x="1344611" y="4640160"/>
            <a:ext cx="6010275" cy="2724150"/>
          </a:xfrm>
          <a:custGeom>
            <a:avLst/>
            <a:gdLst/>
            <a:ahLst/>
            <a:cxnLst/>
            <a:rect l="l" t="t" r="r" b="b"/>
            <a:pathLst>
              <a:path w="6010275" h="2724150">
                <a:moveTo>
                  <a:pt x="0" y="2709862"/>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2709862"/>
                </a:lnTo>
                <a:lnTo>
                  <a:pt x="6010275" y="2711767"/>
                </a:lnTo>
                <a:lnTo>
                  <a:pt x="6009913" y="2713672"/>
                </a:lnTo>
                <a:lnTo>
                  <a:pt x="6009189" y="2715577"/>
                </a:lnTo>
                <a:lnTo>
                  <a:pt x="6008465" y="2717482"/>
                </a:lnTo>
                <a:lnTo>
                  <a:pt x="6007427" y="2718435"/>
                </a:lnTo>
                <a:lnTo>
                  <a:pt x="5999702" y="2724150"/>
                </a:lnTo>
                <a:lnTo>
                  <a:pt x="5997882" y="2724150"/>
                </a:lnTo>
                <a:lnTo>
                  <a:pt x="5995987" y="2724150"/>
                </a:lnTo>
                <a:lnTo>
                  <a:pt x="14287" y="2724150"/>
                </a:lnTo>
                <a:lnTo>
                  <a:pt x="12392" y="2724150"/>
                </a:lnTo>
                <a:lnTo>
                  <a:pt x="10572" y="2724150"/>
                </a:lnTo>
                <a:lnTo>
                  <a:pt x="8820" y="2723197"/>
                </a:lnTo>
                <a:lnTo>
                  <a:pt x="7067" y="2722244"/>
                </a:lnTo>
                <a:lnTo>
                  <a:pt x="5524" y="2721292"/>
                </a:lnTo>
                <a:lnTo>
                  <a:pt x="4181" y="2720339"/>
                </a:lnTo>
                <a:lnTo>
                  <a:pt x="2847" y="2718435"/>
                </a:lnTo>
                <a:lnTo>
                  <a:pt x="1809" y="2717482"/>
                </a:lnTo>
                <a:lnTo>
                  <a:pt x="1085" y="2715577"/>
                </a:lnTo>
                <a:lnTo>
                  <a:pt x="361" y="2713672"/>
                </a:lnTo>
                <a:lnTo>
                  <a:pt x="0" y="2711767"/>
                </a:lnTo>
                <a:lnTo>
                  <a:pt x="0" y="2709862"/>
                </a:lnTo>
                <a:close/>
              </a:path>
            </a:pathLst>
          </a:custGeom>
          <a:ln w="9525">
            <a:solidFill>
              <a:srgbClr val="CFCFCF"/>
            </a:solidFill>
          </a:ln>
        </p:spPr>
        <p:txBody>
          <a:bodyPr wrap="square" lIns="0" tIns="0" rIns="0" bIns="0" rtlCol="0"/>
          <a:lstStyle/>
          <a:p/>
        </p:txBody>
      </p:sp>
      <p:sp>
        <p:nvSpPr>
          <p:cNvPr id="11" name="object 11"/>
          <p:cNvSpPr txBox="1"/>
          <p:nvPr/>
        </p:nvSpPr>
        <p:spPr>
          <a:xfrm>
            <a:off x="688230" y="108892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Out[24]:</a:t>
            </a:r>
            <a:endParaRPr sz="1050">
              <a:latin typeface="Arial"/>
              <a:cs typeface="Arial"/>
            </a:endParaRPr>
          </a:p>
        </p:txBody>
      </p:sp>
      <p:sp>
        <p:nvSpPr>
          <p:cNvPr id="12" name="object 12"/>
          <p:cNvSpPr/>
          <p:nvPr/>
        </p:nvSpPr>
        <p:spPr>
          <a:xfrm>
            <a:off x="3340099" y="1477865"/>
            <a:ext cx="2324100" cy="0"/>
          </a:xfrm>
          <a:custGeom>
            <a:avLst/>
            <a:gdLst/>
            <a:ahLst/>
            <a:cxnLst/>
            <a:rect l="l" t="t" r="r" b="b"/>
            <a:pathLst>
              <a:path w="2324100" h="0">
                <a:moveTo>
                  <a:pt x="0" y="0"/>
                </a:moveTo>
                <a:lnTo>
                  <a:pt x="2324100" y="0"/>
                </a:lnTo>
              </a:path>
            </a:pathLst>
          </a:custGeom>
          <a:ln w="9525">
            <a:solidFill>
              <a:srgbClr val="000000"/>
            </a:solidFill>
          </a:ln>
        </p:spPr>
        <p:txBody>
          <a:bodyPr wrap="square" lIns="0" tIns="0" rIns="0" bIns="0" rtlCol="0"/>
          <a:lstStyle/>
          <a:p/>
        </p:txBody>
      </p:sp>
      <p:sp>
        <p:nvSpPr>
          <p:cNvPr id="13" name="object 13"/>
          <p:cNvSpPr/>
          <p:nvPr/>
        </p:nvSpPr>
        <p:spPr>
          <a:xfrm>
            <a:off x="1577974" y="1477865"/>
            <a:ext cx="1762125" cy="0"/>
          </a:xfrm>
          <a:custGeom>
            <a:avLst/>
            <a:gdLst/>
            <a:ahLst/>
            <a:cxnLst/>
            <a:rect l="l" t="t" r="r" b="b"/>
            <a:pathLst>
              <a:path w="1762125" h="0">
                <a:moveTo>
                  <a:pt x="0" y="0"/>
                </a:moveTo>
                <a:lnTo>
                  <a:pt x="1762125" y="0"/>
                </a:lnTo>
              </a:path>
            </a:pathLst>
          </a:custGeom>
          <a:ln w="9525">
            <a:solidFill>
              <a:srgbClr val="000000"/>
            </a:solidFill>
          </a:ln>
        </p:spPr>
        <p:txBody>
          <a:bodyPr wrap="square" lIns="0" tIns="0" rIns="0" bIns="0" rtlCol="0"/>
          <a:lstStyle/>
          <a:p/>
        </p:txBody>
      </p:sp>
      <p:sp>
        <p:nvSpPr>
          <p:cNvPr id="14" name="object 14"/>
          <p:cNvSpPr/>
          <p:nvPr/>
        </p:nvSpPr>
        <p:spPr>
          <a:xfrm>
            <a:off x="1396999" y="1477865"/>
            <a:ext cx="180975" cy="0"/>
          </a:xfrm>
          <a:custGeom>
            <a:avLst/>
            <a:gdLst/>
            <a:ahLst/>
            <a:cxnLst/>
            <a:rect l="l" t="t" r="r" b="b"/>
            <a:pathLst>
              <a:path w="180975" h="0">
                <a:moveTo>
                  <a:pt x="0" y="0"/>
                </a:moveTo>
                <a:lnTo>
                  <a:pt x="180975" y="0"/>
                </a:lnTo>
              </a:path>
            </a:pathLst>
          </a:custGeom>
          <a:ln w="9525">
            <a:solidFill>
              <a:srgbClr val="000000"/>
            </a:solidFill>
          </a:ln>
        </p:spPr>
        <p:txBody>
          <a:bodyPr wrap="square" lIns="0" tIns="0" rIns="0" bIns="0" rtlCol="0"/>
          <a:lstStyle/>
          <a:p/>
        </p:txBody>
      </p:sp>
      <p:sp>
        <p:nvSpPr>
          <p:cNvPr id="15" name="object 15"/>
          <p:cNvSpPr txBox="1"/>
          <p:nvPr/>
        </p:nvSpPr>
        <p:spPr>
          <a:xfrm>
            <a:off x="2625825" y="1260373"/>
            <a:ext cx="66738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sub_station</a:t>
            </a:r>
            <a:endParaRPr sz="900">
              <a:latin typeface="Arial"/>
              <a:cs typeface="Arial"/>
            </a:endParaRPr>
          </a:p>
        </p:txBody>
      </p:sp>
      <p:sp>
        <p:nvSpPr>
          <p:cNvPr id="34" name="object 34"/>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35" name="object 35"/>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6" name="object 16"/>
          <p:cNvSpPr txBox="1"/>
          <p:nvPr/>
        </p:nvSpPr>
        <p:spPr>
          <a:xfrm>
            <a:off x="4886079" y="1260373"/>
            <a:ext cx="73088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sub_address</a:t>
            </a:r>
            <a:endParaRPr sz="900">
              <a:latin typeface="Arial"/>
              <a:cs typeface="Arial"/>
            </a:endParaRPr>
          </a:p>
        </p:txBody>
      </p:sp>
      <p:sp>
        <p:nvSpPr>
          <p:cNvPr id="17" name="object 17"/>
          <p:cNvSpPr txBox="1"/>
          <p:nvPr/>
        </p:nvSpPr>
        <p:spPr>
          <a:xfrm>
            <a:off x="1441449" y="1517548"/>
            <a:ext cx="185166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0 </a:t>
            </a:r>
            <a:r>
              <a:rPr dirty="0" sz="900">
                <a:latin typeface="Arial"/>
                <a:cs typeface="Arial"/>
              </a:rPr>
              <a:t>Dyckman Street Subway</a:t>
            </a:r>
            <a:r>
              <a:rPr dirty="0" sz="900" spc="-130">
                <a:latin typeface="Arial"/>
                <a:cs typeface="Arial"/>
              </a:rPr>
              <a:t> </a:t>
            </a:r>
            <a:r>
              <a:rPr dirty="0" sz="900">
                <a:latin typeface="Arial"/>
                <a:cs typeface="Arial"/>
              </a:rPr>
              <a:t>Station</a:t>
            </a:r>
            <a:endParaRPr sz="900">
              <a:latin typeface="Arial"/>
              <a:cs typeface="Arial"/>
            </a:endParaRPr>
          </a:p>
        </p:txBody>
      </p:sp>
      <p:sp>
        <p:nvSpPr>
          <p:cNvPr id="18" name="object 18"/>
          <p:cNvSpPr txBox="1"/>
          <p:nvPr/>
        </p:nvSpPr>
        <p:spPr>
          <a:xfrm>
            <a:off x="3424735" y="1517548"/>
            <a:ext cx="219202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170 Nagle </a:t>
            </a:r>
            <a:r>
              <a:rPr dirty="0" sz="900" spc="-5">
                <a:latin typeface="Arial"/>
                <a:cs typeface="Arial"/>
              </a:rPr>
              <a:t>Ave, </a:t>
            </a:r>
            <a:r>
              <a:rPr dirty="0" sz="900">
                <a:latin typeface="Arial"/>
                <a:cs typeface="Arial"/>
              </a:rPr>
              <a:t>New </a:t>
            </a:r>
            <a:r>
              <a:rPr dirty="0" sz="900" spc="-20">
                <a:latin typeface="Arial"/>
                <a:cs typeface="Arial"/>
              </a:rPr>
              <a:t>York, </a:t>
            </a:r>
            <a:r>
              <a:rPr dirty="0" sz="900">
                <a:latin typeface="Arial"/>
                <a:cs typeface="Arial"/>
              </a:rPr>
              <a:t>NY 10034,</a:t>
            </a:r>
            <a:r>
              <a:rPr dirty="0" sz="900" spc="-60">
                <a:latin typeface="Arial"/>
                <a:cs typeface="Arial"/>
              </a:rPr>
              <a:t> </a:t>
            </a:r>
            <a:r>
              <a:rPr dirty="0" sz="900">
                <a:latin typeface="Arial"/>
                <a:cs typeface="Arial"/>
              </a:rPr>
              <a:t>USA</a:t>
            </a:r>
            <a:endParaRPr sz="900">
              <a:latin typeface="Arial"/>
              <a:cs typeface="Arial"/>
            </a:endParaRPr>
          </a:p>
        </p:txBody>
      </p:sp>
      <p:sp>
        <p:nvSpPr>
          <p:cNvPr id="19" name="object 19"/>
          <p:cNvSpPr txBox="1"/>
          <p:nvPr/>
        </p:nvSpPr>
        <p:spPr>
          <a:xfrm>
            <a:off x="1441449" y="176519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a:t>
            </a:r>
            <a:endParaRPr sz="900">
              <a:latin typeface="Arial"/>
              <a:cs typeface="Arial"/>
            </a:endParaRPr>
          </a:p>
        </p:txBody>
      </p:sp>
      <p:sp>
        <p:nvSpPr>
          <p:cNvPr id="20" name="object 20"/>
          <p:cNvSpPr txBox="1"/>
          <p:nvPr/>
        </p:nvSpPr>
        <p:spPr>
          <a:xfrm>
            <a:off x="1977382" y="1765198"/>
            <a:ext cx="131572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57 Street Subway</a:t>
            </a:r>
            <a:r>
              <a:rPr dirty="0" sz="900" spc="-90">
                <a:latin typeface="Arial"/>
                <a:cs typeface="Arial"/>
              </a:rPr>
              <a:t> </a:t>
            </a:r>
            <a:r>
              <a:rPr dirty="0" sz="900">
                <a:latin typeface="Arial"/>
                <a:cs typeface="Arial"/>
              </a:rPr>
              <a:t>Station</a:t>
            </a:r>
            <a:endParaRPr sz="900">
              <a:latin typeface="Arial"/>
              <a:cs typeface="Arial"/>
            </a:endParaRPr>
          </a:p>
        </p:txBody>
      </p:sp>
      <p:sp>
        <p:nvSpPr>
          <p:cNvPr id="21" name="object 21"/>
          <p:cNvSpPr txBox="1"/>
          <p:nvPr/>
        </p:nvSpPr>
        <p:spPr>
          <a:xfrm>
            <a:off x="4235998" y="1765198"/>
            <a:ext cx="138112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New </a:t>
            </a:r>
            <a:r>
              <a:rPr dirty="0" sz="900" spc="-20">
                <a:latin typeface="Arial"/>
                <a:cs typeface="Arial"/>
              </a:rPr>
              <a:t>York, </a:t>
            </a:r>
            <a:r>
              <a:rPr dirty="0" sz="900">
                <a:latin typeface="Arial"/>
                <a:cs typeface="Arial"/>
              </a:rPr>
              <a:t>NY 10106,</a:t>
            </a:r>
            <a:r>
              <a:rPr dirty="0" sz="900" spc="-60">
                <a:latin typeface="Arial"/>
                <a:cs typeface="Arial"/>
              </a:rPr>
              <a:t> </a:t>
            </a:r>
            <a:r>
              <a:rPr dirty="0" sz="900">
                <a:latin typeface="Arial"/>
                <a:cs typeface="Arial"/>
              </a:rPr>
              <a:t>USA</a:t>
            </a:r>
            <a:endParaRPr sz="900">
              <a:latin typeface="Arial"/>
              <a:cs typeface="Arial"/>
            </a:endParaRPr>
          </a:p>
        </p:txBody>
      </p:sp>
      <p:sp>
        <p:nvSpPr>
          <p:cNvPr id="22" name="object 22"/>
          <p:cNvSpPr txBox="1"/>
          <p:nvPr/>
        </p:nvSpPr>
        <p:spPr>
          <a:xfrm>
            <a:off x="1441449" y="201284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a:t>
            </a:r>
            <a:endParaRPr sz="900">
              <a:latin typeface="Arial"/>
              <a:cs typeface="Arial"/>
            </a:endParaRPr>
          </a:p>
        </p:txBody>
      </p:sp>
      <p:sp>
        <p:nvSpPr>
          <p:cNvPr id="23" name="object 23"/>
          <p:cNvSpPr txBox="1"/>
          <p:nvPr/>
        </p:nvSpPr>
        <p:spPr>
          <a:xfrm>
            <a:off x="2822421" y="2012848"/>
            <a:ext cx="4705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Broad</a:t>
            </a:r>
            <a:r>
              <a:rPr dirty="0" sz="900" spc="-75">
                <a:latin typeface="Arial"/>
                <a:cs typeface="Arial"/>
              </a:rPr>
              <a:t> </a:t>
            </a:r>
            <a:r>
              <a:rPr dirty="0" sz="900">
                <a:latin typeface="Arial"/>
                <a:cs typeface="Arial"/>
              </a:rPr>
              <a:t>St</a:t>
            </a:r>
            <a:endParaRPr sz="900">
              <a:latin typeface="Arial"/>
              <a:cs typeface="Arial"/>
            </a:endParaRPr>
          </a:p>
        </p:txBody>
      </p:sp>
      <p:sp>
        <p:nvSpPr>
          <p:cNvPr id="24" name="object 24"/>
          <p:cNvSpPr txBox="1"/>
          <p:nvPr/>
        </p:nvSpPr>
        <p:spPr>
          <a:xfrm>
            <a:off x="4235998" y="2012848"/>
            <a:ext cx="138112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New </a:t>
            </a:r>
            <a:r>
              <a:rPr dirty="0" sz="900" spc="-20">
                <a:latin typeface="Arial"/>
                <a:cs typeface="Arial"/>
              </a:rPr>
              <a:t>York, </a:t>
            </a:r>
            <a:r>
              <a:rPr dirty="0" sz="900">
                <a:latin typeface="Arial"/>
                <a:cs typeface="Arial"/>
              </a:rPr>
              <a:t>NY 10005,</a:t>
            </a:r>
            <a:r>
              <a:rPr dirty="0" sz="900" spc="-60">
                <a:latin typeface="Arial"/>
                <a:cs typeface="Arial"/>
              </a:rPr>
              <a:t> </a:t>
            </a:r>
            <a:r>
              <a:rPr dirty="0" sz="900">
                <a:latin typeface="Arial"/>
                <a:cs typeface="Arial"/>
              </a:rPr>
              <a:t>USA</a:t>
            </a:r>
            <a:endParaRPr sz="900">
              <a:latin typeface="Arial"/>
              <a:cs typeface="Arial"/>
            </a:endParaRPr>
          </a:p>
        </p:txBody>
      </p:sp>
      <p:sp>
        <p:nvSpPr>
          <p:cNvPr id="25" name="object 25"/>
          <p:cNvSpPr txBox="1"/>
          <p:nvPr/>
        </p:nvSpPr>
        <p:spPr>
          <a:xfrm>
            <a:off x="1441449" y="226049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a:t>
            </a:r>
            <a:endParaRPr sz="900">
              <a:latin typeface="Arial"/>
              <a:cs typeface="Arial"/>
            </a:endParaRPr>
          </a:p>
        </p:txBody>
      </p:sp>
      <p:sp>
        <p:nvSpPr>
          <p:cNvPr id="26" name="object 26"/>
          <p:cNvSpPr txBox="1"/>
          <p:nvPr/>
        </p:nvSpPr>
        <p:spPr>
          <a:xfrm>
            <a:off x="2352124" y="2260498"/>
            <a:ext cx="9404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175 Street</a:t>
            </a:r>
            <a:r>
              <a:rPr dirty="0" sz="900" spc="-85">
                <a:latin typeface="Arial"/>
                <a:cs typeface="Arial"/>
              </a:rPr>
              <a:t> </a:t>
            </a:r>
            <a:r>
              <a:rPr dirty="0" sz="900">
                <a:latin typeface="Arial"/>
                <a:cs typeface="Arial"/>
              </a:rPr>
              <a:t>Station</a:t>
            </a:r>
            <a:endParaRPr sz="900">
              <a:latin typeface="Arial"/>
              <a:cs typeface="Arial"/>
            </a:endParaRPr>
          </a:p>
        </p:txBody>
      </p:sp>
      <p:sp>
        <p:nvSpPr>
          <p:cNvPr id="27" name="object 27"/>
          <p:cNvSpPr txBox="1"/>
          <p:nvPr/>
        </p:nvSpPr>
        <p:spPr>
          <a:xfrm>
            <a:off x="3384548" y="2260498"/>
            <a:ext cx="223266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807 W 177th St, New </a:t>
            </a:r>
            <a:r>
              <a:rPr dirty="0" sz="900" spc="-20">
                <a:latin typeface="Arial"/>
                <a:cs typeface="Arial"/>
              </a:rPr>
              <a:t>York, </a:t>
            </a:r>
            <a:r>
              <a:rPr dirty="0" sz="900">
                <a:latin typeface="Arial"/>
                <a:cs typeface="Arial"/>
              </a:rPr>
              <a:t>NY 10033,</a:t>
            </a:r>
            <a:r>
              <a:rPr dirty="0" sz="900" spc="-65">
                <a:latin typeface="Arial"/>
                <a:cs typeface="Arial"/>
              </a:rPr>
              <a:t> </a:t>
            </a:r>
            <a:r>
              <a:rPr dirty="0" sz="900">
                <a:latin typeface="Arial"/>
                <a:cs typeface="Arial"/>
              </a:rPr>
              <a:t>USA</a:t>
            </a:r>
            <a:endParaRPr sz="900">
              <a:latin typeface="Arial"/>
              <a:cs typeface="Arial"/>
            </a:endParaRPr>
          </a:p>
        </p:txBody>
      </p:sp>
      <p:sp>
        <p:nvSpPr>
          <p:cNvPr id="28" name="object 28"/>
          <p:cNvSpPr txBox="1"/>
          <p:nvPr/>
        </p:nvSpPr>
        <p:spPr>
          <a:xfrm>
            <a:off x="1441449" y="250814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4</a:t>
            </a:r>
            <a:endParaRPr sz="900">
              <a:latin typeface="Arial"/>
              <a:cs typeface="Arial"/>
            </a:endParaRPr>
          </a:p>
        </p:txBody>
      </p:sp>
      <p:sp>
        <p:nvSpPr>
          <p:cNvPr id="29" name="object 29"/>
          <p:cNvSpPr txBox="1"/>
          <p:nvPr/>
        </p:nvSpPr>
        <p:spPr>
          <a:xfrm>
            <a:off x="2519412" y="2508148"/>
            <a:ext cx="77343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5 </a:t>
            </a:r>
            <a:r>
              <a:rPr dirty="0" sz="900" spc="-10">
                <a:latin typeface="Arial"/>
                <a:cs typeface="Arial"/>
              </a:rPr>
              <a:t>Av </a:t>
            </a:r>
            <a:r>
              <a:rPr dirty="0" sz="900">
                <a:latin typeface="Arial"/>
                <a:cs typeface="Arial"/>
              </a:rPr>
              <a:t>and 53</a:t>
            </a:r>
            <a:r>
              <a:rPr dirty="0" sz="900" spc="-85">
                <a:latin typeface="Arial"/>
                <a:cs typeface="Arial"/>
              </a:rPr>
              <a:t> </a:t>
            </a:r>
            <a:r>
              <a:rPr dirty="0" sz="900">
                <a:latin typeface="Arial"/>
                <a:cs typeface="Arial"/>
              </a:rPr>
              <a:t>St</a:t>
            </a:r>
            <a:endParaRPr sz="900">
              <a:latin typeface="Arial"/>
              <a:cs typeface="Arial"/>
            </a:endParaRPr>
          </a:p>
        </p:txBody>
      </p:sp>
      <p:sp>
        <p:nvSpPr>
          <p:cNvPr id="30" name="object 30"/>
          <p:cNvSpPr txBox="1"/>
          <p:nvPr/>
        </p:nvSpPr>
        <p:spPr>
          <a:xfrm>
            <a:off x="4235998" y="2508148"/>
            <a:ext cx="138112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New </a:t>
            </a:r>
            <a:r>
              <a:rPr dirty="0" sz="900" spc="-20">
                <a:latin typeface="Arial"/>
                <a:cs typeface="Arial"/>
              </a:rPr>
              <a:t>York, </a:t>
            </a:r>
            <a:r>
              <a:rPr dirty="0" sz="900">
                <a:latin typeface="Arial"/>
                <a:cs typeface="Arial"/>
              </a:rPr>
              <a:t>NY 10022,</a:t>
            </a:r>
            <a:r>
              <a:rPr dirty="0" sz="900" spc="-60">
                <a:latin typeface="Arial"/>
                <a:cs typeface="Arial"/>
              </a:rPr>
              <a:t> </a:t>
            </a:r>
            <a:r>
              <a:rPr dirty="0" sz="900">
                <a:latin typeface="Arial"/>
                <a:cs typeface="Arial"/>
              </a:rPr>
              <a:t>USA</a:t>
            </a:r>
            <a:endParaRPr sz="900">
              <a:latin typeface="Arial"/>
              <a:cs typeface="Arial"/>
            </a:endParaRPr>
          </a:p>
        </p:txBody>
      </p:sp>
      <p:sp>
        <p:nvSpPr>
          <p:cNvPr id="31" name="object 31"/>
          <p:cNvSpPr txBox="1"/>
          <p:nvPr/>
        </p:nvSpPr>
        <p:spPr>
          <a:xfrm>
            <a:off x="1349374" y="469896"/>
            <a:ext cx="6000750" cy="509270"/>
          </a:xfrm>
          <a:prstGeom prst="rect">
            <a:avLst/>
          </a:prstGeom>
        </p:spPr>
        <p:txBody>
          <a:bodyPr wrap="square" lIns="0" tIns="10795" rIns="0" bIns="0" rtlCol="0" vert="horz">
            <a:spAutoFit/>
          </a:bodyPr>
          <a:lstStyle/>
          <a:p>
            <a:pPr marL="53975">
              <a:lnSpc>
                <a:spcPct val="101200"/>
              </a:lnSpc>
              <a:spcBef>
                <a:spcPts val="85"/>
              </a:spcBef>
            </a:pPr>
            <a:r>
              <a:rPr dirty="0" sz="1050" spc="-10" i="1">
                <a:latin typeface="Arial"/>
                <a:cs typeface="Arial"/>
              </a:rPr>
              <a:t># </a:t>
            </a:r>
            <a:r>
              <a:rPr dirty="0" sz="1050" spc="-125" i="1">
                <a:latin typeface="Arial"/>
                <a:cs typeface="Arial"/>
              </a:rPr>
              <a:t>A </a:t>
            </a:r>
            <a:r>
              <a:rPr dirty="0" sz="1050" spc="50" i="1">
                <a:latin typeface="Arial"/>
                <a:cs typeface="Arial"/>
              </a:rPr>
              <a:t>csv </a:t>
            </a:r>
            <a:r>
              <a:rPr dirty="0" sz="1050" spc="240" i="1">
                <a:latin typeface="Arial"/>
                <a:cs typeface="Arial"/>
              </a:rPr>
              <a:t>file </a:t>
            </a:r>
            <a:r>
              <a:rPr dirty="0" sz="1050" spc="5" i="1">
                <a:latin typeface="Arial"/>
                <a:cs typeface="Arial"/>
              </a:rPr>
              <a:t>summarized </a:t>
            </a:r>
            <a:r>
              <a:rPr dirty="0" sz="1050" spc="90" i="1">
                <a:latin typeface="Arial"/>
                <a:cs typeface="Arial"/>
              </a:rPr>
              <a:t>the </a:t>
            </a:r>
            <a:r>
              <a:rPr dirty="0" sz="1050" spc="-20" i="1">
                <a:latin typeface="Arial"/>
                <a:cs typeface="Arial"/>
              </a:rPr>
              <a:t>subway </a:t>
            </a:r>
            <a:r>
              <a:rPr dirty="0" sz="1050" spc="135" i="1">
                <a:latin typeface="Arial"/>
                <a:cs typeface="Arial"/>
              </a:rPr>
              <a:t>station </a:t>
            </a:r>
            <a:r>
              <a:rPr dirty="0" sz="1050" spc="-10" i="1">
                <a:latin typeface="Arial"/>
                <a:cs typeface="Arial"/>
              </a:rPr>
              <a:t>and </a:t>
            </a:r>
            <a:r>
              <a:rPr dirty="0" sz="1050" spc="90" i="1">
                <a:latin typeface="Arial"/>
                <a:cs typeface="Arial"/>
              </a:rPr>
              <a:t>the </a:t>
            </a:r>
            <a:r>
              <a:rPr dirty="0" sz="1050" spc="35" i="1">
                <a:latin typeface="Arial"/>
                <a:cs typeface="Arial"/>
              </a:rPr>
              <a:t>addresses </a:t>
            </a:r>
            <a:r>
              <a:rPr dirty="0" sz="1050" spc="165" i="1">
                <a:latin typeface="Arial"/>
                <a:cs typeface="Arial"/>
              </a:rPr>
              <a:t>for </a:t>
            </a:r>
            <a:r>
              <a:rPr dirty="0" sz="1050" spc="80" i="1">
                <a:latin typeface="Arial"/>
                <a:cs typeface="Arial"/>
              </a:rPr>
              <a:t>next step </a:t>
            </a:r>
            <a:r>
              <a:rPr dirty="0" sz="1050" spc="135" i="1">
                <a:latin typeface="Arial"/>
                <a:cs typeface="Arial"/>
              </a:rPr>
              <a:t>to </a:t>
            </a:r>
            <a:r>
              <a:rPr dirty="0" sz="1050" spc="90" i="1">
                <a:latin typeface="Arial"/>
                <a:cs typeface="Arial"/>
              </a:rPr>
              <a:t>det  </a:t>
            </a:r>
            <a:r>
              <a:rPr dirty="0" sz="1050" spc="50">
                <a:latin typeface="Arial"/>
                <a:cs typeface="Arial"/>
              </a:rPr>
              <a:t>mh=pd.read_csv('C:\Users\MUJ\Documents\Jupyter </a:t>
            </a:r>
            <a:r>
              <a:rPr dirty="0" sz="1050" spc="60">
                <a:latin typeface="Arial"/>
                <a:cs typeface="Arial"/>
              </a:rPr>
              <a:t>Notebooks\NYC_subway_list.csv')  </a:t>
            </a:r>
            <a:r>
              <a:rPr dirty="0" sz="1050" spc="40">
                <a:latin typeface="Arial"/>
                <a:cs typeface="Arial"/>
              </a:rPr>
              <a:t>mh.head()</a:t>
            </a:r>
            <a:endParaRPr sz="1050">
              <a:latin typeface="Arial"/>
              <a:cs typeface="Arial"/>
            </a:endParaRPr>
          </a:p>
        </p:txBody>
      </p:sp>
      <p:sp>
        <p:nvSpPr>
          <p:cNvPr id="32" name="object 32"/>
          <p:cNvSpPr txBox="1"/>
          <p:nvPr/>
        </p:nvSpPr>
        <p:spPr>
          <a:xfrm>
            <a:off x="1349374" y="3441705"/>
            <a:ext cx="6000750" cy="995044"/>
          </a:xfrm>
          <a:prstGeom prst="rect">
            <a:avLst/>
          </a:prstGeom>
        </p:spPr>
        <p:txBody>
          <a:bodyPr wrap="square" lIns="0" tIns="12700" rIns="0" bIns="0" rtlCol="0" vert="horz">
            <a:spAutoFit/>
          </a:bodyPr>
          <a:lstStyle/>
          <a:p>
            <a:pPr marL="53975">
              <a:lnSpc>
                <a:spcPct val="100000"/>
              </a:lnSpc>
              <a:spcBef>
                <a:spcPts val="100"/>
              </a:spcBef>
              <a:tabLst>
                <a:tab pos="273685" algn="l"/>
                <a:tab pos="1666875" algn="l"/>
              </a:tabLst>
            </a:pPr>
            <a:r>
              <a:rPr dirty="0" sz="1050" spc="-10" i="1">
                <a:latin typeface="Arial"/>
                <a:cs typeface="Arial"/>
              </a:rPr>
              <a:t>#	</a:t>
            </a:r>
            <a:r>
              <a:rPr dirty="0" sz="1050" spc="-50" i="1">
                <a:latin typeface="Arial"/>
                <a:cs typeface="Arial"/>
              </a:rPr>
              <a:t>Add </a:t>
            </a:r>
            <a:r>
              <a:rPr dirty="0" sz="1050" spc="50" i="1">
                <a:latin typeface="Arial"/>
                <a:cs typeface="Arial"/>
              </a:rPr>
              <a:t> </a:t>
            </a:r>
            <a:r>
              <a:rPr dirty="0" sz="1050" spc="15" i="1">
                <a:latin typeface="Arial"/>
                <a:cs typeface="Arial"/>
              </a:rPr>
              <a:t>columns</a:t>
            </a:r>
            <a:r>
              <a:rPr dirty="0" sz="1050" spc="295" i="1">
                <a:latin typeface="Arial"/>
                <a:cs typeface="Arial"/>
              </a:rPr>
              <a:t> </a:t>
            </a:r>
            <a:r>
              <a:rPr dirty="0" sz="1050" spc="275" i="1">
                <a:latin typeface="Arial"/>
                <a:cs typeface="Arial"/>
              </a:rPr>
              <a:t>'lat'	</a:t>
            </a:r>
            <a:r>
              <a:rPr dirty="0" sz="1050" spc="-10" i="1">
                <a:latin typeface="Arial"/>
                <a:cs typeface="Arial"/>
              </a:rPr>
              <a:t>and </a:t>
            </a:r>
            <a:r>
              <a:rPr dirty="0" sz="1050" spc="175" i="1">
                <a:latin typeface="Arial"/>
                <a:cs typeface="Arial"/>
              </a:rPr>
              <a:t>'long' </a:t>
            </a:r>
            <a:r>
              <a:rPr dirty="0" sz="1050" spc="135" i="1">
                <a:latin typeface="Arial"/>
                <a:cs typeface="Arial"/>
              </a:rPr>
              <a:t>to </a:t>
            </a:r>
            <a:r>
              <a:rPr dirty="0" sz="1050" spc="-155" i="1">
                <a:latin typeface="Arial"/>
                <a:cs typeface="Arial"/>
              </a:rPr>
              <a:t>mh </a:t>
            </a:r>
            <a:r>
              <a:rPr dirty="0" sz="1050" spc="50" i="1">
                <a:latin typeface="Arial"/>
                <a:cs typeface="Arial"/>
              </a:rPr>
              <a:t>dataframe </a:t>
            </a:r>
            <a:r>
              <a:rPr dirty="0" sz="1050" spc="225" i="1">
                <a:latin typeface="Arial"/>
                <a:cs typeface="Arial"/>
              </a:rPr>
              <a:t>- </a:t>
            </a:r>
            <a:r>
              <a:rPr dirty="0" sz="1050" spc="110" i="1">
                <a:latin typeface="Arial"/>
                <a:cs typeface="Arial"/>
              </a:rPr>
              <a:t>with </a:t>
            </a:r>
            <a:r>
              <a:rPr dirty="0" sz="1050" spc="-20" i="1">
                <a:latin typeface="Arial"/>
                <a:cs typeface="Arial"/>
              </a:rPr>
              <a:t>random </a:t>
            </a:r>
            <a:r>
              <a:rPr dirty="0" sz="1050" spc="50" i="1">
                <a:latin typeface="Arial"/>
                <a:cs typeface="Arial"/>
              </a:rPr>
              <a:t>temporary</a:t>
            </a:r>
            <a:r>
              <a:rPr dirty="0" sz="1050" spc="-70" i="1">
                <a:latin typeface="Arial"/>
                <a:cs typeface="Arial"/>
              </a:rPr>
              <a:t> </a:t>
            </a:r>
            <a:r>
              <a:rPr dirty="0" sz="1050" spc="-10" i="1">
                <a:latin typeface="Arial"/>
                <a:cs typeface="Arial"/>
              </a:rPr>
              <a:t>numbers</a:t>
            </a:r>
            <a:endParaRPr sz="1050">
              <a:latin typeface="Arial"/>
              <a:cs typeface="Arial"/>
            </a:endParaRPr>
          </a:p>
          <a:p>
            <a:pPr marL="53975">
              <a:lnSpc>
                <a:spcPct val="100000"/>
              </a:lnSpc>
              <a:spcBef>
                <a:spcPts val="15"/>
              </a:spcBef>
            </a:pPr>
            <a:r>
              <a:rPr dirty="0" sz="1050" spc="40">
                <a:latin typeface="Arial"/>
                <a:cs typeface="Arial"/>
              </a:rPr>
              <a:t>sLength </a:t>
            </a:r>
            <a:r>
              <a:rPr dirty="0" sz="1050" spc="-40">
                <a:latin typeface="Arial"/>
                <a:cs typeface="Arial"/>
              </a:rPr>
              <a:t>=</a:t>
            </a:r>
            <a:r>
              <a:rPr dirty="0" sz="1050" spc="185">
                <a:latin typeface="Arial"/>
                <a:cs typeface="Arial"/>
              </a:rPr>
              <a:t> </a:t>
            </a:r>
            <a:r>
              <a:rPr dirty="0" sz="1050" spc="125">
                <a:latin typeface="Arial"/>
                <a:cs typeface="Arial"/>
              </a:rPr>
              <a:t>len(mh['sub_station'])</a:t>
            </a:r>
            <a:endParaRPr sz="1050">
              <a:latin typeface="Arial"/>
              <a:cs typeface="Arial"/>
            </a:endParaRPr>
          </a:p>
          <a:p>
            <a:pPr marL="53975" marR="2933700">
              <a:lnSpc>
                <a:spcPct val="101200"/>
              </a:lnSpc>
            </a:pPr>
            <a:r>
              <a:rPr dirty="0" sz="1050" spc="204">
                <a:latin typeface="Arial"/>
                <a:cs typeface="Arial"/>
              </a:rPr>
              <a:t>lat </a:t>
            </a:r>
            <a:r>
              <a:rPr dirty="0" sz="1050" spc="-40">
                <a:latin typeface="Arial"/>
                <a:cs typeface="Arial"/>
              </a:rPr>
              <a:t>= </a:t>
            </a:r>
            <a:r>
              <a:rPr dirty="0" sz="1050" spc="70">
                <a:latin typeface="Arial"/>
                <a:cs typeface="Arial"/>
              </a:rPr>
              <a:t>pd.Series(np.random.randn(sLength))  long=pd.Series(np.random.randn(sLength))  </a:t>
            </a:r>
            <a:r>
              <a:rPr dirty="0" sz="1050" spc="-155">
                <a:latin typeface="Arial"/>
                <a:cs typeface="Arial"/>
              </a:rPr>
              <a:t>mh </a:t>
            </a:r>
            <a:r>
              <a:rPr dirty="0" sz="1050" spc="-40">
                <a:latin typeface="Arial"/>
                <a:cs typeface="Arial"/>
              </a:rPr>
              <a:t>=</a:t>
            </a:r>
            <a:r>
              <a:rPr dirty="0" sz="1050" spc="60">
                <a:latin typeface="Arial"/>
                <a:cs typeface="Arial"/>
              </a:rPr>
              <a:t> </a:t>
            </a:r>
            <a:r>
              <a:rPr dirty="0" sz="1050" spc="105">
                <a:latin typeface="Arial"/>
                <a:cs typeface="Arial"/>
              </a:rPr>
              <a:t>mh.assign(lat=lat.values)</a:t>
            </a:r>
            <a:endParaRPr sz="1050">
              <a:latin typeface="Arial"/>
              <a:cs typeface="Arial"/>
            </a:endParaRPr>
          </a:p>
          <a:p>
            <a:pPr marL="53975">
              <a:lnSpc>
                <a:spcPct val="100000"/>
              </a:lnSpc>
              <a:spcBef>
                <a:spcPts val="15"/>
              </a:spcBef>
            </a:pPr>
            <a:r>
              <a:rPr dirty="0" sz="1050" spc="-155">
                <a:latin typeface="Arial"/>
                <a:cs typeface="Arial"/>
              </a:rPr>
              <a:t>mh </a:t>
            </a:r>
            <a:r>
              <a:rPr dirty="0" sz="1050" spc="-40">
                <a:latin typeface="Arial"/>
                <a:cs typeface="Arial"/>
              </a:rPr>
              <a:t>=</a:t>
            </a:r>
            <a:r>
              <a:rPr dirty="0" sz="1050" spc="55">
                <a:latin typeface="Arial"/>
                <a:cs typeface="Arial"/>
              </a:rPr>
              <a:t> </a:t>
            </a:r>
            <a:r>
              <a:rPr dirty="0" sz="1050" spc="75">
                <a:latin typeface="Arial"/>
                <a:cs typeface="Arial"/>
              </a:rPr>
              <a:t>mh.assign(long=long.values)</a:t>
            </a:r>
            <a:endParaRPr sz="1050">
              <a:latin typeface="Arial"/>
              <a:cs typeface="Arial"/>
            </a:endParaRPr>
          </a:p>
        </p:txBody>
      </p:sp>
      <p:sp>
        <p:nvSpPr>
          <p:cNvPr id="33" name="object 33"/>
          <p:cNvSpPr txBox="1"/>
          <p:nvPr/>
        </p:nvSpPr>
        <p:spPr>
          <a:xfrm>
            <a:off x="1349374" y="4670430"/>
            <a:ext cx="6000750" cy="2614295"/>
          </a:xfrm>
          <a:prstGeom prst="rect">
            <a:avLst/>
          </a:prstGeom>
        </p:spPr>
        <p:txBody>
          <a:bodyPr wrap="square" lIns="0" tIns="12700" rIns="0" bIns="0" rtlCol="0" vert="horz">
            <a:spAutoFit/>
          </a:bodyPr>
          <a:lstStyle/>
          <a:p>
            <a:pPr marL="53975">
              <a:lnSpc>
                <a:spcPct val="100000"/>
              </a:lnSpc>
              <a:spcBef>
                <a:spcPts val="100"/>
              </a:spcBef>
            </a:pPr>
            <a:r>
              <a:rPr dirty="0" sz="1050" spc="-10" i="1">
                <a:latin typeface="Arial"/>
                <a:cs typeface="Arial"/>
              </a:rPr>
              <a:t>## </a:t>
            </a:r>
            <a:r>
              <a:rPr dirty="0" sz="1050" spc="50" i="1">
                <a:latin typeface="Arial"/>
                <a:cs typeface="Arial"/>
              </a:rPr>
              <a:t>Algorythm </a:t>
            </a:r>
            <a:r>
              <a:rPr dirty="0" sz="1050" spc="135" i="1">
                <a:latin typeface="Arial"/>
                <a:cs typeface="Arial"/>
              </a:rPr>
              <a:t>to </a:t>
            </a:r>
            <a:r>
              <a:rPr dirty="0" sz="1050" spc="150" i="1">
                <a:latin typeface="Arial"/>
                <a:cs typeface="Arial"/>
              </a:rPr>
              <a:t>find latitude </a:t>
            </a:r>
            <a:r>
              <a:rPr dirty="0" sz="1050" spc="-10" i="1">
                <a:latin typeface="Arial"/>
                <a:cs typeface="Arial"/>
              </a:rPr>
              <a:t>and </a:t>
            </a:r>
            <a:r>
              <a:rPr dirty="0" sz="1050" spc="114" i="1">
                <a:latin typeface="Arial"/>
                <a:cs typeface="Arial"/>
              </a:rPr>
              <a:t>longitud </a:t>
            </a:r>
            <a:r>
              <a:rPr dirty="0" sz="1050" spc="165" i="1">
                <a:latin typeface="Arial"/>
                <a:cs typeface="Arial"/>
              </a:rPr>
              <a:t>for </a:t>
            </a:r>
            <a:r>
              <a:rPr dirty="0" sz="1050" spc="5" i="1">
                <a:latin typeface="Arial"/>
                <a:cs typeface="Arial"/>
              </a:rPr>
              <a:t>each </a:t>
            </a:r>
            <a:r>
              <a:rPr dirty="0" sz="1050" spc="-20" i="1">
                <a:latin typeface="Arial"/>
                <a:cs typeface="Arial"/>
              </a:rPr>
              <a:t>subway </a:t>
            </a:r>
            <a:r>
              <a:rPr dirty="0" sz="1050" spc="40" i="1">
                <a:latin typeface="Arial"/>
                <a:cs typeface="Arial"/>
              </a:rPr>
              <a:t>metro </a:t>
            </a:r>
            <a:r>
              <a:rPr dirty="0" sz="1050" spc="135" i="1">
                <a:latin typeface="Arial"/>
                <a:cs typeface="Arial"/>
              </a:rPr>
              <a:t>station</a:t>
            </a:r>
            <a:r>
              <a:rPr dirty="0" sz="1050" spc="484" i="1">
                <a:latin typeface="Arial"/>
                <a:cs typeface="Arial"/>
              </a:rPr>
              <a:t> </a:t>
            </a:r>
            <a:r>
              <a:rPr dirty="0" sz="1050" spc="-10" i="1">
                <a:latin typeface="Arial"/>
                <a:cs typeface="Arial"/>
              </a:rPr>
              <a:t>and add</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10" b="1">
                <a:latin typeface="Arial"/>
                <a:cs typeface="Arial"/>
              </a:rPr>
              <a:t>for </a:t>
            </a:r>
            <a:r>
              <a:rPr dirty="0" sz="1050" spc="-10">
                <a:latin typeface="Arial"/>
                <a:cs typeface="Arial"/>
              </a:rPr>
              <a:t>n </a:t>
            </a:r>
            <a:r>
              <a:rPr dirty="0" sz="1050" spc="110" b="1">
                <a:latin typeface="Arial"/>
                <a:cs typeface="Arial"/>
              </a:rPr>
              <a:t>in</a:t>
            </a:r>
            <a:r>
              <a:rPr dirty="0" sz="1050" spc="55" b="1">
                <a:latin typeface="Arial"/>
                <a:cs typeface="Arial"/>
              </a:rPr>
              <a:t> </a:t>
            </a:r>
            <a:r>
              <a:rPr dirty="0" sz="1050" spc="90">
                <a:latin typeface="Arial"/>
                <a:cs typeface="Arial"/>
              </a:rPr>
              <a:t>range(len(mh)):</a:t>
            </a:r>
            <a:endParaRPr sz="1050">
              <a:latin typeface="Arial"/>
              <a:cs typeface="Arial"/>
            </a:endParaRPr>
          </a:p>
          <a:p>
            <a:pPr marL="346710" marR="3519804">
              <a:lnSpc>
                <a:spcPct val="101200"/>
              </a:lnSpc>
            </a:pPr>
            <a:r>
              <a:rPr dirty="0" sz="1050" spc="30">
                <a:latin typeface="Arial"/>
                <a:cs typeface="Arial"/>
              </a:rPr>
              <a:t>address= </a:t>
            </a:r>
            <a:r>
              <a:rPr dirty="0" sz="1050" spc="90">
                <a:latin typeface="Arial"/>
                <a:cs typeface="Arial"/>
              </a:rPr>
              <a:t>mh['sub_address'][n]  </a:t>
            </a:r>
            <a:r>
              <a:rPr dirty="0" sz="1050" spc="85">
                <a:latin typeface="Arial"/>
                <a:cs typeface="Arial"/>
              </a:rPr>
              <a:t>geolocator </a:t>
            </a:r>
            <a:r>
              <a:rPr dirty="0" sz="1050" spc="-40">
                <a:latin typeface="Arial"/>
                <a:cs typeface="Arial"/>
              </a:rPr>
              <a:t>=</a:t>
            </a:r>
            <a:r>
              <a:rPr dirty="0" sz="1050" spc="85">
                <a:latin typeface="Arial"/>
                <a:cs typeface="Arial"/>
              </a:rPr>
              <a:t> </a:t>
            </a:r>
            <a:r>
              <a:rPr dirty="0" sz="1050" spc="55">
                <a:latin typeface="Arial"/>
                <a:cs typeface="Arial"/>
              </a:rPr>
              <a:t>Nominatim()</a:t>
            </a:r>
            <a:endParaRPr sz="1050">
              <a:latin typeface="Arial"/>
              <a:cs typeface="Arial"/>
            </a:endParaRPr>
          </a:p>
          <a:p>
            <a:pPr marL="346710" marR="2860040">
              <a:lnSpc>
                <a:spcPct val="101200"/>
              </a:lnSpc>
            </a:pPr>
            <a:r>
              <a:rPr dirty="0" sz="1050" spc="120">
                <a:latin typeface="Arial"/>
                <a:cs typeface="Arial"/>
              </a:rPr>
              <a:t>location </a:t>
            </a:r>
            <a:r>
              <a:rPr dirty="0" sz="1050" spc="-40">
                <a:latin typeface="Arial"/>
                <a:cs typeface="Arial"/>
              </a:rPr>
              <a:t>= </a:t>
            </a:r>
            <a:r>
              <a:rPr dirty="0" sz="1050" spc="70">
                <a:latin typeface="Arial"/>
                <a:cs typeface="Arial"/>
              </a:rPr>
              <a:t>geolocator.geocode(address)  </a:t>
            </a:r>
            <a:r>
              <a:rPr dirty="0" sz="1050" spc="150">
                <a:latin typeface="Arial"/>
                <a:cs typeface="Arial"/>
              </a:rPr>
              <a:t>latitude </a:t>
            </a:r>
            <a:r>
              <a:rPr dirty="0" sz="1050" spc="-40">
                <a:latin typeface="Arial"/>
                <a:cs typeface="Arial"/>
              </a:rPr>
              <a:t>= </a:t>
            </a:r>
            <a:r>
              <a:rPr dirty="0" sz="1050" spc="145">
                <a:latin typeface="Arial"/>
                <a:cs typeface="Arial"/>
              </a:rPr>
              <a:t>location.latitude  </a:t>
            </a:r>
            <a:r>
              <a:rPr dirty="0" sz="1050" spc="100">
                <a:latin typeface="Arial"/>
                <a:cs typeface="Arial"/>
              </a:rPr>
              <a:t>longitude </a:t>
            </a:r>
            <a:r>
              <a:rPr dirty="0" sz="1050" spc="-40">
                <a:latin typeface="Arial"/>
                <a:cs typeface="Arial"/>
              </a:rPr>
              <a:t>= </a:t>
            </a:r>
            <a:r>
              <a:rPr dirty="0" sz="1050" spc="120">
                <a:latin typeface="Arial"/>
                <a:cs typeface="Arial"/>
              </a:rPr>
              <a:t>location.longitude  </a:t>
            </a:r>
            <a:r>
              <a:rPr dirty="0" sz="1050" spc="160">
                <a:latin typeface="Arial"/>
                <a:cs typeface="Arial"/>
              </a:rPr>
              <a:t>mh['lat'][n]=latitude  </a:t>
            </a:r>
            <a:r>
              <a:rPr dirty="0" sz="1050" spc="120">
                <a:latin typeface="Arial"/>
                <a:cs typeface="Arial"/>
              </a:rPr>
              <a:t>mh['long'][n]=longitude  </a:t>
            </a:r>
            <a:r>
              <a:rPr dirty="0" sz="1050" spc="140" i="1">
                <a:latin typeface="Arial"/>
                <a:cs typeface="Arial"/>
              </a:rPr>
              <a:t>#print(n,latitude,longitude)  </a:t>
            </a:r>
            <a:r>
              <a:rPr dirty="0" sz="1050" spc="105">
                <a:latin typeface="Arial"/>
                <a:cs typeface="Arial"/>
              </a:rPr>
              <a:t>time.sleep(2)</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80" b="1">
                <a:latin typeface="Arial"/>
                <a:cs typeface="Arial"/>
              </a:rPr>
              <a:t>print</a:t>
            </a:r>
            <a:r>
              <a:rPr dirty="0" sz="1050" spc="80">
                <a:latin typeface="Arial"/>
                <a:cs typeface="Arial"/>
              </a:rPr>
              <a:t>('Geodata</a:t>
            </a:r>
            <a:r>
              <a:rPr dirty="0" sz="1050" spc="280">
                <a:latin typeface="Arial"/>
                <a:cs typeface="Arial"/>
              </a:rPr>
              <a:t> </a:t>
            </a:r>
            <a:r>
              <a:rPr dirty="0" sz="1050" spc="85">
                <a:latin typeface="Arial"/>
                <a:cs typeface="Arial"/>
              </a:rPr>
              <a:t>completed')</a:t>
            </a:r>
            <a:endParaRPr sz="1050">
              <a:latin typeface="Arial"/>
              <a:cs typeface="Arial"/>
            </a:endParaRPr>
          </a:p>
          <a:p>
            <a:pPr marL="53975">
              <a:lnSpc>
                <a:spcPct val="100000"/>
              </a:lnSpc>
              <a:spcBef>
                <a:spcPts val="15"/>
              </a:spcBef>
            </a:pPr>
            <a:r>
              <a:rPr dirty="0" sz="1050" spc="-10" i="1">
                <a:latin typeface="Arial"/>
                <a:cs typeface="Arial"/>
              </a:rPr>
              <a:t># </a:t>
            </a:r>
            <a:r>
              <a:rPr dirty="0" sz="1050" spc="20" i="1">
                <a:latin typeface="Arial"/>
                <a:cs typeface="Arial"/>
              </a:rPr>
              <a:t>save </a:t>
            </a:r>
            <a:r>
              <a:rPr dirty="0" sz="1050" spc="50" i="1">
                <a:latin typeface="Arial"/>
                <a:cs typeface="Arial"/>
              </a:rPr>
              <a:t>dataframe </a:t>
            </a:r>
            <a:r>
              <a:rPr dirty="0" sz="1050" spc="135" i="1">
                <a:latin typeface="Arial"/>
                <a:cs typeface="Arial"/>
              </a:rPr>
              <a:t>to </a:t>
            </a:r>
            <a:r>
              <a:rPr dirty="0" sz="1050" spc="50" i="1">
                <a:latin typeface="Arial"/>
                <a:cs typeface="Arial"/>
              </a:rPr>
              <a:t>csv</a:t>
            </a:r>
            <a:r>
              <a:rPr dirty="0" sz="1050" spc="270" i="1">
                <a:latin typeface="Arial"/>
                <a:cs typeface="Arial"/>
              </a:rPr>
              <a:t> </a:t>
            </a:r>
            <a:r>
              <a:rPr dirty="0" sz="1050" spc="240" i="1">
                <a:latin typeface="Arial"/>
                <a:cs typeface="Arial"/>
              </a:rPr>
              <a:t>file</a:t>
            </a:r>
            <a:endParaRPr sz="1050">
              <a:latin typeface="Arial"/>
              <a:cs typeface="Arial"/>
            </a:endParaRPr>
          </a:p>
          <a:p>
            <a:pPr marL="53975">
              <a:lnSpc>
                <a:spcPct val="100000"/>
              </a:lnSpc>
              <a:spcBef>
                <a:spcPts val="15"/>
              </a:spcBef>
            </a:pPr>
            <a:r>
              <a:rPr dirty="0" sz="1050" spc="60">
                <a:latin typeface="Arial"/>
                <a:cs typeface="Arial"/>
              </a:rPr>
              <a:t>mh.to_csv('MH_subway.csv',index=False)</a:t>
            </a:r>
            <a:endParaRPr sz="105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[26]:</a:t>
            </a:r>
            <a:endParaRPr sz="1050">
              <a:latin typeface="Arial"/>
              <a:cs typeface="Arial"/>
            </a:endParaRPr>
          </a:p>
        </p:txBody>
      </p:sp>
      <p:sp>
        <p:nvSpPr>
          <p:cNvPr id="5" name="object 5"/>
          <p:cNvSpPr/>
          <p:nvPr/>
        </p:nvSpPr>
        <p:spPr>
          <a:xfrm>
            <a:off x="1344611" y="430110"/>
            <a:ext cx="6010275" cy="619125"/>
          </a:xfrm>
          <a:custGeom>
            <a:avLst/>
            <a:gdLst/>
            <a:ahLst/>
            <a:cxnLst/>
            <a:rect l="l" t="t" r="r" b="b"/>
            <a:pathLst>
              <a:path w="6010275" h="619125">
                <a:moveTo>
                  <a:pt x="0" y="60483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604837"/>
                </a:lnTo>
                <a:lnTo>
                  <a:pt x="6010275" y="606742"/>
                </a:lnTo>
                <a:lnTo>
                  <a:pt x="6009913" y="608647"/>
                </a:lnTo>
                <a:lnTo>
                  <a:pt x="6009189" y="610552"/>
                </a:lnTo>
                <a:lnTo>
                  <a:pt x="6008465" y="612457"/>
                </a:lnTo>
                <a:lnTo>
                  <a:pt x="6007427" y="613410"/>
                </a:lnTo>
                <a:lnTo>
                  <a:pt x="5999702" y="619125"/>
                </a:lnTo>
                <a:lnTo>
                  <a:pt x="5997882" y="619125"/>
                </a:lnTo>
                <a:lnTo>
                  <a:pt x="5995987" y="619125"/>
                </a:lnTo>
                <a:lnTo>
                  <a:pt x="14287" y="619125"/>
                </a:lnTo>
                <a:lnTo>
                  <a:pt x="12392" y="619125"/>
                </a:lnTo>
                <a:lnTo>
                  <a:pt x="10572" y="619125"/>
                </a:lnTo>
                <a:lnTo>
                  <a:pt x="8820" y="618172"/>
                </a:lnTo>
                <a:lnTo>
                  <a:pt x="7067" y="617219"/>
                </a:lnTo>
                <a:lnTo>
                  <a:pt x="5524" y="616267"/>
                </a:lnTo>
                <a:lnTo>
                  <a:pt x="4181" y="615314"/>
                </a:lnTo>
                <a:lnTo>
                  <a:pt x="2847" y="613410"/>
                </a:lnTo>
                <a:lnTo>
                  <a:pt x="1809" y="612457"/>
                </a:lnTo>
                <a:lnTo>
                  <a:pt x="1085" y="610552"/>
                </a:lnTo>
                <a:lnTo>
                  <a:pt x="361" y="608647"/>
                </a:lnTo>
                <a:lnTo>
                  <a:pt x="0" y="606742"/>
                </a:lnTo>
                <a:lnTo>
                  <a:pt x="0" y="604837"/>
                </a:lnTo>
                <a:close/>
              </a:path>
            </a:pathLst>
          </a:custGeom>
          <a:ln w="9525">
            <a:solidFill>
              <a:srgbClr val="CFCFCF"/>
            </a:solidFill>
          </a:ln>
        </p:spPr>
        <p:txBody>
          <a:bodyPr wrap="square" lIns="0" tIns="0" rIns="0" bIns="0" rtlCol="0"/>
          <a:lstStyle/>
          <a:p/>
        </p:txBody>
      </p:sp>
      <p:sp>
        <p:nvSpPr>
          <p:cNvPr id="6" name="object 6"/>
          <p:cNvSpPr txBox="1"/>
          <p:nvPr/>
        </p:nvSpPr>
        <p:spPr>
          <a:xfrm>
            <a:off x="688230" y="319394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[27]:</a:t>
            </a:r>
            <a:endParaRPr sz="1050">
              <a:latin typeface="Arial"/>
              <a:cs typeface="Arial"/>
            </a:endParaRPr>
          </a:p>
        </p:txBody>
      </p:sp>
      <p:sp>
        <p:nvSpPr>
          <p:cNvPr id="7" name="object 7"/>
          <p:cNvSpPr/>
          <p:nvPr/>
        </p:nvSpPr>
        <p:spPr>
          <a:xfrm>
            <a:off x="1344611" y="3163785"/>
            <a:ext cx="6010275" cy="619125"/>
          </a:xfrm>
          <a:custGeom>
            <a:avLst/>
            <a:gdLst/>
            <a:ahLst/>
            <a:cxnLst/>
            <a:rect l="l" t="t" r="r" b="b"/>
            <a:pathLst>
              <a:path w="6010275" h="619125">
                <a:moveTo>
                  <a:pt x="0" y="60483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604837"/>
                </a:lnTo>
                <a:lnTo>
                  <a:pt x="6010275" y="606742"/>
                </a:lnTo>
                <a:lnTo>
                  <a:pt x="6009913" y="608647"/>
                </a:lnTo>
                <a:lnTo>
                  <a:pt x="6009189" y="610552"/>
                </a:lnTo>
                <a:lnTo>
                  <a:pt x="6008465" y="612457"/>
                </a:lnTo>
                <a:lnTo>
                  <a:pt x="6007427" y="613410"/>
                </a:lnTo>
                <a:lnTo>
                  <a:pt x="5999702" y="619125"/>
                </a:lnTo>
                <a:lnTo>
                  <a:pt x="5997882" y="619125"/>
                </a:lnTo>
                <a:lnTo>
                  <a:pt x="5995987" y="619125"/>
                </a:lnTo>
                <a:lnTo>
                  <a:pt x="14287" y="619125"/>
                </a:lnTo>
                <a:lnTo>
                  <a:pt x="12392" y="619125"/>
                </a:lnTo>
                <a:lnTo>
                  <a:pt x="10572" y="619125"/>
                </a:lnTo>
                <a:lnTo>
                  <a:pt x="8820" y="618172"/>
                </a:lnTo>
                <a:lnTo>
                  <a:pt x="7067" y="617219"/>
                </a:lnTo>
                <a:lnTo>
                  <a:pt x="5524" y="616267"/>
                </a:lnTo>
                <a:lnTo>
                  <a:pt x="4181" y="615314"/>
                </a:lnTo>
                <a:lnTo>
                  <a:pt x="2847" y="613410"/>
                </a:lnTo>
                <a:lnTo>
                  <a:pt x="1809" y="612457"/>
                </a:lnTo>
                <a:lnTo>
                  <a:pt x="1085" y="610552"/>
                </a:lnTo>
                <a:lnTo>
                  <a:pt x="361" y="608647"/>
                </a:lnTo>
                <a:lnTo>
                  <a:pt x="0" y="606742"/>
                </a:lnTo>
                <a:lnTo>
                  <a:pt x="0" y="604837"/>
                </a:lnTo>
                <a:close/>
              </a:path>
            </a:pathLst>
          </a:custGeom>
          <a:ln w="9525">
            <a:solidFill>
              <a:srgbClr val="CFCFCF"/>
            </a:solidFill>
          </a:ln>
        </p:spPr>
        <p:txBody>
          <a:bodyPr wrap="square" lIns="0" tIns="0" rIns="0" bIns="0" rtlCol="0"/>
          <a:lstStyle/>
          <a:p/>
        </p:txBody>
      </p:sp>
      <p:sp>
        <p:nvSpPr>
          <p:cNvPr id="8" name="object 8"/>
          <p:cNvSpPr txBox="1"/>
          <p:nvPr/>
        </p:nvSpPr>
        <p:spPr>
          <a:xfrm>
            <a:off x="688230" y="421312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[28]:</a:t>
            </a:r>
            <a:endParaRPr sz="1050">
              <a:latin typeface="Arial"/>
              <a:cs typeface="Arial"/>
            </a:endParaRPr>
          </a:p>
        </p:txBody>
      </p:sp>
      <p:sp>
        <p:nvSpPr>
          <p:cNvPr id="9" name="object 9"/>
          <p:cNvSpPr/>
          <p:nvPr/>
        </p:nvSpPr>
        <p:spPr>
          <a:xfrm>
            <a:off x="1344611" y="4173435"/>
            <a:ext cx="6010275" cy="295275"/>
          </a:xfrm>
          <a:custGeom>
            <a:avLst/>
            <a:gdLst/>
            <a:ahLst/>
            <a:cxnLst/>
            <a:rect l="l" t="t" r="r" b="b"/>
            <a:pathLst>
              <a:path w="6010275" h="295275">
                <a:moveTo>
                  <a:pt x="0" y="28098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280987"/>
                </a:lnTo>
                <a:lnTo>
                  <a:pt x="6010275" y="282892"/>
                </a:lnTo>
                <a:lnTo>
                  <a:pt x="6009913" y="284797"/>
                </a:lnTo>
                <a:lnTo>
                  <a:pt x="6009189" y="286702"/>
                </a:lnTo>
                <a:lnTo>
                  <a:pt x="6008465" y="288607"/>
                </a:lnTo>
                <a:lnTo>
                  <a:pt x="6007427" y="289560"/>
                </a:lnTo>
                <a:lnTo>
                  <a:pt x="5999702" y="295275"/>
                </a:lnTo>
                <a:lnTo>
                  <a:pt x="5997882" y="295275"/>
                </a:lnTo>
                <a:lnTo>
                  <a:pt x="5995987" y="295275"/>
                </a:lnTo>
                <a:lnTo>
                  <a:pt x="14287" y="295275"/>
                </a:lnTo>
                <a:lnTo>
                  <a:pt x="12392" y="295275"/>
                </a:lnTo>
                <a:lnTo>
                  <a:pt x="10572" y="295275"/>
                </a:lnTo>
                <a:lnTo>
                  <a:pt x="8820" y="294322"/>
                </a:lnTo>
                <a:lnTo>
                  <a:pt x="7067" y="293369"/>
                </a:lnTo>
                <a:lnTo>
                  <a:pt x="5524" y="292417"/>
                </a:lnTo>
                <a:lnTo>
                  <a:pt x="4181" y="291464"/>
                </a:lnTo>
                <a:lnTo>
                  <a:pt x="2847" y="289560"/>
                </a:lnTo>
                <a:lnTo>
                  <a:pt x="1809" y="288607"/>
                </a:lnTo>
                <a:lnTo>
                  <a:pt x="1085" y="286702"/>
                </a:lnTo>
                <a:lnTo>
                  <a:pt x="361" y="284797"/>
                </a:lnTo>
                <a:lnTo>
                  <a:pt x="0" y="282892"/>
                </a:lnTo>
                <a:lnTo>
                  <a:pt x="0" y="280987"/>
                </a:lnTo>
                <a:close/>
              </a:path>
            </a:pathLst>
          </a:custGeom>
          <a:ln w="9525">
            <a:solidFill>
              <a:srgbClr val="CFCFCF"/>
            </a:solidFill>
          </a:ln>
        </p:spPr>
        <p:txBody>
          <a:bodyPr wrap="square" lIns="0" tIns="0" rIns="0" bIns="0" rtlCol="0"/>
          <a:lstStyle/>
          <a:p/>
        </p:txBody>
      </p:sp>
      <p:sp>
        <p:nvSpPr>
          <p:cNvPr id="10" name="object 10"/>
          <p:cNvSpPr txBox="1"/>
          <p:nvPr/>
        </p:nvSpPr>
        <p:spPr>
          <a:xfrm>
            <a:off x="1381174" y="6470548"/>
            <a:ext cx="3759835"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Map of Manhattan showing the location of subway</a:t>
            </a:r>
            <a:r>
              <a:rPr dirty="0" sz="1050" spc="-100" b="1">
                <a:latin typeface="Arial"/>
                <a:cs typeface="Arial"/>
              </a:rPr>
              <a:t> </a:t>
            </a:r>
            <a:r>
              <a:rPr dirty="0" sz="1050" b="1">
                <a:latin typeface="Arial"/>
                <a:cs typeface="Arial"/>
              </a:rPr>
              <a:t>stations</a:t>
            </a:r>
            <a:endParaRPr sz="1050">
              <a:latin typeface="Arial"/>
              <a:cs typeface="Arial"/>
            </a:endParaRPr>
          </a:p>
        </p:txBody>
      </p:sp>
      <p:sp>
        <p:nvSpPr>
          <p:cNvPr id="19" name="object 1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0" name="object 20"/>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1" name="object 11"/>
          <p:cNvSpPr txBox="1"/>
          <p:nvPr/>
        </p:nvSpPr>
        <p:spPr>
          <a:xfrm>
            <a:off x="1381174" y="108892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25">
                <a:latin typeface="Arial"/>
                <a:cs typeface="Arial"/>
              </a:rPr>
              <a:t>(76,</a:t>
            </a:r>
            <a:r>
              <a:rPr dirty="0" sz="1050" spc="195">
                <a:latin typeface="Arial"/>
                <a:cs typeface="Arial"/>
              </a:rPr>
              <a:t> </a:t>
            </a:r>
            <a:r>
              <a:rPr dirty="0" sz="1050" spc="110">
                <a:latin typeface="Arial"/>
                <a:cs typeface="Arial"/>
              </a:rPr>
              <a:t>4)</a:t>
            </a:r>
            <a:endParaRPr sz="1050">
              <a:latin typeface="Arial"/>
              <a:cs typeface="Arial"/>
            </a:endParaRPr>
          </a:p>
        </p:txBody>
      </p:sp>
      <p:graphicFrame>
        <p:nvGraphicFramePr>
          <p:cNvPr id="12" name="object 12"/>
          <p:cNvGraphicFramePr>
            <a:graphicFrameLocks noGrp="1"/>
          </p:cNvGraphicFramePr>
          <p:nvPr/>
        </p:nvGraphicFramePr>
        <p:xfrm>
          <a:off x="669180" y="1402637"/>
          <a:ext cx="6348095" cy="1524000"/>
        </p:xfrm>
        <a:graphic>
          <a:graphicData uri="http://schemas.openxmlformats.org/drawingml/2006/table">
            <a:tbl>
              <a:tblPr firstRow="1" bandRow="1">
                <a:tableStyleId>{2D5ABB26-0587-4C30-8999-92F81FD0307C}</a:tableStyleId>
              </a:tblPr>
              <a:tblGrid>
                <a:gridCol w="727710"/>
                <a:gridCol w="1941194"/>
                <a:gridCol w="2323465"/>
                <a:gridCol w="656589"/>
                <a:gridCol w="696595"/>
              </a:tblGrid>
              <a:tr h="341630">
                <a:tc>
                  <a:txBody>
                    <a:bodyPr/>
                    <a:lstStyle/>
                    <a:p>
                      <a:pPr marL="31750">
                        <a:lnSpc>
                          <a:spcPts val="990"/>
                        </a:lnSpc>
                      </a:pPr>
                      <a:r>
                        <a:rPr dirty="0" sz="1050" spc="105">
                          <a:latin typeface="Arial"/>
                          <a:cs typeface="Arial"/>
                        </a:rPr>
                        <a:t>Out[26]:</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sub_station</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9530">
                        <a:lnSpc>
                          <a:spcPct val="100000"/>
                        </a:lnSpc>
                        <a:spcBef>
                          <a:spcPts val="5"/>
                        </a:spcBef>
                      </a:pPr>
                      <a:r>
                        <a:rPr dirty="0" sz="900" b="1">
                          <a:latin typeface="Arial"/>
                          <a:cs typeface="Arial"/>
                        </a:rPr>
                        <a:t>sub_address</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8895">
                        <a:lnSpc>
                          <a:spcPct val="100000"/>
                        </a:lnSpc>
                        <a:spcBef>
                          <a:spcPts val="5"/>
                        </a:spcBef>
                      </a:pPr>
                      <a:r>
                        <a:rPr dirty="0" sz="900" b="1">
                          <a:latin typeface="Arial"/>
                          <a:cs typeface="Arial"/>
                        </a:rPr>
                        <a:t>lat</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long</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409"/>
                        </a:spcBef>
                      </a:pPr>
                      <a:r>
                        <a:rPr dirty="0" sz="900" b="1">
                          <a:latin typeface="Arial"/>
                          <a:cs typeface="Arial"/>
                        </a:rPr>
                        <a:t>0 </a:t>
                      </a:r>
                      <a:r>
                        <a:rPr dirty="0" sz="900">
                          <a:latin typeface="Arial"/>
                          <a:cs typeface="Arial"/>
                        </a:rPr>
                        <a:t>Dyckman Street Subway</a:t>
                      </a:r>
                      <a:r>
                        <a:rPr dirty="0" sz="900" spc="-135">
                          <a:latin typeface="Arial"/>
                          <a:cs typeface="Arial"/>
                        </a:rPr>
                        <a:t> </a:t>
                      </a:r>
                      <a:r>
                        <a:rPr dirty="0" sz="900">
                          <a:latin typeface="Arial"/>
                          <a:cs typeface="Arial"/>
                        </a:rPr>
                        <a:t>Station</a:t>
                      </a:r>
                      <a:endParaRPr sz="900">
                        <a:latin typeface="Arial"/>
                        <a:cs typeface="Arial"/>
                      </a:endParaRPr>
                    </a:p>
                  </a:txBody>
                  <a:tcPr marL="0" marR="0" marB="0" marT="52069">
                    <a:lnT w="12700">
                      <a:solidFill>
                        <a:srgbClr val="000000"/>
                      </a:solidFill>
                      <a:prstDash val="solid"/>
                    </a:lnT>
                  </a:tcPr>
                </a:tc>
                <a:tc>
                  <a:txBody>
                    <a:bodyPr/>
                    <a:lstStyle/>
                    <a:p>
                      <a:pPr algn="r" marR="49530">
                        <a:lnSpc>
                          <a:spcPct val="100000"/>
                        </a:lnSpc>
                        <a:spcBef>
                          <a:spcPts val="409"/>
                        </a:spcBef>
                      </a:pPr>
                      <a:r>
                        <a:rPr dirty="0" sz="900">
                          <a:latin typeface="Arial"/>
                          <a:cs typeface="Arial"/>
                        </a:rPr>
                        <a:t>170 Nagle </a:t>
                      </a:r>
                      <a:r>
                        <a:rPr dirty="0" sz="900" spc="-5">
                          <a:latin typeface="Arial"/>
                          <a:cs typeface="Arial"/>
                        </a:rPr>
                        <a:t>Ave, </a:t>
                      </a:r>
                      <a:r>
                        <a:rPr dirty="0" sz="900">
                          <a:latin typeface="Arial"/>
                          <a:cs typeface="Arial"/>
                        </a:rPr>
                        <a:t>New </a:t>
                      </a:r>
                      <a:r>
                        <a:rPr dirty="0" sz="900" spc="-20">
                          <a:latin typeface="Arial"/>
                          <a:cs typeface="Arial"/>
                        </a:rPr>
                        <a:t>York, </a:t>
                      </a:r>
                      <a:r>
                        <a:rPr dirty="0" sz="900">
                          <a:latin typeface="Arial"/>
                          <a:cs typeface="Arial"/>
                        </a:rPr>
                        <a:t>NY 10034,</a:t>
                      </a:r>
                      <a:r>
                        <a:rPr dirty="0" sz="900" spc="-60">
                          <a:latin typeface="Arial"/>
                          <a:cs typeface="Arial"/>
                        </a:rPr>
                        <a:t> </a:t>
                      </a:r>
                      <a:r>
                        <a:rPr dirty="0" sz="900">
                          <a:latin typeface="Arial"/>
                          <a:cs typeface="Arial"/>
                        </a:rPr>
                        <a:t>USA</a:t>
                      </a:r>
                      <a:endParaRPr sz="900">
                        <a:latin typeface="Arial"/>
                        <a:cs typeface="Arial"/>
                      </a:endParaRPr>
                    </a:p>
                  </a:txBody>
                  <a:tcPr marL="0" marR="0" marB="0" marT="52069">
                    <a:lnT w="12700">
                      <a:solidFill>
                        <a:srgbClr val="000000"/>
                      </a:solidFill>
                      <a:prstDash val="solid"/>
                    </a:lnT>
                  </a:tcPr>
                </a:tc>
                <a:tc>
                  <a:txBody>
                    <a:bodyPr/>
                    <a:lstStyle/>
                    <a:p>
                      <a:pPr algn="r" marR="48895">
                        <a:lnSpc>
                          <a:spcPct val="100000"/>
                        </a:lnSpc>
                        <a:spcBef>
                          <a:spcPts val="409"/>
                        </a:spcBef>
                      </a:pPr>
                      <a:r>
                        <a:rPr dirty="0" sz="900">
                          <a:latin typeface="Arial"/>
                          <a:cs typeface="Arial"/>
                        </a:rPr>
                        <a:t>40.861857</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a:latin typeface="Arial"/>
                          <a:cs typeface="Arial"/>
                        </a:rPr>
                        <a:t>-73.924509</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tabLst>
                          <a:tab pos="535305" algn="l"/>
                        </a:tabLst>
                      </a:pPr>
                      <a:r>
                        <a:rPr dirty="0" sz="900" b="1">
                          <a:latin typeface="Arial"/>
                          <a:cs typeface="Arial"/>
                        </a:rPr>
                        <a:t>1	</a:t>
                      </a:r>
                      <a:r>
                        <a:rPr dirty="0" sz="900">
                          <a:latin typeface="Arial"/>
                          <a:cs typeface="Arial"/>
                        </a:rPr>
                        <a:t>57 Street Subway</a:t>
                      </a:r>
                      <a:r>
                        <a:rPr dirty="0" sz="900" spc="-100">
                          <a:latin typeface="Arial"/>
                          <a:cs typeface="Arial"/>
                        </a:rPr>
                        <a:t> </a:t>
                      </a:r>
                      <a:r>
                        <a:rPr dirty="0" sz="900">
                          <a:latin typeface="Arial"/>
                          <a:cs typeface="Arial"/>
                        </a:rPr>
                        <a:t>Station</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New </a:t>
                      </a:r>
                      <a:r>
                        <a:rPr dirty="0" sz="900" spc="-20">
                          <a:latin typeface="Arial"/>
                          <a:cs typeface="Arial"/>
                        </a:rPr>
                        <a:t>York, </a:t>
                      </a:r>
                      <a:r>
                        <a:rPr dirty="0" sz="900">
                          <a:latin typeface="Arial"/>
                          <a:cs typeface="Arial"/>
                        </a:rPr>
                        <a:t>NY 10106,</a:t>
                      </a:r>
                      <a:r>
                        <a:rPr dirty="0" sz="900" spc="-65">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40.764250</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-73.954525</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tabLst>
                          <a:tab pos="1380490" algn="l"/>
                        </a:tabLst>
                      </a:pPr>
                      <a:r>
                        <a:rPr dirty="0" sz="900" b="1">
                          <a:latin typeface="Arial"/>
                          <a:cs typeface="Arial"/>
                        </a:rPr>
                        <a:t>2	</a:t>
                      </a:r>
                      <a:r>
                        <a:rPr dirty="0" sz="900">
                          <a:latin typeface="Arial"/>
                          <a:cs typeface="Arial"/>
                        </a:rPr>
                        <a:t>Broad</a:t>
                      </a:r>
                      <a:r>
                        <a:rPr dirty="0" sz="900" spc="-100">
                          <a:latin typeface="Arial"/>
                          <a:cs typeface="Arial"/>
                        </a:rPr>
                        <a:t> </a:t>
                      </a:r>
                      <a:r>
                        <a:rPr dirty="0" sz="900">
                          <a:latin typeface="Arial"/>
                          <a:cs typeface="Arial"/>
                        </a:rPr>
                        <a:t>St</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New </a:t>
                      </a:r>
                      <a:r>
                        <a:rPr dirty="0" sz="900" spc="-20">
                          <a:latin typeface="Arial"/>
                          <a:cs typeface="Arial"/>
                        </a:rPr>
                        <a:t>York, </a:t>
                      </a:r>
                      <a:r>
                        <a:rPr dirty="0" sz="900">
                          <a:latin typeface="Arial"/>
                          <a:cs typeface="Arial"/>
                        </a:rPr>
                        <a:t>NY 10005,</a:t>
                      </a:r>
                      <a:r>
                        <a:rPr dirty="0" sz="900" spc="-65">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40.730862</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-73.987156</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tabLst>
                          <a:tab pos="910590" algn="l"/>
                        </a:tabLst>
                      </a:pPr>
                      <a:r>
                        <a:rPr dirty="0" sz="900" b="1">
                          <a:latin typeface="Arial"/>
                          <a:cs typeface="Arial"/>
                        </a:rPr>
                        <a:t>3	</a:t>
                      </a:r>
                      <a:r>
                        <a:rPr dirty="0" sz="900">
                          <a:latin typeface="Arial"/>
                          <a:cs typeface="Arial"/>
                        </a:rPr>
                        <a:t>175 Street</a:t>
                      </a:r>
                      <a:r>
                        <a:rPr dirty="0" sz="900" spc="-100">
                          <a:latin typeface="Arial"/>
                          <a:cs typeface="Arial"/>
                        </a:rPr>
                        <a:t> </a:t>
                      </a:r>
                      <a:r>
                        <a:rPr dirty="0" sz="900">
                          <a:latin typeface="Arial"/>
                          <a:cs typeface="Arial"/>
                        </a:rPr>
                        <a:t>Station</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807 W 177th St, New </a:t>
                      </a:r>
                      <a:r>
                        <a:rPr dirty="0" sz="900" spc="-20">
                          <a:latin typeface="Arial"/>
                          <a:cs typeface="Arial"/>
                        </a:rPr>
                        <a:t>York, </a:t>
                      </a:r>
                      <a:r>
                        <a:rPr dirty="0" sz="900">
                          <a:latin typeface="Arial"/>
                          <a:cs typeface="Arial"/>
                        </a:rPr>
                        <a:t>NY 10033,</a:t>
                      </a:r>
                      <a:r>
                        <a:rPr dirty="0" sz="900" spc="-65">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40.847991</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-73.939785</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50165">
                        <a:lnSpc>
                          <a:spcPts val="990"/>
                        </a:lnSpc>
                        <a:spcBef>
                          <a:spcPts val="385"/>
                        </a:spcBef>
                        <a:tabLst>
                          <a:tab pos="1077595" algn="l"/>
                        </a:tabLst>
                      </a:pPr>
                      <a:r>
                        <a:rPr dirty="0" sz="900" b="1">
                          <a:latin typeface="Arial"/>
                          <a:cs typeface="Arial"/>
                        </a:rPr>
                        <a:t>4	</a:t>
                      </a:r>
                      <a:r>
                        <a:rPr dirty="0" sz="900">
                          <a:latin typeface="Arial"/>
                          <a:cs typeface="Arial"/>
                        </a:rPr>
                        <a:t>5 </a:t>
                      </a:r>
                      <a:r>
                        <a:rPr dirty="0" sz="900" spc="-10">
                          <a:latin typeface="Arial"/>
                          <a:cs typeface="Arial"/>
                        </a:rPr>
                        <a:t>Av </a:t>
                      </a:r>
                      <a:r>
                        <a:rPr dirty="0" sz="900">
                          <a:latin typeface="Arial"/>
                          <a:cs typeface="Arial"/>
                        </a:rPr>
                        <a:t>and 53</a:t>
                      </a:r>
                      <a:r>
                        <a:rPr dirty="0" sz="900" spc="-90">
                          <a:latin typeface="Arial"/>
                          <a:cs typeface="Arial"/>
                        </a:rPr>
                        <a:t> </a:t>
                      </a:r>
                      <a:r>
                        <a:rPr dirty="0" sz="900">
                          <a:latin typeface="Arial"/>
                          <a:cs typeface="Arial"/>
                        </a:rPr>
                        <a:t>St</a:t>
                      </a:r>
                      <a:endParaRPr sz="900">
                        <a:latin typeface="Arial"/>
                        <a:cs typeface="Arial"/>
                      </a:endParaRPr>
                    </a:p>
                  </a:txBody>
                  <a:tcPr marL="0" marR="0" marB="0" marT="48895"/>
                </a:tc>
                <a:tc>
                  <a:txBody>
                    <a:bodyPr/>
                    <a:lstStyle/>
                    <a:p>
                      <a:pPr algn="r" marR="49530">
                        <a:lnSpc>
                          <a:spcPts val="990"/>
                        </a:lnSpc>
                        <a:spcBef>
                          <a:spcPts val="385"/>
                        </a:spcBef>
                      </a:pPr>
                      <a:r>
                        <a:rPr dirty="0" sz="900">
                          <a:latin typeface="Arial"/>
                          <a:cs typeface="Arial"/>
                        </a:rPr>
                        <a:t>New </a:t>
                      </a:r>
                      <a:r>
                        <a:rPr dirty="0" sz="900" spc="-20">
                          <a:latin typeface="Arial"/>
                          <a:cs typeface="Arial"/>
                        </a:rPr>
                        <a:t>York, </a:t>
                      </a:r>
                      <a:r>
                        <a:rPr dirty="0" sz="900">
                          <a:latin typeface="Arial"/>
                          <a:cs typeface="Arial"/>
                        </a:rPr>
                        <a:t>NY 10022,</a:t>
                      </a:r>
                      <a:r>
                        <a:rPr dirty="0" sz="900" spc="-65">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48895">
                        <a:lnSpc>
                          <a:spcPts val="990"/>
                        </a:lnSpc>
                        <a:spcBef>
                          <a:spcPts val="385"/>
                        </a:spcBef>
                      </a:pPr>
                      <a:r>
                        <a:rPr dirty="0" sz="900">
                          <a:latin typeface="Arial"/>
                          <a:cs typeface="Arial"/>
                        </a:rPr>
                        <a:t>40.764250</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-73.954525</a:t>
                      </a:r>
                      <a:endParaRPr sz="900">
                        <a:latin typeface="Arial"/>
                        <a:cs typeface="Arial"/>
                      </a:endParaRPr>
                    </a:p>
                  </a:txBody>
                  <a:tcPr marL="0" marR="0" marB="0" marT="48895"/>
                </a:tc>
              </a:tr>
            </a:tbl>
          </a:graphicData>
        </a:graphic>
      </p:graphicFrame>
      <p:sp>
        <p:nvSpPr>
          <p:cNvPr id="13" name="object 13"/>
          <p:cNvSpPr txBox="1"/>
          <p:nvPr/>
        </p:nvSpPr>
        <p:spPr>
          <a:xfrm>
            <a:off x="688230" y="381307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Out[27]:</a:t>
            </a:r>
            <a:endParaRPr sz="1050">
              <a:latin typeface="Arial"/>
              <a:cs typeface="Arial"/>
            </a:endParaRPr>
          </a:p>
        </p:txBody>
      </p:sp>
      <p:sp>
        <p:nvSpPr>
          <p:cNvPr id="14" name="object 14"/>
          <p:cNvSpPr txBox="1"/>
          <p:nvPr/>
        </p:nvSpPr>
        <p:spPr>
          <a:xfrm>
            <a:off x="1381174" y="381307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25">
                <a:latin typeface="Arial"/>
                <a:cs typeface="Arial"/>
              </a:rPr>
              <a:t>(22,</a:t>
            </a:r>
            <a:r>
              <a:rPr dirty="0" sz="1050" spc="195">
                <a:latin typeface="Arial"/>
                <a:cs typeface="Arial"/>
              </a:rPr>
              <a:t> </a:t>
            </a:r>
            <a:r>
              <a:rPr dirty="0" sz="1050" spc="110">
                <a:latin typeface="Arial"/>
                <a:cs typeface="Arial"/>
              </a:rPr>
              <a:t>4)</a:t>
            </a:r>
            <a:endParaRPr sz="1050">
              <a:latin typeface="Arial"/>
              <a:cs typeface="Arial"/>
            </a:endParaRPr>
          </a:p>
        </p:txBody>
      </p:sp>
      <p:graphicFrame>
        <p:nvGraphicFramePr>
          <p:cNvPr id="15" name="object 15"/>
          <p:cNvGraphicFramePr>
            <a:graphicFrameLocks noGrp="1"/>
          </p:cNvGraphicFramePr>
          <p:nvPr/>
        </p:nvGraphicFramePr>
        <p:xfrm>
          <a:off x="669180" y="4555412"/>
          <a:ext cx="6005195" cy="1524000"/>
        </p:xfrm>
        <a:graphic>
          <a:graphicData uri="http://schemas.openxmlformats.org/drawingml/2006/table">
            <a:tbl>
              <a:tblPr firstRow="1" bandRow="1">
                <a:tableStyleId>{2D5ABB26-0587-4C30-8999-92F81FD0307C}</a:tableStyleId>
              </a:tblPr>
              <a:tblGrid>
                <a:gridCol w="727710"/>
                <a:gridCol w="1722754"/>
                <a:gridCol w="2199640"/>
                <a:gridCol w="657225"/>
                <a:gridCol w="697229"/>
              </a:tblGrid>
              <a:tr h="341630">
                <a:tc>
                  <a:txBody>
                    <a:bodyPr/>
                    <a:lstStyle/>
                    <a:p>
                      <a:pPr marL="31750">
                        <a:lnSpc>
                          <a:spcPts val="990"/>
                        </a:lnSpc>
                      </a:pPr>
                      <a:r>
                        <a:rPr dirty="0" sz="1050" spc="105">
                          <a:latin typeface="Arial"/>
                          <a:cs typeface="Arial"/>
                        </a:rPr>
                        <a:t>Out[28]:</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50800">
                        <a:lnSpc>
                          <a:spcPct val="100000"/>
                        </a:lnSpc>
                        <a:spcBef>
                          <a:spcPts val="5"/>
                        </a:spcBef>
                      </a:pPr>
                      <a:r>
                        <a:rPr dirty="0" sz="900" b="1">
                          <a:latin typeface="Arial"/>
                          <a:cs typeface="Arial"/>
                        </a:rPr>
                        <a:t>sub_station</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sub_address</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lat</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2069">
                        <a:lnSpc>
                          <a:spcPct val="100000"/>
                        </a:lnSpc>
                        <a:spcBef>
                          <a:spcPts val="5"/>
                        </a:spcBef>
                      </a:pPr>
                      <a:r>
                        <a:rPr dirty="0" sz="900" b="1">
                          <a:latin typeface="Arial"/>
                          <a:cs typeface="Arial"/>
                        </a:rPr>
                        <a:t>long</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50800">
                        <a:lnSpc>
                          <a:spcPct val="100000"/>
                        </a:lnSpc>
                        <a:spcBef>
                          <a:spcPts val="409"/>
                        </a:spcBef>
                      </a:pPr>
                      <a:r>
                        <a:rPr dirty="0" sz="900" b="1">
                          <a:latin typeface="Arial"/>
                          <a:cs typeface="Arial"/>
                        </a:rPr>
                        <a:t>17 </a:t>
                      </a:r>
                      <a:r>
                        <a:rPr dirty="0" sz="900">
                          <a:latin typeface="Arial"/>
                          <a:cs typeface="Arial"/>
                        </a:rPr>
                        <a:t>190 Street Subway</a:t>
                      </a:r>
                      <a:r>
                        <a:rPr dirty="0" sz="900" spc="-135">
                          <a:latin typeface="Arial"/>
                          <a:cs typeface="Arial"/>
                        </a:rPr>
                        <a:t> </a:t>
                      </a:r>
                      <a:r>
                        <a:rPr dirty="0" sz="900">
                          <a:latin typeface="Arial"/>
                          <a:cs typeface="Arial"/>
                        </a:rPr>
                        <a:t>Station</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a:latin typeface="Arial"/>
                          <a:cs typeface="Arial"/>
                        </a:rPr>
                        <a:t>Bennett </a:t>
                      </a:r>
                      <a:r>
                        <a:rPr dirty="0" sz="900" spc="-5">
                          <a:latin typeface="Arial"/>
                          <a:cs typeface="Arial"/>
                        </a:rPr>
                        <a:t>Ave, </a:t>
                      </a:r>
                      <a:r>
                        <a:rPr dirty="0" sz="900">
                          <a:latin typeface="Arial"/>
                          <a:cs typeface="Arial"/>
                        </a:rPr>
                        <a:t>New </a:t>
                      </a:r>
                      <a:r>
                        <a:rPr dirty="0" sz="900" spc="-20">
                          <a:latin typeface="Arial"/>
                          <a:cs typeface="Arial"/>
                        </a:rPr>
                        <a:t>York, </a:t>
                      </a:r>
                      <a:r>
                        <a:rPr dirty="0" sz="900">
                          <a:latin typeface="Arial"/>
                          <a:cs typeface="Arial"/>
                        </a:rPr>
                        <a:t>NY 10040,</a:t>
                      </a:r>
                      <a:r>
                        <a:rPr dirty="0" sz="900" spc="-60">
                          <a:latin typeface="Arial"/>
                          <a:cs typeface="Arial"/>
                        </a:rPr>
                        <a:t> </a:t>
                      </a:r>
                      <a:r>
                        <a:rPr dirty="0" sz="900">
                          <a:latin typeface="Arial"/>
                          <a:cs typeface="Arial"/>
                        </a:rPr>
                        <a:t>USA</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a:latin typeface="Arial"/>
                          <a:cs typeface="Arial"/>
                        </a:rPr>
                        <a:t>40.858</a:t>
                      </a:r>
                      <a:r>
                        <a:rPr dirty="0" sz="900" spc="-70">
                          <a:latin typeface="Arial"/>
                          <a:cs typeface="Arial"/>
                        </a:rPr>
                        <a:t>1</a:t>
                      </a:r>
                      <a:r>
                        <a:rPr dirty="0" sz="900">
                          <a:latin typeface="Arial"/>
                          <a:cs typeface="Arial"/>
                        </a:rPr>
                        <a:t>13</a:t>
                      </a:r>
                      <a:endParaRPr sz="900">
                        <a:latin typeface="Arial"/>
                        <a:cs typeface="Arial"/>
                      </a:endParaRPr>
                    </a:p>
                  </a:txBody>
                  <a:tcPr marL="0" marR="0" marB="0" marT="52069">
                    <a:lnT w="12700">
                      <a:solidFill>
                        <a:srgbClr val="000000"/>
                      </a:solidFill>
                      <a:prstDash val="solid"/>
                    </a:lnT>
                  </a:tcPr>
                </a:tc>
                <a:tc>
                  <a:txBody>
                    <a:bodyPr/>
                    <a:lstStyle/>
                    <a:p>
                      <a:pPr algn="r" marR="52069">
                        <a:lnSpc>
                          <a:spcPct val="100000"/>
                        </a:lnSpc>
                        <a:spcBef>
                          <a:spcPts val="409"/>
                        </a:spcBef>
                      </a:pPr>
                      <a:r>
                        <a:rPr dirty="0" sz="900">
                          <a:latin typeface="Arial"/>
                          <a:cs typeface="Arial"/>
                        </a:rPr>
                        <a:t>-73.932983</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800">
                        <a:lnSpc>
                          <a:spcPct val="100000"/>
                        </a:lnSpc>
                        <a:spcBef>
                          <a:spcPts val="385"/>
                        </a:spcBef>
                      </a:pPr>
                      <a:r>
                        <a:rPr dirty="0" sz="900" b="1">
                          <a:latin typeface="Arial"/>
                          <a:cs typeface="Arial"/>
                        </a:rPr>
                        <a:t>18 </a:t>
                      </a:r>
                      <a:r>
                        <a:rPr dirty="0" sz="900">
                          <a:latin typeface="Arial"/>
                          <a:cs typeface="Arial"/>
                        </a:rPr>
                        <a:t>59 St-Lexington </a:t>
                      </a:r>
                      <a:r>
                        <a:rPr dirty="0" sz="900" spc="-10">
                          <a:latin typeface="Arial"/>
                          <a:cs typeface="Arial"/>
                        </a:rPr>
                        <a:t>Av</a:t>
                      </a:r>
                      <a:r>
                        <a:rPr dirty="0" sz="900" spc="-114">
                          <a:latin typeface="Arial"/>
                          <a:cs typeface="Arial"/>
                        </a:rPr>
                        <a:t> </a:t>
                      </a:r>
                      <a:r>
                        <a:rPr dirty="0" sz="900">
                          <a:latin typeface="Arial"/>
                          <a:cs typeface="Arial"/>
                        </a:rPr>
                        <a:t>Station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E 60th St, New </a:t>
                      </a:r>
                      <a:r>
                        <a:rPr dirty="0" sz="900" spc="-20">
                          <a:latin typeface="Arial"/>
                          <a:cs typeface="Arial"/>
                        </a:rPr>
                        <a:t>York, </a:t>
                      </a:r>
                      <a:r>
                        <a:rPr dirty="0" sz="900">
                          <a:latin typeface="Arial"/>
                          <a:cs typeface="Arial"/>
                        </a:rPr>
                        <a:t>NY 10065,</a:t>
                      </a:r>
                      <a:r>
                        <a:rPr dirty="0" sz="900" spc="-65">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40.762259</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-73.966271</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800">
                        <a:lnSpc>
                          <a:spcPct val="100000"/>
                        </a:lnSpc>
                        <a:spcBef>
                          <a:spcPts val="385"/>
                        </a:spcBef>
                        <a:tabLst>
                          <a:tab pos="751840" algn="l"/>
                        </a:tabLst>
                      </a:pPr>
                      <a:r>
                        <a:rPr dirty="0" sz="900" b="1">
                          <a:latin typeface="Arial"/>
                          <a:cs typeface="Arial"/>
                        </a:rPr>
                        <a:t>19	</a:t>
                      </a:r>
                      <a:r>
                        <a:rPr dirty="0" sz="900">
                          <a:latin typeface="Arial"/>
                          <a:cs typeface="Arial"/>
                        </a:rPr>
                        <a:t>57 Street</a:t>
                      </a:r>
                      <a:r>
                        <a:rPr dirty="0" sz="900" spc="-100">
                          <a:latin typeface="Arial"/>
                          <a:cs typeface="Arial"/>
                        </a:rPr>
                        <a:t> </a:t>
                      </a:r>
                      <a:r>
                        <a:rPr dirty="0" sz="900">
                          <a:latin typeface="Arial"/>
                          <a:cs typeface="Arial"/>
                        </a:rPr>
                        <a:t>Station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New </a:t>
                      </a:r>
                      <a:r>
                        <a:rPr dirty="0" sz="900" spc="-20">
                          <a:latin typeface="Arial"/>
                          <a:cs typeface="Arial"/>
                        </a:rPr>
                        <a:t>York, </a:t>
                      </a:r>
                      <a:r>
                        <a:rPr dirty="0" sz="900">
                          <a:latin typeface="Arial"/>
                          <a:cs typeface="Arial"/>
                        </a:rPr>
                        <a:t>NY 10019, United</a:t>
                      </a:r>
                      <a:r>
                        <a:rPr dirty="0" sz="900" spc="-65">
                          <a:latin typeface="Arial"/>
                          <a:cs typeface="Arial"/>
                        </a:rPr>
                        <a:t> </a:t>
                      </a:r>
                      <a:r>
                        <a:rPr dirty="0" sz="900">
                          <a:latin typeface="Arial"/>
                          <a:cs typeface="Arial"/>
                        </a:rPr>
                        <a:t>States</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40.764250</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-73.954525</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800">
                        <a:lnSpc>
                          <a:spcPct val="100000"/>
                        </a:lnSpc>
                        <a:spcBef>
                          <a:spcPts val="385"/>
                        </a:spcBef>
                        <a:tabLst>
                          <a:tab pos="817244" algn="l"/>
                        </a:tabLst>
                      </a:pPr>
                      <a:r>
                        <a:rPr dirty="0" sz="900" b="1">
                          <a:latin typeface="Arial"/>
                          <a:cs typeface="Arial"/>
                        </a:rPr>
                        <a:t>20	</a:t>
                      </a:r>
                      <a:r>
                        <a:rPr dirty="0" sz="900">
                          <a:latin typeface="Arial"/>
                          <a:cs typeface="Arial"/>
                        </a:rPr>
                        <a:t>14 Street / 8</a:t>
                      </a:r>
                      <a:r>
                        <a:rPr dirty="0" sz="900" spc="-100">
                          <a:latin typeface="Arial"/>
                          <a:cs typeface="Arial"/>
                        </a:rPr>
                        <a:t> </a:t>
                      </a:r>
                      <a:r>
                        <a:rPr dirty="0" sz="900" spc="-10">
                          <a:latin typeface="Arial"/>
                          <a:cs typeface="Arial"/>
                        </a:rPr>
                        <a:t>Av</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New </a:t>
                      </a:r>
                      <a:r>
                        <a:rPr dirty="0" sz="900" spc="-20">
                          <a:latin typeface="Arial"/>
                          <a:cs typeface="Arial"/>
                        </a:rPr>
                        <a:t>York, </a:t>
                      </a:r>
                      <a:r>
                        <a:rPr dirty="0" sz="900">
                          <a:latin typeface="Arial"/>
                          <a:cs typeface="Arial"/>
                        </a:rPr>
                        <a:t>NY 10014, United</a:t>
                      </a:r>
                      <a:r>
                        <a:rPr dirty="0" sz="900" spc="-65">
                          <a:latin typeface="Arial"/>
                          <a:cs typeface="Arial"/>
                        </a:rPr>
                        <a:t> </a:t>
                      </a:r>
                      <a:r>
                        <a:rPr dirty="0" sz="900">
                          <a:latin typeface="Arial"/>
                          <a:cs typeface="Arial"/>
                        </a:rPr>
                        <a:t>States</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40.730862</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-73.987156</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50800">
                        <a:lnSpc>
                          <a:spcPts val="990"/>
                        </a:lnSpc>
                        <a:spcBef>
                          <a:spcPts val="385"/>
                        </a:spcBef>
                        <a:tabLst>
                          <a:tab pos="624840" algn="l"/>
                        </a:tabLst>
                      </a:pPr>
                      <a:r>
                        <a:rPr dirty="0" sz="900" b="1">
                          <a:latin typeface="Arial"/>
                          <a:cs typeface="Arial"/>
                        </a:rPr>
                        <a:t>21	</a:t>
                      </a:r>
                      <a:r>
                        <a:rPr dirty="0" sz="900" spc="-25">
                          <a:latin typeface="Arial"/>
                          <a:cs typeface="Arial"/>
                        </a:rPr>
                        <a:t>MTA </a:t>
                      </a:r>
                      <a:r>
                        <a:rPr dirty="0" sz="900">
                          <a:latin typeface="Arial"/>
                          <a:cs typeface="Arial"/>
                        </a:rPr>
                        <a:t>New </a:t>
                      </a:r>
                      <a:r>
                        <a:rPr dirty="0" sz="900" spc="-25">
                          <a:latin typeface="Arial"/>
                          <a:cs typeface="Arial"/>
                        </a:rPr>
                        <a:t>York</a:t>
                      </a:r>
                      <a:r>
                        <a:rPr dirty="0" sz="900" spc="-55">
                          <a:latin typeface="Arial"/>
                          <a:cs typeface="Arial"/>
                        </a:rPr>
                        <a:t> </a:t>
                      </a:r>
                      <a:r>
                        <a:rPr dirty="0" sz="900">
                          <a:latin typeface="Arial"/>
                          <a:cs typeface="Arial"/>
                        </a:rPr>
                        <a:t>City</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525 </a:t>
                      </a:r>
                      <a:r>
                        <a:rPr dirty="0" sz="900" spc="-20">
                          <a:latin typeface="Arial"/>
                          <a:cs typeface="Arial"/>
                        </a:rPr>
                        <a:t>11th </a:t>
                      </a:r>
                      <a:r>
                        <a:rPr dirty="0" sz="900" spc="-5">
                          <a:latin typeface="Arial"/>
                          <a:cs typeface="Arial"/>
                        </a:rPr>
                        <a:t>Ave, </a:t>
                      </a:r>
                      <a:r>
                        <a:rPr dirty="0" sz="900">
                          <a:latin typeface="Arial"/>
                          <a:cs typeface="Arial"/>
                        </a:rPr>
                        <a:t>New </a:t>
                      </a:r>
                      <a:r>
                        <a:rPr dirty="0" sz="900" spc="-20">
                          <a:latin typeface="Arial"/>
                          <a:cs typeface="Arial"/>
                        </a:rPr>
                        <a:t>York, </a:t>
                      </a:r>
                      <a:r>
                        <a:rPr dirty="0" sz="900">
                          <a:latin typeface="Arial"/>
                          <a:cs typeface="Arial"/>
                        </a:rPr>
                        <a:t>NY 10018,</a:t>
                      </a:r>
                      <a:r>
                        <a:rPr dirty="0" sz="900" spc="-30">
                          <a:latin typeface="Arial"/>
                          <a:cs typeface="Arial"/>
                        </a:rPr>
                        <a:t> </a:t>
                      </a:r>
                      <a:r>
                        <a:rPr dirty="0" sz="900">
                          <a:latin typeface="Arial"/>
                          <a:cs typeface="Arial"/>
                        </a:rPr>
                        <a:t>USA</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40.759809</a:t>
                      </a:r>
                      <a:endParaRPr sz="900">
                        <a:latin typeface="Arial"/>
                        <a:cs typeface="Arial"/>
                      </a:endParaRPr>
                    </a:p>
                  </a:txBody>
                  <a:tcPr marL="0" marR="0" marB="0" marT="48895"/>
                </a:tc>
                <a:tc>
                  <a:txBody>
                    <a:bodyPr/>
                    <a:lstStyle/>
                    <a:p>
                      <a:pPr algn="r" marR="52069">
                        <a:lnSpc>
                          <a:spcPts val="990"/>
                        </a:lnSpc>
                        <a:spcBef>
                          <a:spcPts val="385"/>
                        </a:spcBef>
                      </a:pPr>
                      <a:r>
                        <a:rPr dirty="0" sz="900">
                          <a:latin typeface="Arial"/>
                          <a:cs typeface="Arial"/>
                        </a:rPr>
                        <a:t>-73.999282</a:t>
                      </a:r>
                      <a:endParaRPr sz="900">
                        <a:latin typeface="Arial"/>
                        <a:cs typeface="Arial"/>
                      </a:endParaRPr>
                    </a:p>
                  </a:txBody>
                  <a:tcPr marL="0" marR="0" marB="0" marT="48895"/>
                </a:tc>
              </a:tr>
            </a:tbl>
          </a:graphicData>
        </a:graphic>
      </p:graphicFrame>
      <p:sp>
        <p:nvSpPr>
          <p:cNvPr id="16" name="object 16"/>
          <p:cNvSpPr txBox="1"/>
          <p:nvPr/>
        </p:nvSpPr>
        <p:spPr>
          <a:xfrm>
            <a:off x="1349374" y="469896"/>
            <a:ext cx="6000750" cy="509270"/>
          </a:xfrm>
          <a:prstGeom prst="rect">
            <a:avLst/>
          </a:prstGeom>
        </p:spPr>
        <p:txBody>
          <a:bodyPr wrap="square" lIns="0" tIns="12700" rIns="0" bIns="0" rtlCol="0" vert="horz">
            <a:spAutoFit/>
          </a:bodyPr>
          <a:lstStyle/>
          <a:p>
            <a:pPr marL="53975">
              <a:lnSpc>
                <a:spcPct val="100000"/>
              </a:lnSpc>
              <a:spcBef>
                <a:spcPts val="100"/>
              </a:spcBef>
            </a:pPr>
            <a:r>
              <a:rPr dirty="0" sz="1050" spc="50">
                <a:latin typeface="Arial"/>
                <a:cs typeface="Arial"/>
              </a:rPr>
              <a:t>mh=pd.read_csv('C:\Users\MUJ\Documents\Jupyter</a:t>
            </a:r>
            <a:r>
              <a:rPr dirty="0" sz="1050" spc="275">
                <a:latin typeface="Arial"/>
                <a:cs typeface="Arial"/>
              </a:rPr>
              <a:t> </a:t>
            </a:r>
            <a:r>
              <a:rPr dirty="0" sz="1050" spc="35">
                <a:latin typeface="Arial"/>
                <a:cs typeface="Arial"/>
              </a:rPr>
              <a:t>Notebooks\MH_subway.csv')</a:t>
            </a:r>
            <a:endParaRPr sz="1050">
              <a:latin typeface="Arial"/>
              <a:cs typeface="Arial"/>
            </a:endParaRPr>
          </a:p>
          <a:p>
            <a:pPr marL="53975" marR="4839335">
              <a:lnSpc>
                <a:spcPct val="101200"/>
              </a:lnSpc>
            </a:pPr>
            <a:r>
              <a:rPr dirty="0" sz="1050" spc="114" b="1">
                <a:latin typeface="Arial"/>
                <a:cs typeface="Arial"/>
              </a:rPr>
              <a:t>prin</a:t>
            </a:r>
            <a:r>
              <a:rPr dirty="0" sz="1050" spc="75" b="1">
                <a:latin typeface="Arial"/>
                <a:cs typeface="Arial"/>
              </a:rPr>
              <a:t>t</a:t>
            </a:r>
            <a:r>
              <a:rPr dirty="0" sz="1050" spc="220">
                <a:latin typeface="Arial"/>
                <a:cs typeface="Arial"/>
              </a:rPr>
              <a:t>(</a:t>
            </a:r>
            <a:r>
              <a:rPr dirty="0" sz="1050" spc="-185">
                <a:latin typeface="Arial"/>
                <a:cs typeface="Arial"/>
              </a:rPr>
              <a:t>m</a:t>
            </a:r>
            <a:r>
              <a:rPr dirty="0" sz="1050" spc="-130">
                <a:latin typeface="Arial"/>
                <a:cs typeface="Arial"/>
              </a:rPr>
              <a:t>h</a:t>
            </a:r>
            <a:r>
              <a:rPr dirty="0" sz="1050" spc="280">
                <a:latin typeface="Arial"/>
                <a:cs typeface="Arial"/>
              </a:rPr>
              <a:t>.</a:t>
            </a:r>
            <a:r>
              <a:rPr dirty="0" sz="1050" spc="5">
                <a:latin typeface="Arial"/>
                <a:cs typeface="Arial"/>
              </a:rPr>
              <a:t>shap</a:t>
            </a:r>
            <a:r>
              <a:rPr dirty="0" sz="1050">
                <a:latin typeface="Arial"/>
                <a:cs typeface="Arial"/>
              </a:rPr>
              <a:t>e</a:t>
            </a:r>
            <a:r>
              <a:rPr dirty="0" sz="1050" spc="200">
                <a:latin typeface="Arial"/>
                <a:cs typeface="Arial"/>
              </a:rPr>
              <a:t>)  </a:t>
            </a:r>
            <a:r>
              <a:rPr dirty="0" sz="1050" spc="40">
                <a:latin typeface="Arial"/>
                <a:cs typeface="Arial"/>
              </a:rPr>
              <a:t>mh.head()</a:t>
            </a:r>
            <a:endParaRPr sz="1050">
              <a:latin typeface="Arial"/>
              <a:cs typeface="Arial"/>
            </a:endParaRPr>
          </a:p>
        </p:txBody>
      </p:sp>
      <p:sp>
        <p:nvSpPr>
          <p:cNvPr id="17" name="object 17"/>
          <p:cNvSpPr txBox="1"/>
          <p:nvPr/>
        </p:nvSpPr>
        <p:spPr>
          <a:xfrm>
            <a:off x="1349374" y="3194039"/>
            <a:ext cx="6000750" cy="509270"/>
          </a:xfrm>
          <a:prstGeom prst="rect">
            <a:avLst/>
          </a:prstGeom>
        </p:spPr>
        <p:txBody>
          <a:bodyPr wrap="square" lIns="0" tIns="10795" rIns="0" bIns="0" rtlCol="0" vert="horz">
            <a:spAutoFit/>
          </a:bodyPr>
          <a:lstStyle/>
          <a:p>
            <a:pPr marL="53975" marR="1905">
              <a:lnSpc>
                <a:spcPct val="101200"/>
              </a:lnSpc>
              <a:spcBef>
                <a:spcPts val="85"/>
              </a:spcBef>
            </a:pPr>
            <a:r>
              <a:rPr dirty="0" sz="1050" spc="-10" i="1">
                <a:latin typeface="Arial"/>
                <a:cs typeface="Arial"/>
              </a:rPr>
              <a:t># </a:t>
            </a:r>
            <a:r>
              <a:rPr dirty="0" sz="1050" spc="35" i="1">
                <a:latin typeface="Arial"/>
                <a:cs typeface="Arial"/>
              </a:rPr>
              <a:t>removing </a:t>
            </a:r>
            <a:r>
              <a:rPr dirty="0" sz="1050" spc="110" i="1">
                <a:latin typeface="Arial"/>
                <a:cs typeface="Arial"/>
              </a:rPr>
              <a:t>duplicate </a:t>
            </a:r>
            <a:r>
              <a:rPr dirty="0" sz="1050" spc="20" i="1">
                <a:latin typeface="Arial"/>
                <a:cs typeface="Arial"/>
              </a:rPr>
              <a:t>rows </a:t>
            </a:r>
            <a:r>
              <a:rPr dirty="0" sz="1050" spc="-10" i="1">
                <a:latin typeface="Arial"/>
                <a:cs typeface="Arial"/>
              </a:rPr>
              <a:t>and </a:t>
            </a:r>
            <a:r>
              <a:rPr dirty="0" sz="1050" spc="110" i="1">
                <a:latin typeface="Arial"/>
                <a:cs typeface="Arial"/>
              </a:rPr>
              <a:t>creating </a:t>
            </a:r>
            <a:r>
              <a:rPr dirty="0" sz="1050" spc="-65" i="1">
                <a:latin typeface="Arial"/>
                <a:cs typeface="Arial"/>
              </a:rPr>
              <a:t>new </a:t>
            </a:r>
            <a:r>
              <a:rPr dirty="0" sz="1050" spc="110" i="1">
                <a:latin typeface="Arial"/>
                <a:cs typeface="Arial"/>
              </a:rPr>
              <a:t>set </a:t>
            </a:r>
            <a:r>
              <a:rPr dirty="0" sz="1050" spc="-50" i="1">
                <a:latin typeface="Arial"/>
                <a:cs typeface="Arial"/>
              </a:rPr>
              <a:t>mhsub1  </a:t>
            </a:r>
            <a:r>
              <a:rPr dirty="0" sz="1050" spc="100">
                <a:latin typeface="Arial"/>
                <a:cs typeface="Arial"/>
              </a:rPr>
              <a:t>mhsub1=mh.drop_duplicates(subset=['lat','long'], </a:t>
            </a:r>
            <a:r>
              <a:rPr dirty="0" sz="1050" spc="95">
                <a:latin typeface="Arial"/>
                <a:cs typeface="Arial"/>
              </a:rPr>
              <a:t>keep="last").reset_index(drop=Tr  </a:t>
            </a:r>
            <a:r>
              <a:rPr dirty="0" sz="1050">
                <a:latin typeface="Arial"/>
                <a:cs typeface="Arial"/>
              </a:rPr>
              <a:t>mhsub1.shape</a:t>
            </a:r>
            <a:endParaRPr sz="1050">
              <a:latin typeface="Arial"/>
              <a:cs typeface="Arial"/>
            </a:endParaRPr>
          </a:p>
        </p:txBody>
      </p:sp>
      <p:sp>
        <p:nvSpPr>
          <p:cNvPr id="18" name="object 18"/>
          <p:cNvSpPr txBox="1"/>
          <p:nvPr/>
        </p:nvSpPr>
        <p:spPr>
          <a:xfrm>
            <a:off x="1349374" y="4213214"/>
            <a:ext cx="6000750" cy="185420"/>
          </a:xfrm>
          <a:prstGeom prst="rect">
            <a:avLst/>
          </a:prstGeom>
        </p:spPr>
        <p:txBody>
          <a:bodyPr wrap="square" lIns="0" tIns="12700" rIns="0" bIns="0" rtlCol="0" vert="horz">
            <a:spAutoFit/>
          </a:bodyPr>
          <a:lstStyle/>
          <a:p>
            <a:pPr marL="53975">
              <a:lnSpc>
                <a:spcPct val="100000"/>
              </a:lnSpc>
              <a:spcBef>
                <a:spcPts val="100"/>
              </a:spcBef>
            </a:pPr>
            <a:r>
              <a:rPr dirty="0" sz="1050" spc="105">
                <a:latin typeface="Arial"/>
                <a:cs typeface="Arial"/>
              </a:rPr>
              <a:t>mhsub1.tail()</a:t>
            </a:r>
            <a:endParaRPr sz="10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p:nvPr/>
        </p:nvSpPr>
        <p:spPr>
          <a:xfrm>
            <a:off x="1520824" y="454015"/>
            <a:ext cx="38100" cy="38100"/>
          </a:xfrm>
          <a:custGeom>
            <a:avLst/>
            <a:gdLst/>
            <a:ahLst/>
            <a:cxnLst/>
            <a:rect l="l" t="t" r="r" b="b"/>
            <a:pathLst>
              <a:path w="38100" h="38100">
                <a:moveTo>
                  <a:pt x="21574" y="38100"/>
                </a:moveTo>
                <a:lnTo>
                  <a:pt x="16525" y="38100"/>
                </a:lnTo>
                <a:lnTo>
                  <a:pt x="14097" y="37614"/>
                </a:lnTo>
                <a:lnTo>
                  <a:pt x="0" y="21574"/>
                </a:lnTo>
                <a:lnTo>
                  <a:pt x="0" y="16525"/>
                </a:lnTo>
                <a:lnTo>
                  <a:pt x="16525" y="0"/>
                </a:lnTo>
                <a:lnTo>
                  <a:pt x="21574" y="0"/>
                </a:lnTo>
                <a:lnTo>
                  <a:pt x="38100" y="16525"/>
                </a:lnTo>
                <a:lnTo>
                  <a:pt x="38100" y="21574"/>
                </a:lnTo>
                <a:lnTo>
                  <a:pt x="21574" y="38100"/>
                </a:lnTo>
                <a:close/>
              </a:path>
            </a:pathLst>
          </a:custGeom>
          <a:solidFill>
            <a:srgbClr val="000000"/>
          </a:solidFill>
        </p:spPr>
        <p:txBody>
          <a:bodyPr wrap="square" lIns="0" tIns="0" rIns="0" bIns="0" rtlCol="0"/>
          <a:lstStyle/>
          <a:p/>
        </p:txBody>
      </p:sp>
      <p:sp>
        <p:nvSpPr>
          <p:cNvPr id="4" name="object 4"/>
          <p:cNvSpPr/>
          <p:nvPr/>
        </p:nvSpPr>
        <p:spPr>
          <a:xfrm>
            <a:off x="1520824" y="644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5" name="object 5"/>
          <p:cNvSpPr txBox="1"/>
          <p:nvPr/>
        </p:nvSpPr>
        <p:spPr>
          <a:xfrm>
            <a:off x="1647874" y="105598"/>
            <a:ext cx="5537835" cy="826135"/>
          </a:xfrm>
          <a:prstGeom prst="rect">
            <a:avLst/>
          </a:prstGeom>
        </p:spPr>
        <p:txBody>
          <a:bodyPr wrap="square" lIns="0" tIns="71755" rIns="0" bIns="0" rtlCol="0" vert="horz">
            <a:spAutoFit/>
          </a:bodyPr>
          <a:lstStyle/>
          <a:p>
            <a:pPr marL="1944370">
              <a:lnSpc>
                <a:spcPct val="100000"/>
              </a:lnSpc>
              <a:spcBef>
                <a:spcPts val="565"/>
              </a:spcBef>
            </a:pPr>
            <a:r>
              <a:rPr dirty="0" sz="800">
                <a:latin typeface="Arial"/>
                <a:cs typeface="Arial"/>
              </a:rPr>
              <a:t>Battle of Neighborhoods</a:t>
            </a:r>
            <a:r>
              <a:rPr dirty="0" sz="800" spc="-5">
                <a:latin typeface="Arial"/>
                <a:cs typeface="Arial"/>
              </a:rPr>
              <a:t> </a:t>
            </a:r>
            <a:r>
              <a:rPr dirty="0" sz="800">
                <a:latin typeface="Arial"/>
                <a:cs typeface="Arial"/>
              </a:rPr>
              <a:t>Report</a:t>
            </a:r>
            <a:endParaRPr sz="800">
              <a:latin typeface="Arial"/>
              <a:cs typeface="Arial"/>
            </a:endParaRPr>
          </a:p>
          <a:p>
            <a:pPr marL="12700">
              <a:lnSpc>
                <a:spcPct val="100000"/>
              </a:lnSpc>
              <a:spcBef>
                <a:spcPts val="615"/>
              </a:spcBef>
            </a:pPr>
            <a:r>
              <a:rPr dirty="0" sz="1050">
                <a:latin typeface="Arial"/>
                <a:cs typeface="Arial"/>
              </a:rPr>
              <a:t>top ammenities in the selected neighborhood shall be similar to current</a:t>
            </a:r>
            <a:r>
              <a:rPr dirty="0" sz="1050" spc="-40">
                <a:latin typeface="Arial"/>
                <a:cs typeface="Arial"/>
              </a:rPr>
              <a:t> </a:t>
            </a:r>
            <a:r>
              <a:rPr dirty="0" sz="1050">
                <a:latin typeface="Arial"/>
                <a:cs typeface="Arial"/>
              </a:rPr>
              <a:t>residence</a:t>
            </a:r>
            <a:endParaRPr sz="1050">
              <a:latin typeface="Arial"/>
              <a:cs typeface="Arial"/>
            </a:endParaRPr>
          </a:p>
          <a:p>
            <a:pPr marL="12700" marR="5080">
              <a:lnSpc>
                <a:spcPct val="119000"/>
              </a:lnSpc>
              <a:spcBef>
                <a:spcPts val="5"/>
              </a:spcBef>
            </a:pPr>
            <a:r>
              <a:rPr dirty="0" sz="1050">
                <a:latin typeface="Arial"/>
                <a:cs typeface="Arial"/>
              </a:rPr>
              <a:t>desirable to have venues such as </a:t>
            </a:r>
            <a:r>
              <a:rPr dirty="0" sz="1050" spc="-5">
                <a:latin typeface="Arial"/>
                <a:cs typeface="Arial"/>
              </a:rPr>
              <a:t>coffee </a:t>
            </a:r>
            <a:r>
              <a:rPr dirty="0" sz="1050">
                <a:latin typeface="Arial"/>
                <a:cs typeface="Arial"/>
              </a:rPr>
              <a:t>shops, restaurants Asian Thai, wine stores, gym</a:t>
            </a:r>
            <a:r>
              <a:rPr dirty="0" sz="1050" spc="-85">
                <a:latin typeface="Arial"/>
                <a:cs typeface="Arial"/>
              </a:rPr>
              <a:t> </a:t>
            </a:r>
            <a:r>
              <a:rPr dirty="0" sz="1050">
                <a:latin typeface="Arial"/>
                <a:cs typeface="Arial"/>
              </a:rPr>
              <a:t>and  food</a:t>
            </a:r>
            <a:r>
              <a:rPr dirty="0" sz="1050" spc="-5">
                <a:latin typeface="Arial"/>
                <a:cs typeface="Arial"/>
              </a:rPr>
              <a:t> </a:t>
            </a:r>
            <a:r>
              <a:rPr dirty="0" sz="1050">
                <a:latin typeface="Arial"/>
                <a:cs typeface="Arial"/>
              </a:rPr>
              <a:t>shops</a:t>
            </a:r>
            <a:endParaRPr sz="1050">
              <a:latin typeface="Arial"/>
              <a:cs typeface="Arial"/>
            </a:endParaRPr>
          </a:p>
        </p:txBody>
      </p:sp>
      <p:sp>
        <p:nvSpPr>
          <p:cNvPr id="6" name="object 6"/>
          <p:cNvSpPr txBox="1"/>
          <p:nvPr/>
        </p:nvSpPr>
        <p:spPr>
          <a:xfrm>
            <a:off x="1381174" y="1365239"/>
            <a:ext cx="5918200" cy="2395220"/>
          </a:xfrm>
          <a:prstGeom prst="rect">
            <a:avLst/>
          </a:prstGeom>
        </p:spPr>
        <p:txBody>
          <a:bodyPr wrap="square" lIns="0" tIns="12700" rIns="0" bIns="0" rtlCol="0" vert="horz">
            <a:spAutoFit/>
          </a:bodyPr>
          <a:lstStyle/>
          <a:p>
            <a:pPr lvl="1" marL="298450" indent="-285750">
              <a:lnSpc>
                <a:spcPct val="100000"/>
              </a:lnSpc>
              <a:spcBef>
                <a:spcPts val="100"/>
              </a:spcBef>
              <a:buAutoNum type="arabicPeriod" startAt="2"/>
              <a:tabLst>
                <a:tab pos="299085" algn="l"/>
              </a:tabLst>
            </a:pPr>
            <a:r>
              <a:rPr dirty="0" sz="1350" b="1">
                <a:latin typeface="Arial"/>
                <a:cs typeface="Arial"/>
              </a:rPr>
              <a:t>Problem to be</a:t>
            </a:r>
            <a:r>
              <a:rPr dirty="0" sz="1350" spc="-5" b="1">
                <a:latin typeface="Arial"/>
                <a:cs typeface="Arial"/>
              </a:rPr>
              <a:t> </a:t>
            </a:r>
            <a:r>
              <a:rPr dirty="0" sz="1350" b="1">
                <a:latin typeface="Arial"/>
                <a:cs typeface="Arial"/>
              </a:rPr>
              <a:t>solved</a:t>
            </a:r>
            <a:endParaRPr sz="1350">
              <a:latin typeface="Arial"/>
              <a:cs typeface="Arial"/>
            </a:endParaRPr>
          </a:p>
          <a:p>
            <a:pPr lvl="1">
              <a:lnSpc>
                <a:spcPct val="100000"/>
              </a:lnSpc>
              <a:spcBef>
                <a:spcPts val="15"/>
              </a:spcBef>
              <a:buFont typeface="Arial"/>
              <a:buAutoNum type="arabicPeriod" startAt="2"/>
            </a:pPr>
            <a:endParaRPr sz="1500">
              <a:latin typeface="Times New Roman"/>
              <a:cs typeface="Times New Roman"/>
            </a:endParaRPr>
          </a:p>
          <a:p>
            <a:pPr marL="12700" marR="471805">
              <a:lnSpc>
                <a:spcPct val="119000"/>
              </a:lnSpc>
            </a:pPr>
            <a:r>
              <a:rPr dirty="0" sz="1050">
                <a:latin typeface="Arial"/>
                <a:cs typeface="Arial"/>
              </a:rPr>
              <a:t>The challenge is to find a suitable apartment for rent in Manhattan NY that complies with</a:t>
            </a:r>
            <a:r>
              <a:rPr dirty="0" sz="1050" spc="-100">
                <a:latin typeface="Arial"/>
                <a:cs typeface="Arial"/>
              </a:rPr>
              <a:t> </a:t>
            </a:r>
            <a:r>
              <a:rPr dirty="0" sz="1050">
                <a:latin typeface="Arial"/>
                <a:cs typeface="Arial"/>
              </a:rPr>
              <a:t>the  demands on location, price and</a:t>
            </a:r>
            <a:r>
              <a:rPr dirty="0" sz="1050" spc="-10">
                <a:latin typeface="Arial"/>
                <a:cs typeface="Arial"/>
              </a:rPr>
              <a:t> </a:t>
            </a:r>
            <a:r>
              <a:rPr dirty="0" sz="1050">
                <a:latin typeface="Arial"/>
                <a:cs typeface="Arial"/>
              </a:rPr>
              <a:t>venues.</a:t>
            </a:r>
            <a:endParaRPr sz="1050">
              <a:latin typeface="Arial"/>
              <a:cs typeface="Arial"/>
            </a:endParaRPr>
          </a:p>
          <a:p>
            <a:pPr>
              <a:lnSpc>
                <a:spcPct val="100000"/>
              </a:lnSpc>
            </a:pPr>
            <a:endParaRPr sz="1100">
              <a:latin typeface="Times New Roman"/>
              <a:cs typeface="Times New Roman"/>
            </a:endParaRPr>
          </a:p>
          <a:p>
            <a:pPr>
              <a:lnSpc>
                <a:spcPct val="100000"/>
              </a:lnSpc>
              <a:spcBef>
                <a:spcPts val="5"/>
              </a:spcBef>
            </a:pPr>
            <a:endParaRPr sz="1450">
              <a:latin typeface="Times New Roman"/>
              <a:cs typeface="Times New Roman"/>
            </a:endParaRPr>
          </a:p>
          <a:p>
            <a:pPr lvl="1" marL="298450" indent="-285750">
              <a:lnSpc>
                <a:spcPct val="100000"/>
              </a:lnSpc>
              <a:buAutoNum type="arabicPeriod" startAt="3"/>
              <a:tabLst>
                <a:tab pos="299085" algn="l"/>
              </a:tabLst>
            </a:pPr>
            <a:r>
              <a:rPr dirty="0" sz="1350" b="1">
                <a:latin typeface="Arial"/>
                <a:cs typeface="Arial"/>
              </a:rPr>
              <a:t>Interested</a:t>
            </a:r>
            <a:r>
              <a:rPr dirty="0" sz="1350" spc="-5" b="1">
                <a:latin typeface="Arial"/>
                <a:cs typeface="Arial"/>
              </a:rPr>
              <a:t> </a:t>
            </a:r>
            <a:r>
              <a:rPr dirty="0" sz="1350" b="1">
                <a:latin typeface="Arial"/>
                <a:cs typeface="Arial"/>
              </a:rPr>
              <a:t>Audience</a:t>
            </a:r>
            <a:endParaRPr sz="1350">
              <a:latin typeface="Arial"/>
              <a:cs typeface="Arial"/>
            </a:endParaRPr>
          </a:p>
          <a:p>
            <a:pPr>
              <a:lnSpc>
                <a:spcPct val="100000"/>
              </a:lnSpc>
              <a:spcBef>
                <a:spcPts val="15"/>
              </a:spcBef>
            </a:pPr>
            <a:endParaRPr sz="1500">
              <a:latin typeface="Times New Roman"/>
              <a:cs typeface="Times New Roman"/>
            </a:endParaRPr>
          </a:p>
          <a:p>
            <a:pPr marL="12700" marR="5080">
              <a:lnSpc>
                <a:spcPct val="119000"/>
              </a:lnSpc>
              <a:spcBef>
                <a:spcPts val="5"/>
              </a:spcBef>
            </a:pPr>
            <a:r>
              <a:rPr dirty="0" sz="1050">
                <a:latin typeface="Arial"/>
                <a:cs typeface="Arial"/>
              </a:rPr>
              <a:t>I believe this is a relevant challenge with valid questions for anyone moving to other large city</a:t>
            </a:r>
            <a:r>
              <a:rPr dirty="0" sz="1050" spc="-95">
                <a:latin typeface="Arial"/>
                <a:cs typeface="Arial"/>
              </a:rPr>
              <a:t> </a:t>
            </a:r>
            <a:r>
              <a:rPr dirty="0" sz="1050">
                <a:latin typeface="Arial"/>
                <a:cs typeface="Arial"/>
              </a:rPr>
              <a:t>in</a:t>
            </a:r>
            <a:r>
              <a:rPr dirty="0" sz="1050" spc="-5">
                <a:latin typeface="Arial"/>
                <a:cs typeface="Arial"/>
              </a:rPr>
              <a:t> </a:t>
            </a:r>
            <a:r>
              <a:rPr dirty="0" sz="1050">
                <a:latin typeface="Arial"/>
                <a:cs typeface="Arial"/>
              </a:rPr>
              <a:t>US,  EU or Asia. The same methodology can be applied in accordance to demands as applicable. This  case is also applicable for anyone interested in exploring starting or locating a new business in any  </a:t>
            </a:r>
            <a:r>
              <a:rPr dirty="0" sz="1050" spc="-20">
                <a:latin typeface="Arial"/>
                <a:cs typeface="Arial"/>
              </a:rPr>
              <a:t>city. </a:t>
            </a:r>
            <a:r>
              <a:rPr dirty="0" sz="1050" spc="-15">
                <a:latin typeface="Arial"/>
                <a:cs typeface="Arial"/>
              </a:rPr>
              <a:t>Lastly, </a:t>
            </a:r>
            <a:r>
              <a:rPr dirty="0" sz="1050">
                <a:latin typeface="Arial"/>
                <a:cs typeface="Arial"/>
              </a:rPr>
              <a:t>it can also serve as a good practical exercise to develop Data Science</a:t>
            </a:r>
            <a:r>
              <a:rPr dirty="0" sz="1050" spc="10">
                <a:latin typeface="Arial"/>
                <a:cs typeface="Arial"/>
              </a:rPr>
              <a:t> </a:t>
            </a:r>
            <a:r>
              <a:rPr dirty="0" sz="1050">
                <a:latin typeface="Arial"/>
                <a:cs typeface="Arial"/>
              </a:rPr>
              <a:t>skills.</a:t>
            </a:r>
            <a:endParaRPr sz="1050">
              <a:latin typeface="Arial"/>
              <a:cs typeface="Arial"/>
            </a:endParaRPr>
          </a:p>
        </p:txBody>
      </p:sp>
      <p:sp>
        <p:nvSpPr>
          <p:cNvPr id="7" name="object 7"/>
          <p:cNvSpPr/>
          <p:nvPr/>
        </p:nvSpPr>
        <p:spPr>
          <a:xfrm>
            <a:off x="1520824" y="7121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8" name="object 8"/>
          <p:cNvSpPr/>
          <p:nvPr/>
        </p:nvSpPr>
        <p:spPr>
          <a:xfrm>
            <a:off x="1520824" y="7312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9" name="object 9"/>
          <p:cNvSpPr/>
          <p:nvPr/>
        </p:nvSpPr>
        <p:spPr>
          <a:xfrm>
            <a:off x="1520824" y="7502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0" name="object 10"/>
          <p:cNvSpPr/>
          <p:nvPr/>
        </p:nvSpPr>
        <p:spPr>
          <a:xfrm>
            <a:off x="1520824" y="7693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1" name="object 11"/>
          <p:cNvSpPr/>
          <p:nvPr/>
        </p:nvSpPr>
        <p:spPr>
          <a:xfrm>
            <a:off x="1520824" y="8074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2" name="object 12"/>
          <p:cNvSpPr/>
          <p:nvPr/>
        </p:nvSpPr>
        <p:spPr>
          <a:xfrm>
            <a:off x="1520824" y="8264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3" name="object 13"/>
          <p:cNvSpPr txBox="1"/>
          <p:nvPr/>
        </p:nvSpPr>
        <p:spPr>
          <a:xfrm>
            <a:off x="1381174" y="4099010"/>
            <a:ext cx="5848985" cy="4262120"/>
          </a:xfrm>
          <a:prstGeom prst="rect">
            <a:avLst/>
          </a:prstGeom>
        </p:spPr>
        <p:txBody>
          <a:bodyPr wrap="square" lIns="0" tIns="12700" rIns="0" bIns="0" rtlCol="0" vert="horz">
            <a:spAutoFit/>
          </a:bodyPr>
          <a:lstStyle/>
          <a:p>
            <a:pPr marL="245110" indent="-232410">
              <a:lnSpc>
                <a:spcPct val="100000"/>
              </a:lnSpc>
              <a:spcBef>
                <a:spcPts val="100"/>
              </a:spcBef>
              <a:buAutoNum type="arabicPeriod" startAt="2"/>
              <a:tabLst>
                <a:tab pos="245745" algn="l"/>
              </a:tabLst>
            </a:pPr>
            <a:r>
              <a:rPr dirty="0" sz="1650" b="1">
                <a:latin typeface="Arial"/>
                <a:cs typeface="Arial"/>
              </a:rPr>
              <a:t>Data</a:t>
            </a:r>
            <a:r>
              <a:rPr dirty="0" sz="1650" spc="-10" b="1">
                <a:latin typeface="Arial"/>
                <a:cs typeface="Arial"/>
              </a:rPr>
              <a:t> </a:t>
            </a:r>
            <a:r>
              <a:rPr dirty="0" sz="1650" b="1">
                <a:latin typeface="Arial"/>
                <a:cs typeface="Arial"/>
              </a:rPr>
              <a:t>Section</a:t>
            </a:r>
            <a:endParaRPr sz="1650">
              <a:latin typeface="Arial"/>
              <a:cs typeface="Arial"/>
            </a:endParaRPr>
          </a:p>
          <a:p>
            <a:pPr>
              <a:lnSpc>
                <a:spcPct val="100000"/>
              </a:lnSpc>
              <a:spcBef>
                <a:spcPts val="20"/>
              </a:spcBef>
              <a:buFont typeface="Arial"/>
              <a:buAutoNum type="arabicPeriod" startAt="2"/>
            </a:pPr>
            <a:endParaRPr sz="2300">
              <a:latin typeface="Times New Roman"/>
              <a:cs typeface="Times New Roman"/>
            </a:endParaRPr>
          </a:p>
          <a:p>
            <a:pPr lvl="1" marL="298450" indent="-285750">
              <a:lnSpc>
                <a:spcPct val="100000"/>
              </a:lnSpc>
              <a:spcBef>
                <a:spcPts val="5"/>
              </a:spcBef>
              <a:buAutoNum type="arabicPeriod"/>
              <a:tabLst>
                <a:tab pos="299085" algn="l"/>
              </a:tabLst>
            </a:pPr>
            <a:r>
              <a:rPr dirty="0" sz="1350" b="1">
                <a:latin typeface="Arial"/>
                <a:cs typeface="Arial"/>
              </a:rPr>
              <a:t>Data of place to be compared</a:t>
            </a:r>
            <a:r>
              <a:rPr dirty="0" sz="1350" spc="-10" b="1">
                <a:latin typeface="Arial"/>
                <a:cs typeface="Arial"/>
              </a:rPr>
              <a:t> </a:t>
            </a:r>
            <a:r>
              <a:rPr dirty="0" sz="1350" b="1">
                <a:latin typeface="Arial"/>
                <a:cs typeface="Arial"/>
              </a:rPr>
              <a:t>with</a:t>
            </a:r>
            <a:endParaRPr sz="1350">
              <a:latin typeface="Arial"/>
              <a:cs typeface="Arial"/>
            </a:endParaRPr>
          </a:p>
          <a:p>
            <a:pPr lvl="1">
              <a:lnSpc>
                <a:spcPct val="100000"/>
              </a:lnSpc>
              <a:spcBef>
                <a:spcPts val="15"/>
              </a:spcBef>
              <a:buFont typeface="Arial"/>
              <a:buAutoNum type="arabicPeriod"/>
            </a:pPr>
            <a:endParaRPr sz="1500">
              <a:latin typeface="Times New Roman"/>
              <a:cs typeface="Times New Roman"/>
            </a:endParaRPr>
          </a:p>
          <a:p>
            <a:pPr marL="12700" marR="113030">
              <a:lnSpc>
                <a:spcPct val="119000"/>
              </a:lnSpc>
            </a:pPr>
            <a:r>
              <a:rPr dirty="0" sz="1050">
                <a:latin typeface="Arial"/>
                <a:cs typeface="Arial"/>
              </a:rPr>
              <a:t>I've picked the neighborhood of 'Mccallum Street' in Downtonw Singapore. I use Foursquare to  identify the venues around the area of residence which are then shown in the Singapore map  shown in methodology and execution in section 3.0 . It serves as a reference for comparison</a:t>
            </a:r>
            <a:r>
              <a:rPr dirty="0" sz="1050" spc="-100">
                <a:latin typeface="Arial"/>
                <a:cs typeface="Arial"/>
              </a:rPr>
              <a:t> </a:t>
            </a:r>
            <a:r>
              <a:rPr dirty="0" sz="1050">
                <a:latin typeface="Arial"/>
                <a:cs typeface="Arial"/>
              </a:rPr>
              <a:t>with  the desired future location in Manhattan</a:t>
            </a:r>
            <a:r>
              <a:rPr dirty="0" sz="1050" spc="-10">
                <a:latin typeface="Arial"/>
                <a:cs typeface="Arial"/>
              </a:rPr>
              <a:t> </a:t>
            </a:r>
            <a:r>
              <a:rPr dirty="0" sz="1050">
                <a:latin typeface="Arial"/>
                <a:cs typeface="Arial"/>
              </a:rPr>
              <a:t>NY</a:t>
            </a:r>
            <a:endParaRPr sz="1050">
              <a:latin typeface="Arial"/>
              <a:cs typeface="Arial"/>
            </a:endParaRPr>
          </a:p>
          <a:p>
            <a:pPr>
              <a:lnSpc>
                <a:spcPct val="100000"/>
              </a:lnSpc>
            </a:pPr>
            <a:endParaRPr sz="1100">
              <a:latin typeface="Times New Roman"/>
              <a:cs typeface="Times New Roman"/>
            </a:endParaRPr>
          </a:p>
          <a:p>
            <a:pPr>
              <a:lnSpc>
                <a:spcPct val="100000"/>
              </a:lnSpc>
              <a:spcBef>
                <a:spcPts val="5"/>
              </a:spcBef>
            </a:pPr>
            <a:endParaRPr sz="1450">
              <a:latin typeface="Times New Roman"/>
              <a:cs typeface="Times New Roman"/>
            </a:endParaRPr>
          </a:p>
          <a:p>
            <a:pPr lvl="1" marL="298450" indent="-285750">
              <a:lnSpc>
                <a:spcPct val="100000"/>
              </a:lnSpc>
              <a:buAutoNum type="arabicPeriod" startAt="2"/>
              <a:tabLst>
                <a:tab pos="299085" algn="l"/>
              </a:tabLst>
            </a:pPr>
            <a:r>
              <a:rPr dirty="0" sz="1350" b="1">
                <a:latin typeface="Arial"/>
                <a:cs typeface="Arial"/>
              </a:rPr>
              <a:t>Data required to solve the</a:t>
            </a:r>
            <a:r>
              <a:rPr dirty="0" sz="1350" spc="-10" b="1">
                <a:latin typeface="Arial"/>
                <a:cs typeface="Arial"/>
              </a:rPr>
              <a:t> </a:t>
            </a:r>
            <a:r>
              <a:rPr dirty="0" sz="1350" b="1">
                <a:latin typeface="Arial"/>
                <a:cs typeface="Arial"/>
              </a:rPr>
              <a:t>problem</a:t>
            </a:r>
            <a:endParaRPr sz="1350">
              <a:latin typeface="Arial"/>
              <a:cs typeface="Arial"/>
            </a:endParaRPr>
          </a:p>
          <a:p>
            <a:pPr>
              <a:lnSpc>
                <a:spcPct val="100000"/>
              </a:lnSpc>
              <a:spcBef>
                <a:spcPts val="25"/>
              </a:spcBef>
            </a:pPr>
            <a:endParaRPr sz="1700">
              <a:latin typeface="Times New Roman"/>
              <a:cs typeface="Times New Roman"/>
            </a:endParaRPr>
          </a:p>
          <a:p>
            <a:pPr marL="12700">
              <a:lnSpc>
                <a:spcPct val="100000"/>
              </a:lnSpc>
            </a:pPr>
            <a:r>
              <a:rPr dirty="0" sz="1050">
                <a:latin typeface="Arial"/>
                <a:cs typeface="Arial"/>
              </a:rPr>
              <a:t>The following data is required to answer the issues of the</a:t>
            </a:r>
            <a:r>
              <a:rPr dirty="0" sz="1050" spc="-20">
                <a:latin typeface="Arial"/>
                <a:cs typeface="Arial"/>
              </a:rPr>
              <a:t> </a:t>
            </a:r>
            <a:r>
              <a:rPr dirty="0" sz="1050">
                <a:latin typeface="Arial"/>
                <a:cs typeface="Arial"/>
              </a:rPr>
              <a:t>problem:</a:t>
            </a:r>
            <a:endParaRPr sz="1050">
              <a:latin typeface="Arial"/>
              <a:cs typeface="Arial"/>
            </a:endParaRPr>
          </a:p>
          <a:p>
            <a:pPr>
              <a:lnSpc>
                <a:spcPct val="100000"/>
              </a:lnSpc>
              <a:spcBef>
                <a:spcPts val="15"/>
              </a:spcBef>
            </a:pPr>
            <a:endParaRPr sz="900">
              <a:latin typeface="Times New Roman"/>
              <a:cs typeface="Times New Roman"/>
            </a:endParaRPr>
          </a:p>
          <a:p>
            <a:pPr marL="279400" marR="267970">
              <a:lnSpc>
                <a:spcPct val="119000"/>
              </a:lnSpc>
            </a:pPr>
            <a:r>
              <a:rPr dirty="0" sz="1050">
                <a:latin typeface="Arial"/>
                <a:cs typeface="Arial"/>
              </a:rPr>
              <a:t>List of Boroughs and neighborhoods of Manhattan with their geodata (latitud and</a:t>
            </a:r>
            <a:r>
              <a:rPr dirty="0" sz="1050" spc="-100">
                <a:latin typeface="Arial"/>
                <a:cs typeface="Arial"/>
              </a:rPr>
              <a:t> </a:t>
            </a:r>
            <a:r>
              <a:rPr dirty="0" sz="1050">
                <a:latin typeface="Arial"/>
                <a:cs typeface="Arial"/>
              </a:rPr>
              <a:t>longitud)  List of Subway metro stations in Manhattan with their address</a:t>
            </a:r>
            <a:r>
              <a:rPr dirty="0" sz="1050" spc="-25">
                <a:latin typeface="Arial"/>
                <a:cs typeface="Arial"/>
              </a:rPr>
              <a:t> </a:t>
            </a:r>
            <a:r>
              <a:rPr dirty="0" sz="1050">
                <a:latin typeface="Arial"/>
                <a:cs typeface="Arial"/>
              </a:rPr>
              <a:t>location</a:t>
            </a:r>
            <a:endParaRPr sz="1050">
              <a:latin typeface="Arial"/>
              <a:cs typeface="Arial"/>
            </a:endParaRPr>
          </a:p>
          <a:p>
            <a:pPr marL="279400">
              <a:lnSpc>
                <a:spcPct val="100000"/>
              </a:lnSpc>
              <a:spcBef>
                <a:spcPts val="240"/>
              </a:spcBef>
            </a:pPr>
            <a:r>
              <a:rPr dirty="0" sz="1050">
                <a:latin typeface="Arial"/>
                <a:cs typeface="Arial"/>
              </a:rPr>
              <a:t>List of apartments for rent in Manhattan area with their addresses and</a:t>
            </a:r>
            <a:r>
              <a:rPr dirty="0" sz="1050" spc="-30">
                <a:latin typeface="Arial"/>
                <a:cs typeface="Arial"/>
              </a:rPr>
              <a:t> </a:t>
            </a:r>
            <a:r>
              <a:rPr dirty="0" sz="1050">
                <a:latin typeface="Arial"/>
                <a:cs typeface="Arial"/>
              </a:rPr>
              <a:t>price</a:t>
            </a:r>
            <a:endParaRPr sz="1050">
              <a:latin typeface="Arial"/>
              <a:cs typeface="Arial"/>
            </a:endParaRPr>
          </a:p>
          <a:p>
            <a:pPr marL="279400" marR="5080">
              <a:lnSpc>
                <a:spcPct val="119000"/>
              </a:lnSpc>
              <a:spcBef>
                <a:spcPts val="5"/>
              </a:spcBef>
            </a:pPr>
            <a:r>
              <a:rPr dirty="0" sz="1050" spc="-10">
                <a:latin typeface="Arial"/>
                <a:cs typeface="Arial"/>
              </a:rPr>
              <a:t>Preferably, </a:t>
            </a:r>
            <a:r>
              <a:rPr dirty="0" sz="1050">
                <a:latin typeface="Arial"/>
                <a:cs typeface="Arial"/>
              </a:rPr>
              <a:t>a list of apartment for rent with additional information, such as price, address,</a:t>
            </a:r>
            <a:r>
              <a:rPr dirty="0" sz="1050" spc="-60">
                <a:latin typeface="Arial"/>
                <a:cs typeface="Arial"/>
              </a:rPr>
              <a:t> </a:t>
            </a:r>
            <a:r>
              <a:rPr dirty="0" sz="1050">
                <a:latin typeface="Arial"/>
                <a:cs typeface="Arial"/>
              </a:rPr>
              <a:t>area,  # of beds,</a:t>
            </a:r>
            <a:r>
              <a:rPr dirty="0" sz="1050" spc="-5">
                <a:latin typeface="Arial"/>
                <a:cs typeface="Arial"/>
              </a:rPr>
              <a:t> </a:t>
            </a:r>
            <a:r>
              <a:rPr dirty="0" sz="1050">
                <a:latin typeface="Arial"/>
                <a:cs typeface="Arial"/>
              </a:rPr>
              <a:t>etc</a:t>
            </a:r>
            <a:endParaRPr sz="1050">
              <a:latin typeface="Arial"/>
              <a:cs typeface="Arial"/>
            </a:endParaRPr>
          </a:p>
          <a:p>
            <a:pPr marL="279400" marR="1639570">
              <a:lnSpc>
                <a:spcPct val="119000"/>
              </a:lnSpc>
            </a:pPr>
            <a:r>
              <a:rPr dirty="0" sz="1050" spc="-10">
                <a:latin typeface="Arial"/>
                <a:cs typeface="Arial"/>
              </a:rPr>
              <a:t>Venues </a:t>
            </a:r>
            <a:r>
              <a:rPr dirty="0" sz="1050">
                <a:latin typeface="Arial"/>
                <a:cs typeface="Arial"/>
              </a:rPr>
              <a:t>for each Manhattan neighborhood ( than can be</a:t>
            </a:r>
            <a:r>
              <a:rPr dirty="0" sz="1050" spc="-90">
                <a:latin typeface="Arial"/>
                <a:cs typeface="Arial"/>
              </a:rPr>
              <a:t> </a:t>
            </a:r>
            <a:r>
              <a:rPr dirty="0" sz="1050">
                <a:latin typeface="Arial"/>
                <a:cs typeface="Arial"/>
              </a:rPr>
              <a:t>clustered)  </a:t>
            </a:r>
            <a:r>
              <a:rPr dirty="0" sz="1050" spc="-10">
                <a:latin typeface="Arial"/>
                <a:cs typeface="Arial"/>
              </a:rPr>
              <a:t>Venues </a:t>
            </a:r>
            <a:r>
              <a:rPr dirty="0" sz="1050">
                <a:latin typeface="Arial"/>
                <a:cs typeface="Arial"/>
              </a:rPr>
              <a:t>for subway metro stations, as</a:t>
            </a:r>
            <a:r>
              <a:rPr dirty="0" sz="1050" spc="-10">
                <a:latin typeface="Arial"/>
                <a:cs typeface="Arial"/>
              </a:rPr>
              <a:t> </a:t>
            </a:r>
            <a:r>
              <a:rPr dirty="0" sz="1050">
                <a:latin typeface="Arial"/>
                <a:cs typeface="Arial"/>
              </a:rPr>
              <a:t>needed</a:t>
            </a:r>
            <a:endParaRPr sz="1050">
              <a:latin typeface="Arial"/>
              <a:cs typeface="Arial"/>
            </a:endParaRPr>
          </a:p>
        </p:txBody>
      </p:sp>
      <p:sp>
        <p:nvSpPr>
          <p:cNvPr id="15" name="object 1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6" name="object 16"/>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4" name="object 14"/>
          <p:cNvSpPr txBox="1"/>
          <p:nvPr/>
        </p:nvSpPr>
        <p:spPr>
          <a:xfrm>
            <a:off x="1381174" y="8794739"/>
            <a:ext cx="4122420" cy="642620"/>
          </a:xfrm>
          <a:prstGeom prst="rect">
            <a:avLst/>
          </a:prstGeom>
        </p:spPr>
        <p:txBody>
          <a:bodyPr wrap="square" lIns="0" tIns="12700" rIns="0" bIns="0" rtlCol="0" vert="horz">
            <a:spAutoFit/>
          </a:bodyPr>
          <a:lstStyle/>
          <a:p>
            <a:pPr marL="12700">
              <a:lnSpc>
                <a:spcPct val="100000"/>
              </a:lnSpc>
              <a:spcBef>
                <a:spcPts val="100"/>
              </a:spcBef>
            </a:pPr>
            <a:r>
              <a:rPr dirty="0" sz="1350" b="1">
                <a:latin typeface="Arial"/>
                <a:cs typeface="Arial"/>
              </a:rPr>
              <a:t>2.3 How the data will be used to solve the</a:t>
            </a:r>
            <a:r>
              <a:rPr dirty="0" sz="1350" spc="-100" b="1">
                <a:latin typeface="Arial"/>
                <a:cs typeface="Arial"/>
              </a:rPr>
              <a:t> </a:t>
            </a:r>
            <a:r>
              <a:rPr dirty="0" sz="1350" b="1">
                <a:latin typeface="Arial"/>
                <a:cs typeface="Arial"/>
              </a:rPr>
              <a:t>problem</a:t>
            </a:r>
            <a:endParaRPr sz="1350">
              <a:latin typeface="Arial"/>
              <a:cs typeface="Arial"/>
            </a:endParaRPr>
          </a:p>
          <a:p>
            <a:pPr>
              <a:lnSpc>
                <a:spcPct val="100000"/>
              </a:lnSpc>
              <a:spcBef>
                <a:spcPts val="25"/>
              </a:spcBef>
            </a:pPr>
            <a:endParaRPr sz="1700">
              <a:latin typeface="Times New Roman"/>
              <a:cs typeface="Times New Roman"/>
            </a:endParaRPr>
          </a:p>
          <a:p>
            <a:pPr marL="12700">
              <a:lnSpc>
                <a:spcPct val="100000"/>
              </a:lnSpc>
            </a:pPr>
            <a:r>
              <a:rPr dirty="0" sz="1050">
                <a:latin typeface="Arial"/>
                <a:cs typeface="Arial"/>
              </a:rPr>
              <a:t>The data will be used as</a:t>
            </a:r>
            <a:r>
              <a:rPr dirty="0" sz="1050" spc="-10">
                <a:latin typeface="Arial"/>
                <a:cs typeface="Arial"/>
              </a:rPr>
              <a:t> </a:t>
            </a:r>
            <a:r>
              <a:rPr dirty="0" sz="1050">
                <a:latin typeface="Arial"/>
                <a:cs typeface="Arial"/>
              </a:rPr>
              <a:t>follows:</a:t>
            </a:r>
            <a:endParaRPr sz="10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[29]:</a:t>
            </a:r>
            <a:endParaRPr sz="1050">
              <a:latin typeface="Arial"/>
              <a:cs typeface="Arial"/>
            </a:endParaRPr>
          </a:p>
        </p:txBody>
      </p:sp>
      <p:sp>
        <p:nvSpPr>
          <p:cNvPr id="5" name="object 5"/>
          <p:cNvSpPr/>
          <p:nvPr/>
        </p:nvSpPr>
        <p:spPr>
          <a:xfrm>
            <a:off x="1344611" y="430110"/>
            <a:ext cx="6010275" cy="3371850"/>
          </a:xfrm>
          <a:custGeom>
            <a:avLst/>
            <a:gdLst/>
            <a:ahLst/>
            <a:cxnLst/>
            <a:rect l="l" t="t" r="r" b="b"/>
            <a:pathLst>
              <a:path w="6010275" h="3371850">
                <a:moveTo>
                  <a:pt x="0" y="3357562"/>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3357562"/>
                </a:lnTo>
                <a:lnTo>
                  <a:pt x="6010275" y="3359467"/>
                </a:lnTo>
                <a:lnTo>
                  <a:pt x="6009913" y="3361372"/>
                </a:lnTo>
                <a:lnTo>
                  <a:pt x="6009189" y="3363277"/>
                </a:lnTo>
                <a:lnTo>
                  <a:pt x="6008465" y="3365182"/>
                </a:lnTo>
                <a:lnTo>
                  <a:pt x="6007427" y="3366135"/>
                </a:lnTo>
                <a:lnTo>
                  <a:pt x="5999702" y="3371850"/>
                </a:lnTo>
                <a:lnTo>
                  <a:pt x="5997882" y="3371850"/>
                </a:lnTo>
                <a:lnTo>
                  <a:pt x="5995987" y="3371850"/>
                </a:lnTo>
                <a:lnTo>
                  <a:pt x="14287" y="3371850"/>
                </a:lnTo>
                <a:lnTo>
                  <a:pt x="12392" y="3371850"/>
                </a:lnTo>
                <a:lnTo>
                  <a:pt x="10572" y="3371850"/>
                </a:lnTo>
                <a:lnTo>
                  <a:pt x="8820" y="3370897"/>
                </a:lnTo>
                <a:lnTo>
                  <a:pt x="7067" y="3369944"/>
                </a:lnTo>
                <a:lnTo>
                  <a:pt x="5524" y="3368992"/>
                </a:lnTo>
                <a:lnTo>
                  <a:pt x="4181" y="3368039"/>
                </a:lnTo>
                <a:lnTo>
                  <a:pt x="2847" y="3366135"/>
                </a:lnTo>
                <a:lnTo>
                  <a:pt x="1809" y="3365182"/>
                </a:lnTo>
                <a:lnTo>
                  <a:pt x="1085" y="3363277"/>
                </a:lnTo>
                <a:lnTo>
                  <a:pt x="361" y="3361372"/>
                </a:lnTo>
                <a:lnTo>
                  <a:pt x="0" y="3359467"/>
                </a:lnTo>
                <a:lnTo>
                  <a:pt x="0" y="3357562"/>
                </a:lnTo>
                <a:close/>
              </a:path>
            </a:pathLst>
          </a:custGeom>
          <a:ln w="9525">
            <a:solidFill>
              <a:srgbClr val="CFCFCF"/>
            </a:solidFill>
          </a:ln>
        </p:spPr>
        <p:txBody>
          <a:bodyPr wrap="square" lIns="0" tIns="0" rIns="0" bIns="0" rtlCol="0"/>
          <a:lstStyle/>
          <a:p/>
        </p:txBody>
      </p:sp>
      <p:sp>
        <p:nvSpPr>
          <p:cNvPr id="6" name="object 6"/>
          <p:cNvSpPr txBox="1"/>
          <p:nvPr/>
        </p:nvSpPr>
        <p:spPr>
          <a:xfrm>
            <a:off x="1381174" y="7699273"/>
            <a:ext cx="5800725" cy="1699895"/>
          </a:xfrm>
          <a:prstGeom prst="rect">
            <a:avLst/>
          </a:prstGeom>
        </p:spPr>
        <p:txBody>
          <a:bodyPr wrap="square" lIns="0" tIns="46990" rIns="0" bIns="0" rtlCol="0" vert="horz">
            <a:spAutoFit/>
          </a:bodyPr>
          <a:lstStyle/>
          <a:p>
            <a:pPr marL="12700" marR="216535">
              <a:lnSpc>
                <a:spcPts val="1350"/>
              </a:lnSpc>
              <a:spcBef>
                <a:spcPts val="370"/>
              </a:spcBef>
            </a:pPr>
            <a:r>
              <a:rPr dirty="0" sz="1350" b="1">
                <a:latin typeface="Arial"/>
                <a:cs typeface="Arial"/>
              </a:rPr>
              <a:t>Map of Manhattan showing places for rent and the subway</a:t>
            </a:r>
            <a:r>
              <a:rPr dirty="0" sz="1350" spc="-100" b="1">
                <a:latin typeface="Arial"/>
                <a:cs typeface="Arial"/>
              </a:rPr>
              <a:t> </a:t>
            </a:r>
            <a:r>
              <a:rPr dirty="0" sz="1350" b="1">
                <a:latin typeface="Arial"/>
                <a:cs typeface="Arial"/>
              </a:rPr>
              <a:t>locations  nearby</a:t>
            </a:r>
            <a:endParaRPr sz="1350">
              <a:latin typeface="Arial"/>
              <a:cs typeface="Arial"/>
            </a:endParaRPr>
          </a:p>
          <a:p>
            <a:pPr>
              <a:lnSpc>
                <a:spcPct val="100000"/>
              </a:lnSpc>
            </a:pPr>
            <a:endParaRPr sz="1500">
              <a:latin typeface="Times New Roman"/>
              <a:cs typeface="Times New Roman"/>
            </a:endParaRPr>
          </a:p>
          <a:p>
            <a:pPr marL="12700" marR="5080">
              <a:lnSpc>
                <a:spcPts val="1050"/>
              </a:lnSpc>
              <a:spcBef>
                <a:spcPts val="1290"/>
              </a:spcBef>
            </a:pPr>
            <a:r>
              <a:rPr dirty="0" sz="1050" spc="-10" b="1">
                <a:latin typeface="Arial"/>
                <a:cs typeface="Arial"/>
              </a:rPr>
              <a:t>Now, </a:t>
            </a:r>
            <a:r>
              <a:rPr dirty="0" sz="1050" b="1">
                <a:latin typeface="Arial"/>
                <a:cs typeface="Arial"/>
              </a:rPr>
              <a:t>we can visualize the desirable rental places and their nearest subway station.</a:t>
            </a:r>
            <a:r>
              <a:rPr dirty="0" sz="1050" spc="-90" b="1">
                <a:latin typeface="Arial"/>
                <a:cs typeface="Arial"/>
              </a:rPr>
              <a:t> </a:t>
            </a:r>
            <a:r>
              <a:rPr dirty="0" sz="1050" b="1">
                <a:latin typeface="Arial"/>
                <a:cs typeface="Arial"/>
              </a:rPr>
              <a:t>Popups  display rental address and monthly rental price and the subway station</a:t>
            </a:r>
            <a:r>
              <a:rPr dirty="0" sz="1050" spc="-35" b="1">
                <a:latin typeface="Arial"/>
                <a:cs typeface="Arial"/>
              </a:rPr>
              <a:t> </a:t>
            </a:r>
            <a:r>
              <a:rPr dirty="0" sz="1050" b="1">
                <a:latin typeface="Arial"/>
                <a:cs typeface="Arial"/>
              </a:rPr>
              <a:t>name.</a:t>
            </a:r>
            <a:endParaRPr sz="1050">
              <a:latin typeface="Arial"/>
              <a:cs typeface="Arial"/>
            </a:endParaRPr>
          </a:p>
          <a:p>
            <a:pPr>
              <a:lnSpc>
                <a:spcPct val="100000"/>
              </a:lnSpc>
            </a:pPr>
            <a:endParaRPr sz="1100">
              <a:latin typeface="Times New Roman"/>
              <a:cs typeface="Times New Roman"/>
            </a:endParaRPr>
          </a:p>
          <a:p>
            <a:pPr>
              <a:lnSpc>
                <a:spcPct val="100000"/>
              </a:lnSpc>
              <a:spcBef>
                <a:spcPts val="10"/>
              </a:spcBef>
            </a:pPr>
            <a:endParaRPr sz="1500">
              <a:latin typeface="Times New Roman"/>
              <a:cs typeface="Times New Roman"/>
            </a:endParaRPr>
          </a:p>
          <a:p>
            <a:pPr marL="12700" marR="104139">
              <a:lnSpc>
                <a:spcPts val="1050"/>
              </a:lnSpc>
            </a:pPr>
            <a:r>
              <a:rPr dirty="0" sz="1050" b="1">
                <a:latin typeface="Arial"/>
                <a:cs typeface="Arial"/>
              </a:rPr>
              <a:t>Notice that the icon in the top-right corner is a "ruler" that allows to measure the</a:t>
            </a:r>
            <a:r>
              <a:rPr dirty="0" sz="1050" spc="-100" b="1">
                <a:latin typeface="Arial"/>
                <a:cs typeface="Arial"/>
              </a:rPr>
              <a:t> </a:t>
            </a:r>
            <a:r>
              <a:rPr dirty="0" sz="1050" b="1">
                <a:latin typeface="Arial"/>
                <a:cs typeface="Arial"/>
              </a:rPr>
              <a:t>distance  from a rental place to an specific subway</a:t>
            </a:r>
            <a:r>
              <a:rPr dirty="0" sz="1050" spc="-15" b="1">
                <a:latin typeface="Arial"/>
                <a:cs typeface="Arial"/>
              </a:rPr>
              <a:t> </a:t>
            </a:r>
            <a:r>
              <a:rPr dirty="0" sz="1050" b="1">
                <a:latin typeface="Arial"/>
                <a:cs typeface="Arial"/>
              </a:rPr>
              <a:t>station</a:t>
            </a:r>
            <a:endParaRPr sz="1050">
              <a:latin typeface="Arial"/>
              <a:cs typeface="Arial"/>
            </a:endParaRPr>
          </a:p>
        </p:txBody>
      </p:sp>
      <p:sp>
        <p:nvSpPr>
          <p:cNvPr id="7" name="object 7"/>
          <p:cNvSpPr/>
          <p:nvPr/>
        </p:nvSpPr>
        <p:spPr>
          <a:xfrm>
            <a:off x="5626089" y="3863980"/>
            <a:ext cx="1628768" cy="34290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3187689" y="4854580"/>
            <a:ext cx="2438400" cy="24384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187689" y="3863980"/>
            <a:ext cx="2438400" cy="99060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187689" y="7292980"/>
            <a:ext cx="4067168" cy="85709"/>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396998" y="3863980"/>
            <a:ext cx="1790700" cy="3514709"/>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5740399" y="6814863"/>
            <a:ext cx="114300" cy="98983"/>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5740398" y="6814863"/>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14" name="object 14"/>
          <p:cNvSpPr/>
          <p:nvPr/>
        </p:nvSpPr>
        <p:spPr>
          <a:xfrm>
            <a:off x="5854699" y="7014888"/>
            <a:ext cx="114300" cy="98983"/>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5845173" y="7005363"/>
            <a:ext cx="133350" cy="118033"/>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5568949" y="5814738"/>
            <a:ext cx="114300" cy="98983"/>
          </a:xfrm>
          <a:prstGeom prst="rect">
            <a:avLst/>
          </a:prstGeom>
          <a:blipFill>
            <a:blip r:embed="rId10" cstate="print"/>
            <a:stretch>
              <a:fillRect/>
            </a:stretch>
          </a:blipFill>
        </p:spPr>
        <p:txBody>
          <a:bodyPr wrap="square" lIns="0" tIns="0" rIns="0" bIns="0" rtlCol="0"/>
          <a:lstStyle/>
          <a:p/>
        </p:txBody>
      </p:sp>
      <p:sp>
        <p:nvSpPr>
          <p:cNvPr id="17" name="object 17"/>
          <p:cNvSpPr/>
          <p:nvPr/>
        </p:nvSpPr>
        <p:spPr>
          <a:xfrm>
            <a:off x="5559423" y="5805213"/>
            <a:ext cx="133350" cy="118033"/>
          </a:xfrm>
          <a:prstGeom prst="rect">
            <a:avLst/>
          </a:prstGeom>
          <a:blipFill>
            <a:blip r:embed="rId11" cstate="print"/>
            <a:stretch>
              <a:fillRect/>
            </a:stretch>
          </a:blipFill>
        </p:spPr>
        <p:txBody>
          <a:bodyPr wrap="square" lIns="0" tIns="0" rIns="0" bIns="0" rtlCol="0"/>
          <a:lstStyle/>
          <a:p/>
        </p:txBody>
      </p:sp>
      <p:sp>
        <p:nvSpPr>
          <p:cNvPr id="18" name="object 18"/>
          <p:cNvSpPr/>
          <p:nvPr/>
        </p:nvSpPr>
        <p:spPr>
          <a:xfrm>
            <a:off x="6797674" y="5309913"/>
            <a:ext cx="114300" cy="98983"/>
          </a:xfrm>
          <a:prstGeom prst="rect">
            <a:avLst/>
          </a:prstGeom>
          <a:blipFill>
            <a:blip r:embed="rId12" cstate="print"/>
            <a:stretch>
              <a:fillRect/>
            </a:stretch>
          </a:blipFill>
        </p:spPr>
        <p:txBody>
          <a:bodyPr wrap="square" lIns="0" tIns="0" rIns="0" bIns="0" rtlCol="0"/>
          <a:lstStyle/>
          <a:p/>
        </p:txBody>
      </p:sp>
      <p:sp>
        <p:nvSpPr>
          <p:cNvPr id="19" name="object 19"/>
          <p:cNvSpPr/>
          <p:nvPr/>
        </p:nvSpPr>
        <p:spPr>
          <a:xfrm>
            <a:off x="6797674" y="5309913"/>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20" name="object 20"/>
          <p:cNvSpPr/>
          <p:nvPr/>
        </p:nvSpPr>
        <p:spPr>
          <a:xfrm>
            <a:off x="5721349" y="6862488"/>
            <a:ext cx="114300" cy="98983"/>
          </a:xfrm>
          <a:prstGeom prst="rect">
            <a:avLst/>
          </a:prstGeom>
          <a:blipFill>
            <a:blip r:embed="rId13" cstate="print"/>
            <a:stretch>
              <a:fillRect/>
            </a:stretch>
          </a:blipFill>
        </p:spPr>
        <p:txBody>
          <a:bodyPr wrap="square" lIns="0" tIns="0" rIns="0" bIns="0" rtlCol="0"/>
          <a:lstStyle/>
          <a:p/>
        </p:txBody>
      </p:sp>
      <p:sp>
        <p:nvSpPr>
          <p:cNvPr id="21" name="object 21"/>
          <p:cNvSpPr/>
          <p:nvPr/>
        </p:nvSpPr>
        <p:spPr>
          <a:xfrm>
            <a:off x="5721348" y="6862488"/>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22" name="object 22"/>
          <p:cNvSpPr/>
          <p:nvPr/>
        </p:nvSpPr>
        <p:spPr>
          <a:xfrm>
            <a:off x="6054724" y="6281463"/>
            <a:ext cx="114300" cy="98983"/>
          </a:xfrm>
          <a:prstGeom prst="rect">
            <a:avLst/>
          </a:prstGeom>
          <a:blipFill>
            <a:blip r:embed="rId14" cstate="print"/>
            <a:stretch>
              <a:fillRect/>
            </a:stretch>
          </a:blipFill>
        </p:spPr>
        <p:txBody>
          <a:bodyPr wrap="square" lIns="0" tIns="0" rIns="0" bIns="0" rtlCol="0"/>
          <a:lstStyle/>
          <a:p/>
        </p:txBody>
      </p:sp>
      <p:sp>
        <p:nvSpPr>
          <p:cNvPr id="23" name="object 23"/>
          <p:cNvSpPr/>
          <p:nvPr/>
        </p:nvSpPr>
        <p:spPr>
          <a:xfrm>
            <a:off x="6045198" y="6271938"/>
            <a:ext cx="133350" cy="118033"/>
          </a:xfrm>
          <a:prstGeom prst="rect">
            <a:avLst/>
          </a:prstGeom>
          <a:blipFill>
            <a:blip r:embed="rId15" cstate="print"/>
            <a:stretch>
              <a:fillRect/>
            </a:stretch>
          </a:blipFill>
        </p:spPr>
        <p:txBody>
          <a:bodyPr wrap="square" lIns="0" tIns="0" rIns="0" bIns="0" rtlCol="0"/>
          <a:lstStyle/>
          <a:p/>
        </p:txBody>
      </p:sp>
      <p:sp>
        <p:nvSpPr>
          <p:cNvPr id="24" name="object 24"/>
          <p:cNvSpPr/>
          <p:nvPr/>
        </p:nvSpPr>
        <p:spPr>
          <a:xfrm>
            <a:off x="6140449" y="5252763"/>
            <a:ext cx="114300" cy="98983"/>
          </a:xfrm>
          <a:prstGeom prst="rect">
            <a:avLst/>
          </a:prstGeom>
          <a:blipFill>
            <a:blip r:embed="rId16" cstate="print"/>
            <a:stretch>
              <a:fillRect/>
            </a:stretch>
          </a:blipFill>
        </p:spPr>
        <p:txBody>
          <a:bodyPr wrap="square" lIns="0" tIns="0" rIns="0" bIns="0" rtlCol="0"/>
          <a:lstStyle/>
          <a:p/>
        </p:txBody>
      </p:sp>
      <p:sp>
        <p:nvSpPr>
          <p:cNvPr id="25" name="object 25"/>
          <p:cNvSpPr/>
          <p:nvPr/>
        </p:nvSpPr>
        <p:spPr>
          <a:xfrm>
            <a:off x="6130923" y="5243238"/>
            <a:ext cx="133350" cy="118033"/>
          </a:xfrm>
          <a:prstGeom prst="rect">
            <a:avLst/>
          </a:prstGeom>
          <a:blipFill>
            <a:blip r:embed="rId17" cstate="print"/>
            <a:stretch>
              <a:fillRect/>
            </a:stretch>
          </a:blipFill>
        </p:spPr>
        <p:txBody>
          <a:bodyPr wrap="square" lIns="0" tIns="0" rIns="0" bIns="0" rtlCol="0"/>
          <a:lstStyle/>
          <a:p/>
        </p:txBody>
      </p:sp>
      <p:sp>
        <p:nvSpPr>
          <p:cNvPr id="26" name="object 26"/>
          <p:cNvSpPr/>
          <p:nvPr/>
        </p:nvSpPr>
        <p:spPr>
          <a:xfrm>
            <a:off x="6435724" y="5405163"/>
            <a:ext cx="114300" cy="98983"/>
          </a:xfrm>
          <a:prstGeom prst="rect">
            <a:avLst/>
          </a:prstGeom>
          <a:blipFill>
            <a:blip r:embed="rId18" cstate="print"/>
            <a:stretch>
              <a:fillRect/>
            </a:stretch>
          </a:blipFill>
        </p:spPr>
        <p:txBody>
          <a:bodyPr wrap="square" lIns="0" tIns="0" rIns="0" bIns="0" rtlCol="0"/>
          <a:lstStyle/>
          <a:p/>
        </p:txBody>
      </p:sp>
      <p:sp>
        <p:nvSpPr>
          <p:cNvPr id="27" name="object 27"/>
          <p:cNvSpPr/>
          <p:nvPr/>
        </p:nvSpPr>
        <p:spPr>
          <a:xfrm>
            <a:off x="6426198" y="5395638"/>
            <a:ext cx="133350" cy="118033"/>
          </a:xfrm>
          <a:prstGeom prst="rect">
            <a:avLst/>
          </a:prstGeom>
          <a:blipFill>
            <a:blip r:embed="rId19" cstate="print"/>
            <a:stretch>
              <a:fillRect/>
            </a:stretch>
          </a:blipFill>
        </p:spPr>
        <p:txBody>
          <a:bodyPr wrap="square" lIns="0" tIns="0" rIns="0" bIns="0" rtlCol="0"/>
          <a:lstStyle/>
          <a:p/>
        </p:txBody>
      </p:sp>
      <p:sp>
        <p:nvSpPr>
          <p:cNvPr id="28" name="object 28"/>
          <p:cNvSpPr/>
          <p:nvPr/>
        </p:nvSpPr>
        <p:spPr>
          <a:xfrm>
            <a:off x="6454774" y="5662338"/>
            <a:ext cx="114300" cy="98983"/>
          </a:xfrm>
          <a:prstGeom prst="rect">
            <a:avLst/>
          </a:prstGeom>
          <a:blipFill>
            <a:blip r:embed="rId20" cstate="print"/>
            <a:stretch>
              <a:fillRect/>
            </a:stretch>
          </a:blipFill>
        </p:spPr>
        <p:txBody>
          <a:bodyPr wrap="square" lIns="0" tIns="0" rIns="0" bIns="0" rtlCol="0"/>
          <a:lstStyle/>
          <a:p/>
        </p:txBody>
      </p:sp>
      <p:sp>
        <p:nvSpPr>
          <p:cNvPr id="29" name="object 29"/>
          <p:cNvSpPr/>
          <p:nvPr/>
        </p:nvSpPr>
        <p:spPr>
          <a:xfrm>
            <a:off x="6445248" y="5652813"/>
            <a:ext cx="133350" cy="118033"/>
          </a:xfrm>
          <a:prstGeom prst="rect">
            <a:avLst/>
          </a:prstGeom>
          <a:blipFill>
            <a:blip r:embed="rId21" cstate="print"/>
            <a:stretch>
              <a:fillRect/>
            </a:stretch>
          </a:blipFill>
        </p:spPr>
        <p:txBody>
          <a:bodyPr wrap="square" lIns="0" tIns="0" rIns="0" bIns="0" rtlCol="0"/>
          <a:lstStyle/>
          <a:p/>
        </p:txBody>
      </p:sp>
      <p:sp>
        <p:nvSpPr>
          <p:cNvPr id="30" name="object 30"/>
          <p:cNvSpPr/>
          <p:nvPr/>
        </p:nvSpPr>
        <p:spPr>
          <a:xfrm>
            <a:off x="6835774" y="5081313"/>
            <a:ext cx="114300" cy="98983"/>
          </a:xfrm>
          <a:prstGeom prst="rect">
            <a:avLst/>
          </a:prstGeom>
          <a:blipFill>
            <a:blip r:embed="rId22" cstate="print"/>
            <a:stretch>
              <a:fillRect/>
            </a:stretch>
          </a:blipFill>
        </p:spPr>
        <p:txBody>
          <a:bodyPr wrap="square" lIns="0" tIns="0" rIns="0" bIns="0" rtlCol="0"/>
          <a:lstStyle/>
          <a:p/>
        </p:txBody>
      </p:sp>
      <p:sp>
        <p:nvSpPr>
          <p:cNvPr id="31" name="object 31"/>
          <p:cNvSpPr/>
          <p:nvPr/>
        </p:nvSpPr>
        <p:spPr>
          <a:xfrm>
            <a:off x="6826249" y="5071788"/>
            <a:ext cx="133350" cy="118033"/>
          </a:xfrm>
          <a:prstGeom prst="rect">
            <a:avLst/>
          </a:prstGeom>
          <a:blipFill>
            <a:blip r:embed="rId23" cstate="print"/>
            <a:stretch>
              <a:fillRect/>
            </a:stretch>
          </a:blipFill>
        </p:spPr>
        <p:txBody>
          <a:bodyPr wrap="square" lIns="0" tIns="0" rIns="0" bIns="0" rtlCol="0"/>
          <a:lstStyle/>
          <a:p/>
        </p:txBody>
      </p:sp>
      <p:sp>
        <p:nvSpPr>
          <p:cNvPr id="32" name="object 32"/>
          <p:cNvSpPr/>
          <p:nvPr/>
        </p:nvSpPr>
        <p:spPr>
          <a:xfrm>
            <a:off x="5530849" y="6710088"/>
            <a:ext cx="114300" cy="98983"/>
          </a:xfrm>
          <a:prstGeom prst="rect">
            <a:avLst/>
          </a:prstGeom>
          <a:blipFill>
            <a:blip r:embed="rId24" cstate="print"/>
            <a:stretch>
              <a:fillRect/>
            </a:stretch>
          </a:blipFill>
        </p:spPr>
        <p:txBody>
          <a:bodyPr wrap="square" lIns="0" tIns="0" rIns="0" bIns="0" rtlCol="0"/>
          <a:lstStyle/>
          <a:p/>
        </p:txBody>
      </p:sp>
      <p:sp>
        <p:nvSpPr>
          <p:cNvPr id="33" name="object 33"/>
          <p:cNvSpPr/>
          <p:nvPr/>
        </p:nvSpPr>
        <p:spPr>
          <a:xfrm>
            <a:off x="5521323" y="6700563"/>
            <a:ext cx="133350" cy="118033"/>
          </a:xfrm>
          <a:prstGeom prst="rect">
            <a:avLst/>
          </a:prstGeom>
          <a:blipFill>
            <a:blip r:embed="rId25" cstate="print"/>
            <a:stretch>
              <a:fillRect/>
            </a:stretch>
          </a:blipFill>
        </p:spPr>
        <p:txBody>
          <a:bodyPr wrap="square" lIns="0" tIns="0" rIns="0" bIns="0" rtlCol="0"/>
          <a:lstStyle/>
          <a:p/>
        </p:txBody>
      </p:sp>
      <p:sp>
        <p:nvSpPr>
          <p:cNvPr id="34" name="object 34"/>
          <p:cNvSpPr/>
          <p:nvPr/>
        </p:nvSpPr>
        <p:spPr>
          <a:xfrm>
            <a:off x="5454649" y="7319688"/>
            <a:ext cx="114300" cy="59001"/>
          </a:xfrm>
          <a:prstGeom prst="rect">
            <a:avLst/>
          </a:prstGeom>
          <a:blipFill>
            <a:blip r:embed="rId26" cstate="print"/>
            <a:stretch>
              <a:fillRect/>
            </a:stretch>
          </a:blipFill>
        </p:spPr>
        <p:txBody>
          <a:bodyPr wrap="square" lIns="0" tIns="0" rIns="0" bIns="0" rtlCol="0"/>
          <a:lstStyle/>
          <a:p/>
        </p:txBody>
      </p:sp>
      <p:sp>
        <p:nvSpPr>
          <p:cNvPr id="35" name="object 35"/>
          <p:cNvSpPr/>
          <p:nvPr/>
        </p:nvSpPr>
        <p:spPr>
          <a:xfrm>
            <a:off x="5563458" y="7369180"/>
            <a:ext cx="5715" cy="9525"/>
          </a:xfrm>
          <a:custGeom>
            <a:avLst/>
            <a:gdLst/>
            <a:ahLst/>
            <a:cxnLst/>
            <a:rect l="l" t="t" r="r" b="b"/>
            <a:pathLst>
              <a:path w="5714" h="9525">
                <a:moveTo>
                  <a:pt x="5490" y="0"/>
                </a:moveTo>
                <a:lnTo>
                  <a:pt x="0" y="9509"/>
                </a:lnTo>
              </a:path>
            </a:pathLst>
          </a:custGeom>
          <a:ln w="19050">
            <a:solidFill>
              <a:srgbClr val="FF0000"/>
            </a:solidFill>
          </a:ln>
        </p:spPr>
        <p:txBody>
          <a:bodyPr wrap="square" lIns="0" tIns="0" rIns="0" bIns="0" rtlCol="0"/>
          <a:lstStyle/>
          <a:p/>
        </p:txBody>
      </p:sp>
      <p:sp>
        <p:nvSpPr>
          <p:cNvPr id="36" name="object 36"/>
          <p:cNvSpPr/>
          <p:nvPr/>
        </p:nvSpPr>
        <p:spPr>
          <a:xfrm>
            <a:off x="5454648" y="7319688"/>
            <a:ext cx="114300" cy="59055"/>
          </a:xfrm>
          <a:custGeom>
            <a:avLst/>
            <a:gdLst/>
            <a:ahLst/>
            <a:cxnLst/>
            <a:rect l="l" t="t" r="r" b="b"/>
            <a:pathLst>
              <a:path w="114300" h="59054">
                <a:moveTo>
                  <a:pt x="5490" y="59001"/>
                </a:moveTo>
                <a:lnTo>
                  <a:pt x="0" y="49491"/>
                </a:lnTo>
                <a:lnTo>
                  <a:pt x="28575" y="0"/>
                </a:lnTo>
                <a:lnTo>
                  <a:pt x="85725" y="0"/>
                </a:lnTo>
                <a:lnTo>
                  <a:pt x="114300" y="49491"/>
                </a:lnTo>
              </a:path>
            </a:pathLst>
          </a:custGeom>
          <a:ln w="19050">
            <a:solidFill>
              <a:srgbClr val="FF0000"/>
            </a:solidFill>
          </a:ln>
        </p:spPr>
        <p:txBody>
          <a:bodyPr wrap="square" lIns="0" tIns="0" rIns="0" bIns="0" rtlCol="0"/>
          <a:lstStyle/>
          <a:p/>
        </p:txBody>
      </p:sp>
      <p:sp>
        <p:nvSpPr>
          <p:cNvPr id="37" name="object 37"/>
          <p:cNvSpPr/>
          <p:nvPr/>
        </p:nvSpPr>
        <p:spPr>
          <a:xfrm>
            <a:off x="5491680" y="7376838"/>
            <a:ext cx="59287" cy="1851"/>
          </a:xfrm>
          <a:prstGeom prst="rect">
            <a:avLst/>
          </a:prstGeom>
          <a:blipFill>
            <a:blip r:embed="rId27" cstate="print"/>
            <a:stretch>
              <a:fillRect/>
            </a:stretch>
          </a:blipFill>
        </p:spPr>
        <p:txBody>
          <a:bodyPr wrap="square" lIns="0" tIns="0" rIns="0" bIns="0" rtlCol="0"/>
          <a:lstStyle/>
          <a:p/>
        </p:txBody>
      </p:sp>
      <p:sp>
        <p:nvSpPr>
          <p:cNvPr id="38" name="object 38"/>
          <p:cNvSpPr/>
          <p:nvPr/>
        </p:nvSpPr>
        <p:spPr>
          <a:xfrm>
            <a:off x="5491679" y="7376838"/>
            <a:ext cx="59690" cy="1905"/>
          </a:xfrm>
          <a:custGeom>
            <a:avLst/>
            <a:gdLst/>
            <a:ahLst/>
            <a:cxnLst/>
            <a:rect l="l" t="t" r="r" b="b"/>
            <a:pathLst>
              <a:path w="59689" h="1904">
                <a:moveTo>
                  <a:pt x="0" y="1851"/>
                </a:moveTo>
                <a:lnTo>
                  <a:pt x="1068" y="0"/>
                </a:lnTo>
                <a:lnTo>
                  <a:pt x="58218" y="0"/>
                </a:lnTo>
                <a:lnTo>
                  <a:pt x="59287" y="1851"/>
                </a:lnTo>
              </a:path>
            </a:pathLst>
          </a:custGeom>
          <a:ln w="19050">
            <a:solidFill>
              <a:srgbClr val="FF0000"/>
            </a:solidFill>
          </a:ln>
        </p:spPr>
        <p:txBody>
          <a:bodyPr wrap="square" lIns="0" tIns="0" rIns="0" bIns="0" rtlCol="0"/>
          <a:lstStyle/>
          <a:p/>
        </p:txBody>
      </p:sp>
      <p:sp>
        <p:nvSpPr>
          <p:cNvPr id="39" name="object 39"/>
          <p:cNvSpPr/>
          <p:nvPr/>
        </p:nvSpPr>
        <p:spPr>
          <a:xfrm>
            <a:off x="6616699" y="5471838"/>
            <a:ext cx="114300" cy="98983"/>
          </a:xfrm>
          <a:prstGeom prst="rect">
            <a:avLst/>
          </a:prstGeom>
          <a:blipFill>
            <a:blip r:embed="rId28" cstate="print"/>
            <a:stretch>
              <a:fillRect/>
            </a:stretch>
          </a:blipFill>
        </p:spPr>
        <p:txBody>
          <a:bodyPr wrap="square" lIns="0" tIns="0" rIns="0" bIns="0" rtlCol="0"/>
          <a:lstStyle/>
          <a:p/>
        </p:txBody>
      </p:sp>
      <p:sp>
        <p:nvSpPr>
          <p:cNvPr id="40" name="object 40"/>
          <p:cNvSpPr/>
          <p:nvPr/>
        </p:nvSpPr>
        <p:spPr>
          <a:xfrm>
            <a:off x="6607174" y="5462313"/>
            <a:ext cx="133350" cy="118033"/>
          </a:xfrm>
          <a:prstGeom prst="rect">
            <a:avLst/>
          </a:prstGeom>
          <a:blipFill>
            <a:blip r:embed="rId29" cstate="print"/>
            <a:stretch>
              <a:fillRect/>
            </a:stretch>
          </a:blipFill>
        </p:spPr>
        <p:txBody>
          <a:bodyPr wrap="square" lIns="0" tIns="0" rIns="0" bIns="0" rtlCol="0"/>
          <a:lstStyle/>
          <a:p/>
        </p:txBody>
      </p:sp>
      <p:sp>
        <p:nvSpPr>
          <p:cNvPr id="41" name="object 41"/>
          <p:cNvSpPr/>
          <p:nvPr/>
        </p:nvSpPr>
        <p:spPr>
          <a:xfrm>
            <a:off x="6940549" y="5405163"/>
            <a:ext cx="114300" cy="98983"/>
          </a:xfrm>
          <a:prstGeom prst="rect">
            <a:avLst/>
          </a:prstGeom>
          <a:blipFill>
            <a:blip r:embed="rId30" cstate="print"/>
            <a:stretch>
              <a:fillRect/>
            </a:stretch>
          </a:blipFill>
        </p:spPr>
        <p:txBody>
          <a:bodyPr wrap="square" lIns="0" tIns="0" rIns="0" bIns="0" rtlCol="0"/>
          <a:lstStyle/>
          <a:p/>
        </p:txBody>
      </p:sp>
      <p:sp>
        <p:nvSpPr>
          <p:cNvPr id="42" name="object 42"/>
          <p:cNvSpPr/>
          <p:nvPr/>
        </p:nvSpPr>
        <p:spPr>
          <a:xfrm>
            <a:off x="6940549" y="5405163"/>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43" name="object 43"/>
          <p:cNvSpPr/>
          <p:nvPr/>
        </p:nvSpPr>
        <p:spPr>
          <a:xfrm>
            <a:off x="6035674" y="6624363"/>
            <a:ext cx="114300" cy="98983"/>
          </a:xfrm>
          <a:prstGeom prst="rect">
            <a:avLst/>
          </a:prstGeom>
          <a:blipFill>
            <a:blip r:embed="rId31" cstate="print"/>
            <a:stretch>
              <a:fillRect/>
            </a:stretch>
          </a:blipFill>
        </p:spPr>
        <p:txBody>
          <a:bodyPr wrap="square" lIns="0" tIns="0" rIns="0" bIns="0" rtlCol="0"/>
          <a:lstStyle/>
          <a:p/>
        </p:txBody>
      </p:sp>
      <p:sp>
        <p:nvSpPr>
          <p:cNvPr id="44" name="object 44"/>
          <p:cNvSpPr/>
          <p:nvPr/>
        </p:nvSpPr>
        <p:spPr>
          <a:xfrm>
            <a:off x="6026148" y="6614838"/>
            <a:ext cx="133350" cy="118033"/>
          </a:xfrm>
          <a:prstGeom prst="rect">
            <a:avLst/>
          </a:prstGeom>
          <a:blipFill>
            <a:blip r:embed="rId32" cstate="print"/>
            <a:stretch>
              <a:fillRect/>
            </a:stretch>
          </a:blipFill>
        </p:spPr>
        <p:txBody>
          <a:bodyPr wrap="square" lIns="0" tIns="0" rIns="0" bIns="0" rtlCol="0"/>
          <a:lstStyle/>
          <a:p/>
        </p:txBody>
      </p:sp>
      <p:sp>
        <p:nvSpPr>
          <p:cNvPr id="45" name="object 45"/>
          <p:cNvSpPr/>
          <p:nvPr/>
        </p:nvSpPr>
        <p:spPr>
          <a:xfrm>
            <a:off x="5692774" y="5567088"/>
            <a:ext cx="114300" cy="98983"/>
          </a:xfrm>
          <a:prstGeom prst="rect">
            <a:avLst/>
          </a:prstGeom>
          <a:blipFill>
            <a:blip r:embed="rId33" cstate="print"/>
            <a:stretch>
              <a:fillRect/>
            </a:stretch>
          </a:blipFill>
        </p:spPr>
        <p:txBody>
          <a:bodyPr wrap="square" lIns="0" tIns="0" rIns="0" bIns="0" rtlCol="0"/>
          <a:lstStyle/>
          <a:p/>
        </p:txBody>
      </p:sp>
      <p:sp>
        <p:nvSpPr>
          <p:cNvPr id="46" name="object 46"/>
          <p:cNvSpPr/>
          <p:nvPr/>
        </p:nvSpPr>
        <p:spPr>
          <a:xfrm>
            <a:off x="5683248" y="5557563"/>
            <a:ext cx="133350" cy="118033"/>
          </a:xfrm>
          <a:prstGeom prst="rect">
            <a:avLst/>
          </a:prstGeom>
          <a:blipFill>
            <a:blip r:embed="rId34" cstate="print"/>
            <a:stretch>
              <a:fillRect/>
            </a:stretch>
          </a:blipFill>
        </p:spPr>
        <p:txBody>
          <a:bodyPr wrap="square" lIns="0" tIns="0" rIns="0" bIns="0" rtlCol="0"/>
          <a:lstStyle/>
          <a:p/>
        </p:txBody>
      </p:sp>
      <p:sp>
        <p:nvSpPr>
          <p:cNvPr id="47" name="object 47"/>
          <p:cNvSpPr/>
          <p:nvPr/>
        </p:nvSpPr>
        <p:spPr>
          <a:xfrm>
            <a:off x="1501774" y="3968755"/>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48" name="object 48"/>
          <p:cNvSpPr/>
          <p:nvPr/>
        </p:nvSpPr>
        <p:spPr>
          <a:xfrm>
            <a:off x="1511299" y="4259267"/>
            <a:ext cx="285750" cy="0"/>
          </a:xfrm>
          <a:custGeom>
            <a:avLst/>
            <a:gdLst/>
            <a:ahLst/>
            <a:cxnLst/>
            <a:rect l="l" t="t" r="r" b="b"/>
            <a:pathLst>
              <a:path w="285750" h="0">
                <a:moveTo>
                  <a:pt x="0" y="0"/>
                </a:moveTo>
                <a:lnTo>
                  <a:pt x="285749" y="0"/>
                </a:lnTo>
              </a:path>
            </a:pathLst>
          </a:custGeom>
          <a:ln w="9524">
            <a:solidFill>
              <a:srgbClr val="CCCCCC"/>
            </a:solidFill>
          </a:ln>
        </p:spPr>
        <p:txBody>
          <a:bodyPr wrap="square" lIns="0" tIns="0" rIns="0" bIns="0" rtlCol="0"/>
          <a:lstStyle/>
          <a:p/>
        </p:txBody>
      </p:sp>
      <p:sp>
        <p:nvSpPr>
          <p:cNvPr id="49" name="object 49"/>
          <p:cNvSpPr txBox="1"/>
          <p:nvPr/>
        </p:nvSpPr>
        <p:spPr>
          <a:xfrm>
            <a:off x="688230" y="3813139"/>
            <a:ext cx="1045210" cy="690880"/>
          </a:xfrm>
          <a:prstGeom prst="rect">
            <a:avLst/>
          </a:prstGeom>
        </p:spPr>
        <p:txBody>
          <a:bodyPr wrap="square" lIns="0" tIns="41275" rIns="0" bIns="0" rtlCol="0" vert="horz">
            <a:spAutoFit/>
          </a:bodyPr>
          <a:lstStyle/>
          <a:p>
            <a:pPr marL="12700">
              <a:lnSpc>
                <a:spcPct val="100000"/>
              </a:lnSpc>
              <a:spcBef>
                <a:spcPts val="325"/>
              </a:spcBef>
            </a:pPr>
            <a:r>
              <a:rPr dirty="0" sz="1050" spc="105">
                <a:latin typeface="Arial"/>
                <a:cs typeface="Arial"/>
              </a:rPr>
              <a:t>Out[29]:</a:t>
            </a:r>
            <a:endParaRPr sz="1050">
              <a:latin typeface="Arial"/>
              <a:cs typeface="Arial"/>
            </a:endParaRPr>
          </a:p>
          <a:p>
            <a:pPr algn="r" marR="5080">
              <a:lnSpc>
                <a:spcPct val="100000"/>
              </a:lnSpc>
              <a:spcBef>
                <a:spcPts val="240"/>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algn="r" marR="5080">
              <a:lnSpc>
                <a:spcPct val="100000"/>
              </a:lnSpc>
            </a:pPr>
            <a:r>
              <a:rPr dirty="0" sz="1050" spc="360">
                <a:latin typeface="DejaVu Sans Mono"/>
                <a:cs typeface="DejaVu Sans Mono"/>
              </a:rPr>
              <a:t>−</a:t>
            </a:r>
            <a:endParaRPr sz="1050">
              <a:latin typeface="DejaVu Sans Mono"/>
              <a:cs typeface="DejaVu Sans Mono"/>
            </a:endParaRPr>
          </a:p>
        </p:txBody>
      </p:sp>
      <p:sp>
        <p:nvSpPr>
          <p:cNvPr id="52" name="object 52"/>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53" name="object 53"/>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50" name="object 50"/>
          <p:cNvSpPr txBox="1"/>
          <p:nvPr/>
        </p:nvSpPr>
        <p:spPr>
          <a:xfrm>
            <a:off x="5936505" y="7223129"/>
            <a:ext cx="1283335" cy="151130"/>
          </a:xfrm>
          <a:prstGeom prst="rect">
            <a:avLst/>
          </a:prstGeom>
        </p:spPr>
        <p:txBody>
          <a:bodyPr wrap="square" lIns="0" tIns="15875" rIns="0" bIns="0" rtlCol="0" vert="horz">
            <a:spAutoFit/>
          </a:bodyPr>
          <a:lstStyle/>
          <a:p>
            <a:pPr marL="12700">
              <a:lnSpc>
                <a:spcPct val="100000"/>
              </a:lnSpc>
              <a:spcBef>
                <a:spcPts val="125"/>
              </a:spcBef>
            </a:pPr>
            <a:r>
              <a:rPr dirty="0" sz="800" spc="10">
                <a:latin typeface="Arial"/>
                <a:cs typeface="Arial"/>
                <a:hlinkClick r:id="rId35"/>
              </a:rPr>
              <a:t>Leaflet </a:t>
            </a:r>
            <a:r>
              <a:rPr dirty="0" sz="800" spc="5">
                <a:latin typeface="Arial"/>
                <a:cs typeface="Arial"/>
                <a:hlinkClick r:id="rId35"/>
              </a:rPr>
              <a:t>(http://leafletjs.com)</a:t>
            </a:r>
            <a:endParaRPr sz="800">
              <a:latin typeface="Arial"/>
              <a:cs typeface="Arial"/>
            </a:endParaRPr>
          </a:p>
        </p:txBody>
      </p:sp>
      <p:sp>
        <p:nvSpPr>
          <p:cNvPr id="51" name="object 51"/>
          <p:cNvSpPr txBox="1"/>
          <p:nvPr/>
        </p:nvSpPr>
        <p:spPr>
          <a:xfrm>
            <a:off x="1349374" y="469896"/>
            <a:ext cx="6000750" cy="3261995"/>
          </a:xfrm>
          <a:prstGeom prst="rect">
            <a:avLst/>
          </a:prstGeom>
        </p:spPr>
        <p:txBody>
          <a:bodyPr wrap="square" lIns="0" tIns="12700" rIns="0" bIns="0" rtlCol="0" vert="horz">
            <a:spAutoFit/>
          </a:bodyPr>
          <a:lstStyle/>
          <a:p>
            <a:pPr marL="53975">
              <a:lnSpc>
                <a:spcPct val="100000"/>
              </a:lnSpc>
              <a:spcBef>
                <a:spcPts val="100"/>
              </a:spcBef>
            </a:pPr>
            <a:r>
              <a:rPr dirty="0" sz="1050" spc="-10" i="1">
                <a:latin typeface="Arial"/>
                <a:cs typeface="Arial"/>
              </a:rPr>
              <a:t># </a:t>
            </a:r>
            <a:r>
              <a:rPr dirty="0" sz="1050" spc="-105" i="1">
                <a:latin typeface="Arial"/>
                <a:cs typeface="Arial"/>
              </a:rPr>
              <a:t>map </a:t>
            </a:r>
            <a:r>
              <a:rPr dirty="0" sz="1050" spc="-20" i="1">
                <a:latin typeface="Arial"/>
                <a:cs typeface="Arial"/>
              </a:rPr>
              <a:t>subway</a:t>
            </a:r>
            <a:r>
              <a:rPr dirty="0" sz="1050" spc="30" i="1">
                <a:latin typeface="Arial"/>
                <a:cs typeface="Arial"/>
              </a:rPr>
              <a:t> </a:t>
            </a:r>
            <a:r>
              <a:rPr dirty="0" sz="1050" spc="125" i="1">
                <a:latin typeface="Arial"/>
                <a:cs typeface="Arial"/>
              </a:rPr>
              <a:t>stations</a:t>
            </a:r>
            <a:endParaRPr sz="1050">
              <a:latin typeface="Arial"/>
              <a:cs typeface="Arial"/>
            </a:endParaRPr>
          </a:p>
          <a:p>
            <a:pPr marL="53975">
              <a:lnSpc>
                <a:spcPct val="100000"/>
              </a:lnSpc>
              <a:spcBef>
                <a:spcPts val="15"/>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100" i="1">
                <a:latin typeface="Arial"/>
                <a:cs typeface="Arial"/>
              </a:rPr>
              <a:t>obtain previoulsy</a:t>
            </a:r>
            <a:r>
              <a:rPr dirty="0" sz="1050" spc="459" i="1">
                <a:latin typeface="Arial"/>
                <a:cs typeface="Arial"/>
              </a:rPr>
              <a:t> </a:t>
            </a:r>
            <a:r>
              <a:rPr dirty="0" sz="1050" spc="50" i="1">
                <a:latin typeface="Arial"/>
                <a:cs typeface="Arial"/>
              </a:rPr>
              <a:t>v</a:t>
            </a:r>
            <a:endParaRPr sz="1050">
              <a:latin typeface="Arial"/>
              <a:cs typeface="Arial"/>
            </a:endParaRPr>
          </a:p>
          <a:p>
            <a:pPr marL="53975" marR="4399280">
              <a:lnSpc>
                <a:spcPct val="101200"/>
              </a:lnSpc>
            </a:pPr>
            <a:r>
              <a:rPr dirty="0" sz="1050" spc="70">
                <a:latin typeface="Arial"/>
                <a:cs typeface="Arial"/>
              </a:rPr>
              <a:t>latitude=40.7308619  </a:t>
            </a:r>
            <a:r>
              <a:rPr dirty="0" sz="1050" spc="100">
                <a:latin typeface="Arial"/>
                <a:cs typeface="Arial"/>
              </a:rPr>
              <a:t>longitud</a:t>
            </a:r>
            <a:r>
              <a:rPr dirty="0" sz="1050" spc="120">
                <a:latin typeface="Arial"/>
                <a:cs typeface="Arial"/>
              </a:rPr>
              <a:t>e</a:t>
            </a:r>
            <a:r>
              <a:rPr dirty="0" sz="1050" spc="-45">
                <a:latin typeface="Arial"/>
                <a:cs typeface="Arial"/>
              </a:rPr>
              <a:t>=</a:t>
            </a:r>
            <a:r>
              <a:rPr dirty="0" sz="1050" spc="220" b="1">
                <a:latin typeface="Arial"/>
                <a:cs typeface="Arial"/>
              </a:rPr>
              <a:t>-</a:t>
            </a:r>
            <a:r>
              <a:rPr dirty="0" sz="1050" spc="20">
                <a:latin typeface="Arial"/>
                <a:cs typeface="Arial"/>
              </a:rPr>
              <a:t>73.9871558</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60">
                <a:latin typeface="Arial"/>
                <a:cs typeface="Arial"/>
              </a:rPr>
              <a:t>map_mhsub1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30">
                <a:latin typeface="Arial"/>
                <a:cs typeface="Arial"/>
              </a:rPr>
              <a:t> </a:t>
            </a:r>
            <a:r>
              <a:rPr dirty="0" sz="1050" spc="50">
                <a:latin typeface="Arial"/>
                <a:cs typeface="Arial"/>
              </a:rPr>
              <a:t>zoom_start=12)</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of </a:t>
            </a:r>
            <a:r>
              <a:rPr dirty="0" sz="1050" spc="-20" i="1">
                <a:latin typeface="Arial"/>
                <a:cs typeface="Arial"/>
              </a:rPr>
              <a:t>subway </a:t>
            </a:r>
            <a:r>
              <a:rPr dirty="0" sz="1050" spc="114" i="1">
                <a:latin typeface="Arial"/>
                <a:cs typeface="Arial"/>
              </a:rPr>
              <a:t>locations </a:t>
            </a:r>
            <a:r>
              <a:rPr dirty="0" sz="1050" spc="135" i="1">
                <a:latin typeface="Arial"/>
                <a:cs typeface="Arial"/>
              </a:rPr>
              <a:t>to</a:t>
            </a:r>
            <a:r>
              <a:rPr dirty="0" sz="1050" spc="155" i="1">
                <a:latin typeface="Arial"/>
                <a:cs typeface="Arial"/>
              </a:rPr>
              <a:t> </a:t>
            </a:r>
            <a:r>
              <a:rPr dirty="0" sz="1050" spc="-105" i="1">
                <a:latin typeface="Arial"/>
                <a:cs typeface="Arial"/>
              </a:rPr>
              <a:t>map</a:t>
            </a:r>
            <a:endParaRPr sz="1050">
              <a:latin typeface="Arial"/>
              <a:cs typeface="Arial"/>
            </a:endParaRPr>
          </a:p>
          <a:p>
            <a:pPr marL="346710" marR="1905" indent="-293370">
              <a:lnSpc>
                <a:spcPct val="101200"/>
              </a:lnSpc>
              <a:tabLst>
                <a:tab pos="4377690" algn="l"/>
              </a:tabLst>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a:t>
            </a:r>
            <a:r>
              <a:rPr dirty="0" sz="1050" spc="70" b="1">
                <a:latin typeface="Arial"/>
                <a:cs typeface="Arial"/>
              </a:rPr>
              <a:t> </a:t>
            </a:r>
            <a:r>
              <a:rPr dirty="0" sz="1050" spc="140">
                <a:latin typeface="Arial"/>
                <a:cs typeface="Arial"/>
              </a:rPr>
              <a:t>zip(mhsub1['lat'],</a:t>
            </a:r>
            <a:r>
              <a:rPr dirty="0" sz="1050" spc="300">
                <a:latin typeface="Arial"/>
                <a:cs typeface="Arial"/>
              </a:rPr>
              <a:t> </a:t>
            </a:r>
            <a:r>
              <a:rPr dirty="0" sz="1050" spc="105">
                <a:latin typeface="Arial"/>
                <a:cs typeface="Arial"/>
              </a:rPr>
              <a:t>mhsub1['long'],	</a:t>
            </a:r>
            <a:r>
              <a:rPr dirty="0" sz="1050" spc="100">
                <a:latin typeface="Arial"/>
                <a:cs typeface="Arial"/>
              </a:rPr>
              <a:t>mhsub1['sub_station'].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640080" marR="3592829"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40">
                <a:latin typeface="Arial"/>
                <a:cs typeface="Arial"/>
              </a:rPr>
              <a:t>RegularPolygonMarke</a:t>
            </a:r>
            <a:r>
              <a:rPr dirty="0" sz="1050" spc="2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45">
                <a:latin typeface="Arial"/>
                <a:cs typeface="Arial"/>
              </a:rPr>
              <a:t>number_of_sides=6,  </a:t>
            </a:r>
            <a:r>
              <a:rPr dirty="0" sz="1050" spc="90">
                <a:latin typeface="Arial"/>
                <a:cs typeface="Arial"/>
              </a:rPr>
              <a:t>radius=6,</a:t>
            </a:r>
            <a:endParaRPr sz="1050">
              <a:latin typeface="Arial"/>
              <a:cs typeface="Arial"/>
            </a:endParaRPr>
          </a:p>
          <a:p>
            <a:pPr marL="640080" marR="4105910">
              <a:lnSpc>
                <a:spcPct val="101200"/>
              </a:lnSpc>
            </a:pPr>
            <a:r>
              <a:rPr dirty="0" sz="1050" spc="70">
                <a:latin typeface="Arial"/>
                <a:cs typeface="Arial"/>
              </a:rPr>
              <a:t>popup=label,  </a:t>
            </a:r>
            <a:r>
              <a:rPr dirty="0" sz="1050" spc="150">
                <a:latin typeface="Arial"/>
                <a:cs typeface="Arial"/>
              </a:rPr>
              <a:t>color='red',  </a:t>
            </a:r>
            <a:r>
              <a:rPr dirty="0" sz="1050" spc="190">
                <a:latin typeface="Arial"/>
                <a:cs typeface="Arial"/>
              </a:rPr>
              <a:t>fill_colo</a:t>
            </a:r>
            <a:r>
              <a:rPr dirty="0" sz="1050" spc="165">
                <a:latin typeface="Arial"/>
                <a:cs typeface="Arial"/>
              </a:rPr>
              <a:t>r</a:t>
            </a:r>
            <a:r>
              <a:rPr dirty="0" sz="1050" spc="-45">
                <a:latin typeface="Arial"/>
                <a:cs typeface="Arial"/>
              </a:rPr>
              <a:t>=</a:t>
            </a:r>
            <a:r>
              <a:rPr dirty="0" sz="1050" spc="215">
                <a:latin typeface="Arial"/>
                <a:cs typeface="Arial"/>
              </a:rPr>
              <a:t>'red</a:t>
            </a:r>
            <a:r>
              <a:rPr dirty="0" sz="1050" spc="95">
                <a:latin typeface="Arial"/>
                <a:cs typeface="Arial"/>
              </a:rPr>
              <a:t>'</a:t>
            </a:r>
            <a:r>
              <a:rPr dirty="0" sz="1050" spc="285">
                <a:latin typeface="Arial"/>
                <a:cs typeface="Arial"/>
              </a:rPr>
              <a:t>,  </a:t>
            </a:r>
            <a:r>
              <a:rPr dirty="0" sz="1050" spc="160">
                <a:latin typeface="Arial"/>
                <a:cs typeface="Arial"/>
              </a:rPr>
              <a:t>fill_opacit</a:t>
            </a:r>
            <a:r>
              <a:rPr dirty="0" sz="1050" spc="210">
                <a:latin typeface="Arial"/>
                <a:cs typeface="Arial"/>
              </a:rPr>
              <a:t>y</a:t>
            </a:r>
            <a:r>
              <a:rPr dirty="0" sz="1050" spc="-45">
                <a:latin typeface="Arial"/>
                <a:cs typeface="Arial"/>
              </a:rPr>
              <a:t>=</a:t>
            </a:r>
            <a:r>
              <a:rPr dirty="0" sz="1050" spc="80">
                <a:latin typeface="Arial"/>
                <a:cs typeface="Arial"/>
              </a:rPr>
              <a:t>2.</a:t>
            </a:r>
            <a:r>
              <a:rPr dirty="0" sz="1050" spc="100">
                <a:latin typeface="Arial"/>
                <a:cs typeface="Arial"/>
              </a:rPr>
              <a:t>5</a:t>
            </a:r>
            <a:r>
              <a:rPr dirty="0" sz="1050" spc="285">
                <a:latin typeface="Arial"/>
                <a:cs typeface="Arial"/>
              </a:rPr>
              <a:t>,</a:t>
            </a:r>
            <a:endParaRPr sz="1050">
              <a:latin typeface="Arial"/>
              <a:cs typeface="Arial"/>
            </a:endParaRPr>
          </a:p>
          <a:p>
            <a:pPr marL="53975" marR="4179570" indent="292735">
              <a:lnSpc>
                <a:spcPct val="101200"/>
              </a:lnSpc>
            </a:pPr>
            <a:r>
              <a:rPr dirty="0" sz="1050" spc="275">
                <a:latin typeface="Arial"/>
                <a:cs typeface="Arial"/>
              </a:rPr>
              <a:t>)</a:t>
            </a:r>
            <a:r>
              <a:rPr dirty="0" sz="1050" spc="225">
                <a:latin typeface="Arial"/>
                <a:cs typeface="Arial"/>
              </a:rPr>
              <a:t>.</a:t>
            </a:r>
            <a:r>
              <a:rPr dirty="0" sz="1050" spc="40">
                <a:latin typeface="Arial"/>
                <a:cs typeface="Arial"/>
              </a:rPr>
              <a:t>add_t</a:t>
            </a:r>
            <a:r>
              <a:rPr dirty="0" sz="1050" spc="40">
                <a:latin typeface="Arial"/>
                <a:cs typeface="Arial"/>
              </a:rPr>
              <a:t>o</a:t>
            </a:r>
            <a:r>
              <a:rPr dirty="0" sz="1050" spc="220">
                <a:latin typeface="Arial"/>
                <a:cs typeface="Arial"/>
              </a:rPr>
              <a:t>(</a:t>
            </a:r>
            <a:r>
              <a:rPr dirty="0" sz="1050" spc="-60">
                <a:latin typeface="Arial"/>
                <a:cs typeface="Arial"/>
              </a:rPr>
              <a:t>map_mhsub</a:t>
            </a:r>
            <a:r>
              <a:rPr dirty="0" sz="1050" spc="-60">
                <a:latin typeface="Arial"/>
                <a:cs typeface="Arial"/>
              </a:rPr>
              <a:t>1</a:t>
            </a:r>
            <a:r>
              <a:rPr dirty="0" sz="1050" spc="200">
                <a:latin typeface="Arial"/>
                <a:cs typeface="Arial"/>
              </a:rPr>
              <a:t>)  </a:t>
            </a:r>
            <a:r>
              <a:rPr dirty="0" sz="1050" spc="-60">
                <a:latin typeface="Arial"/>
                <a:cs typeface="Arial"/>
              </a:rPr>
              <a:t>map_mhsub1</a:t>
            </a:r>
            <a:endParaRPr sz="105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[30]:</a:t>
            </a:r>
            <a:endParaRPr sz="1050">
              <a:latin typeface="Arial"/>
              <a:cs typeface="Arial"/>
            </a:endParaRPr>
          </a:p>
        </p:txBody>
      </p:sp>
      <p:sp>
        <p:nvSpPr>
          <p:cNvPr id="5" name="object 5"/>
          <p:cNvSpPr/>
          <p:nvPr/>
        </p:nvSpPr>
        <p:spPr>
          <a:xfrm>
            <a:off x="1344611" y="430110"/>
            <a:ext cx="6010275" cy="295275"/>
          </a:xfrm>
          <a:custGeom>
            <a:avLst/>
            <a:gdLst/>
            <a:ahLst/>
            <a:cxnLst/>
            <a:rect l="l" t="t" r="r" b="b"/>
            <a:pathLst>
              <a:path w="6010275" h="295275">
                <a:moveTo>
                  <a:pt x="0" y="28098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280987"/>
                </a:lnTo>
                <a:lnTo>
                  <a:pt x="6010275" y="282892"/>
                </a:lnTo>
                <a:lnTo>
                  <a:pt x="6009913" y="284797"/>
                </a:lnTo>
                <a:lnTo>
                  <a:pt x="6009189" y="286702"/>
                </a:lnTo>
                <a:lnTo>
                  <a:pt x="6008465" y="288607"/>
                </a:lnTo>
                <a:lnTo>
                  <a:pt x="6007427" y="289560"/>
                </a:lnTo>
                <a:lnTo>
                  <a:pt x="5999702" y="295275"/>
                </a:lnTo>
                <a:lnTo>
                  <a:pt x="5997882" y="295275"/>
                </a:lnTo>
                <a:lnTo>
                  <a:pt x="5995987" y="295275"/>
                </a:lnTo>
                <a:lnTo>
                  <a:pt x="14287" y="295275"/>
                </a:lnTo>
                <a:lnTo>
                  <a:pt x="12392" y="295275"/>
                </a:lnTo>
                <a:lnTo>
                  <a:pt x="10572" y="295275"/>
                </a:lnTo>
                <a:lnTo>
                  <a:pt x="8820" y="294322"/>
                </a:lnTo>
                <a:lnTo>
                  <a:pt x="7067" y="293369"/>
                </a:lnTo>
                <a:lnTo>
                  <a:pt x="5524" y="292417"/>
                </a:lnTo>
                <a:lnTo>
                  <a:pt x="4181" y="291464"/>
                </a:lnTo>
                <a:lnTo>
                  <a:pt x="2847" y="289560"/>
                </a:lnTo>
                <a:lnTo>
                  <a:pt x="1809" y="288607"/>
                </a:lnTo>
                <a:lnTo>
                  <a:pt x="1085" y="286702"/>
                </a:lnTo>
                <a:lnTo>
                  <a:pt x="361" y="284797"/>
                </a:lnTo>
                <a:lnTo>
                  <a:pt x="0" y="282892"/>
                </a:lnTo>
                <a:lnTo>
                  <a:pt x="0" y="280987"/>
                </a:lnTo>
                <a:close/>
              </a:path>
            </a:pathLst>
          </a:custGeom>
          <a:ln w="9525">
            <a:solidFill>
              <a:srgbClr val="CFCFCF"/>
            </a:solidFill>
          </a:ln>
        </p:spPr>
        <p:txBody>
          <a:bodyPr wrap="square" lIns="0" tIns="0" rIns="0" bIns="0" rtlCol="0"/>
          <a:lstStyle/>
          <a:p/>
        </p:txBody>
      </p:sp>
      <p:sp>
        <p:nvSpPr>
          <p:cNvPr id="6" name="object 6"/>
          <p:cNvSpPr/>
          <p:nvPr/>
        </p:nvSpPr>
        <p:spPr>
          <a:xfrm>
            <a:off x="6559549" y="1287366"/>
            <a:ext cx="695325" cy="0"/>
          </a:xfrm>
          <a:custGeom>
            <a:avLst/>
            <a:gdLst/>
            <a:ahLst/>
            <a:cxnLst/>
            <a:rect l="l" t="t" r="r" b="b"/>
            <a:pathLst>
              <a:path w="695325" h="0">
                <a:moveTo>
                  <a:pt x="0" y="0"/>
                </a:moveTo>
                <a:lnTo>
                  <a:pt x="695325" y="0"/>
                </a:lnTo>
              </a:path>
            </a:pathLst>
          </a:custGeom>
          <a:ln w="9525">
            <a:solidFill>
              <a:srgbClr val="000000"/>
            </a:solidFill>
          </a:ln>
        </p:spPr>
        <p:txBody>
          <a:bodyPr wrap="square" lIns="0" tIns="0" rIns="0" bIns="0" rtlCol="0"/>
          <a:lstStyle/>
          <a:p/>
        </p:txBody>
      </p:sp>
      <p:sp>
        <p:nvSpPr>
          <p:cNvPr id="7" name="object 7"/>
          <p:cNvSpPr/>
          <p:nvPr/>
        </p:nvSpPr>
        <p:spPr>
          <a:xfrm>
            <a:off x="5902324" y="1287366"/>
            <a:ext cx="657225" cy="0"/>
          </a:xfrm>
          <a:custGeom>
            <a:avLst/>
            <a:gdLst/>
            <a:ahLst/>
            <a:cxnLst/>
            <a:rect l="l" t="t" r="r" b="b"/>
            <a:pathLst>
              <a:path w="657225" h="0">
                <a:moveTo>
                  <a:pt x="0" y="0"/>
                </a:moveTo>
                <a:lnTo>
                  <a:pt x="657225" y="0"/>
                </a:lnTo>
              </a:path>
            </a:pathLst>
          </a:custGeom>
          <a:ln w="9525">
            <a:solidFill>
              <a:srgbClr val="000000"/>
            </a:solidFill>
          </a:ln>
        </p:spPr>
        <p:txBody>
          <a:bodyPr wrap="square" lIns="0" tIns="0" rIns="0" bIns="0" rtlCol="0"/>
          <a:lstStyle/>
          <a:p/>
        </p:txBody>
      </p:sp>
      <p:sp>
        <p:nvSpPr>
          <p:cNvPr id="8" name="object 8"/>
          <p:cNvSpPr/>
          <p:nvPr/>
        </p:nvSpPr>
        <p:spPr>
          <a:xfrm>
            <a:off x="5187949" y="1287366"/>
            <a:ext cx="714375" cy="0"/>
          </a:xfrm>
          <a:custGeom>
            <a:avLst/>
            <a:gdLst/>
            <a:ahLst/>
            <a:cxnLst/>
            <a:rect l="l" t="t" r="r" b="b"/>
            <a:pathLst>
              <a:path w="714375" h="0">
                <a:moveTo>
                  <a:pt x="0" y="0"/>
                </a:moveTo>
                <a:lnTo>
                  <a:pt x="714375" y="0"/>
                </a:lnTo>
              </a:path>
            </a:pathLst>
          </a:custGeom>
          <a:ln w="9525">
            <a:solidFill>
              <a:srgbClr val="000000"/>
            </a:solidFill>
          </a:ln>
        </p:spPr>
        <p:txBody>
          <a:bodyPr wrap="square" lIns="0" tIns="0" rIns="0" bIns="0" rtlCol="0"/>
          <a:lstStyle/>
          <a:p/>
        </p:txBody>
      </p:sp>
      <p:sp>
        <p:nvSpPr>
          <p:cNvPr id="9" name="object 9"/>
          <p:cNvSpPr/>
          <p:nvPr/>
        </p:nvSpPr>
        <p:spPr>
          <a:xfrm>
            <a:off x="4692649" y="1287366"/>
            <a:ext cx="495300" cy="0"/>
          </a:xfrm>
          <a:custGeom>
            <a:avLst/>
            <a:gdLst/>
            <a:ahLst/>
            <a:cxnLst/>
            <a:rect l="l" t="t" r="r" b="b"/>
            <a:pathLst>
              <a:path w="495300" h="0">
                <a:moveTo>
                  <a:pt x="0" y="0"/>
                </a:moveTo>
                <a:lnTo>
                  <a:pt x="495300" y="0"/>
                </a:lnTo>
              </a:path>
            </a:pathLst>
          </a:custGeom>
          <a:ln w="9525">
            <a:solidFill>
              <a:srgbClr val="000000"/>
            </a:solidFill>
          </a:ln>
        </p:spPr>
        <p:txBody>
          <a:bodyPr wrap="square" lIns="0" tIns="0" rIns="0" bIns="0" rtlCol="0"/>
          <a:lstStyle/>
          <a:p/>
        </p:txBody>
      </p:sp>
      <p:sp>
        <p:nvSpPr>
          <p:cNvPr id="10" name="object 10"/>
          <p:cNvSpPr/>
          <p:nvPr/>
        </p:nvSpPr>
        <p:spPr>
          <a:xfrm>
            <a:off x="4187824" y="1287366"/>
            <a:ext cx="504825" cy="0"/>
          </a:xfrm>
          <a:custGeom>
            <a:avLst/>
            <a:gdLst/>
            <a:ahLst/>
            <a:cxnLst/>
            <a:rect l="l" t="t" r="r" b="b"/>
            <a:pathLst>
              <a:path w="504825" h="0">
                <a:moveTo>
                  <a:pt x="0" y="0"/>
                </a:moveTo>
                <a:lnTo>
                  <a:pt x="504825" y="0"/>
                </a:lnTo>
              </a:path>
            </a:pathLst>
          </a:custGeom>
          <a:ln w="9525">
            <a:solidFill>
              <a:srgbClr val="000000"/>
            </a:solidFill>
          </a:ln>
        </p:spPr>
        <p:txBody>
          <a:bodyPr wrap="square" lIns="0" tIns="0" rIns="0" bIns="0" rtlCol="0"/>
          <a:lstStyle/>
          <a:p/>
        </p:txBody>
      </p:sp>
      <p:sp>
        <p:nvSpPr>
          <p:cNvPr id="11" name="object 11"/>
          <p:cNvSpPr/>
          <p:nvPr/>
        </p:nvSpPr>
        <p:spPr>
          <a:xfrm>
            <a:off x="3340099" y="1287366"/>
            <a:ext cx="847725" cy="0"/>
          </a:xfrm>
          <a:custGeom>
            <a:avLst/>
            <a:gdLst/>
            <a:ahLst/>
            <a:cxnLst/>
            <a:rect l="l" t="t" r="r" b="b"/>
            <a:pathLst>
              <a:path w="847725" h="0">
                <a:moveTo>
                  <a:pt x="0" y="0"/>
                </a:moveTo>
                <a:lnTo>
                  <a:pt x="847725" y="0"/>
                </a:lnTo>
              </a:path>
            </a:pathLst>
          </a:custGeom>
          <a:ln w="9525">
            <a:solidFill>
              <a:srgbClr val="000000"/>
            </a:solidFill>
          </a:ln>
        </p:spPr>
        <p:txBody>
          <a:bodyPr wrap="square" lIns="0" tIns="0" rIns="0" bIns="0" rtlCol="0"/>
          <a:lstStyle/>
          <a:p/>
        </p:txBody>
      </p:sp>
      <p:sp>
        <p:nvSpPr>
          <p:cNvPr id="12" name="object 12"/>
          <p:cNvSpPr/>
          <p:nvPr/>
        </p:nvSpPr>
        <p:spPr>
          <a:xfrm>
            <a:off x="2482849" y="1287366"/>
            <a:ext cx="857250" cy="0"/>
          </a:xfrm>
          <a:custGeom>
            <a:avLst/>
            <a:gdLst/>
            <a:ahLst/>
            <a:cxnLst/>
            <a:rect l="l" t="t" r="r" b="b"/>
            <a:pathLst>
              <a:path w="857250" h="0">
                <a:moveTo>
                  <a:pt x="0" y="0"/>
                </a:moveTo>
                <a:lnTo>
                  <a:pt x="857250" y="0"/>
                </a:lnTo>
              </a:path>
            </a:pathLst>
          </a:custGeom>
          <a:ln w="9525">
            <a:solidFill>
              <a:srgbClr val="000000"/>
            </a:solidFill>
          </a:ln>
        </p:spPr>
        <p:txBody>
          <a:bodyPr wrap="square" lIns="0" tIns="0" rIns="0" bIns="0" rtlCol="0"/>
          <a:lstStyle/>
          <a:p/>
        </p:txBody>
      </p:sp>
      <p:sp>
        <p:nvSpPr>
          <p:cNvPr id="13" name="object 13"/>
          <p:cNvSpPr/>
          <p:nvPr/>
        </p:nvSpPr>
        <p:spPr>
          <a:xfrm>
            <a:off x="1577974" y="1287366"/>
            <a:ext cx="904875" cy="0"/>
          </a:xfrm>
          <a:custGeom>
            <a:avLst/>
            <a:gdLst/>
            <a:ahLst/>
            <a:cxnLst/>
            <a:rect l="l" t="t" r="r" b="b"/>
            <a:pathLst>
              <a:path w="904875" h="0">
                <a:moveTo>
                  <a:pt x="0" y="0"/>
                </a:moveTo>
                <a:lnTo>
                  <a:pt x="904875" y="0"/>
                </a:lnTo>
              </a:path>
            </a:pathLst>
          </a:custGeom>
          <a:ln w="9525">
            <a:solidFill>
              <a:srgbClr val="000000"/>
            </a:solidFill>
          </a:ln>
        </p:spPr>
        <p:txBody>
          <a:bodyPr wrap="square" lIns="0" tIns="0" rIns="0" bIns="0" rtlCol="0"/>
          <a:lstStyle/>
          <a:p/>
        </p:txBody>
      </p:sp>
      <p:sp>
        <p:nvSpPr>
          <p:cNvPr id="14" name="object 14"/>
          <p:cNvSpPr/>
          <p:nvPr/>
        </p:nvSpPr>
        <p:spPr>
          <a:xfrm>
            <a:off x="1396999" y="1287366"/>
            <a:ext cx="180975" cy="0"/>
          </a:xfrm>
          <a:custGeom>
            <a:avLst/>
            <a:gdLst/>
            <a:ahLst/>
            <a:cxnLst/>
            <a:rect l="l" t="t" r="r" b="b"/>
            <a:pathLst>
              <a:path w="180975" h="0">
                <a:moveTo>
                  <a:pt x="0" y="0"/>
                </a:moveTo>
                <a:lnTo>
                  <a:pt x="180975" y="0"/>
                </a:lnTo>
              </a:path>
            </a:pathLst>
          </a:custGeom>
          <a:ln w="9525">
            <a:solidFill>
              <a:srgbClr val="000000"/>
            </a:solidFill>
          </a:ln>
        </p:spPr>
        <p:txBody>
          <a:bodyPr wrap="square" lIns="0" tIns="0" rIns="0" bIns="0" rtlCol="0"/>
          <a:lstStyle/>
          <a:p/>
        </p:txBody>
      </p:sp>
      <p:sp>
        <p:nvSpPr>
          <p:cNvPr id="15" name="object 15"/>
          <p:cNvSpPr txBox="1"/>
          <p:nvPr/>
        </p:nvSpPr>
        <p:spPr>
          <a:xfrm>
            <a:off x="3390654" y="1003198"/>
            <a:ext cx="125476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Price_per_ft2</a:t>
            </a:r>
            <a:r>
              <a:rPr dirty="0" sz="900" spc="80" b="1">
                <a:latin typeface="Arial"/>
                <a:cs typeface="Arial"/>
              </a:rPr>
              <a:t> </a:t>
            </a:r>
            <a:r>
              <a:rPr dirty="0" sz="900" b="1">
                <a:latin typeface="Arial"/>
                <a:cs typeface="Arial"/>
              </a:rPr>
              <a:t>Rooms</a:t>
            </a:r>
            <a:endParaRPr sz="900">
              <a:latin typeface="Arial"/>
              <a:cs typeface="Arial"/>
            </a:endParaRPr>
          </a:p>
        </p:txBody>
      </p:sp>
      <p:sp>
        <p:nvSpPr>
          <p:cNvPr id="26" name="object 26"/>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7" name="object 27"/>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6" name="object 16"/>
          <p:cNvSpPr txBox="1"/>
          <p:nvPr/>
        </p:nvSpPr>
        <p:spPr>
          <a:xfrm>
            <a:off x="4822823" y="936523"/>
            <a:ext cx="3181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Area-</a:t>
            </a:r>
            <a:endParaRPr sz="900">
              <a:latin typeface="Arial"/>
              <a:cs typeface="Arial"/>
            </a:endParaRPr>
          </a:p>
        </p:txBody>
      </p:sp>
      <p:sp>
        <p:nvSpPr>
          <p:cNvPr id="17" name="object 17"/>
          <p:cNvSpPr txBox="1"/>
          <p:nvPr/>
        </p:nvSpPr>
        <p:spPr>
          <a:xfrm>
            <a:off x="5232246" y="1003198"/>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Rent_Price</a:t>
            </a:r>
            <a:endParaRPr sz="900">
              <a:latin typeface="Arial"/>
              <a:cs typeface="Arial"/>
            </a:endParaRPr>
          </a:p>
        </p:txBody>
      </p:sp>
      <p:sp>
        <p:nvSpPr>
          <p:cNvPr id="18" name="object 18"/>
          <p:cNvSpPr txBox="1"/>
          <p:nvPr/>
        </p:nvSpPr>
        <p:spPr>
          <a:xfrm>
            <a:off x="6315124" y="1003198"/>
            <a:ext cx="19685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Lat</a:t>
            </a:r>
            <a:endParaRPr sz="900">
              <a:latin typeface="Arial"/>
              <a:cs typeface="Arial"/>
            </a:endParaRPr>
          </a:p>
        </p:txBody>
      </p:sp>
      <p:sp>
        <p:nvSpPr>
          <p:cNvPr id="19" name="object 19"/>
          <p:cNvSpPr txBox="1"/>
          <p:nvPr/>
        </p:nvSpPr>
        <p:spPr>
          <a:xfrm>
            <a:off x="6902693" y="1003198"/>
            <a:ext cx="30480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Long</a:t>
            </a:r>
            <a:endParaRPr sz="900">
              <a:latin typeface="Arial"/>
              <a:cs typeface="Arial"/>
            </a:endParaRPr>
          </a:p>
        </p:txBody>
      </p:sp>
      <p:graphicFrame>
        <p:nvGraphicFramePr>
          <p:cNvPr id="20" name="object 20"/>
          <p:cNvGraphicFramePr>
            <a:graphicFrameLocks noGrp="1"/>
          </p:cNvGraphicFramePr>
          <p:nvPr/>
        </p:nvGraphicFramePr>
        <p:xfrm>
          <a:off x="669180" y="812087"/>
          <a:ext cx="2955290" cy="1809750"/>
        </p:xfrm>
        <a:graphic>
          <a:graphicData uri="http://schemas.openxmlformats.org/drawingml/2006/table">
            <a:tbl>
              <a:tblPr firstRow="1" bandRow="1">
                <a:tableStyleId>{2D5ABB26-0587-4C30-8999-92F81FD0307C}</a:tableStyleId>
              </a:tblPr>
              <a:tblGrid>
                <a:gridCol w="727710"/>
                <a:gridCol w="210820"/>
                <a:gridCol w="927100"/>
                <a:gridCol w="1088390"/>
              </a:tblGrid>
              <a:tr h="474980">
                <a:tc>
                  <a:txBody>
                    <a:bodyPr/>
                    <a:lstStyle/>
                    <a:p>
                      <a:pPr marL="31750">
                        <a:lnSpc>
                          <a:spcPts val="990"/>
                        </a:lnSpc>
                      </a:pPr>
                      <a:r>
                        <a:rPr dirty="0" sz="1050" spc="105">
                          <a:latin typeface="Arial"/>
                          <a:cs typeface="Arial"/>
                        </a:rPr>
                        <a:t>Out[30]:</a:t>
                      </a:r>
                      <a:endParaRPr sz="1050">
                        <a:latin typeface="Arial"/>
                        <a:cs typeface="Arial"/>
                      </a:endParaRPr>
                    </a:p>
                  </a:txBody>
                  <a:tcPr marL="0" marR="0" marB="0" marT="0"/>
                </a:tc>
                <a:tc>
                  <a:txBody>
                    <a:bodyPr/>
                    <a:lstStyle/>
                    <a:p>
                      <a:pPr>
                        <a:lnSpc>
                          <a:spcPct val="100000"/>
                        </a:lnSpc>
                      </a:pPr>
                      <a:endParaRPr sz="800">
                        <a:latin typeface="Times New Roman"/>
                        <a:cs typeface="Times New Roman"/>
                      </a:endParaRPr>
                    </a:p>
                  </a:txBody>
                  <a:tcPr marL="0" marR="0" marB="0" marT="0"/>
                </a:tc>
                <a:tc>
                  <a:txBody>
                    <a:bodyPr/>
                    <a:lstStyle/>
                    <a:p>
                      <a:pPr>
                        <a:lnSpc>
                          <a:spcPct val="100000"/>
                        </a:lnSpc>
                        <a:spcBef>
                          <a:spcPts val="50"/>
                        </a:spcBef>
                      </a:pPr>
                      <a:endParaRPr sz="1350">
                        <a:latin typeface="Times New Roman"/>
                        <a:cs typeface="Times New Roman"/>
                      </a:endParaRPr>
                    </a:p>
                    <a:p>
                      <a:pPr algn="r" marR="104139">
                        <a:lnSpc>
                          <a:spcPct val="100000"/>
                        </a:lnSpc>
                      </a:pPr>
                      <a:r>
                        <a:rPr dirty="0" sz="900" b="1">
                          <a:latin typeface="Arial"/>
                          <a:cs typeface="Arial"/>
                        </a:rPr>
                        <a:t>Address</a:t>
                      </a:r>
                      <a:endParaRPr sz="900">
                        <a:latin typeface="Arial"/>
                        <a:cs typeface="Arial"/>
                      </a:endParaRPr>
                    </a:p>
                  </a:txBody>
                  <a:tcPr marL="0" marR="0" marB="0" marT="6350"/>
                </a:tc>
                <a:tc>
                  <a:txBody>
                    <a:bodyPr/>
                    <a:lstStyle/>
                    <a:p>
                      <a:pPr>
                        <a:lnSpc>
                          <a:spcPct val="100000"/>
                        </a:lnSpc>
                        <a:spcBef>
                          <a:spcPts val="50"/>
                        </a:spcBef>
                      </a:pPr>
                      <a:endParaRPr sz="1350">
                        <a:latin typeface="Times New Roman"/>
                        <a:cs typeface="Times New Roman"/>
                      </a:endParaRPr>
                    </a:p>
                    <a:p>
                      <a:pPr algn="r" marR="335280">
                        <a:lnSpc>
                          <a:spcPct val="100000"/>
                        </a:lnSpc>
                      </a:pPr>
                      <a:r>
                        <a:rPr dirty="0" sz="900" b="1">
                          <a:latin typeface="Arial"/>
                          <a:cs typeface="Arial"/>
                        </a:rPr>
                        <a:t>Area</a:t>
                      </a:r>
                      <a:endParaRPr sz="900">
                        <a:latin typeface="Arial"/>
                        <a:cs typeface="Arial"/>
                      </a:endParaRPr>
                    </a:p>
                  </a:txBody>
                  <a:tcPr marL="0" marR="0" marB="0" marT="6350"/>
                </a:tc>
              </a:tr>
              <a:tr h="384175">
                <a:tc>
                  <a:txBody>
                    <a:bodyPr/>
                    <a:lstStyle/>
                    <a:p>
                      <a:pPr>
                        <a:lnSpc>
                          <a:spcPct val="100000"/>
                        </a:lnSpc>
                      </a:pPr>
                      <a:endParaRPr sz="800">
                        <a:latin typeface="Times New Roman"/>
                        <a:cs typeface="Times New Roman"/>
                      </a:endParaRPr>
                    </a:p>
                  </a:txBody>
                  <a:tcPr marL="0" marR="0" marB="0" marT="0"/>
                </a:tc>
                <a:tc>
                  <a:txBody>
                    <a:bodyPr/>
                    <a:lstStyle/>
                    <a:p>
                      <a:pPr algn="ctr" marR="24765">
                        <a:lnSpc>
                          <a:spcPct val="100000"/>
                        </a:lnSpc>
                        <a:spcBef>
                          <a:spcPts val="409"/>
                        </a:spcBef>
                      </a:pPr>
                      <a:r>
                        <a:rPr dirty="0" sz="900" b="1">
                          <a:latin typeface="Arial"/>
                          <a:cs typeface="Arial"/>
                        </a:rPr>
                        <a:t>0</a:t>
                      </a:r>
                      <a:endParaRPr sz="900">
                        <a:latin typeface="Arial"/>
                        <a:cs typeface="Arial"/>
                      </a:endParaRPr>
                    </a:p>
                  </a:txBody>
                  <a:tcPr marL="0" marR="0" marB="0" marT="52069"/>
                </a:tc>
                <a:tc>
                  <a:txBody>
                    <a:bodyPr/>
                    <a:lstStyle/>
                    <a:p>
                      <a:pPr marL="238760">
                        <a:lnSpc>
                          <a:spcPts val="1065"/>
                        </a:lnSpc>
                        <a:spcBef>
                          <a:spcPts val="409"/>
                        </a:spcBef>
                      </a:pPr>
                      <a:r>
                        <a:rPr dirty="0" sz="900" spc="-5">
                          <a:latin typeface="Arial"/>
                          <a:cs typeface="Arial"/>
                        </a:rPr>
                        <a:t>West</a:t>
                      </a:r>
                      <a:r>
                        <a:rPr dirty="0" sz="900" spc="-100">
                          <a:latin typeface="Arial"/>
                          <a:cs typeface="Arial"/>
                        </a:rPr>
                        <a:t> </a:t>
                      </a:r>
                      <a:r>
                        <a:rPr dirty="0" sz="900">
                          <a:latin typeface="Arial"/>
                          <a:cs typeface="Arial"/>
                        </a:rPr>
                        <a:t>105th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52069"/>
                </a:tc>
                <a:tc>
                  <a:txBody>
                    <a:bodyPr/>
                    <a:lstStyle/>
                    <a:p>
                      <a:pPr marL="143510">
                        <a:lnSpc>
                          <a:spcPts val="1065"/>
                        </a:lnSpc>
                        <a:spcBef>
                          <a:spcPts val="409"/>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52069"/>
                </a:tc>
              </a:tr>
              <a:tr h="381000">
                <a:tc>
                  <a:txBody>
                    <a:bodyPr/>
                    <a:lstStyle/>
                    <a:p>
                      <a:pPr>
                        <a:lnSpc>
                          <a:spcPct val="100000"/>
                        </a:lnSpc>
                      </a:pPr>
                      <a:endParaRPr sz="800">
                        <a:latin typeface="Times New Roman"/>
                        <a:cs typeface="Times New Roman"/>
                      </a:endParaRPr>
                    </a:p>
                  </a:txBody>
                  <a:tcPr marL="0" marR="0" marB="0" marT="0"/>
                </a:tc>
                <a:tc>
                  <a:txBody>
                    <a:bodyPr/>
                    <a:lstStyle/>
                    <a:p>
                      <a:pPr algn="ctr" marR="24765">
                        <a:lnSpc>
                          <a:spcPct val="100000"/>
                        </a:lnSpc>
                        <a:spcBef>
                          <a:spcPts val="385"/>
                        </a:spcBef>
                      </a:pPr>
                      <a:r>
                        <a:rPr dirty="0" sz="900" b="1">
                          <a:latin typeface="Arial"/>
                          <a:cs typeface="Arial"/>
                        </a:rPr>
                        <a:t>1</a:t>
                      </a:r>
                      <a:endParaRPr sz="900">
                        <a:latin typeface="Arial"/>
                        <a:cs typeface="Arial"/>
                      </a:endParaRPr>
                    </a:p>
                  </a:txBody>
                  <a:tcPr marL="0" marR="0" marB="0" marT="48895"/>
                </a:tc>
                <a:tc>
                  <a:txBody>
                    <a:bodyPr/>
                    <a:lstStyle/>
                    <a:p>
                      <a:pPr marL="331470">
                        <a:lnSpc>
                          <a:spcPts val="1065"/>
                        </a:lnSpc>
                        <a:spcBef>
                          <a:spcPts val="385"/>
                        </a:spcBef>
                      </a:pPr>
                      <a:r>
                        <a:rPr dirty="0" sz="900">
                          <a:latin typeface="Arial"/>
                          <a:cs typeface="Arial"/>
                        </a:rPr>
                        <a:t>East</a:t>
                      </a:r>
                      <a:r>
                        <a:rPr dirty="0" sz="900" spc="-100">
                          <a:latin typeface="Arial"/>
                          <a:cs typeface="Arial"/>
                        </a:rPr>
                        <a:t> </a:t>
                      </a:r>
                      <a:r>
                        <a:rPr dirty="0" sz="900">
                          <a:latin typeface="Arial"/>
                          <a:cs typeface="Arial"/>
                        </a:rPr>
                        <a:t>97th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48895"/>
                </a:tc>
                <a:tc>
                  <a:txBody>
                    <a:bodyPr/>
                    <a:lstStyle/>
                    <a:p>
                      <a:pPr marL="173355">
                        <a:lnSpc>
                          <a:spcPts val="1065"/>
                        </a:lnSpc>
                        <a:spcBef>
                          <a:spcPts val="385"/>
                        </a:spcBef>
                      </a:pPr>
                      <a:r>
                        <a:rPr dirty="0" sz="900">
                          <a:latin typeface="Arial"/>
                          <a:cs typeface="Arial"/>
                        </a:rPr>
                        <a:t>Upper</a:t>
                      </a:r>
                      <a:r>
                        <a:rPr dirty="0" sz="900" spc="-100">
                          <a:latin typeface="Arial"/>
                          <a:cs typeface="Arial"/>
                        </a:rPr>
                        <a:t> </a:t>
                      </a:r>
                      <a:r>
                        <a:rPr dirty="0" sz="900">
                          <a:latin typeface="Arial"/>
                          <a:cs typeface="Arial"/>
                        </a:rPr>
                        <a:t>East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48895"/>
                </a:tc>
              </a:tr>
              <a:tr h="381000">
                <a:tc>
                  <a:txBody>
                    <a:bodyPr/>
                    <a:lstStyle/>
                    <a:p>
                      <a:pPr>
                        <a:lnSpc>
                          <a:spcPct val="100000"/>
                        </a:lnSpc>
                      </a:pPr>
                      <a:endParaRPr sz="800">
                        <a:latin typeface="Times New Roman"/>
                        <a:cs typeface="Times New Roman"/>
                      </a:endParaRPr>
                    </a:p>
                  </a:txBody>
                  <a:tcPr marL="0" marR="0" marB="0" marT="0"/>
                </a:tc>
                <a:tc>
                  <a:txBody>
                    <a:bodyPr/>
                    <a:lstStyle/>
                    <a:p>
                      <a:pPr algn="ctr" marR="24765">
                        <a:lnSpc>
                          <a:spcPct val="100000"/>
                        </a:lnSpc>
                        <a:spcBef>
                          <a:spcPts val="385"/>
                        </a:spcBef>
                      </a:pPr>
                      <a:r>
                        <a:rPr dirty="0" sz="900" b="1">
                          <a:latin typeface="Arial"/>
                          <a:cs typeface="Arial"/>
                        </a:rPr>
                        <a:t>2</a:t>
                      </a:r>
                      <a:endParaRPr sz="900">
                        <a:latin typeface="Arial"/>
                        <a:cs typeface="Arial"/>
                      </a:endParaRPr>
                    </a:p>
                  </a:txBody>
                  <a:tcPr marL="0" marR="0" marB="0" marT="48895"/>
                </a:tc>
                <a:tc>
                  <a:txBody>
                    <a:bodyPr/>
                    <a:lstStyle/>
                    <a:p>
                      <a:pPr marL="238760">
                        <a:lnSpc>
                          <a:spcPts val="1065"/>
                        </a:lnSpc>
                        <a:spcBef>
                          <a:spcPts val="385"/>
                        </a:spcBef>
                      </a:pPr>
                      <a:r>
                        <a:rPr dirty="0" sz="900" spc="-5">
                          <a:latin typeface="Arial"/>
                          <a:cs typeface="Arial"/>
                        </a:rPr>
                        <a:t>West</a:t>
                      </a:r>
                      <a:r>
                        <a:rPr dirty="0" sz="900" spc="-100">
                          <a:latin typeface="Arial"/>
                          <a:cs typeface="Arial"/>
                        </a:rPr>
                        <a:t> </a:t>
                      </a:r>
                      <a:r>
                        <a:rPr dirty="0" sz="900">
                          <a:latin typeface="Arial"/>
                          <a:cs typeface="Arial"/>
                        </a:rPr>
                        <a:t>105th</a:t>
                      </a:r>
                      <a:endParaRPr sz="900">
                        <a:latin typeface="Arial"/>
                        <a:cs typeface="Arial"/>
                      </a:endParaRPr>
                    </a:p>
                    <a:p>
                      <a:pPr marL="509905">
                        <a:lnSpc>
                          <a:spcPts val="1065"/>
                        </a:lnSpc>
                      </a:pPr>
                      <a:r>
                        <a:rPr dirty="0" sz="900">
                          <a:latin typeface="Arial"/>
                          <a:cs typeface="Arial"/>
                        </a:rPr>
                        <a:t>Street</a:t>
                      </a:r>
                      <a:endParaRPr sz="900">
                        <a:latin typeface="Arial"/>
                        <a:cs typeface="Arial"/>
                      </a:endParaRPr>
                    </a:p>
                  </a:txBody>
                  <a:tcPr marL="0" marR="0" marB="0" marT="48895"/>
                </a:tc>
                <a:tc>
                  <a:txBody>
                    <a:bodyPr/>
                    <a:lstStyle/>
                    <a:p>
                      <a:pPr marL="143510">
                        <a:lnSpc>
                          <a:spcPts val="1065"/>
                        </a:lnSpc>
                        <a:spcBef>
                          <a:spcPts val="385"/>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516255">
                        <a:lnSpc>
                          <a:spcPts val="1065"/>
                        </a:lnSpc>
                      </a:pPr>
                      <a:r>
                        <a:rPr dirty="0" sz="900">
                          <a:latin typeface="Arial"/>
                          <a:cs typeface="Arial"/>
                        </a:rPr>
                        <a:t>Side</a:t>
                      </a:r>
                      <a:endParaRPr sz="900">
                        <a:latin typeface="Arial"/>
                        <a:cs typeface="Arial"/>
                      </a:endParaRPr>
                    </a:p>
                  </a:txBody>
                  <a:tcPr marL="0" marR="0" marB="0" marT="48895"/>
                </a:tc>
              </a:tr>
              <a:tr h="187325">
                <a:tc>
                  <a:txBody>
                    <a:bodyPr/>
                    <a:lstStyle/>
                    <a:p>
                      <a:pPr>
                        <a:lnSpc>
                          <a:spcPct val="100000"/>
                        </a:lnSpc>
                      </a:pPr>
                      <a:endParaRPr sz="800">
                        <a:latin typeface="Times New Roman"/>
                        <a:cs typeface="Times New Roman"/>
                      </a:endParaRPr>
                    </a:p>
                  </a:txBody>
                  <a:tcPr marL="0" marR="0" marB="0" marT="0"/>
                </a:tc>
                <a:tc>
                  <a:txBody>
                    <a:bodyPr/>
                    <a:lstStyle/>
                    <a:p>
                      <a:pPr algn="ctr" marR="24765">
                        <a:lnSpc>
                          <a:spcPts val="990"/>
                        </a:lnSpc>
                        <a:spcBef>
                          <a:spcPts val="385"/>
                        </a:spcBef>
                      </a:pPr>
                      <a:r>
                        <a:rPr dirty="0" sz="900" b="1">
                          <a:latin typeface="Arial"/>
                          <a:cs typeface="Arial"/>
                        </a:rPr>
                        <a:t>3</a:t>
                      </a:r>
                      <a:endParaRPr sz="900">
                        <a:latin typeface="Arial"/>
                        <a:cs typeface="Arial"/>
                      </a:endParaRPr>
                    </a:p>
                  </a:txBody>
                  <a:tcPr marL="0" marR="0" marB="0" marT="48895"/>
                </a:tc>
                <a:tc>
                  <a:txBody>
                    <a:bodyPr/>
                    <a:lstStyle/>
                    <a:p>
                      <a:pPr algn="r" marR="104139">
                        <a:lnSpc>
                          <a:spcPts val="990"/>
                        </a:lnSpc>
                        <a:spcBef>
                          <a:spcPts val="385"/>
                        </a:spcBef>
                      </a:pPr>
                      <a:r>
                        <a:rPr dirty="0" sz="900">
                          <a:latin typeface="Arial"/>
                          <a:cs typeface="Arial"/>
                        </a:rPr>
                        <a:t>CARMINE</a:t>
                      </a:r>
                      <a:r>
                        <a:rPr dirty="0" sz="900" spc="-95">
                          <a:latin typeface="Arial"/>
                          <a:cs typeface="Arial"/>
                        </a:rPr>
                        <a:t> </a:t>
                      </a:r>
                      <a:r>
                        <a:rPr dirty="0" sz="900" spc="-35">
                          <a:latin typeface="Arial"/>
                          <a:cs typeface="Arial"/>
                        </a:rPr>
                        <a:t>ST.</a:t>
                      </a:r>
                      <a:endParaRPr sz="900">
                        <a:latin typeface="Arial"/>
                        <a:cs typeface="Arial"/>
                      </a:endParaRPr>
                    </a:p>
                  </a:txBody>
                  <a:tcPr marL="0" marR="0" marB="0" marT="48895"/>
                </a:tc>
                <a:tc>
                  <a:txBody>
                    <a:bodyPr/>
                    <a:lstStyle/>
                    <a:p>
                      <a:pPr algn="r" marR="335280">
                        <a:lnSpc>
                          <a:spcPts val="990"/>
                        </a:lnSpc>
                        <a:spcBef>
                          <a:spcPts val="385"/>
                        </a:spcBef>
                      </a:pPr>
                      <a:r>
                        <a:rPr dirty="0" sz="900" spc="-5">
                          <a:latin typeface="Arial"/>
                          <a:cs typeface="Arial"/>
                        </a:rPr>
                        <a:t>West</a:t>
                      </a:r>
                      <a:r>
                        <a:rPr dirty="0" sz="900" spc="-85">
                          <a:latin typeface="Arial"/>
                          <a:cs typeface="Arial"/>
                        </a:rPr>
                        <a:t> </a:t>
                      </a:r>
                      <a:r>
                        <a:rPr dirty="0" sz="900" spc="-5">
                          <a:latin typeface="Arial"/>
                          <a:cs typeface="Arial"/>
                        </a:rPr>
                        <a:t>Village</a:t>
                      </a:r>
                      <a:endParaRPr sz="900">
                        <a:latin typeface="Arial"/>
                        <a:cs typeface="Arial"/>
                      </a:endParaRPr>
                    </a:p>
                  </a:txBody>
                  <a:tcPr marL="0" marR="0" marB="0" marT="48895"/>
                </a:tc>
              </a:tr>
            </a:tbl>
          </a:graphicData>
        </a:graphic>
      </p:graphicFrame>
      <p:sp>
        <p:nvSpPr>
          <p:cNvPr id="21" name="object 21"/>
          <p:cNvSpPr txBox="1"/>
          <p:nvPr/>
        </p:nvSpPr>
        <p:spPr>
          <a:xfrm>
            <a:off x="1441449" y="2717698"/>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4</a:t>
            </a:r>
            <a:endParaRPr sz="900">
              <a:latin typeface="Arial"/>
              <a:cs typeface="Arial"/>
            </a:endParaRPr>
          </a:p>
        </p:txBody>
      </p:sp>
      <p:sp>
        <p:nvSpPr>
          <p:cNvPr id="22" name="object 22"/>
          <p:cNvSpPr txBox="1"/>
          <p:nvPr/>
        </p:nvSpPr>
        <p:spPr>
          <a:xfrm>
            <a:off x="1755621" y="2717698"/>
            <a:ext cx="680085" cy="295910"/>
          </a:xfrm>
          <a:prstGeom prst="rect">
            <a:avLst/>
          </a:prstGeom>
        </p:spPr>
        <p:txBody>
          <a:bodyPr wrap="square" lIns="0" tIns="12700" rIns="0" bIns="0" rtlCol="0" vert="horz">
            <a:spAutoFit/>
          </a:bodyPr>
          <a:lstStyle/>
          <a:p>
            <a:pPr algn="r" marR="5080">
              <a:lnSpc>
                <a:spcPts val="1065"/>
              </a:lnSpc>
              <a:spcBef>
                <a:spcPts val="100"/>
              </a:spcBef>
            </a:pPr>
            <a:r>
              <a:rPr dirty="0" sz="900">
                <a:latin typeface="Arial"/>
                <a:cs typeface="Arial"/>
              </a:rPr>
              <a:t>171 W</a:t>
            </a:r>
            <a:r>
              <a:rPr dirty="0" sz="900" spc="-100">
                <a:latin typeface="Arial"/>
                <a:cs typeface="Arial"/>
              </a:rPr>
              <a:t> </a:t>
            </a:r>
            <a:r>
              <a:rPr dirty="0" sz="900">
                <a:latin typeface="Arial"/>
                <a:cs typeface="Arial"/>
              </a:rPr>
              <a:t>23RD</a:t>
            </a:r>
            <a:endParaRPr sz="900">
              <a:latin typeface="Arial"/>
              <a:cs typeface="Arial"/>
            </a:endParaRPr>
          </a:p>
          <a:p>
            <a:pPr algn="r" marR="5080">
              <a:lnSpc>
                <a:spcPts val="1065"/>
              </a:lnSpc>
            </a:pPr>
            <a:r>
              <a:rPr dirty="0" sz="900">
                <a:latin typeface="Arial"/>
                <a:cs typeface="Arial"/>
              </a:rPr>
              <a:t>S</a:t>
            </a:r>
            <a:r>
              <a:rPr dirty="0" sz="900" spc="-100">
                <a:latin typeface="Arial"/>
                <a:cs typeface="Arial"/>
              </a:rPr>
              <a:t>T</a:t>
            </a:r>
            <a:r>
              <a:rPr dirty="0" sz="900">
                <a:latin typeface="Arial"/>
                <a:cs typeface="Arial"/>
              </a:rPr>
              <a:t>.</a:t>
            </a:r>
            <a:endParaRPr sz="900">
              <a:latin typeface="Arial"/>
              <a:cs typeface="Arial"/>
            </a:endParaRPr>
          </a:p>
        </p:txBody>
      </p:sp>
      <p:sp>
        <p:nvSpPr>
          <p:cNvPr id="23" name="object 23"/>
          <p:cNvSpPr txBox="1"/>
          <p:nvPr/>
        </p:nvSpPr>
        <p:spPr>
          <a:xfrm>
            <a:off x="2847872" y="2784373"/>
            <a:ext cx="4451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Chelsea</a:t>
            </a:r>
            <a:endParaRPr sz="900">
              <a:latin typeface="Arial"/>
              <a:cs typeface="Arial"/>
            </a:endParaRPr>
          </a:p>
        </p:txBody>
      </p:sp>
      <p:graphicFrame>
        <p:nvGraphicFramePr>
          <p:cNvPr id="24" name="object 24"/>
          <p:cNvGraphicFramePr>
            <a:graphicFrameLocks noGrp="1"/>
          </p:cNvGraphicFramePr>
          <p:nvPr/>
        </p:nvGraphicFramePr>
        <p:xfrm>
          <a:off x="3873448" y="1093400"/>
          <a:ext cx="3383279" cy="1842770"/>
        </p:xfrm>
        <a:graphic>
          <a:graphicData uri="http://schemas.openxmlformats.org/drawingml/2006/table">
            <a:tbl>
              <a:tblPr firstRow="1" bandRow="1">
                <a:tableStyleId>{2D5ABB26-0587-4C30-8999-92F81FD0307C}</a:tableStyleId>
              </a:tblPr>
              <a:tblGrid>
                <a:gridCol w="474980"/>
                <a:gridCol w="405130"/>
                <a:gridCol w="573404"/>
                <a:gridCol w="574675"/>
                <a:gridCol w="657225"/>
                <a:gridCol w="698500"/>
              </a:tblGrid>
              <a:tr h="225425">
                <a:tc gridSpan="2">
                  <a:txBody>
                    <a:bodyPr/>
                    <a:lstStyle/>
                    <a:p>
                      <a:pPr>
                        <a:lnSpc>
                          <a:spcPct val="100000"/>
                        </a:lnSpc>
                      </a:pPr>
                      <a:endParaRPr sz="800">
                        <a:latin typeface="Times New Roman"/>
                        <a:cs typeface="Times New Roman"/>
                      </a:endParaRPr>
                    </a:p>
                  </a:txBody>
                  <a:tcPr marL="0" marR="0" marB="0" marT="0"/>
                </a:tc>
                <a:tc hMerge="1">
                  <a:txBody>
                    <a:bodyPr/>
                    <a:lstStyle/>
                    <a:p>
                      <a:pPr/>
                    </a:p>
                  </a:txBody>
                  <a:tcPr marL="0" marR="0" marB="0" marT="0"/>
                </a:tc>
                <a:tc>
                  <a:txBody>
                    <a:bodyPr/>
                    <a:lstStyle/>
                    <a:p>
                      <a:pPr algn="r" marR="191135">
                        <a:lnSpc>
                          <a:spcPts val="994"/>
                        </a:lnSpc>
                      </a:pPr>
                      <a:r>
                        <a:rPr dirty="0" sz="900" b="1">
                          <a:latin typeface="Arial"/>
                          <a:cs typeface="Arial"/>
                        </a:rPr>
                        <a:t>ft2</a:t>
                      </a:r>
                      <a:endParaRPr sz="900">
                        <a:latin typeface="Arial"/>
                        <a:cs typeface="Arial"/>
                      </a:endParaRPr>
                    </a:p>
                  </a:txBody>
                  <a:tcPr marL="0" marR="0" marB="0" marT="0"/>
                </a:tc>
                <a:tc gridSpan="3">
                  <a:txBody>
                    <a:bodyPr/>
                    <a:lstStyle/>
                    <a:p>
                      <a:pPr>
                        <a:lnSpc>
                          <a:spcPct val="100000"/>
                        </a:lnSpc>
                      </a:pPr>
                      <a:endParaRPr sz="800">
                        <a:latin typeface="Times New Roman"/>
                        <a:cs typeface="Times New Roman"/>
                      </a:endParaRPr>
                    </a:p>
                  </a:txBody>
                  <a:tcPr marL="0" marR="0" marB="0" marT="0"/>
                </a:tc>
                <a:tc hMerge="1">
                  <a:txBody>
                    <a:bodyPr/>
                    <a:lstStyle/>
                    <a:p>
                      <a:pPr/>
                    </a:p>
                  </a:txBody>
                  <a:tcPr marL="0" marR="0" marB="0" marT="0"/>
                </a:tc>
                <a:tc hMerge="1">
                  <a:txBody>
                    <a:bodyPr/>
                    <a:lstStyle/>
                    <a:p>
                      <a:pPr/>
                    </a:p>
                  </a:txBody>
                  <a:tcPr marL="0" marR="0" marB="0" marT="0"/>
                </a:tc>
              </a:tr>
              <a:tr h="352425">
                <a:tc>
                  <a:txBody>
                    <a:bodyPr/>
                    <a:lstStyle/>
                    <a:p>
                      <a:pPr marL="31750">
                        <a:lnSpc>
                          <a:spcPct val="100000"/>
                        </a:lnSpc>
                        <a:spcBef>
                          <a:spcPts val="685"/>
                        </a:spcBef>
                      </a:pPr>
                      <a:r>
                        <a:rPr dirty="0" sz="900">
                          <a:latin typeface="Arial"/>
                          <a:cs typeface="Arial"/>
                        </a:rPr>
                        <a:t>2.94</a:t>
                      </a:r>
                      <a:endParaRPr sz="900">
                        <a:latin typeface="Arial"/>
                        <a:cs typeface="Arial"/>
                      </a:endParaRPr>
                    </a:p>
                  </a:txBody>
                  <a:tcPr marL="0" marR="0" marB="0" marT="86995"/>
                </a:tc>
                <a:tc>
                  <a:txBody>
                    <a:bodyPr/>
                    <a:lstStyle/>
                    <a:p>
                      <a:pPr algn="r" marR="113030">
                        <a:lnSpc>
                          <a:spcPct val="100000"/>
                        </a:lnSpc>
                        <a:spcBef>
                          <a:spcPts val="685"/>
                        </a:spcBef>
                      </a:pPr>
                      <a:r>
                        <a:rPr dirty="0" sz="900">
                          <a:latin typeface="Arial"/>
                          <a:cs typeface="Arial"/>
                        </a:rPr>
                        <a:t>5</a:t>
                      </a:r>
                      <a:endParaRPr sz="900">
                        <a:latin typeface="Arial"/>
                        <a:cs typeface="Arial"/>
                      </a:endParaRPr>
                    </a:p>
                  </a:txBody>
                  <a:tcPr marL="0" marR="0" marB="0" marT="86995"/>
                </a:tc>
                <a:tc>
                  <a:txBody>
                    <a:bodyPr/>
                    <a:lstStyle/>
                    <a:p>
                      <a:pPr algn="r" marR="191135">
                        <a:lnSpc>
                          <a:spcPct val="100000"/>
                        </a:lnSpc>
                        <a:spcBef>
                          <a:spcPts val="685"/>
                        </a:spcBef>
                      </a:pPr>
                      <a:r>
                        <a:rPr dirty="0" sz="900">
                          <a:latin typeface="Arial"/>
                          <a:cs typeface="Arial"/>
                        </a:rPr>
                        <a:t>3400</a:t>
                      </a:r>
                      <a:endParaRPr sz="900">
                        <a:latin typeface="Arial"/>
                        <a:cs typeface="Arial"/>
                      </a:endParaRPr>
                    </a:p>
                  </a:txBody>
                  <a:tcPr marL="0" marR="0" marB="0" marT="86995"/>
                </a:tc>
                <a:tc>
                  <a:txBody>
                    <a:bodyPr/>
                    <a:lstStyle/>
                    <a:p>
                      <a:pPr algn="r" marR="51435">
                        <a:lnSpc>
                          <a:spcPct val="100000"/>
                        </a:lnSpc>
                        <a:spcBef>
                          <a:spcPts val="685"/>
                        </a:spcBef>
                      </a:pPr>
                      <a:r>
                        <a:rPr dirty="0" sz="900">
                          <a:latin typeface="Arial"/>
                          <a:cs typeface="Arial"/>
                        </a:rPr>
                        <a:t>10000</a:t>
                      </a:r>
                      <a:endParaRPr sz="900">
                        <a:latin typeface="Arial"/>
                        <a:cs typeface="Arial"/>
                      </a:endParaRPr>
                    </a:p>
                  </a:txBody>
                  <a:tcPr marL="0" marR="0" marB="0" marT="86995"/>
                </a:tc>
                <a:tc>
                  <a:txBody>
                    <a:bodyPr/>
                    <a:lstStyle/>
                    <a:p>
                      <a:pPr algn="ctr">
                        <a:lnSpc>
                          <a:spcPct val="100000"/>
                        </a:lnSpc>
                        <a:spcBef>
                          <a:spcPts val="685"/>
                        </a:spcBef>
                      </a:pPr>
                      <a:r>
                        <a:rPr dirty="0" sz="900">
                          <a:latin typeface="Arial"/>
                          <a:cs typeface="Arial"/>
                        </a:rPr>
                        <a:t>40.799771</a:t>
                      </a:r>
                      <a:endParaRPr sz="900">
                        <a:latin typeface="Arial"/>
                        <a:cs typeface="Arial"/>
                      </a:endParaRPr>
                    </a:p>
                  </a:txBody>
                  <a:tcPr marL="0" marR="0" marB="0" marT="86995"/>
                </a:tc>
                <a:tc>
                  <a:txBody>
                    <a:bodyPr/>
                    <a:lstStyle/>
                    <a:p>
                      <a:pPr algn="ctr">
                        <a:lnSpc>
                          <a:spcPct val="100000"/>
                        </a:lnSpc>
                        <a:spcBef>
                          <a:spcPts val="685"/>
                        </a:spcBef>
                      </a:pPr>
                      <a:r>
                        <a:rPr dirty="0" sz="900">
                          <a:latin typeface="Arial"/>
                          <a:cs typeface="Arial"/>
                        </a:rPr>
                        <a:t>-73.966213</a:t>
                      </a:r>
                      <a:endParaRPr sz="900">
                        <a:latin typeface="Arial"/>
                        <a:cs typeface="Arial"/>
                      </a:endParaRPr>
                    </a:p>
                  </a:txBody>
                  <a:tcPr marL="0" marR="0" marB="0" marT="86995"/>
                </a:tc>
              </a:tr>
              <a:tr h="381000">
                <a:tc>
                  <a:txBody>
                    <a:bodyPr/>
                    <a:lstStyle/>
                    <a:p>
                      <a:pPr>
                        <a:lnSpc>
                          <a:spcPct val="100000"/>
                        </a:lnSpc>
                        <a:spcBef>
                          <a:spcPts val="45"/>
                        </a:spcBef>
                      </a:pPr>
                      <a:endParaRPr sz="750">
                        <a:latin typeface="Times New Roman"/>
                        <a:cs typeface="Times New Roman"/>
                      </a:endParaRPr>
                    </a:p>
                    <a:p>
                      <a:pPr marL="31750">
                        <a:lnSpc>
                          <a:spcPct val="100000"/>
                        </a:lnSpc>
                        <a:spcBef>
                          <a:spcPts val="5"/>
                        </a:spcBef>
                      </a:pPr>
                      <a:r>
                        <a:rPr dirty="0" sz="900">
                          <a:latin typeface="Arial"/>
                          <a:cs typeface="Arial"/>
                        </a:rPr>
                        <a:t>3.57</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13030">
                        <a:lnSpc>
                          <a:spcPct val="100000"/>
                        </a:lnSpc>
                        <a:spcBef>
                          <a:spcPts val="5"/>
                        </a:spcBef>
                      </a:pPr>
                      <a:r>
                        <a:rPr dirty="0" sz="900">
                          <a:latin typeface="Arial"/>
                          <a:cs typeface="Arial"/>
                        </a:rPr>
                        <a:t>3</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91135">
                        <a:lnSpc>
                          <a:spcPct val="100000"/>
                        </a:lnSpc>
                        <a:spcBef>
                          <a:spcPts val="5"/>
                        </a:spcBef>
                      </a:pPr>
                      <a:r>
                        <a:rPr dirty="0" sz="900">
                          <a:latin typeface="Arial"/>
                          <a:cs typeface="Arial"/>
                        </a:rPr>
                        <a:t>2100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51435">
                        <a:lnSpc>
                          <a:spcPct val="100000"/>
                        </a:lnSpc>
                        <a:spcBef>
                          <a:spcPts val="5"/>
                        </a:spcBef>
                      </a:pPr>
                      <a:r>
                        <a:rPr dirty="0" sz="900">
                          <a:latin typeface="Arial"/>
                          <a:cs typeface="Arial"/>
                        </a:rPr>
                        <a:t>7500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40.788585</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-73.955277</a:t>
                      </a:r>
                      <a:endParaRPr sz="900">
                        <a:latin typeface="Arial"/>
                        <a:cs typeface="Arial"/>
                      </a:endParaRPr>
                    </a:p>
                  </a:txBody>
                  <a:tcPr marL="0" marR="0" marB="0" marT="5715"/>
                </a:tc>
              </a:tr>
              <a:tr h="347345">
                <a:tc>
                  <a:txBody>
                    <a:bodyPr/>
                    <a:lstStyle/>
                    <a:p>
                      <a:pPr>
                        <a:lnSpc>
                          <a:spcPct val="100000"/>
                        </a:lnSpc>
                        <a:spcBef>
                          <a:spcPts val="45"/>
                        </a:spcBef>
                      </a:pPr>
                      <a:endParaRPr sz="750">
                        <a:latin typeface="Times New Roman"/>
                        <a:cs typeface="Times New Roman"/>
                      </a:endParaRPr>
                    </a:p>
                    <a:p>
                      <a:pPr marL="31750">
                        <a:lnSpc>
                          <a:spcPct val="100000"/>
                        </a:lnSpc>
                        <a:spcBef>
                          <a:spcPts val="5"/>
                        </a:spcBef>
                      </a:pPr>
                      <a:r>
                        <a:rPr dirty="0" sz="900">
                          <a:latin typeface="Arial"/>
                          <a:cs typeface="Arial"/>
                        </a:rPr>
                        <a:t>1.89</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13030">
                        <a:lnSpc>
                          <a:spcPct val="100000"/>
                        </a:lnSpc>
                        <a:spcBef>
                          <a:spcPts val="5"/>
                        </a:spcBef>
                      </a:pPr>
                      <a:r>
                        <a:rPr dirty="0" sz="900">
                          <a:latin typeface="Arial"/>
                          <a:cs typeface="Arial"/>
                        </a:rPr>
                        <a:t>4</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191135">
                        <a:lnSpc>
                          <a:spcPct val="100000"/>
                        </a:lnSpc>
                        <a:spcBef>
                          <a:spcPts val="5"/>
                        </a:spcBef>
                      </a:pPr>
                      <a:r>
                        <a:rPr dirty="0" sz="900">
                          <a:latin typeface="Arial"/>
                          <a:cs typeface="Arial"/>
                        </a:rPr>
                        <a:t>2800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51435">
                        <a:lnSpc>
                          <a:spcPct val="100000"/>
                        </a:lnSpc>
                        <a:spcBef>
                          <a:spcPts val="5"/>
                        </a:spcBef>
                      </a:pPr>
                      <a:r>
                        <a:rPr dirty="0" sz="900">
                          <a:latin typeface="Arial"/>
                          <a:cs typeface="Arial"/>
                        </a:rPr>
                        <a:t>5300</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40.799771</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ctr">
                        <a:lnSpc>
                          <a:spcPct val="100000"/>
                        </a:lnSpc>
                        <a:spcBef>
                          <a:spcPts val="5"/>
                        </a:spcBef>
                      </a:pPr>
                      <a:r>
                        <a:rPr dirty="0" sz="900">
                          <a:latin typeface="Arial"/>
                          <a:cs typeface="Arial"/>
                        </a:rPr>
                        <a:t>-73.966213</a:t>
                      </a:r>
                      <a:endParaRPr sz="900">
                        <a:latin typeface="Arial"/>
                        <a:cs typeface="Arial"/>
                      </a:endParaRPr>
                    </a:p>
                  </a:txBody>
                  <a:tcPr marL="0" marR="0" marB="0" marT="5715"/>
                </a:tc>
              </a:tr>
              <a:tr h="314325">
                <a:tc>
                  <a:txBody>
                    <a:bodyPr/>
                    <a:lstStyle/>
                    <a:p>
                      <a:pPr marL="31750">
                        <a:lnSpc>
                          <a:spcPct val="100000"/>
                        </a:lnSpc>
                        <a:spcBef>
                          <a:spcPts val="650"/>
                        </a:spcBef>
                      </a:pPr>
                      <a:r>
                        <a:rPr dirty="0" sz="900">
                          <a:latin typeface="Arial"/>
                          <a:cs typeface="Arial"/>
                        </a:rPr>
                        <a:t>3.03</a:t>
                      </a:r>
                      <a:endParaRPr sz="900">
                        <a:latin typeface="Arial"/>
                        <a:cs typeface="Arial"/>
                      </a:endParaRPr>
                    </a:p>
                  </a:txBody>
                  <a:tcPr marL="0" marR="0" marB="0" marT="82550"/>
                </a:tc>
                <a:tc>
                  <a:txBody>
                    <a:bodyPr/>
                    <a:lstStyle/>
                    <a:p>
                      <a:pPr algn="r" marR="113030">
                        <a:lnSpc>
                          <a:spcPct val="100000"/>
                        </a:lnSpc>
                        <a:spcBef>
                          <a:spcPts val="650"/>
                        </a:spcBef>
                      </a:pPr>
                      <a:r>
                        <a:rPr dirty="0" sz="900">
                          <a:latin typeface="Arial"/>
                          <a:cs typeface="Arial"/>
                        </a:rPr>
                        <a:t>2</a:t>
                      </a:r>
                      <a:endParaRPr sz="900">
                        <a:latin typeface="Arial"/>
                        <a:cs typeface="Arial"/>
                      </a:endParaRPr>
                    </a:p>
                  </a:txBody>
                  <a:tcPr marL="0" marR="0" marB="0" marT="82550"/>
                </a:tc>
                <a:tc>
                  <a:txBody>
                    <a:bodyPr/>
                    <a:lstStyle/>
                    <a:p>
                      <a:pPr algn="r" marR="191135">
                        <a:lnSpc>
                          <a:spcPct val="100000"/>
                        </a:lnSpc>
                        <a:spcBef>
                          <a:spcPts val="650"/>
                        </a:spcBef>
                      </a:pPr>
                      <a:r>
                        <a:rPr dirty="0" sz="900">
                          <a:latin typeface="Arial"/>
                          <a:cs typeface="Arial"/>
                        </a:rPr>
                        <a:t>1650</a:t>
                      </a:r>
                      <a:endParaRPr sz="900">
                        <a:latin typeface="Arial"/>
                        <a:cs typeface="Arial"/>
                      </a:endParaRPr>
                    </a:p>
                  </a:txBody>
                  <a:tcPr marL="0" marR="0" marB="0" marT="82550"/>
                </a:tc>
                <a:tc>
                  <a:txBody>
                    <a:bodyPr/>
                    <a:lstStyle/>
                    <a:p>
                      <a:pPr algn="r" marR="51435">
                        <a:lnSpc>
                          <a:spcPct val="100000"/>
                        </a:lnSpc>
                        <a:spcBef>
                          <a:spcPts val="650"/>
                        </a:spcBef>
                      </a:pPr>
                      <a:r>
                        <a:rPr dirty="0" sz="900">
                          <a:latin typeface="Arial"/>
                          <a:cs typeface="Arial"/>
                        </a:rPr>
                        <a:t>5000</a:t>
                      </a:r>
                      <a:endParaRPr sz="900">
                        <a:latin typeface="Arial"/>
                        <a:cs typeface="Arial"/>
                      </a:endParaRPr>
                    </a:p>
                  </a:txBody>
                  <a:tcPr marL="0" marR="0" marB="0" marT="82550"/>
                </a:tc>
                <a:tc>
                  <a:txBody>
                    <a:bodyPr/>
                    <a:lstStyle/>
                    <a:p>
                      <a:pPr algn="ctr">
                        <a:lnSpc>
                          <a:spcPct val="100000"/>
                        </a:lnSpc>
                        <a:spcBef>
                          <a:spcPts val="650"/>
                        </a:spcBef>
                      </a:pPr>
                      <a:r>
                        <a:rPr dirty="0" sz="900">
                          <a:latin typeface="Arial"/>
                          <a:cs typeface="Arial"/>
                        </a:rPr>
                        <a:t>40.730523</a:t>
                      </a:r>
                      <a:endParaRPr sz="900">
                        <a:latin typeface="Arial"/>
                        <a:cs typeface="Arial"/>
                      </a:endParaRPr>
                    </a:p>
                  </a:txBody>
                  <a:tcPr marL="0" marR="0" marB="0" marT="82550"/>
                </a:tc>
                <a:tc>
                  <a:txBody>
                    <a:bodyPr/>
                    <a:lstStyle/>
                    <a:p>
                      <a:pPr algn="ctr">
                        <a:lnSpc>
                          <a:spcPct val="100000"/>
                        </a:lnSpc>
                        <a:spcBef>
                          <a:spcPts val="650"/>
                        </a:spcBef>
                      </a:pPr>
                      <a:r>
                        <a:rPr dirty="0" sz="900">
                          <a:latin typeface="Arial"/>
                          <a:cs typeface="Arial"/>
                        </a:rPr>
                        <a:t>-74.001873</a:t>
                      </a:r>
                      <a:endParaRPr sz="900">
                        <a:latin typeface="Arial"/>
                        <a:cs typeface="Arial"/>
                      </a:endParaRPr>
                    </a:p>
                  </a:txBody>
                  <a:tcPr marL="0" marR="0" marB="0" marT="82550"/>
                </a:tc>
              </a:tr>
              <a:tr h="220979">
                <a:tc>
                  <a:txBody>
                    <a:bodyPr/>
                    <a:lstStyle/>
                    <a:p>
                      <a:pPr marL="31750">
                        <a:lnSpc>
                          <a:spcPts val="990"/>
                        </a:lnSpc>
                        <a:spcBef>
                          <a:spcPts val="650"/>
                        </a:spcBef>
                      </a:pPr>
                      <a:r>
                        <a:rPr dirty="0" sz="900">
                          <a:latin typeface="Arial"/>
                          <a:cs typeface="Arial"/>
                        </a:rPr>
                        <a:t>3.45</a:t>
                      </a:r>
                      <a:endParaRPr sz="900">
                        <a:latin typeface="Arial"/>
                        <a:cs typeface="Arial"/>
                      </a:endParaRPr>
                    </a:p>
                  </a:txBody>
                  <a:tcPr marL="0" marR="0" marB="0" marT="82550"/>
                </a:tc>
                <a:tc>
                  <a:txBody>
                    <a:bodyPr/>
                    <a:lstStyle/>
                    <a:p>
                      <a:pPr algn="r" marR="113030">
                        <a:lnSpc>
                          <a:spcPts val="990"/>
                        </a:lnSpc>
                        <a:spcBef>
                          <a:spcPts val="650"/>
                        </a:spcBef>
                      </a:pPr>
                      <a:r>
                        <a:rPr dirty="0" sz="900">
                          <a:latin typeface="Arial"/>
                          <a:cs typeface="Arial"/>
                        </a:rPr>
                        <a:t>2</a:t>
                      </a:r>
                      <a:endParaRPr sz="900">
                        <a:latin typeface="Arial"/>
                        <a:cs typeface="Arial"/>
                      </a:endParaRPr>
                    </a:p>
                  </a:txBody>
                  <a:tcPr marL="0" marR="0" marB="0" marT="82550"/>
                </a:tc>
                <a:tc>
                  <a:txBody>
                    <a:bodyPr/>
                    <a:lstStyle/>
                    <a:p>
                      <a:pPr algn="r" marR="191135">
                        <a:lnSpc>
                          <a:spcPts val="990"/>
                        </a:lnSpc>
                        <a:spcBef>
                          <a:spcPts val="650"/>
                        </a:spcBef>
                      </a:pPr>
                      <a:r>
                        <a:rPr dirty="0" sz="900">
                          <a:latin typeface="Arial"/>
                          <a:cs typeface="Arial"/>
                        </a:rPr>
                        <a:t>1450</a:t>
                      </a:r>
                      <a:endParaRPr sz="900">
                        <a:latin typeface="Arial"/>
                        <a:cs typeface="Arial"/>
                      </a:endParaRPr>
                    </a:p>
                  </a:txBody>
                  <a:tcPr marL="0" marR="0" marB="0" marT="82550"/>
                </a:tc>
                <a:tc>
                  <a:txBody>
                    <a:bodyPr/>
                    <a:lstStyle/>
                    <a:p>
                      <a:pPr algn="r" marR="51435">
                        <a:lnSpc>
                          <a:spcPts val="990"/>
                        </a:lnSpc>
                        <a:spcBef>
                          <a:spcPts val="650"/>
                        </a:spcBef>
                      </a:pPr>
                      <a:r>
                        <a:rPr dirty="0" sz="900">
                          <a:latin typeface="Arial"/>
                          <a:cs typeface="Arial"/>
                        </a:rPr>
                        <a:t>5000</a:t>
                      </a:r>
                      <a:endParaRPr sz="900">
                        <a:latin typeface="Arial"/>
                        <a:cs typeface="Arial"/>
                      </a:endParaRPr>
                    </a:p>
                  </a:txBody>
                  <a:tcPr marL="0" marR="0" marB="0" marT="82550"/>
                </a:tc>
                <a:tc>
                  <a:txBody>
                    <a:bodyPr/>
                    <a:lstStyle/>
                    <a:p>
                      <a:pPr algn="ctr" marL="5715">
                        <a:lnSpc>
                          <a:spcPts val="990"/>
                        </a:lnSpc>
                        <a:spcBef>
                          <a:spcPts val="650"/>
                        </a:spcBef>
                      </a:pPr>
                      <a:r>
                        <a:rPr dirty="0" sz="900" spc="-10">
                          <a:latin typeface="Arial"/>
                          <a:cs typeface="Arial"/>
                        </a:rPr>
                        <a:t>40.744118</a:t>
                      </a:r>
                      <a:endParaRPr sz="900">
                        <a:latin typeface="Arial"/>
                        <a:cs typeface="Arial"/>
                      </a:endParaRPr>
                    </a:p>
                  </a:txBody>
                  <a:tcPr marL="0" marR="0" marB="0" marT="82550"/>
                </a:tc>
                <a:tc>
                  <a:txBody>
                    <a:bodyPr/>
                    <a:lstStyle/>
                    <a:p>
                      <a:pPr algn="ctr">
                        <a:lnSpc>
                          <a:spcPts val="990"/>
                        </a:lnSpc>
                        <a:spcBef>
                          <a:spcPts val="650"/>
                        </a:spcBef>
                      </a:pPr>
                      <a:r>
                        <a:rPr dirty="0" sz="900">
                          <a:latin typeface="Arial"/>
                          <a:cs typeface="Arial"/>
                        </a:rPr>
                        <a:t>-73.995299</a:t>
                      </a:r>
                      <a:endParaRPr sz="900">
                        <a:latin typeface="Arial"/>
                        <a:cs typeface="Arial"/>
                      </a:endParaRPr>
                    </a:p>
                  </a:txBody>
                  <a:tcPr marL="0" marR="0" marB="0" marT="82550"/>
                </a:tc>
              </a:tr>
            </a:tbl>
          </a:graphicData>
        </a:graphic>
      </p:graphicFrame>
      <p:sp>
        <p:nvSpPr>
          <p:cNvPr id="25" name="object 25"/>
          <p:cNvSpPr txBox="1"/>
          <p:nvPr/>
        </p:nvSpPr>
        <p:spPr>
          <a:xfrm>
            <a:off x="1349374" y="469896"/>
            <a:ext cx="6000750" cy="185420"/>
          </a:xfrm>
          <a:prstGeom prst="rect">
            <a:avLst/>
          </a:prstGeom>
        </p:spPr>
        <p:txBody>
          <a:bodyPr wrap="square" lIns="0" tIns="12700" rIns="0" bIns="0" rtlCol="0" vert="horz">
            <a:spAutoFit/>
          </a:bodyPr>
          <a:lstStyle/>
          <a:p>
            <a:pPr marL="53975">
              <a:lnSpc>
                <a:spcPct val="100000"/>
              </a:lnSpc>
              <a:spcBef>
                <a:spcPts val="100"/>
              </a:spcBef>
            </a:pPr>
            <a:r>
              <a:rPr dirty="0" sz="1050" spc="60">
                <a:latin typeface="Arial"/>
                <a:cs typeface="Arial"/>
              </a:rPr>
              <a:t>mh_rent.head()</a:t>
            </a:r>
            <a:endParaRPr sz="105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[31]:</a:t>
            </a:r>
            <a:endParaRPr sz="1050">
              <a:latin typeface="Arial"/>
              <a:cs typeface="Arial"/>
            </a:endParaRPr>
          </a:p>
        </p:txBody>
      </p:sp>
      <p:sp>
        <p:nvSpPr>
          <p:cNvPr id="5" name="object 5"/>
          <p:cNvSpPr/>
          <p:nvPr/>
        </p:nvSpPr>
        <p:spPr>
          <a:xfrm>
            <a:off x="1344611" y="430110"/>
            <a:ext cx="6010275" cy="7077075"/>
          </a:xfrm>
          <a:custGeom>
            <a:avLst/>
            <a:gdLst/>
            <a:ahLst/>
            <a:cxnLst/>
            <a:rect l="l" t="t" r="r" b="b"/>
            <a:pathLst>
              <a:path w="6010275" h="7077075">
                <a:moveTo>
                  <a:pt x="0" y="7062787"/>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7062787"/>
                </a:lnTo>
                <a:lnTo>
                  <a:pt x="6010275" y="7064692"/>
                </a:lnTo>
                <a:lnTo>
                  <a:pt x="6009913" y="7066597"/>
                </a:lnTo>
                <a:lnTo>
                  <a:pt x="6009189" y="7068502"/>
                </a:lnTo>
                <a:lnTo>
                  <a:pt x="6008465" y="7070407"/>
                </a:lnTo>
                <a:lnTo>
                  <a:pt x="6007427" y="7071360"/>
                </a:lnTo>
                <a:lnTo>
                  <a:pt x="5999702" y="7077075"/>
                </a:lnTo>
                <a:lnTo>
                  <a:pt x="5997882" y="7077075"/>
                </a:lnTo>
                <a:lnTo>
                  <a:pt x="5995987" y="7077075"/>
                </a:lnTo>
                <a:lnTo>
                  <a:pt x="14287" y="7077075"/>
                </a:lnTo>
                <a:lnTo>
                  <a:pt x="12392" y="7077075"/>
                </a:lnTo>
                <a:lnTo>
                  <a:pt x="10572" y="7077075"/>
                </a:lnTo>
                <a:lnTo>
                  <a:pt x="8820" y="7076122"/>
                </a:lnTo>
                <a:lnTo>
                  <a:pt x="7067" y="7075169"/>
                </a:lnTo>
                <a:lnTo>
                  <a:pt x="5524" y="7074217"/>
                </a:lnTo>
                <a:lnTo>
                  <a:pt x="4181" y="7073264"/>
                </a:lnTo>
                <a:lnTo>
                  <a:pt x="2847" y="7071360"/>
                </a:lnTo>
                <a:lnTo>
                  <a:pt x="1809" y="7070407"/>
                </a:lnTo>
                <a:lnTo>
                  <a:pt x="1085" y="7068502"/>
                </a:lnTo>
                <a:lnTo>
                  <a:pt x="361" y="7066597"/>
                </a:lnTo>
                <a:lnTo>
                  <a:pt x="0" y="7064692"/>
                </a:lnTo>
                <a:lnTo>
                  <a:pt x="0" y="7062787"/>
                </a:lnTo>
                <a:close/>
              </a:path>
            </a:pathLst>
          </a:custGeom>
          <a:ln w="9525">
            <a:solidFill>
              <a:srgbClr val="CFCFCF"/>
            </a:solidFill>
          </a:ln>
        </p:spPr>
        <p:txBody>
          <a:bodyPr wrap="square" lIns="0" tIns="0" rIns="0" bIns="0" rtlCol="0"/>
          <a:lstStyle/>
          <a:p/>
        </p:txBody>
      </p:sp>
      <p:sp>
        <p:nvSpPr>
          <p:cNvPr id="6" name="object 6"/>
          <p:cNvSpPr/>
          <p:nvPr/>
        </p:nvSpPr>
        <p:spPr>
          <a:xfrm>
            <a:off x="5511789" y="7569189"/>
            <a:ext cx="1743068" cy="213359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073389" y="7569189"/>
            <a:ext cx="2438399" cy="213359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396998" y="7569189"/>
            <a:ext cx="1676400" cy="2133599"/>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745161" y="8888402"/>
            <a:ext cx="600075" cy="809625"/>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6792911" y="9402752"/>
            <a:ext cx="323850" cy="228600"/>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7002461" y="7897802"/>
            <a:ext cx="142875" cy="142875"/>
          </a:xfrm>
          <a:prstGeom prst="rect">
            <a:avLst/>
          </a:prstGeom>
          <a:blipFill>
            <a:blip r:embed="rId7" cstate="print"/>
            <a:stretch>
              <a:fillRect/>
            </a:stretch>
          </a:blipFill>
        </p:spPr>
        <p:txBody>
          <a:bodyPr wrap="square" lIns="0" tIns="0" rIns="0" bIns="0" rtlCol="0"/>
          <a:lstStyle/>
          <a:p/>
        </p:txBody>
      </p:sp>
      <p:sp>
        <p:nvSpPr>
          <p:cNvPr id="12" name="object 12"/>
          <p:cNvSpPr/>
          <p:nvPr/>
        </p:nvSpPr>
        <p:spPr>
          <a:xfrm>
            <a:off x="5445124" y="8721714"/>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3" name="object 13"/>
          <p:cNvSpPr/>
          <p:nvPr/>
        </p:nvSpPr>
        <p:spPr>
          <a:xfrm>
            <a:off x="5445123" y="8721714"/>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25403" y="104670"/>
                </a:lnTo>
                <a:lnTo>
                  <a:pt x="28517" y="106756"/>
                </a:lnTo>
                <a:lnTo>
                  <a:pt x="31813" y="108508"/>
                </a:lnTo>
                <a:lnTo>
                  <a:pt x="35280" y="109947"/>
                </a:lnTo>
                <a:lnTo>
                  <a:pt x="38747" y="111385"/>
                </a:lnTo>
                <a:lnTo>
                  <a:pt x="42319" y="112471"/>
                </a:lnTo>
                <a:lnTo>
                  <a:pt x="45996" y="113204"/>
                </a:lnTo>
                <a:lnTo>
                  <a:pt x="49682" y="113938"/>
                </a:lnTo>
                <a:lnTo>
                  <a:pt x="53397" y="114300"/>
                </a:lnTo>
                <a:lnTo>
                  <a:pt x="57150" y="114300"/>
                </a:lnTo>
                <a:lnTo>
                  <a:pt x="60902" y="114300"/>
                </a:lnTo>
                <a:lnTo>
                  <a:pt x="64617" y="113938"/>
                </a:lnTo>
                <a:lnTo>
                  <a:pt x="68294" y="113204"/>
                </a:lnTo>
                <a:lnTo>
                  <a:pt x="71980" y="112471"/>
                </a:lnTo>
                <a:lnTo>
                  <a:pt x="75552" y="111385"/>
                </a:lnTo>
                <a:lnTo>
                  <a:pt x="79019" y="109947"/>
                </a:lnTo>
                <a:lnTo>
                  <a:pt x="82486" y="108508"/>
                </a:lnTo>
                <a:lnTo>
                  <a:pt x="85782" y="106756"/>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3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28517" y="7543"/>
                </a:lnTo>
                <a:lnTo>
                  <a:pt x="25403" y="9629"/>
                </a:lnTo>
                <a:lnTo>
                  <a:pt x="22278" y="11715"/>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4" name="object 14"/>
          <p:cNvSpPr/>
          <p:nvPr/>
        </p:nvSpPr>
        <p:spPr>
          <a:xfrm>
            <a:off x="6445249" y="9188439"/>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5" name="object 15"/>
          <p:cNvSpPr/>
          <p:nvPr/>
        </p:nvSpPr>
        <p:spPr>
          <a:xfrm>
            <a:off x="6445248" y="9188439"/>
            <a:ext cx="114300" cy="114300"/>
          </a:xfrm>
          <a:custGeom>
            <a:avLst/>
            <a:gdLst/>
            <a:ahLst/>
            <a:cxnLst/>
            <a:rect l="l" t="t" r="r" b="b"/>
            <a:pathLst>
              <a:path w="114300" h="114300">
                <a:moveTo>
                  <a:pt x="0" y="57150"/>
                </a:moveTo>
                <a:lnTo>
                  <a:pt x="0" y="60902"/>
                </a:lnTo>
                <a:lnTo>
                  <a:pt x="361" y="64617"/>
                </a:lnTo>
                <a:lnTo>
                  <a:pt x="1095" y="68294"/>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6" name="object 16"/>
          <p:cNvSpPr/>
          <p:nvPr/>
        </p:nvSpPr>
        <p:spPr>
          <a:xfrm>
            <a:off x="6492874" y="9274164"/>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7" name="object 17"/>
          <p:cNvSpPr/>
          <p:nvPr/>
        </p:nvSpPr>
        <p:spPr>
          <a:xfrm>
            <a:off x="6492873" y="9274164"/>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8" name="object 18"/>
          <p:cNvSpPr/>
          <p:nvPr/>
        </p:nvSpPr>
        <p:spPr>
          <a:xfrm>
            <a:off x="5749924" y="7959714"/>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19" name="object 19"/>
          <p:cNvSpPr/>
          <p:nvPr/>
        </p:nvSpPr>
        <p:spPr>
          <a:xfrm>
            <a:off x="5749923" y="7959714"/>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7543" y="85780"/>
                </a:lnTo>
                <a:lnTo>
                  <a:pt x="9629" y="88900"/>
                </a:lnTo>
                <a:lnTo>
                  <a:pt x="11715" y="92021"/>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4670" y="88900"/>
                </a:lnTo>
                <a:lnTo>
                  <a:pt x="106756" y="85780"/>
                </a:lnTo>
                <a:lnTo>
                  <a:pt x="108508" y="82487"/>
                </a:lnTo>
                <a:lnTo>
                  <a:pt x="109947" y="79020"/>
                </a:lnTo>
                <a:lnTo>
                  <a:pt x="111385" y="75553"/>
                </a:lnTo>
                <a:lnTo>
                  <a:pt x="112471" y="71979"/>
                </a:lnTo>
                <a:lnTo>
                  <a:pt x="113204" y="68299"/>
                </a:lnTo>
                <a:lnTo>
                  <a:pt x="113938" y="64618"/>
                </a:lnTo>
                <a:lnTo>
                  <a:pt x="114300" y="60902"/>
                </a:lnTo>
                <a:lnTo>
                  <a:pt x="114300" y="57150"/>
                </a:lnTo>
                <a:lnTo>
                  <a:pt x="114300" y="53397"/>
                </a:lnTo>
                <a:lnTo>
                  <a:pt x="113938" y="49680"/>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20" name="object 20"/>
          <p:cNvSpPr/>
          <p:nvPr/>
        </p:nvSpPr>
        <p:spPr>
          <a:xfrm>
            <a:off x="6697661" y="7554901"/>
            <a:ext cx="142875" cy="85725"/>
          </a:xfrm>
          <a:prstGeom prst="rect">
            <a:avLst/>
          </a:prstGeom>
          <a:blipFill>
            <a:blip r:embed="rId8" cstate="print"/>
            <a:stretch>
              <a:fillRect/>
            </a:stretch>
          </a:blipFill>
        </p:spPr>
        <p:txBody>
          <a:bodyPr wrap="square" lIns="0" tIns="0" rIns="0" bIns="0" rtlCol="0"/>
          <a:lstStyle/>
          <a:p/>
        </p:txBody>
      </p:sp>
      <p:sp>
        <p:nvSpPr>
          <p:cNvPr id="21" name="object 21"/>
          <p:cNvSpPr/>
          <p:nvPr/>
        </p:nvSpPr>
        <p:spPr>
          <a:xfrm>
            <a:off x="7202486" y="8453441"/>
            <a:ext cx="66659" cy="136496"/>
          </a:xfrm>
          <a:prstGeom prst="rect">
            <a:avLst/>
          </a:prstGeom>
          <a:blipFill>
            <a:blip r:embed="rId9" cstate="print"/>
            <a:stretch>
              <a:fillRect/>
            </a:stretch>
          </a:blipFill>
        </p:spPr>
        <p:txBody>
          <a:bodyPr wrap="square" lIns="0" tIns="0" rIns="0" bIns="0" rtlCol="0"/>
          <a:lstStyle/>
          <a:p/>
        </p:txBody>
      </p:sp>
      <p:sp>
        <p:nvSpPr>
          <p:cNvPr id="22" name="object 22"/>
          <p:cNvSpPr/>
          <p:nvPr/>
        </p:nvSpPr>
        <p:spPr>
          <a:xfrm>
            <a:off x="6973886" y="9136052"/>
            <a:ext cx="142875" cy="142875"/>
          </a:xfrm>
          <a:prstGeom prst="rect">
            <a:avLst/>
          </a:prstGeom>
          <a:blipFill>
            <a:blip r:embed="rId10" cstate="print"/>
            <a:stretch>
              <a:fillRect/>
            </a:stretch>
          </a:blipFill>
        </p:spPr>
        <p:txBody>
          <a:bodyPr wrap="square" lIns="0" tIns="0" rIns="0" bIns="0" rtlCol="0"/>
          <a:lstStyle/>
          <a:p/>
        </p:txBody>
      </p:sp>
      <p:sp>
        <p:nvSpPr>
          <p:cNvPr id="23" name="object 23"/>
          <p:cNvSpPr/>
          <p:nvPr/>
        </p:nvSpPr>
        <p:spPr>
          <a:xfrm>
            <a:off x="7197724" y="9283689"/>
            <a:ext cx="57150" cy="114300"/>
          </a:xfrm>
          <a:custGeom>
            <a:avLst/>
            <a:gdLst/>
            <a:ahLst/>
            <a:cxnLst/>
            <a:rect l="l" t="t" r="r" b="b"/>
            <a:pathLst>
              <a:path w="57150" h="114300">
                <a:moveTo>
                  <a:pt x="57134" y="114300"/>
                </a:moveTo>
                <a:lnTo>
                  <a:pt x="53397" y="114300"/>
                </a:lnTo>
                <a:lnTo>
                  <a:pt x="49682" y="113938"/>
                </a:lnTo>
                <a:lnTo>
                  <a:pt x="14087" y="94907"/>
                </a:lnTo>
                <a:lnTo>
                  <a:pt x="0" y="60902"/>
                </a:lnTo>
                <a:lnTo>
                  <a:pt x="0" y="53397"/>
                </a:lnTo>
                <a:lnTo>
                  <a:pt x="19392" y="14087"/>
                </a:lnTo>
                <a:lnTo>
                  <a:pt x="53397" y="0"/>
                </a:lnTo>
                <a:lnTo>
                  <a:pt x="57134" y="0"/>
                </a:lnTo>
                <a:lnTo>
                  <a:pt x="57134" y="114300"/>
                </a:lnTo>
                <a:close/>
              </a:path>
            </a:pathLst>
          </a:custGeom>
          <a:solidFill>
            <a:srgbClr val="3186CC">
              <a:alpha val="70199"/>
            </a:srgbClr>
          </a:solidFill>
        </p:spPr>
        <p:txBody>
          <a:bodyPr wrap="square" lIns="0" tIns="0" rIns="0" bIns="0" rtlCol="0"/>
          <a:lstStyle/>
          <a:p/>
        </p:txBody>
      </p:sp>
      <p:sp>
        <p:nvSpPr>
          <p:cNvPr id="24" name="object 24"/>
          <p:cNvSpPr/>
          <p:nvPr/>
        </p:nvSpPr>
        <p:spPr>
          <a:xfrm>
            <a:off x="7197724" y="9340839"/>
            <a:ext cx="57150" cy="57150"/>
          </a:xfrm>
          <a:custGeom>
            <a:avLst/>
            <a:gdLst/>
            <a:ahLst/>
            <a:cxnLst/>
            <a:rect l="l" t="t" r="r" b="b"/>
            <a:pathLst>
              <a:path w="57150" h="57150">
                <a:moveTo>
                  <a:pt x="0" y="0"/>
                </a:moveTo>
                <a:lnTo>
                  <a:pt x="0" y="3752"/>
                </a:lnTo>
                <a:lnTo>
                  <a:pt x="361" y="7467"/>
                </a:lnTo>
                <a:lnTo>
                  <a:pt x="1095" y="11153"/>
                </a:lnTo>
                <a:lnTo>
                  <a:pt x="1828" y="14830"/>
                </a:lnTo>
                <a:lnTo>
                  <a:pt x="2914" y="18402"/>
                </a:lnTo>
                <a:lnTo>
                  <a:pt x="4352" y="21869"/>
                </a:lnTo>
                <a:lnTo>
                  <a:pt x="5781" y="25336"/>
                </a:lnTo>
                <a:lnTo>
                  <a:pt x="7543" y="28632"/>
                </a:lnTo>
                <a:lnTo>
                  <a:pt x="9629" y="31746"/>
                </a:lnTo>
                <a:lnTo>
                  <a:pt x="11715" y="34871"/>
                </a:lnTo>
                <a:lnTo>
                  <a:pt x="45996" y="56054"/>
                </a:lnTo>
                <a:lnTo>
                  <a:pt x="53397" y="57150"/>
                </a:lnTo>
                <a:lnTo>
                  <a:pt x="57134" y="57150"/>
                </a:lnTo>
              </a:path>
            </a:pathLst>
          </a:custGeom>
          <a:ln w="28575">
            <a:solidFill>
              <a:srgbClr val="0000FF"/>
            </a:solidFill>
          </a:ln>
        </p:spPr>
        <p:txBody>
          <a:bodyPr wrap="square" lIns="0" tIns="0" rIns="0" bIns="0" rtlCol="0"/>
          <a:lstStyle/>
          <a:p/>
        </p:txBody>
      </p:sp>
      <p:sp>
        <p:nvSpPr>
          <p:cNvPr id="25" name="object 25"/>
          <p:cNvSpPr/>
          <p:nvPr/>
        </p:nvSpPr>
        <p:spPr>
          <a:xfrm>
            <a:off x="7197724" y="9283689"/>
            <a:ext cx="57150" cy="57150"/>
          </a:xfrm>
          <a:custGeom>
            <a:avLst/>
            <a:gdLst/>
            <a:ahLst/>
            <a:cxnLst/>
            <a:rect l="l" t="t" r="r" b="b"/>
            <a:pathLst>
              <a:path w="57150" h="57150">
                <a:moveTo>
                  <a:pt x="57134" y="0"/>
                </a:moveTo>
                <a:lnTo>
                  <a:pt x="53397" y="0"/>
                </a:lnTo>
                <a:lnTo>
                  <a:pt x="49682" y="361"/>
                </a:lnTo>
                <a:lnTo>
                  <a:pt x="45996" y="1095"/>
                </a:lnTo>
                <a:lnTo>
                  <a:pt x="42319" y="1828"/>
                </a:lnTo>
                <a:lnTo>
                  <a:pt x="38747" y="2914"/>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26" name="object 26"/>
          <p:cNvSpPr/>
          <p:nvPr/>
        </p:nvSpPr>
        <p:spPr>
          <a:xfrm>
            <a:off x="6569074" y="7816839"/>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27" name="object 27"/>
          <p:cNvSpPr/>
          <p:nvPr/>
        </p:nvSpPr>
        <p:spPr>
          <a:xfrm>
            <a:off x="6569074" y="7816839"/>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28" name="object 28"/>
          <p:cNvSpPr/>
          <p:nvPr/>
        </p:nvSpPr>
        <p:spPr>
          <a:xfrm>
            <a:off x="7197724" y="9283689"/>
            <a:ext cx="57150" cy="114300"/>
          </a:xfrm>
          <a:custGeom>
            <a:avLst/>
            <a:gdLst/>
            <a:ahLst/>
            <a:cxnLst/>
            <a:rect l="l" t="t" r="r" b="b"/>
            <a:pathLst>
              <a:path w="57150" h="114300">
                <a:moveTo>
                  <a:pt x="57134" y="114300"/>
                </a:moveTo>
                <a:lnTo>
                  <a:pt x="53397" y="114300"/>
                </a:lnTo>
                <a:lnTo>
                  <a:pt x="49682" y="113938"/>
                </a:lnTo>
                <a:lnTo>
                  <a:pt x="14087" y="94907"/>
                </a:lnTo>
                <a:lnTo>
                  <a:pt x="0" y="60902"/>
                </a:lnTo>
                <a:lnTo>
                  <a:pt x="0" y="53397"/>
                </a:lnTo>
                <a:lnTo>
                  <a:pt x="19392" y="14087"/>
                </a:lnTo>
                <a:lnTo>
                  <a:pt x="53397" y="0"/>
                </a:lnTo>
                <a:lnTo>
                  <a:pt x="57134" y="0"/>
                </a:lnTo>
                <a:lnTo>
                  <a:pt x="57134" y="114300"/>
                </a:lnTo>
                <a:close/>
              </a:path>
            </a:pathLst>
          </a:custGeom>
          <a:solidFill>
            <a:srgbClr val="3186CC">
              <a:alpha val="70199"/>
            </a:srgbClr>
          </a:solidFill>
        </p:spPr>
        <p:txBody>
          <a:bodyPr wrap="square" lIns="0" tIns="0" rIns="0" bIns="0" rtlCol="0"/>
          <a:lstStyle/>
          <a:p/>
        </p:txBody>
      </p:sp>
      <p:sp>
        <p:nvSpPr>
          <p:cNvPr id="29" name="object 29"/>
          <p:cNvSpPr/>
          <p:nvPr/>
        </p:nvSpPr>
        <p:spPr>
          <a:xfrm>
            <a:off x="7197724" y="9340839"/>
            <a:ext cx="57150" cy="57150"/>
          </a:xfrm>
          <a:custGeom>
            <a:avLst/>
            <a:gdLst/>
            <a:ahLst/>
            <a:cxnLst/>
            <a:rect l="l" t="t" r="r" b="b"/>
            <a:pathLst>
              <a:path w="57150" h="57150">
                <a:moveTo>
                  <a:pt x="0" y="0"/>
                </a:moveTo>
                <a:lnTo>
                  <a:pt x="0" y="3752"/>
                </a:lnTo>
                <a:lnTo>
                  <a:pt x="361" y="7467"/>
                </a:lnTo>
                <a:lnTo>
                  <a:pt x="1095" y="11153"/>
                </a:lnTo>
                <a:lnTo>
                  <a:pt x="1828" y="14830"/>
                </a:lnTo>
                <a:lnTo>
                  <a:pt x="2914" y="18402"/>
                </a:lnTo>
                <a:lnTo>
                  <a:pt x="4352" y="21869"/>
                </a:lnTo>
                <a:lnTo>
                  <a:pt x="5781" y="25336"/>
                </a:lnTo>
                <a:lnTo>
                  <a:pt x="7543" y="28632"/>
                </a:lnTo>
                <a:lnTo>
                  <a:pt x="9629" y="31746"/>
                </a:lnTo>
                <a:lnTo>
                  <a:pt x="11715" y="34871"/>
                </a:lnTo>
                <a:lnTo>
                  <a:pt x="45996" y="56054"/>
                </a:lnTo>
                <a:lnTo>
                  <a:pt x="53397" y="57150"/>
                </a:lnTo>
                <a:lnTo>
                  <a:pt x="57134" y="57150"/>
                </a:lnTo>
              </a:path>
            </a:pathLst>
          </a:custGeom>
          <a:ln w="28575">
            <a:solidFill>
              <a:srgbClr val="0000FF"/>
            </a:solidFill>
          </a:ln>
        </p:spPr>
        <p:txBody>
          <a:bodyPr wrap="square" lIns="0" tIns="0" rIns="0" bIns="0" rtlCol="0"/>
          <a:lstStyle/>
          <a:p/>
        </p:txBody>
      </p:sp>
      <p:sp>
        <p:nvSpPr>
          <p:cNvPr id="30" name="object 30"/>
          <p:cNvSpPr/>
          <p:nvPr/>
        </p:nvSpPr>
        <p:spPr>
          <a:xfrm>
            <a:off x="7197724" y="9283689"/>
            <a:ext cx="57150" cy="57150"/>
          </a:xfrm>
          <a:custGeom>
            <a:avLst/>
            <a:gdLst/>
            <a:ahLst/>
            <a:cxnLst/>
            <a:rect l="l" t="t" r="r" b="b"/>
            <a:pathLst>
              <a:path w="57150" h="57150">
                <a:moveTo>
                  <a:pt x="57134" y="0"/>
                </a:moveTo>
                <a:lnTo>
                  <a:pt x="53397" y="0"/>
                </a:lnTo>
                <a:lnTo>
                  <a:pt x="49682" y="361"/>
                </a:lnTo>
                <a:lnTo>
                  <a:pt x="45996" y="1095"/>
                </a:lnTo>
                <a:lnTo>
                  <a:pt x="42319" y="1828"/>
                </a:lnTo>
                <a:lnTo>
                  <a:pt x="38747" y="2914"/>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31" name="object 31"/>
          <p:cNvSpPr/>
          <p:nvPr/>
        </p:nvSpPr>
        <p:spPr>
          <a:xfrm>
            <a:off x="5411786" y="9145577"/>
            <a:ext cx="142875" cy="142875"/>
          </a:xfrm>
          <a:prstGeom prst="rect">
            <a:avLst/>
          </a:prstGeom>
          <a:blipFill>
            <a:blip r:embed="rId11" cstate="print"/>
            <a:stretch>
              <a:fillRect/>
            </a:stretch>
          </a:blipFill>
        </p:spPr>
        <p:txBody>
          <a:bodyPr wrap="square" lIns="0" tIns="0" rIns="0" bIns="0" rtlCol="0"/>
          <a:lstStyle/>
          <a:p/>
        </p:txBody>
      </p:sp>
      <p:sp>
        <p:nvSpPr>
          <p:cNvPr id="32" name="object 32"/>
          <p:cNvSpPr/>
          <p:nvPr/>
        </p:nvSpPr>
        <p:spPr>
          <a:xfrm>
            <a:off x="6569074" y="7816839"/>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33" name="object 33"/>
          <p:cNvSpPr/>
          <p:nvPr/>
        </p:nvSpPr>
        <p:spPr>
          <a:xfrm>
            <a:off x="6569074" y="7816839"/>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34" name="object 34"/>
          <p:cNvSpPr/>
          <p:nvPr/>
        </p:nvSpPr>
        <p:spPr>
          <a:xfrm>
            <a:off x="6110294" y="7554901"/>
            <a:ext cx="136509" cy="66675"/>
          </a:xfrm>
          <a:prstGeom prst="rect">
            <a:avLst/>
          </a:prstGeom>
          <a:blipFill>
            <a:blip r:embed="rId12" cstate="print"/>
            <a:stretch>
              <a:fillRect/>
            </a:stretch>
          </a:blipFill>
        </p:spPr>
        <p:txBody>
          <a:bodyPr wrap="square" lIns="0" tIns="0" rIns="0" bIns="0" rtlCol="0"/>
          <a:lstStyle/>
          <a:p/>
        </p:txBody>
      </p:sp>
      <p:sp>
        <p:nvSpPr>
          <p:cNvPr id="35" name="object 35"/>
          <p:cNvSpPr/>
          <p:nvPr/>
        </p:nvSpPr>
        <p:spPr>
          <a:xfrm>
            <a:off x="7069136" y="8888402"/>
            <a:ext cx="142875" cy="142875"/>
          </a:xfrm>
          <a:prstGeom prst="rect">
            <a:avLst/>
          </a:prstGeom>
          <a:blipFill>
            <a:blip r:embed="rId13" cstate="print"/>
            <a:stretch>
              <a:fillRect/>
            </a:stretch>
          </a:blipFill>
        </p:spPr>
        <p:txBody>
          <a:bodyPr wrap="square" lIns="0" tIns="0" rIns="0" bIns="0" rtlCol="0"/>
          <a:lstStyle/>
          <a:p/>
        </p:txBody>
      </p:sp>
      <p:sp>
        <p:nvSpPr>
          <p:cNvPr id="36" name="object 36"/>
          <p:cNvSpPr/>
          <p:nvPr/>
        </p:nvSpPr>
        <p:spPr>
          <a:xfrm>
            <a:off x="5878511" y="8574077"/>
            <a:ext cx="142875" cy="142875"/>
          </a:xfrm>
          <a:prstGeom prst="rect">
            <a:avLst/>
          </a:prstGeom>
          <a:blipFill>
            <a:blip r:embed="rId14" cstate="print"/>
            <a:stretch>
              <a:fillRect/>
            </a:stretch>
          </a:blipFill>
        </p:spPr>
        <p:txBody>
          <a:bodyPr wrap="square" lIns="0" tIns="0" rIns="0" bIns="0" rtlCol="0"/>
          <a:lstStyle/>
          <a:p/>
        </p:txBody>
      </p:sp>
      <p:sp>
        <p:nvSpPr>
          <p:cNvPr id="37" name="object 37"/>
          <p:cNvSpPr/>
          <p:nvPr/>
        </p:nvSpPr>
        <p:spPr>
          <a:xfrm>
            <a:off x="5454649" y="8596022"/>
            <a:ext cx="114300" cy="98983"/>
          </a:xfrm>
          <a:prstGeom prst="rect">
            <a:avLst/>
          </a:prstGeom>
          <a:blipFill>
            <a:blip r:embed="rId15" cstate="print"/>
            <a:stretch>
              <a:fillRect/>
            </a:stretch>
          </a:blipFill>
        </p:spPr>
        <p:txBody>
          <a:bodyPr wrap="square" lIns="0" tIns="0" rIns="0" bIns="0" rtlCol="0"/>
          <a:lstStyle/>
          <a:p/>
        </p:txBody>
      </p:sp>
      <p:sp>
        <p:nvSpPr>
          <p:cNvPr id="38" name="object 38"/>
          <p:cNvSpPr/>
          <p:nvPr/>
        </p:nvSpPr>
        <p:spPr>
          <a:xfrm>
            <a:off x="5454648" y="8596022"/>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39" name="object 39"/>
          <p:cNvSpPr/>
          <p:nvPr/>
        </p:nvSpPr>
        <p:spPr>
          <a:xfrm>
            <a:off x="6435724" y="9538998"/>
            <a:ext cx="114300" cy="98983"/>
          </a:xfrm>
          <a:prstGeom prst="rect">
            <a:avLst/>
          </a:prstGeom>
          <a:blipFill>
            <a:blip r:embed="rId16" cstate="print"/>
            <a:stretch>
              <a:fillRect/>
            </a:stretch>
          </a:blipFill>
        </p:spPr>
        <p:txBody>
          <a:bodyPr wrap="square" lIns="0" tIns="0" rIns="0" bIns="0" rtlCol="0"/>
          <a:lstStyle/>
          <a:p/>
        </p:txBody>
      </p:sp>
      <p:sp>
        <p:nvSpPr>
          <p:cNvPr id="40" name="object 40"/>
          <p:cNvSpPr/>
          <p:nvPr/>
        </p:nvSpPr>
        <p:spPr>
          <a:xfrm>
            <a:off x="6426198" y="9529472"/>
            <a:ext cx="133350" cy="118033"/>
          </a:xfrm>
          <a:prstGeom prst="rect">
            <a:avLst/>
          </a:prstGeom>
          <a:blipFill>
            <a:blip r:embed="rId17" cstate="print"/>
            <a:stretch>
              <a:fillRect/>
            </a:stretch>
          </a:blipFill>
        </p:spPr>
        <p:txBody>
          <a:bodyPr wrap="square" lIns="0" tIns="0" rIns="0" bIns="0" rtlCol="0"/>
          <a:lstStyle/>
          <a:p/>
        </p:txBody>
      </p:sp>
      <p:sp>
        <p:nvSpPr>
          <p:cNvPr id="41" name="object 41"/>
          <p:cNvSpPr/>
          <p:nvPr/>
        </p:nvSpPr>
        <p:spPr>
          <a:xfrm>
            <a:off x="7178674" y="7767346"/>
            <a:ext cx="76184" cy="98987"/>
          </a:xfrm>
          <a:prstGeom prst="rect">
            <a:avLst/>
          </a:prstGeom>
          <a:blipFill>
            <a:blip r:embed="rId18" cstate="print"/>
            <a:stretch>
              <a:fillRect/>
            </a:stretch>
          </a:blipFill>
        </p:spPr>
        <p:txBody>
          <a:bodyPr wrap="square" lIns="0" tIns="0" rIns="0" bIns="0" rtlCol="0"/>
          <a:lstStyle/>
          <a:p/>
        </p:txBody>
      </p:sp>
      <p:sp>
        <p:nvSpPr>
          <p:cNvPr id="42" name="object 42"/>
          <p:cNvSpPr/>
          <p:nvPr/>
        </p:nvSpPr>
        <p:spPr>
          <a:xfrm>
            <a:off x="7178674" y="7767346"/>
            <a:ext cx="76200" cy="99060"/>
          </a:xfrm>
          <a:custGeom>
            <a:avLst/>
            <a:gdLst/>
            <a:ahLst/>
            <a:cxnLst/>
            <a:rect l="l" t="t" r="r" b="b"/>
            <a:pathLst>
              <a:path w="76200" h="99059">
                <a:moveTo>
                  <a:pt x="76184" y="98987"/>
                </a:moveTo>
                <a:lnTo>
                  <a:pt x="28575" y="98987"/>
                </a:lnTo>
                <a:lnTo>
                  <a:pt x="0" y="49493"/>
                </a:lnTo>
                <a:lnTo>
                  <a:pt x="28575" y="0"/>
                </a:lnTo>
                <a:lnTo>
                  <a:pt x="76184" y="0"/>
                </a:lnTo>
              </a:path>
            </a:pathLst>
          </a:custGeom>
          <a:ln w="19050">
            <a:solidFill>
              <a:srgbClr val="FF0000"/>
            </a:solidFill>
          </a:ln>
        </p:spPr>
        <p:txBody>
          <a:bodyPr wrap="square" lIns="0" tIns="0" rIns="0" bIns="0" rtlCol="0"/>
          <a:lstStyle/>
          <a:p/>
        </p:txBody>
      </p:sp>
      <p:sp>
        <p:nvSpPr>
          <p:cNvPr id="43" name="object 43"/>
          <p:cNvSpPr/>
          <p:nvPr/>
        </p:nvSpPr>
        <p:spPr>
          <a:xfrm>
            <a:off x="7216774" y="8291221"/>
            <a:ext cx="38084" cy="98987"/>
          </a:xfrm>
          <a:prstGeom prst="rect">
            <a:avLst/>
          </a:prstGeom>
          <a:blipFill>
            <a:blip r:embed="rId19" cstate="print"/>
            <a:stretch>
              <a:fillRect/>
            </a:stretch>
          </a:blipFill>
        </p:spPr>
        <p:txBody>
          <a:bodyPr wrap="square" lIns="0" tIns="0" rIns="0" bIns="0" rtlCol="0"/>
          <a:lstStyle/>
          <a:p/>
        </p:txBody>
      </p:sp>
      <p:sp>
        <p:nvSpPr>
          <p:cNvPr id="44" name="object 44"/>
          <p:cNvSpPr/>
          <p:nvPr/>
        </p:nvSpPr>
        <p:spPr>
          <a:xfrm>
            <a:off x="7216774" y="8291221"/>
            <a:ext cx="38100" cy="99060"/>
          </a:xfrm>
          <a:custGeom>
            <a:avLst/>
            <a:gdLst/>
            <a:ahLst/>
            <a:cxnLst/>
            <a:rect l="l" t="t" r="r" b="b"/>
            <a:pathLst>
              <a:path w="38100" h="99059">
                <a:moveTo>
                  <a:pt x="38084" y="98987"/>
                </a:moveTo>
                <a:lnTo>
                  <a:pt x="28575" y="98987"/>
                </a:lnTo>
                <a:lnTo>
                  <a:pt x="0" y="49493"/>
                </a:lnTo>
                <a:lnTo>
                  <a:pt x="28575" y="0"/>
                </a:lnTo>
                <a:lnTo>
                  <a:pt x="38084" y="0"/>
                </a:lnTo>
              </a:path>
            </a:pathLst>
          </a:custGeom>
          <a:ln w="19050">
            <a:solidFill>
              <a:srgbClr val="FF0000"/>
            </a:solidFill>
          </a:ln>
        </p:spPr>
        <p:txBody>
          <a:bodyPr wrap="square" lIns="0" tIns="0" rIns="0" bIns="0" rtlCol="0"/>
          <a:lstStyle/>
          <a:p/>
        </p:txBody>
      </p:sp>
      <p:sp>
        <p:nvSpPr>
          <p:cNvPr id="45" name="object 45"/>
          <p:cNvSpPr/>
          <p:nvPr/>
        </p:nvSpPr>
        <p:spPr>
          <a:xfrm>
            <a:off x="5711824" y="8091196"/>
            <a:ext cx="114300" cy="98987"/>
          </a:xfrm>
          <a:prstGeom prst="rect">
            <a:avLst/>
          </a:prstGeom>
          <a:blipFill>
            <a:blip r:embed="rId20" cstate="print"/>
            <a:stretch>
              <a:fillRect/>
            </a:stretch>
          </a:blipFill>
        </p:spPr>
        <p:txBody>
          <a:bodyPr wrap="square" lIns="0" tIns="0" rIns="0" bIns="0" rtlCol="0"/>
          <a:lstStyle/>
          <a:p/>
        </p:txBody>
      </p:sp>
      <p:sp>
        <p:nvSpPr>
          <p:cNvPr id="46" name="object 46"/>
          <p:cNvSpPr/>
          <p:nvPr/>
        </p:nvSpPr>
        <p:spPr>
          <a:xfrm>
            <a:off x="5711823" y="8091196"/>
            <a:ext cx="114300" cy="99060"/>
          </a:xfrm>
          <a:custGeom>
            <a:avLst/>
            <a:gdLst/>
            <a:ahLst/>
            <a:cxnLst/>
            <a:rect l="l" t="t" r="r" b="b"/>
            <a:pathLst>
              <a:path w="114300" h="99059">
                <a:moveTo>
                  <a:pt x="114300" y="49493"/>
                </a:moveTo>
                <a:lnTo>
                  <a:pt x="85725" y="98987"/>
                </a:lnTo>
                <a:lnTo>
                  <a:pt x="28575" y="98987"/>
                </a:lnTo>
                <a:lnTo>
                  <a:pt x="0" y="49493"/>
                </a:lnTo>
                <a:lnTo>
                  <a:pt x="28575" y="0"/>
                </a:lnTo>
                <a:lnTo>
                  <a:pt x="85725" y="0"/>
                </a:lnTo>
                <a:lnTo>
                  <a:pt x="114300" y="49493"/>
                </a:lnTo>
                <a:close/>
              </a:path>
            </a:pathLst>
          </a:custGeom>
          <a:ln w="19050">
            <a:solidFill>
              <a:srgbClr val="FF0000"/>
            </a:solidFill>
          </a:ln>
        </p:spPr>
        <p:txBody>
          <a:bodyPr wrap="square" lIns="0" tIns="0" rIns="0" bIns="0" rtlCol="0"/>
          <a:lstStyle/>
          <a:p/>
        </p:txBody>
      </p:sp>
      <p:sp>
        <p:nvSpPr>
          <p:cNvPr id="47" name="object 47"/>
          <p:cNvSpPr/>
          <p:nvPr/>
        </p:nvSpPr>
        <p:spPr>
          <a:xfrm>
            <a:off x="1501774" y="7673964"/>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48" name="object 48"/>
          <p:cNvSpPr/>
          <p:nvPr/>
        </p:nvSpPr>
        <p:spPr>
          <a:xfrm>
            <a:off x="1511299" y="7964484"/>
            <a:ext cx="285750" cy="0"/>
          </a:xfrm>
          <a:custGeom>
            <a:avLst/>
            <a:gdLst/>
            <a:ahLst/>
            <a:cxnLst/>
            <a:rect l="l" t="t" r="r" b="b"/>
            <a:pathLst>
              <a:path w="285750" h="0">
                <a:moveTo>
                  <a:pt x="0" y="0"/>
                </a:moveTo>
                <a:lnTo>
                  <a:pt x="285749" y="0"/>
                </a:lnTo>
              </a:path>
            </a:pathLst>
          </a:custGeom>
          <a:ln w="9509">
            <a:solidFill>
              <a:srgbClr val="CCCCCC"/>
            </a:solidFill>
          </a:ln>
        </p:spPr>
        <p:txBody>
          <a:bodyPr wrap="square" lIns="0" tIns="0" rIns="0" bIns="0" rtlCol="0"/>
          <a:lstStyle/>
          <a:p/>
        </p:txBody>
      </p:sp>
      <p:sp>
        <p:nvSpPr>
          <p:cNvPr id="49" name="object 49"/>
          <p:cNvSpPr txBox="1"/>
          <p:nvPr/>
        </p:nvSpPr>
        <p:spPr>
          <a:xfrm>
            <a:off x="1390698" y="469896"/>
            <a:ext cx="5597525"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50" i="1">
                <a:latin typeface="Arial"/>
                <a:cs typeface="Arial"/>
              </a:rPr>
              <a:t>from</a:t>
            </a:r>
            <a:r>
              <a:rPr dirty="0" sz="1050" spc="-110" i="1">
                <a:latin typeface="Arial"/>
                <a:cs typeface="Arial"/>
              </a:rPr>
              <a:t> </a:t>
            </a:r>
            <a:r>
              <a:rPr dirty="0" sz="1050" spc="15" i="1">
                <a:latin typeface="Arial"/>
                <a:cs typeface="Arial"/>
              </a:rPr>
              <a:t>Nominatim</a:t>
            </a:r>
            <a:endParaRPr sz="1050">
              <a:latin typeface="Arial"/>
              <a:cs typeface="Arial"/>
            </a:endParaRPr>
          </a:p>
          <a:p>
            <a:pPr marL="12700">
              <a:lnSpc>
                <a:spcPct val="100000"/>
              </a:lnSpc>
              <a:spcBef>
                <a:spcPts val="15"/>
              </a:spcBef>
            </a:pPr>
            <a:r>
              <a:rPr dirty="0" sz="1050" spc="130">
                <a:latin typeface="Arial"/>
                <a:cs typeface="Arial"/>
              </a:rPr>
              <a:t>latitude=</a:t>
            </a:r>
            <a:r>
              <a:rPr dirty="0" sz="1050" spc="280">
                <a:latin typeface="Arial"/>
                <a:cs typeface="Arial"/>
              </a:rPr>
              <a:t> </a:t>
            </a:r>
            <a:r>
              <a:rPr dirty="0" sz="1050" spc="20">
                <a:latin typeface="Arial"/>
                <a:cs typeface="Arial"/>
              </a:rPr>
              <a:t>40.7308619</a:t>
            </a:r>
            <a:endParaRPr sz="1050">
              <a:latin typeface="Arial"/>
              <a:cs typeface="Arial"/>
            </a:endParaRPr>
          </a:p>
          <a:p>
            <a:pPr marL="12700">
              <a:lnSpc>
                <a:spcPct val="100000"/>
              </a:lnSpc>
              <a:spcBef>
                <a:spcPts val="15"/>
              </a:spcBef>
            </a:pPr>
            <a:r>
              <a:rPr dirty="0" sz="1050" spc="85">
                <a:latin typeface="Arial"/>
                <a:cs typeface="Arial"/>
              </a:rPr>
              <a:t>longitude=</a:t>
            </a:r>
            <a:r>
              <a:rPr dirty="0" sz="1050" spc="280">
                <a:latin typeface="Arial"/>
                <a:cs typeface="Arial"/>
              </a:rPr>
              <a:t> </a:t>
            </a:r>
            <a:r>
              <a:rPr dirty="0" sz="1050" spc="40" b="1">
                <a:latin typeface="Arial"/>
                <a:cs typeface="Arial"/>
              </a:rPr>
              <a:t>-</a:t>
            </a:r>
            <a:r>
              <a:rPr dirty="0" sz="1050" spc="40">
                <a:latin typeface="Arial"/>
                <a:cs typeface="Arial"/>
              </a:rPr>
              <a:t>73.9871558</a:t>
            </a:r>
            <a:endParaRPr sz="1050">
              <a:latin typeface="Arial"/>
              <a:cs typeface="Arial"/>
            </a:endParaRPr>
          </a:p>
        </p:txBody>
      </p:sp>
      <p:sp>
        <p:nvSpPr>
          <p:cNvPr id="50" name="object 50"/>
          <p:cNvSpPr txBox="1"/>
          <p:nvPr/>
        </p:nvSpPr>
        <p:spPr>
          <a:xfrm>
            <a:off x="1390698" y="1117596"/>
            <a:ext cx="5962015" cy="2290445"/>
          </a:xfrm>
          <a:prstGeom prst="rect">
            <a:avLst/>
          </a:prstGeom>
        </p:spPr>
        <p:txBody>
          <a:bodyPr wrap="square" lIns="0" tIns="12700" rIns="0" bIns="0" rtlCol="0" vert="horz">
            <a:spAutoFit/>
          </a:bodyPr>
          <a:lstStyle/>
          <a:p>
            <a:pPr marL="12700">
              <a:lnSpc>
                <a:spcPct val="100000"/>
              </a:lnSpc>
              <a:spcBef>
                <a:spcPts val="100"/>
              </a:spcBef>
            </a:pPr>
            <a:r>
              <a:rPr dirty="0" sz="1050" spc="20">
                <a:latin typeface="Arial"/>
                <a:cs typeface="Arial"/>
              </a:rPr>
              <a:t>map_manhattan_rent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80">
                <a:latin typeface="Arial"/>
                <a:cs typeface="Arial"/>
              </a:rPr>
              <a:t> </a:t>
            </a:r>
            <a:r>
              <a:rPr dirty="0" sz="1050" spc="60">
                <a:latin typeface="Arial"/>
                <a:cs typeface="Arial"/>
              </a:rPr>
              <a:t>zoom_start=13.3)</a:t>
            </a:r>
            <a:endParaRPr sz="1050">
              <a:latin typeface="Arial"/>
              <a:cs typeface="Arial"/>
            </a:endParaRPr>
          </a:p>
          <a:p>
            <a:pPr>
              <a:lnSpc>
                <a:spcPct val="100000"/>
              </a:lnSpc>
              <a:spcBef>
                <a:spcPts val="25"/>
              </a:spcBef>
            </a:pPr>
            <a:endParaRPr sz="1100">
              <a:latin typeface="Times New Roman"/>
              <a:cs typeface="Times New Roman"/>
            </a:endParaRPr>
          </a:p>
          <a:p>
            <a:pPr marL="1270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a:t>
            </a:r>
            <a:r>
              <a:rPr dirty="0" sz="1050" spc="215" i="1">
                <a:latin typeface="Arial"/>
                <a:cs typeface="Arial"/>
              </a:rPr>
              <a:t> </a:t>
            </a:r>
            <a:r>
              <a:rPr dirty="0" sz="1050" spc="-105" i="1">
                <a:latin typeface="Arial"/>
                <a:cs typeface="Arial"/>
              </a:rPr>
              <a:t>map</a:t>
            </a:r>
            <a:endParaRPr sz="1050">
              <a:latin typeface="Arial"/>
              <a:cs typeface="Arial"/>
            </a:endParaRPr>
          </a:p>
          <a:p>
            <a:pPr marL="305435"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zip(mh_rent['Lat'], </a:t>
            </a:r>
            <a:r>
              <a:rPr dirty="0" sz="1050" spc="114">
                <a:latin typeface="Arial"/>
                <a:cs typeface="Arial"/>
              </a:rPr>
              <a:t>mh_rent['Long'],'$ </a:t>
            </a:r>
            <a:r>
              <a:rPr dirty="0" sz="1050" spc="375">
                <a:latin typeface="Arial"/>
                <a:cs typeface="Arial"/>
              </a:rPr>
              <a:t>' </a:t>
            </a:r>
            <a:r>
              <a:rPr dirty="0" sz="1050" spc="-40" b="1">
                <a:latin typeface="Arial"/>
                <a:cs typeface="Arial"/>
              </a:rPr>
              <a:t>+ </a:t>
            </a:r>
            <a:r>
              <a:rPr dirty="0" sz="1050" spc="50">
                <a:latin typeface="Arial"/>
                <a:cs typeface="Arial"/>
              </a:rPr>
              <a:t>mh_rent['Rent_P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598805" marR="4182110"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80">
                <a:latin typeface="Arial"/>
                <a:cs typeface="Arial"/>
              </a:rPr>
              <a:t>CircleMarke</a:t>
            </a:r>
            <a:r>
              <a:rPr dirty="0" sz="1050" spc="5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90">
                <a:latin typeface="Arial"/>
                <a:cs typeface="Arial"/>
              </a:rPr>
              <a:t>radius=6,  </a:t>
            </a:r>
            <a:r>
              <a:rPr dirty="0" sz="1050" spc="70">
                <a:latin typeface="Arial"/>
                <a:cs typeface="Arial"/>
              </a:rPr>
              <a:t>popup=label,  </a:t>
            </a:r>
            <a:r>
              <a:rPr dirty="0" sz="1050" spc="145">
                <a:latin typeface="Arial"/>
                <a:cs typeface="Arial"/>
              </a:rPr>
              <a:t>color='blue',  </a:t>
            </a:r>
            <a:r>
              <a:rPr dirty="0" sz="1050" spc="170">
                <a:latin typeface="Arial"/>
                <a:cs typeface="Arial"/>
              </a:rPr>
              <a:t>fill=True,</a:t>
            </a:r>
            <a:endParaRPr sz="1050">
              <a:latin typeface="Arial"/>
              <a:cs typeface="Arial"/>
            </a:endParaRPr>
          </a:p>
          <a:p>
            <a:pPr marL="598805" marR="3815079">
              <a:lnSpc>
                <a:spcPct val="101200"/>
              </a:lnSpc>
            </a:pPr>
            <a:r>
              <a:rPr dirty="0" sz="1050" spc="190">
                <a:latin typeface="Arial"/>
                <a:cs typeface="Arial"/>
              </a:rPr>
              <a:t>fill_colo</a:t>
            </a:r>
            <a:r>
              <a:rPr dirty="0" sz="1050" spc="165">
                <a:latin typeface="Arial"/>
                <a:cs typeface="Arial"/>
              </a:rPr>
              <a:t>r</a:t>
            </a:r>
            <a:r>
              <a:rPr dirty="0" sz="1050" spc="-45">
                <a:latin typeface="Arial"/>
                <a:cs typeface="Arial"/>
              </a:rPr>
              <a:t>=</a:t>
            </a:r>
            <a:r>
              <a:rPr dirty="0" sz="1050" spc="95">
                <a:latin typeface="Arial"/>
                <a:cs typeface="Arial"/>
              </a:rPr>
              <a:t>'#3186cc</a:t>
            </a:r>
            <a:r>
              <a:rPr dirty="0" sz="1050" spc="30">
                <a:latin typeface="Arial"/>
                <a:cs typeface="Arial"/>
              </a:rPr>
              <a:t>'</a:t>
            </a:r>
            <a:r>
              <a:rPr dirty="0" sz="1050" spc="285">
                <a:latin typeface="Arial"/>
                <a:cs typeface="Arial"/>
              </a:rPr>
              <a:t>,  </a:t>
            </a:r>
            <a:r>
              <a:rPr dirty="0" sz="1050" spc="145">
                <a:latin typeface="Arial"/>
                <a:cs typeface="Arial"/>
              </a:rPr>
              <a:t>fill_opacity=0.7,</a:t>
            </a:r>
            <a:endParaRPr sz="1050">
              <a:latin typeface="Arial"/>
              <a:cs typeface="Arial"/>
            </a:endParaRPr>
          </a:p>
          <a:p>
            <a:pPr marL="598805">
              <a:lnSpc>
                <a:spcPct val="100000"/>
              </a:lnSpc>
              <a:spcBef>
                <a:spcPts val="15"/>
              </a:spcBef>
            </a:pPr>
            <a:r>
              <a:rPr dirty="0" sz="1050" spc="55">
                <a:latin typeface="Arial"/>
                <a:cs typeface="Arial"/>
              </a:rPr>
              <a:t>parse_html=False).add_to(map_manhattan_rent)</a:t>
            </a:r>
            <a:endParaRPr sz="1050">
              <a:latin typeface="Arial"/>
              <a:cs typeface="Arial"/>
            </a:endParaRPr>
          </a:p>
        </p:txBody>
      </p:sp>
      <p:sp>
        <p:nvSpPr>
          <p:cNvPr id="51" name="object 51"/>
          <p:cNvSpPr txBox="1"/>
          <p:nvPr/>
        </p:nvSpPr>
        <p:spPr>
          <a:xfrm>
            <a:off x="5714601" y="3708396"/>
            <a:ext cx="1638300" cy="185420"/>
          </a:xfrm>
          <a:prstGeom prst="rect">
            <a:avLst/>
          </a:prstGeom>
        </p:spPr>
        <p:txBody>
          <a:bodyPr wrap="square" lIns="0" tIns="12700" rIns="0" bIns="0" rtlCol="0" vert="horz">
            <a:spAutoFit/>
          </a:bodyPr>
          <a:lstStyle/>
          <a:p>
            <a:pPr marL="12700">
              <a:lnSpc>
                <a:spcPct val="100000"/>
              </a:lnSpc>
              <a:spcBef>
                <a:spcPts val="100"/>
              </a:spcBef>
            </a:pPr>
            <a:r>
              <a:rPr dirty="0" sz="1050" spc="100">
                <a:latin typeface="Arial"/>
                <a:cs typeface="Arial"/>
              </a:rPr>
              <a:t>mhsub1['sub_station'].</a:t>
            </a:r>
            <a:endParaRPr sz="1050">
              <a:latin typeface="Arial"/>
              <a:cs typeface="Arial"/>
            </a:endParaRPr>
          </a:p>
        </p:txBody>
      </p:sp>
      <p:sp>
        <p:nvSpPr>
          <p:cNvPr id="52" name="object 52"/>
          <p:cNvSpPr txBox="1"/>
          <p:nvPr/>
        </p:nvSpPr>
        <p:spPr>
          <a:xfrm>
            <a:off x="1390698" y="3546471"/>
            <a:ext cx="4203065" cy="1966595"/>
          </a:xfrm>
          <a:prstGeom prst="rect">
            <a:avLst/>
          </a:prstGeom>
        </p:spPr>
        <p:txBody>
          <a:bodyPr wrap="square" lIns="0" tIns="12700" rIns="0" bIns="0" rtlCol="0" vert="horz">
            <a:spAutoFit/>
          </a:bodyPr>
          <a:lstStyle/>
          <a:p>
            <a:pPr marL="305435">
              <a:lnSpc>
                <a:spcPct val="100000"/>
              </a:lnSpc>
              <a:spcBef>
                <a:spcPts val="100"/>
              </a:spcBef>
            </a:pPr>
            <a:r>
              <a:rPr dirty="0" sz="1050" spc="-10" i="1">
                <a:latin typeface="Arial"/>
                <a:cs typeface="Arial"/>
              </a:rPr>
              <a:t># add </a:t>
            </a:r>
            <a:r>
              <a:rPr dirty="0" sz="1050" spc="35" i="1">
                <a:latin typeface="Arial"/>
                <a:cs typeface="Arial"/>
              </a:rPr>
              <a:t>markers </a:t>
            </a:r>
            <a:r>
              <a:rPr dirty="0" sz="1050" spc="135" i="1">
                <a:latin typeface="Arial"/>
                <a:cs typeface="Arial"/>
              </a:rPr>
              <a:t>of </a:t>
            </a:r>
            <a:r>
              <a:rPr dirty="0" sz="1050" spc="-20" i="1">
                <a:latin typeface="Arial"/>
                <a:cs typeface="Arial"/>
              </a:rPr>
              <a:t>subway </a:t>
            </a:r>
            <a:r>
              <a:rPr dirty="0" sz="1050" spc="114" i="1">
                <a:latin typeface="Arial"/>
                <a:cs typeface="Arial"/>
              </a:rPr>
              <a:t>locations </a:t>
            </a:r>
            <a:r>
              <a:rPr dirty="0" sz="1050" spc="135" i="1">
                <a:latin typeface="Arial"/>
                <a:cs typeface="Arial"/>
              </a:rPr>
              <a:t>to</a:t>
            </a:r>
            <a:r>
              <a:rPr dirty="0" sz="1050" spc="150" i="1">
                <a:latin typeface="Arial"/>
                <a:cs typeface="Arial"/>
              </a:rPr>
              <a:t> </a:t>
            </a:r>
            <a:r>
              <a:rPr dirty="0" sz="1050" spc="-105" i="1">
                <a:latin typeface="Arial"/>
                <a:cs typeface="Arial"/>
              </a:rPr>
              <a:t>map</a:t>
            </a:r>
            <a:endParaRPr sz="1050">
              <a:latin typeface="Arial"/>
              <a:cs typeface="Arial"/>
            </a:endParaRPr>
          </a:p>
          <a:p>
            <a:pPr marL="305435"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zip(mhsub1['lat'], </a:t>
            </a:r>
            <a:r>
              <a:rPr dirty="0" sz="1050" spc="105">
                <a:latin typeface="Arial"/>
                <a:cs typeface="Arial"/>
              </a:rPr>
              <a:t>mhsub1['long'],  </a:t>
            </a:r>
            <a:r>
              <a:rPr dirty="0" sz="1050" spc="130">
                <a:latin typeface="Arial"/>
                <a:cs typeface="Arial"/>
              </a:rPr>
              <a:t>label </a:t>
            </a:r>
            <a:r>
              <a:rPr dirty="0" sz="1050" spc="-40">
                <a:latin typeface="Arial"/>
                <a:cs typeface="Arial"/>
              </a:rPr>
              <a:t>= </a:t>
            </a:r>
            <a:r>
              <a:rPr dirty="0" sz="1050" spc="100">
                <a:latin typeface="Arial"/>
                <a:cs typeface="Arial"/>
              </a:rPr>
              <a:t>folium.Popup(label, </a:t>
            </a:r>
            <a:r>
              <a:rPr dirty="0" sz="1050" spc="55">
                <a:latin typeface="Arial"/>
                <a:cs typeface="Arial"/>
              </a:rPr>
              <a:t>parse_html=True)  </a:t>
            </a:r>
            <a:r>
              <a:rPr dirty="0" sz="1050" spc="70">
                <a:latin typeface="Arial"/>
                <a:cs typeface="Arial"/>
              </a:rPr>
              <a:t>folium.RegularPolygonMarker(</a:t>
            </a:r>
            <a:endParaRPr sz="1050">
              <a:latin typeface="Arial"/>
              <a:cs typeface="Arial"/>
            </a:endParaRPr>
          </a:p>
          <a:p>
            <a:pPr marL="598805" marR="2275840">
              <a:lnSpc>
                <a:spcPct val="101200"/>
              </a:lnSpc>
            </a:pPr>
            <a:r>
              <a:rPr dirty="0" sz="1050" spc="235">
                <a:latin typeface="Arial"/>
                <a:cs typeface="Arial"/>
              </a:rPr>
              <a:t>[lat, </a:t>
            </a:r>
            <a:r>
              <a:rPr dirty="0" sz="1050" spc="175">
                <a:latin typeface="Arial"/>
                <a:cs typeface="Arial"/>
              </a:rPr>
              <a:t>lng],  </a:t>
            </a:r>
            <a:r>
              <a:rPr dirty="0" sz="1050" spc="40">
                <a:latin typeface="Arial"/>
                <a:cs typeface="Arial"/>
              </a:rPr>
              <a:t>number_of_side</a:t>
            </a:r>
            <a:r>
              <a:rPr dirty="0" sz="1050" spc="30">
                <a:latin typeface="Arial"/>
                <a:cs typeface="Arial"/>
              </a:rPr>
              <a:t>s</a:t>
            </a:r>
            <a:r>
              <a:rPr dirty="0" sz="1050" spc="-45">
                <a:latin typeface="Arial"/>
                <a:cs typeface="Arial"/>
              </a:rPr>
              <a:t>=</a:t>
            </a:r>
            <a:r>
              <a:rPr dirty="0" sz="1050" spc="-15">
                <a:latin typeface="Arial"/>
                <a:cs typeface="Arial"/>
              </a:rPr>
              <a:t>6</a:t>
            </a:r>
            <a:r>
              <a:rPr dirty="0" sz="1050" spc="285">
                <a:latin typeface="Arial"/>
                <a:cs typeface="Arial"/>
              </a:rPr>
              <a:t>,  </a:t>
            </a:r>
            <a:r>
              <a:rPr dirty="0" sz="1050" spc="90">
                <a:latin typeface="Arial"/>
                <a:cs typeface="Arial"/>
              </a:rPr>
              <a:t>radius=6,  </a:t>
            </a:r>
            <a:r>
              <a:rPr dirty="0" sz="1050" spc="70">
                <a:latin typeface="Arial"/>
                <a:cs typeface="Arial"/>
              </a:rPr>
              <a:t>popup=label,  </a:t>
            </a:r>
            <a:r>
              <a:rPr dirty="0" sz="1050" spc="150">
                <a:latin typeface="Arial"/>
                <a:cs typeface="Arial"/>
              </a:rPr>
              <a:t>color='red',  </a:t>
            </a:r>
            <a:r>
              <a:rPr dirty="0" sz="1050" spc="180">
                <a:latin typeface="Arial"/>
                <a:cs typeface="Arial"/>
              </a:rPr>
              <a:t>fill_color='red',  </a:t>
            </a:r>
            <a:r>
              <a:rPr dirty="0" sz="1050" spc="145">
                <a:latin typeface="Arial"/>
                <a:cs typeface="Arial"/>
              </a:rPr>
              <a:t>fill_opacity=2.5,</a:t>
            </a:r>
            <a:endParaRPr sz="1050">
              <a:latin typeface="Arial"/>
              <a:cs typeface="Arial"/>
            </a:endParaRPr>
          </a:p>
          <a:p>
            <a:pPr marL="305435">
              <a:lnSpc>
                <a:spcPct val="100000"/>
              </a:lnSpc>
              <a:spcBef>
                <a:spcPts val="15"/>
              </a:spcBef>
            </a:pPr>
            <a:r>
              <a:rPr dirty="0" sz="1050" spc="55">
                <a:latin typeface="Arial"/>
                <a:cs typeface="Arial"/>
              </a:rPr>
              <a:t>).add_to(map_manhattan_rent)</a:t>
            </a:r>
            <a:endParaRPr sz="1050">
              <a:latin typeface="Arial"/>
              <a:cs typeface="Arial"/>
            </a:endParaRPr>
          </a:p>
        </p:txBody>
      </p:sp>
      <p:sp>
        <p:nvSpPr>
          <p:cNvPr id="53" name="object 53"/>
          <p:cNvSpPr txBox="1"/>
          <p:nvPr/>
        </p:nvSpPr>
        <p:spPr>
          <a:xfrm>
            <a:off x="688230" y="5651496"/>
            <a:ext cx="6666865" cy="2557780"/>
          </a:xfrm>
          <a:prstGeom prst="rect">
            <a:avLst/>
          </a:prstGeom>
        </p:spPr>
        <p:txBody>
          <a:bodyPr wrap="square" lIns="0" tIns="12700" rIns="0" bIns="0" rtlCol="0" vert="horz">
            <a:spAutoFit/>
          </a:bodyPr>
          <a:lstStyle/>
          <a:p>
            <a:pPr marL="1007744">
              <a:lnSpc>
                <a:spcPct val="100000"/>
              </a:lnSpc>
              <a:spcBef>
                <a:spcPts val="100"/>
              </a:spcBef>
            </a:pPr>
            <a:r>
              <a:rPr dirty="0" sz="1050" spc="-10" i="1">
                <a:latin typeface="Arial"/>
                <a:cs typeface="Arial"/>
              </a:rPr>
              <a:t># </a:t>
            </a:r>
            <a:r>
              <a:rPr dirty="0" sz="1050" spc="-25" i="1">
                <a:latin typeface="Arial"/>
                <a:cs typeface="Arial"/>
              </a:rPr>
              <a:t>Adds </a:t>
            </a:r>
            <a:r>
              <a:rPr dirty="0" sz="1050" spc="150" i="1">
                <a:latin typeface="Arial"/>
                <a:cs typeface="Arial"/>
              </a:rPr>
              <a:t>tool </a:t>
            </a:r>
            <a:r>
              <a:rPr dirty="0" sz="1050" spc="135" i="1">
                <a:latin typeface="Arial"/>
                <a:cs typeface="Arial"/>
              </a:rPr>
              <a:t>to </a:t>
            </a:r>
            <a:r>
              <a:rPr dirty="0" sz="1050" spc="90" i="1">
                <a:latin typeface="Arial"/>
                <a:cs typeface="Arial"/>
              </a:rPr>
              <a:t>the top</a:t>
            </a:r>
            <a:r>
              <a:rPr dirty="0" sz="1050" spc="-10" i="1">
                <a:latin typeface="Arial"/>
                <a:cs typeface="Arial"/>
              </a:rPr>
              <a:t> </a:t>
            </a:r>
            <a:r>
              <a:rPr dirty="0" sz="1050" spc="165" i="1">
                <a:latin typeface="Arial"/>
                <a:cs typeface="Arial"/>
              </a:rPr>
              <a:t>right</a:t>
            </a:r>
            <a:endParaRPr sz="1050">
              <a:latin typeface="Arial"/>
              <a:cs typeface="Arial"/>
            </a:endParaRPr>
          </a:p>
          <a:p>
            <a:pPr marL="715010" marR="2571115">
              <a:lnSpc>
                <a:spcPct val="101200"/>
              </a:lnSpc>
            </a:pPr>
            <a:r>
              <a:rPr dirty="0" sz="1050" spc="-10" b="1">
                <a:latin typeface="Arial"/>
                <a:cs typeface="Arial"/>
              </a:rPr>
              <a:t>from </a:t>
            </a:r>
            <a:r>
              <a:rPr dirty="0" sz="1050" spc="114">
                <a:latin typeface="Arial"/>
                <a:cs typeface="Arial"/>
              </a:rPr>
              <a:t>folium.plugins </a:t>
            </a:r>
            <a:r>
              <a:rPr dirty="0" sz="1050" spc="30" b="1">
                <a:latin typeface="Arial"/>
                <a:cs typeface="Arial"/>
              </a:rPr>
              <a:t>import </a:t>
            </a:r>
            <a:r>
              <a:rPr dirty="0" sz="1050" spc="40">
                <a:latin typeface="Arial"/>
                <a:cs typeface="Arial"/>
              </a:rPr>
              <a:t>MeasureControl  </a:t>
            </a:r>
            <a:r>
              <a:rPr dirty="0" sz="1050" spc="60">
                <a:latin typeface="Arial"/>
                <a:cs typeface="Arial"/>
              </a:rPr>
              <a:t>map_manhattan_rent.add_child(MeasureControl())</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10" i="1">
                <a:latin typeface="Arial"/>
                <a:cs typeface="Arial"/>
              </a:rPr>
              <a:t># Measurement </a:t>
            </a:r>
            <a:r>
              <a:rPr dirty="0" sz="1050" spc="155" i="1">
                <a:latin typeface="Arial"/>
                <a:cs typeface="Arial"/>
              </a:rPr>
              <a:t>ruler </a:t>
            </a:r>
            <a:r>
              <a:rPr dirty="0" sz="1050" spc="95" i="1">
                <a:latin typeface="Arial"/>
                <a:cs typeface="Arial"/>
              </a:rPr>
              <a:t>icon </a:t>
            </a:r>
            <a:r>
              <a:rPr dirty="0" sz="1050" spc="150" i="1">
                <a:latin typeface="Arial"/>
                <a:cs typeface="Arial"/>
              </a:rPr>
              <a:t>tool </a:t>
            </a:r>
            <a:r>
              <a:rPr dirty="0" sz="1050" spc="135" i="1">
                <a:latin typeface="Arial"/>
                <a:cs typeface="Arial"/>
              </a:rPr>
              <a:t>to </a:t>
            </a:r>
            <a:r>
              <a:rPr dirty="0" sz="1050" spc="-10" i="1">
                <a:latin typeface="Arial"/>
                <a:cs typeface="Arial"/>
              </a:rPr>
              <a:t>measure </a:t>
            </a:r>
            <a:r>
              <a:rPr dirty="0" sz="1050" spc="80" i="1">
                <a:latin typeface="Arial"/>
                <a:cs typeface="Arial"/>
              </a:rPr>
              <a:t>distances </a:t>
            </a:r>
            <a:r>
              <a:rPr dirty="0" sz="1050" spc="165" i="1">
                <a:latin typeface="Arial"/>
                <a:cs typeface="Arial"/>
              </a:rPr>
              <a:t>in</a:t>
            </a:r>
            <a:r>
              <a:rPr dirty="0" sz="1050" spc="360" i="1">
                <a:latin typeface="Arial"/>
                <a:cs typeface="Arial"/>
              </a:rPr>
              <a:t> </a:t>
            </a:r>
            <a:r>
              <a:rPr dirty="0" sz="1050" spc="-105" i="1">
                <a:latin typeface="Arial"/>
                <a:cs typeface="Arial"/>
              </a:rPr>
              <a:t>map</a:t>
            </a:r>
            <a:endParaRPr sz="1050">
              <a:latin typeface="Arial"/>
              <a:cs typeface="Arial"/>
            </a:endParaRPr>
          </a:p>
          <a:p>
            <a:pPr marL="715010">
              <a:lnSpc>
                <a:spcPct val="100000"/>
              </a:lnSpc>
              <a:spcBef>
                <a:spcPts val="15"/>
              </a:spcBef>
            </a:pPr>
            <a:r>
              <a:rPr dirty="0" sz="1050" spc="-10" b="1">
                <a:latin typeface="Arial"/>
                <a:cs typeface="Arial"/>
              </a:rPr>
              <a:t>from </a:t>
            </a:r>
            <a:r>
              <a:rPr dirty="0" sz="1050" spc="114">
                <a:latin typeface="Arial"/>
                <a:cs typeface="Arial"/>
              </a:rPr>
              <a:t>folium.plugins </a:t>
            </a:r>
            <a:r>
              <a:rPr dirty="0" sz="1050" spc="30" b="1">
                <a:latin typeface="Arial"/>
                <a:cs typeface="Arial"/>
              </a:rPr>
              <a:t>import</a:t>
            </a:r>
            <a:r>
              <a:rPr dirty="0" sz="1050" spc="50" b="1">
                <a:latin typeface="Arial"/>
                <a:cs typeface="Arial"/>
              </a:rPr>
              <a:t> </a:t>
            </a:r>
            <a:r>
              <a:rPr dirty="0" sz="1050" spc="50">
                <a:latin typeface="Arial"/>
                <a:cs typeface="Arial"/>
              </a:rPr>
              <a:t>FloatImage</a:t>
            </a:r>
            <a:endParaRPr sz="1050">
              <a:latin typeface="Arial"/>
              <a:cs typeface="Arial"/>
            </a:endParaRPr>
          </a:p>
          <a:p>
            <a:pPr marL="715010" marR="5080">
              <a:lnSpc>
                <a:spcPct val="101200"/>
              </a:lnSpc>
            </a:pPr>
            <a:r>
              <a:rPr dirty="0" sz="1050" spc="185">
                <a:latin typeface="Arial"/>
                <a:cs typeface="Arial"/>
              </a:rPr>
              <a:t>url </a:t>
            </a:r>
            <a:r>
              <a:rPr dirty="0" sz="1050" spc="-40">
                <a:latin typeface="Arial"/>
                <a:cs typeface="Arial"/>
              </a:rPr>
              <a:t>= </a:t>
            </a:r>
            <a:r>
              <a:rPr dirty="0" sz="1050" spc="30">
                <a:latin typeface="Arial"/>
                <a:cs typeface="Arial"/>
              </a:rPr>
              <a:t>('https://media.licdn.com/mpr/mpr/shrinknp_100_100/AAEAAQAAAAAAAAlgAAAAJGE3  </a:t>
            </a:r>
            <a:r>
              <a:rPr dirty="0" sz="1050" spc="105">
                <a:latin typeface="Arial"/>
                <a:cs typeface="Arial"/>
              </a:rPr>
              <a:t>FloatImage(url, </a:t>
            </a:r>
            <a:r>
              <a:rPr dirty="0" sz="1050" spc="50">
                <a:latin typeface="Arial"/>
                <a:cs typeface="Arial"/>
              </a:rPr>
              <a:t>bottom=5,</a:t>
            </a:r>
            <a:r>
              <a:rPr dirty="0" sz="1050" spc="55">
                <a:latin typeface="Arial"/>
                <a:cs typeface="Arial"/>
              </a:rPr>
              <a:t> </a:t>
            </a:r>
            <a:r>
              <a:rPr dirty="0" sz="1050" spc="70">
                <a:latin typeface="Arial"/>
                <a:cs typeface="Arial"/>
              </a:rPr>
              <a:t>left=85).add_to(map_manhattan_rent)</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20">
                <a:latin typeface="Arial"/>
                <a:cs typeface="Arial"/>
              </a:rPr>
              <a:t>map_manhattan_rent</a:t>
            </a:r>
            <a:endParaRPr sz="1050">
              <a:latin typeface="Arial"/>
              <a:cs typeface="Arial"/>
            </a:endParaRPr>
          </a:p>
          <a:p>
            <a:pPr>
              <a:lnSpc>
                <a:spcPct val="100000"/>
              </a:lnSpc>
            </a:pPr>
            <a:endParaRPr sz="1000">
              <a:latin typeface="Times New Roman"/>
              <a:cs typeface="Times New Roman"/>
            </a:endParaRPr>
          </a:p>
          <a:p>
            <a:pPr>
              <a:lnSpc>
                <a:spcPct val="100000"/>
              </a:lnSpc>
            </a:pPr>
            <a:endParaRPr sz="900">
              <a:latin typeface="Times New Roman"/>
              <a:cs typeface="Times New Roman"/>
            </a:endParaRPr>
          </a:p>
          <a:p>
            <a:pPr marL="12700">
              <a:lnSpc>
                <a:spcPct val="100000"/>
              </a:lnSpc>
              <a:spcBef>
                <a:spcPts val="5"/>
              </a:spcBef>
            </a:pPr>
            <a:r>
              <a:rPr dirty="0" sz="1050" spc="105">
                <a:latin typeface="Arial"/>
                <a:cs typeface="Arial"/>
              </a:rPr>
              <a:t>Out[31]:</a:t>
            </a:r>
            <a:endParaRPr sz="1050">
              <a:latin typeface="Arial"/>
              <a:cs typeface="Arial"/>
            </a:endParaRPr>
          </a:p>
          <a:p>
            <a:pPr marL="905510">
              <a:lnSpc>
                <a:spcPct val="100000"/>
              </a:lnSpc>
              <a:spcBef>
                <a:spcPts val="240"/>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marL="905510">
              <a:lnSpc>
                <a:spcPct val="100000"/>
              </a:lnSpc>
            </a:pPr>
            <a:r>
              <a:rPr dirty="0" sz="1050" spc="360">
                <a:latin typeface="DejaVu Sans Mono"/>
                <a:cs typeface="DejaVu Sans Mono"/>
              </a:rPr>
              <a:t>−</a:t>
            </a:r>
            <a:endParaRPr sz="1050">
              <a:latin typeface="DejaVu Sans Mono"/>
              <a:cs typeface="DejaVu Sans Mono"/>
            </a:endParaRPr>
          </a:p>
        </p:txBody>
      </p:sp>
      <p:sp>
        <p:nvSpPr>
          <p:cNvPr id="54" name="object 54"/>
          <p:cNvSpPr/>
          <p:nvPr/>
        </p:nvSpPr>
        <p:spPr>
          <a:xfrm>
            <a:off x="1349374" y="7340605"/>
            <a:ext cx="161925" cy="161925"/>
          </a:xfrm>
          <a:prstGeom prst="rect">
            <a:avLst/>
          </a:prstGeom>
          <a:blipFill>
            <a:blip r:embed="rId21" cstate="print"/>
            <a:stretch>
              <a:fillRect/>
            </a:stretch>
          </a:blipFill>
        </p:spPr>
        <p:txBody>
          <a:bodyPr wrap="square" lIns="0" tIns="0" rIns="0" bIns="0" rtlCol="0"/>
          <a:lstStyle/>
          <a:p/>
        </p:txBody>
      </p:sp>
      <p:sp>
        <p:nvSpPr>
          <p:cNvPr id="55" name="object 55"/>
          <p:cNvSpPr/>
          <p:nvPr/>
        </p:nvSpPr>
        <p:spPr>
          <a:xfrm>
            <a:off x="7188199" y="7340605"/>
            <a:ext cx="161925" cy="161925"/>
          </a:xfrm>
          <a:prstGeom prst="rect">
            <a:avLst/>
          </a:prstGeom>
          <a:blipFill>
            <a:blip r:embed="rId22" cstate="print"/>
            <a:stretch>
              <a:fillRect/>
            </a:stretch>
          </a:blipFill>
        </p:spPr>
        <p:txBody>
          <a:bodyPr wrap="square" lIns="0" tIns="0" rIns="0" bIns="0" rtlCol="0"/>
          <a:lstStyle/>
          <a:p/>
        </p:txBody>
      </p:sp>
      <p:sp>
        <p:nvSpPr>
          <p:cNvPr id="56" name="object 56"/>
          <p:cNvSpPr/>
          <p:nvPr/>
        </p:nvSpPr>
        <p:spPr>
          <a:xfrm>
            <a:off x="1511299" y="7340605"/>
            <a:ext cx="1743075" cy="19050"/>
          </a:xfrm>
          <a:custGeom>
            <a:avLst/>
            <a:gdLst/>
            <a:ahLst/>
            <a:cxnLst/>
            <a:rect l="l" t="t" r="r" b="b"/>
            <a:pathLst>
              <a:path w="1743075" h="19050">
                <a:moveTo>
                  <a:pt x="0" y="19050"/>
                </a:moveTo>
                <a:lnTo>
                  <a:pt x="1743075" y="19050"/>
                </a:lnTo>
                <a:lnTo>
                  <a:pt x="1743075" y="0"/>
                </a:lnTo>
                <a:lnTo>
                  <a:pt x="0" y="0"/>
                </a:lnTo>
                <a:lnTo>
                  <a:pt x="0" y="19050"/>
                </a:lnTo>
                <a:close/>
              </a:path>
            </a:pathLst>
          </a:custGeom>
          <a:solidFill>
            <a:srgbClr val="F1F1F1"/>
          </a:solidFill>
        </p:spPr>
        <p:txBody>
          <a:bodyPr wrap="square" lIns="0" tIns="0" rIns="0" bIns="0" rtlCol="0"/>
          <a:lstStyle/>
          <a:p/>
        </p:txBody>
      </p:sp>
      <p:sp>
        <p:nvSpPr>
          <p:cNvPr id="57" name="object 57"/>
          <p:cNvSpPr/>
          <p:nvPr/>
        </p:nvSpPr>
        <p:spPr>
          <a:xfrm>
            <a:off x="1511299" y="7483480"/>
            <a:ext cx="1743075" cy="19050"/>
          </a:xfrm>
          <a:custGeom>
            <a:avLst/>
            <a:gdLst/>
            <a:ahLst/>
            <a:cxnLst/>
            <a:rect l="l" t="t" r="r" b="b"/>
            <a:pathLst>
              <a:path w="1743075" h="19050">
                <a:moveTo>
                  <a:pt x="0" y="19050"/>
                </a:moveTo>
                <a:lnTo>
                  <a:pt x="1743075" y="19050"/>
                </a:lnTo>
                <a:lnTo>
                  <a:pt x="1743075" y="0"/>
                </a:lnTo>
                <a:lnTo>
                  <a:pt x="0" y="0"/>
                </a:lnTo>
                <a:lnTo>
                  <a:pt x="0" y="19050"/>
                </a:lnTo>
                <a:close/>
              </a:path>
            </a:pathLst>
          </a:custGeom>
          <a:solidFill>
            <a:srgbClr val="F1F1F1"/>
          </a:solidFill>
        </p:spPr>
        <p:txBody>
          <a:bodyPr wrap="square" lIns="0" tIns="0" rIns="0" bIns="0" rtlCol="0"/>
          <a:lstStyle/>
          <a:p/>
        </p:txBody>
      </p:sp>
      <p:sp>
        <p:nvSpPr>
          <p:cNvPr id="58" name="object 58"/>
          <p:cNvSpPr/>
          <p:nvPr/>
        </p:nvSpPr>
        <p:spPr>
          <a:xfrm>
            <a:off x="3254374" y="7340605"/>
            <a:ext cx="3933825" cy="161925"/>
          </a:xfrm>
          <a:custGeom>
            <a:avLst/>
            <a:gdLst/>
            <a:ahLst/>
            <a:cxnLst/>
            <a:rect l="l" t="t" r="r" b="b"/>
            <a:pathLst>
              <a:path w="3933825" h="161925">
                <a:moveTo>
                  <a:pt x="0" y="0"/>
                </a:moveTo>
                <a:lnTo>
                  <a:pt x="3933825" y="0"/>
                </a:lnTo>
                <a:lnTo>
                  <a:pt x="3933825" y="161925"/>
                </a:lnTo>
                <a:lnTo>
                  <a:pt x="0" y="161925"/>
                </a:lnTo>
                <a:lnTo>
                  <a:pt x="0" y="0"/>
                </a:lnTo>
                <a:close/>
              </a:path>
            </a:pathLst>
          </a:custGeom>
          <a:solidFill>
            <a:srgbClr val="F1F1F1"/>
          </a:solidFill>
        </p:spPr>
        <p:txBody>
          <a:bodyPr wrap="square" lIns="0" tIns="0" rIns="0" bIns="0" rtlCol="0"/>
          <a:lstStyle/>
          <a:p/>
        </p:txBody>
      </p:sp>
      <p:sp>
        <p:nvSpPr>
          <p:cNvPr id="59" name="object 59"/>
          <p:cNvSpPr/>
          <p:nvPr/>
        </p:nvSpPr>
        <p:spPr>
          <a:xfrm>
            <a:off x="1511299" y="7359655"/>
            <a:ext cx="3486150" cy="123825"/>
          </a:xfrm>
          <a:custGeom>
            <a:avLst/>
            <a:gdLst/>
            <a:ahLst/>
            <a:cxnLst/>
            <a:rect l="l" t="t" r="r" b="b"/>
            <a:pathLst>
              <a:path w="3486150" h="123825">
                <a:moveTo>
                  <a:pt x="0" y="0"/>
                </a:moveTo>
                <a:lnTo>
                  <a:pt x="3486150" y="0"/>
                </a:lnTo>
                <a:lnTo>
                  <a:pt x="3486150" y="123825"/>
                </a:lnTo>
                <a:lnTo>
                  <a:pt x="0" y="123825"/>
                </a:lnTo>
                <a:lnTo>
                  <a:pt x="0" y="0"/>
                </a:lnTo>
                <a:close/>
              </a:path>
            </a:pathLst>
          </a:custGeom>
          <a:solidFill>
            <a:srgbClr val="000000">
              <a:alpha val="19999"/>
            </a:srgbClr>
          </a:solidFill>
        </p:spPr>
        <p:txBody>
          <a:bodyPr wrap="square" lIns="0" tIns="0" rIns="0" bIns="0" rtlCol="0"/>
          <a:lstStyle/>
          <a:p/>
        </p:txBody>
      </p:sp>
      <p:sp>
        <p:nvSpPr>
          <p:cNvPr id="60" name="object 60"/>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61" name="object 61"/>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1381174" y="2060568"/>
            <a:ext cx="5913120" cy="1814195"/>
          </a:xfrm>
          <a:prstGeom prst="rect">
            <a:avLst/>
          </a:prstGeom>
        </p:spPr>
        <p:txBody>
          <a:bodyPr wrap="square" lIns="0" tIns="12700" rIns="0" bIns="0" rtlCol="0" vert="horz">
            <a:spAutoFit/>
          </a:bodyPr>
          <a:lstStyle/>
          <a:p>
            <a:pPr marL="12700">
              <a:lnSpc>
                <a:spcPct val="100000"/>
              </a:lnSpc>
              <a:spcBef>
                <a:spcPts val="100"/>
              </a:spcBef>
            </a:pPr>
            <a:r>
              <a:rPr dirty="0" sz="1650" b="1">
                <a:latin typeface="Arial"/>
                <a:cs typeface="Arial"/>
              </a:rPr>
              <a:t>4.</a:t>
            </a:r>
            <a:r>
              <a:rPr dirty="0" sz="1650" spc="-10" b="1">
                <a:latin typeface="Arial"/>
                <a:cs typeface="Arial"/>
              </a:rPr>
              <a:t> </a:t>
            </a:r>
            <a:r>
              <a:rPr dirty="0" sz="1650" b="1">
                <a:latin typeface="Arial"/>
                <a:cs typeface="Arial"/>
              </a:rPr>
              <a:t>Results</a:t>
            </a:r>
            <a:endParaRPr sz="1650">
              <a:latin typeface="Arial"/>
              <a:cs typeface="Arial"/>
            </a:endParaRPr>
          </a:p>
          <a:p>
            <a:pPr>
              <a:lnSpc>
                <a:spcPct val="100000"/>
              </a:lnSpc>
              <a:spcBef>
                <a:spcPts val="5"/>
              </a:spcBef>
            </a:pPr>
            <a:endParaRPr sz="2550">
              <a:latin typeface="Times New Roman"/>
              <a:cs typeface="Times New Roman"/>
            </a:endParaRPr>
          </a:p>
          <a:p>
            <a:pPr marL="12700" marR="5080">
              <a:lnSpc>
                <a:spcPts val="1350"/>
              </a:lnSpc>
            </a:pPr>
            <a:r>
              <a:rPr dirty="0" sz="1350" b="1">
                <a:latin typeface="Arial"/>
                <a:cs typeface="Arial"/>
              </a:rPr>
              <a:t>Let's consolidate all the required inforamtion to make the apartment  selection in one map for Manhattan with rental places, subway</a:t>
            </a:r>
            <a:r>
              <a:rPr dirty="0" sz="1350" spc="-100" b="1">
                <a:latin typeface="Arial"/>
                <a:cs typeface="Arial"/>
              </a:rPr>
              <a:t> </a:t>
            </a:r>
            <a:r>
              <a:rPr dirty="0" sz="1350" b="1">
                <a:latin typeface="Arial"/>
                <a:cs typeface="Arial"/>
              </a:rPr>
              <a:t>locations  and cluster of</a:t>
            </a:r>
            <a:r>
              <a:rPr dirty="0" sz="1350" spc="-5" b="1">
                <a:latin typeface="Arial"/>
                <a:cs typeface="Arial"/>
              </a:rPr>
              <a:t> </a:t>
            </a:r>
            <a:r>
              <a:rPr dirty="0" sz="1350" b="1">
                <a:latin typeface="Arial"/>
                <a:cs typeface="Arial"/>
              </a:rPr>
              <a:t>venues</a:t>
            </a:r>
            <a:endParaRPr sz="1350">
              <a:latin typeface="Arial"/>
              <a:cs typeface="Arial"/>
            </a:endParaRPr>
          </a:p>
          <a:p>
            <a:pPr>
              <a:lnSpc>
                <a:spcPct val="100000"/>
              </a:lnSpc>
            </a:pPr>
            <a:endParaRPr sz="1500">
              <a:latin typeface="Times New Roman"/>
              <a:cs typeface="Times New Roman"/>
            </a:endParaRPr>
          </a:p>
          <a:p>
            <a:pPr marL="12700" marR="142240">
              <a:lnSpc>
                <a:spcPts val="1050"/>
              </a:lnSpc>
              <a:spcBef>
                <a:spcPts val="1290"/>
              </a:spcBef>
            </a:pPr>
            <a:r>
              <a:rPr dirty="0" sz="1050" b="1">
                <a:latin typeface="Arial"/>
                <a:cs typeface="Arial"/>
              </a:rPr>
              <a:t>Red dots are Subway stations, Blue dots are apartments available for rent, Bubbles are</a:t>
            </a:r>
            <a:r>
              <a:rPr dirty="0" sz="1050" spc="-100" b="1">
                <a:latin typeface="Arial"/>
                <a:cs typeface="Arial"/>
              </a:rPr>
              <a:t> </a:t>
            </a:r>
            <a:r>
              <a:rPr dirty="0" sz="1050" b="1">
                <a:latin typeface="Arial"/>
                <a:cs typeface="Arial"/>
              </a:rPr>
              <a:t>the  clusters of</a:t>
            </a:r>
            <a:r>
              <a:rPr dirty="0" sz="1050" spc="-5" b="1">
                <a:latin typeface="Arial"/>
                <a:cs typeface="Arial"/>
              </a:rPr>
              <a:t> </a:t>
            </a:r>
            <a:r>
              <a:rPr dirty="0" sz="1050" b="1">
                <a:latin typeface="Arial"/>
                <a:cs typeface="Arial"/>
              </a:rPr>
              <a:t>venues</a:t>
            </a:r>
            <a:endParaRPr sz="1050">
              <a:latin typeface="Arial"/>
              <a:cs typeface="Arial"/>
            </a:endParaRPr>
          </a:p>
        </p:txBody>
      </p:sp>
      <p:sp>
        <p:nvSpPr>
          <p:cNvPr id="5" name="object 5"/>
          <p:cNvSpPr/>
          <p:nvPr/>
        </p:nvSpPr>
        <p:spPr>
          <a:xfrm>
            <a:off x="1396998" y="368308"/>
            <a:ext cx="5857859" cy="138112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411786" y="611195"/>
            <a:ext cx="666750" cy="61912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5545136" y="1554170"/>
            <a:ext cx="142875" cy="142875"/>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5307011" y="458795"/>
            <a:ext cx="190500" cy="333375"/>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6202361" y="487370"/>
            <a:ext cx="142875" cy="142875"/>
          </a:xfrm>
          <a:prstGeom prst="rect">
            <a:avLst/>
          </a:prstGeom>
          <a:blipFill>
            <a:blip r:embed="rId6" cstate="print"/>
            <a:stretch>
              <a:fillRect/>
            </a:stretch>
          </a:blipFill>
        </p:spPr>
        <p:txBody>
          <a:bodyPr wrap="square" lIns="0" tIns="0" rIns="0" bIns="0" rtlCol="0"/>
          <a:lstStyle/>
          <a:p/>
        </p:txBody>
      </p:sp>
      <p:sp>
        <p:nvSpPr>
          <p:cNvPr id="10" name="object 10"/>
          <p:cNvSpPr/>
          <p:nvPr/>
        </p:nvSpPr>
        <p:spPr>
          <a:xfrm>
            <a:off x="5864224" y="1520833"/>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1" name="object 11"/>
          <p:cNvSpPr/>
          <p:nvPr/>
        </p:nvSpPr>
        <p:spPr>
          <a:xfrm>
            <a:off x="5864223" y="1520833"/>
            <a:ext cx="114300" cy="114300"/>
          </a:xfrm>
          <a:custGeom>
            <a:avLst/>
            <a:gdLst/>
            <a:ahLst/>
            <a:cxnLst/>
            <a:rect l="l" t="t" r="r" b="b"/>
            <a:pathLst>
              <a:path w="114300" h="114300">
                <a:moveTo>
                  <a:pt x="0" y="57150"/>
                </a:moveTo>
                <a:lnTo>
                  <a:pt x="0" y="60902"/>
                </a:lnTo>
                <a:lnTo>
                  <a:pt x="361" y="64617"/>
                </a:lnTo>
                <a:lnTo>
                  <a:pt x="1095" y="68294"/>
                </a:lnTo>
                <a:lnTo>
                  <a:pt x="1828" y="71980"/>
                </a:lnTo>
                <a:lnTo>
                  <a:pt x="2914" y="75552"/>
                </a:lnTo>
                <a:lnTo>
                  <a:pt x="4352" y="79019"/>
                </a:lnTo>
                <a:lnTo>
                  <a:pt x="5781" y="82486"/>
                </a:lnTo>
                <a:lnTo>
                  <a:pt x="7543" y="85782"/>
                </a:lnTo>
                <a:lnTo>
                  <a:pt x="9629" y="88896"/>
                </a:lnTo>
                <a:lnTo>
                  <a:pt x="11715" y="92021"/>
                </a:lnTo>
                <a:lnTo>
                  <a:pt x="25403" y="104670"/>
                </a:lnTo>
                <a:lnTo>
                  <a:pt x="28517" y="106756"/>
                </a:lnTo>
                <a:lnTo>
                  <a:pt x="31813" y="108508"/>
                </a:lnTo>
                <a:lnTo>
                  <a:pt x="35280" y="109947"/>
                </a:lnTo>
                <a:lnTo>
                  <a:pt x="38747" y="111385"/>
                </a:lnTo>
                <a:lnTo>
                  <a:pt x="42319" y="112471"/>
                </a:lnTo>
                <a:lnTo>
                  <a:pt x="45996" y="113204"/>
                </a:lnTo>
                <a:lnTo>
                  <a:pt x="49682" y="113938"/>
                </a:lnTo>
                <a:lnTo>
                  <a:pt x="53397" y="114300"/>
                </a:lnTo>
                <a:lnTo>
                  <a:pt x="57150" y="114300"/>
                </a:lnTo>
                <a:lnTo>
                  <a:pt x="60902" y="114300"/>
                </a:lnTo>
                <a:lnTo>
                  <a:pt x="64617" y="113938"/>
                </a:lnTo>
                <a:lnTo>
                  <a:pt x="68294" y="113204"/>
                </a:lnTo>
                <a:lnTo>
                  <a:pt x="71980" y="112471"/>
                </a:lnTo>
                <a:lnTo>
                  <a:pt x="75552" y="111385"/>
                </a:lnTo>
                <a:lnTo>
                  <a:pt x="79019" y="109947"/>
                </a:lnTo>
                <a:lnTo>
                  <a:pt x="82486" y="108508"/>
                </a:lnTo>
                <a:lnTo>
                  <a:pt x="85782" y="106756"/>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3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2" name="object 12"/>
          <p:cNvSpPr/>
          <p:nvPr/>
        </p:nvSpPr>
        <p:spPr>
          <a:xfrm>
            <a:off x="6797674" y="9398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3" name="object 13"/>
          <p:cNvSpPr/>
          <p:nvPr/>
        </p:nvSpPr>
        <p:spPr>
          <a:xfrm>
            <a:off x="6797674" y="939808"/>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25403" y="104670"/>
                </a:lnTo>
                <a:lnTo>
                  <a:pt x="28517" y="106756"/>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28517" y="7543"/>
                </a:lnTo>
                <a:lnTo>
                  <a:pt x="25403" y="9629"/>
                </a:lnTo>
                <a:lnTo>
                  <a:pt x="22278" y="11715"/>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4" name="object 14"/>
          <p:cNvSpPr/>
          <p:nvPr/>
        </p:nvSpPr>
        <p:spPr>
          <a:xfrm>
            <a:off x="5164278" y="1730383"/>
            <a:ext cx="85725" cy="19050"/>
          </a:xfrm>
          <a:custGeom>
            <a:avLst/>
            <a:gdLst/>
            <a:ahLst/>
            <a:cxnLst/>
            <a:rect l="l" t="t" r="r" b="b"/>
            <a:pathLst>
              <a:path w="85725" h="19050">
                <a:moveTo>
                  <a:pt x="85440" y="19049"/>
                </a:moveTo>
                <a:lnTo>
                  <a:pt x="0" y="19049"/>
                </a:lnTo>
                <a:lnTo>
                  <a:pt x="4963" y="14087"/>
                </a:lnTo>
                <a:lnTo>
                  <a:pt x="38967" y="0"/>
                </a:lnTo>
                <a:lnTo>
                  <a:pt x="46473" y="0"/>
                </a:lnTo>
                <a:lnTo>
                  <a:pt x="85440" y="19049"/>
                </a:lnTo>
                <a:close/>
              </a:path>
            </a:pathLst>
          </a:custGeom>
          <a:solidFill>
            <a:srgbClr val="3186CC">
              <a:alpha val="70199"/>
            </a:srgbClr>
          </a:solidFill>
        </p:spPr>
        <p:txBody>
          <a:bodyPr wrap="square" lIns="0" tIns="0" rIns="0" bIns="0" rtlCol="0"/>
          <a:lstStyle/>
          <a:p/>
        </p:txBody>
      </p:sp>
      <p:sp>
        <p:nvSpPr>
          <p:cNvPr id="15" name="object 15"/>
          <p:cNvSpPr/>
          <p:nvPr/>
        </p:nvSpPr>
        <p:spPr>
          <a:xfrm>
            <a:off x="5164278" y="1730383"/>
            <a:ext cx="85725" cy="19050"/>
          </a:xfrm>
          <a:custGeom>
            <a:avLst/>
            <a:gdLst/>
            <a:ahLst/>
            <a:cxnLst/>
            <a:rect l="l" t="t" r="r" b="b"/>
            <a:pathLst>
              <a:path w="85725" h="19050">
                <a:moveTo>
                  <a:pt x="85440" y="19049"/>
                </a:moveTo>
                <a:lnTo>
                  <a:pt x="83135" y="16735"/>
                </a:lnTo>
                <a:lnTo>
                  <a:pt x="80477" y="14087"/>
                </a:lnTo>
                <a:lnTo>
                  <a:pt x="77591" y="11715"/>
                </a:lnTo>
                <a:lnTo>
                  <a:pt x="74467" y="9629"/>
                </a:lnTo>
                <a:lnTo>
                  <a:pt x="71352" y="7543"/>
                </a:lnTo>
                <a:lnTo>
                  <a:pt x="68056" y="5781"/>
                </a:lnTo>
                <a:lnTo>
                  <a:pt x="64589" y="4352"/>
                </a:lnTo>
                <a:lnTo>
                  <a:pt x="61122" y="2914"/>
                </a:lnTo>
                <a:lnTo>
                  <a:pt x="57550" y="1828"/>
                </a:lnTo>
                <a:lnTo>
                  <a:pt x="53864" y="1095"/>
                </a:lnTo>
                <a:lnTo>
                  <a:pt x="50188" y="361"/>
                </a:lnTo>
                <a:lnTo>
                  <a:pt x="46473" y="0"/>
                </a:lnTo>
                <a:lnTo>
                  <a:pt x="42720" y="0"/>
                </a:lnTo>
                <a:lnTo>
                  <a:pt x="38967" y="0"/>
                </a:lnTo>
                <a:lnTo>
                  <a:pt x="20851" y="4352"/>
                </a:lnTo>
                <a:lnTo>
                  <a:pt x="17383" y="5781"/>
                </a:lnTo>
                <a:lnTo>
                  <a:pt x="14088" y="7543"/>
                </a:lnTo>
                <a:lnTo>
                  <a:pt x="10973" y="9629"/>
                </a:lnTo>
                <a:lnTo>
                  <a:pt x="7849" y="11715"/>
                </a:lnTo>
                <a:lnTo>
                  <a:pt x="4963" y="14087"/>
                </a:lnTo>
                <a:lnTo>
                  <a:pt x="2305" y="16735"/>
                </a:lnTo>
                <a:lnTo>
                  <a:pt x="0" y="19049"/>
                </a:lnTo>
              </a:path>
            </a:pathLst>
          </a:custGeom>
          <a:ln w="28575">
            <a:solidFill>
              <a:srgbClr val="0000FF"/>
            </a:solidFill>
          </a:ln>
        </p:spPr>
        <p:txBody>
          <a:bodyPr wrap="square" lIns="0" tIns="0" rIns="0" bIns="0" rtlCol="0"/>
          <a:lstStyle/>
          <a:p/>
        </p:txBody>
      </p:sp>
      <p:sp>
        <p:nvSpPr>
          <p:cNvPr id="16" name="object 16"/>
          <p:cNvSpPr/>
          <p:nvPr/>
        </p:nvSpPr>
        <p:spPr>
          <a:xfrm>
            <a:off x="6797674" y="9398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7" name="object 17"/>
          <p:cNvSpPr/>
          <p:nvPr/>
        </p:nvSpPr>
        <p:spPr>
          <a:xfrm>
            <a:off x="6797674" y="939808"/>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25403" y="104670"/>
                </a:lnTo>
                <a:lnTo>
                  <a:pt x="28517" y="106756"/>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28517" y="7543"/>
                </a:lnTo>
                <a:lnTo>
                  <a:pt x="25403" y="9629"/>
                </a:lnTo>
                <a:lnTo>
                  <a:pt x="22278" y="11715"/>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8" name="object 18"/>
          <p:cNvSpPr/>
          <p:nvPr/>
        </p:nvSpPr>
        <p:spPr>
          <a:xfrm>
            <a:off x="5797549" y="1261791"/>
            <a:ext cx="114300" cy="98983"/>
          </a:xfrm>
          <a:prstGeom prst="rect">
            <a:avLst/>
          </a:prstGeom>
          <a:blipFill>
            <a:blip r:embed="rId7" cstate="print"/>
            <a:stretch>
              <a:fillRect/>
            </a:stretch>
          </a:blipFill>
        </p:spPr>
        <p:txBody>
          <a:bodyPr wrap="square" lIns="0" tIns="0" rIns="0" bIns="0" rtlCol="0"/>
          <a:lstStyle/>
          <a:p/>
        </p:txBody>
      </p:sp>
      <p:sp>
        <p:nvSpPr>
          <p:cNvPr id="19" name="object 19"/>
          <p:cNvSpPr/>
          <p:nvPr/>
        </p:nvSpPr>
        <p:spPr>
          <a:xfrm>
            <a:off x="5797548" y="1261791"/>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20" name="object 20"/>
          <p:cNvSpPr/>
          <p:nvPr/>
        </p:nvSpPr>
        <p:spPr>
          <a:xfrm>
            <a:off x="6016624" y="1661841"/>
            <a:ext cx="114300" cy="87591"/>
          </a:xfrm>
          <a:prstGeom prst="rect">
            <a:avLst/>
          </a:prstGeom>
          <a:blipFill>
            <a:blip r:embed="rId8" cstate="print"/>
            <a:stretch>
              <a:fillRect/>
            </a:stretch>
          </a:blipFill>
        </p:spPr>
        <p:txBody>
          <a:bodyPr wrap="square" lIns="0" tIns="0" rIns="0" bIns="0" rtlCol="0"/>
          <a:lstStyle/>
          <a:p/>
        </p:txBody>
      </p:sp>
      <p:sp>
        <p:nvSpPr>
          <p:cNvPr id="21" name="object 21"/>
          <p:cNvSpPr/>
          <p:nvPr/>
        </p:nvSpPr>
        <p:spPr>
          <a:xfrm>
            <a:off x="6108926" y="1711333"/>
            <a:ext cx="22225" cy="38100"/>
          </a:xfrm>
          <a:custGeom>
            <a:avLst/>
            <a:gdLst/>
            <a:ahLst/>
            <a:cxnLst/>
            <a:rect l="l" t="t" r="r" b="b"/>
            <a:pathLst>
              <a:path w="22225" h="38100">
                <a:moveTo>
                  <a:pt x="21997" y="0"/>
                </a:moveTo>
                <a:lnTo>
                  <a:pt x="0" y="38099"/>
                </a:lnTo>
              </a:path>
            </a:pathLst>
          </a:custGeom>
          <a:ln w="19050">
            <a:solidFill>
              <a:srgbClr val="FF0000"/>
            </a:solidFill>
          </a:ln>
        </p:spPr>
        <p:txBody>
          <a:bodyPr wrap="square" lIns="0" tIns="0" rIns="0" bIns="0" rtlCol="0"/>
          <a:lstStyle/>
          <a:p/>
        </p:txBody>
      </p:sp>
      <p:sp>
        <p:nvSpPr>
          <p:cNvPr id="22" name="object 22"/>
          <p:cNvSpPr/>
          <p:nvPr/>
        </p:nvSpPr>
        <p:spPr>
          <a:xfrm>
            <a:off x="6016623" y="1661841"/>
            <a:ext cx="114300" cy="87630"/>
          </a:xfrm>
          <a:custGeom>
            <a:avLst/>
            <a:gdLst/>
            <a:ahLst/>
            <a:cxnLst/>
            <a:rect l="l" t="t" r="r" b="b"/>
            <a:pathLst>
              <a:path w="114300" h="87630">
                <a:moveTo>
                  <a:pt x="21997" y="87591"/>
                </a:moveTo>
                <a:lnTo>
                  <a:pt x="0" y="49491"/>
                </a:lnTo>
                <a:lnTo>
                  <a:pt x="28575" y="0"/>
                </a:lnTo>
                <a:lnTo>
                  <a:pt x="85725" y="0"/>
                </a:lnTo>
                <a:lnTo>
                  <a:pt x="114300" y="49491"/>
                </a:lnTo>
              </a:path>
            </a:pathLst>
          </a:custGeom>
          <a:ln w="19050">
            <a:solidFill>
              <a:srgbClr val="FF0000"/>
            </a:solidFill>
          </a:ln>
        </p:spPr>
        <p:txBody>
          <a:bodyPr wrap="square" lIns="0" tIns="0" rIns="0" bIns="0" rtlCol="0"/>
          <a:lstStyle/>
          <a:p/>
        </p:txBody>
      </p:sp>
      <p:sp>
        <p:nvSpPr>
          <p:cNvPr id="23" name="object 23"/>
          <p:cNvSpPr/>
          <p:nvPr/>
        </p:nvSpPr>
        <p:spPr>
          <a:xfrm>
            <a:off x="5768974" y="1357041"/>
            <a:ext cx="114300" cy="98983"/>
          </a:xfrm>
          <a:prstGeom prst="rect">
            <a:avLst/>
          </a:prstGeom>
          <a:blipFill>
            <a:blip r:embed="rId9" cstate="print"/>
            <a:stretch>
              <a:fillRect/>
            </a:stretch>
          </a:blipFill>
        </p:spPr>
        <p:txBody>
          <a:bodyPr wrap="square" lIns="0" tIns="0" rIns="0" bIns="0" rtlCol="0"/>
          <a:lstStyle/>
          <a:p/>
        </p:txBody>
      </p:sp>
      <p:sp>
        <p:nvSpPr>
          <p:cNvPr id="24" name="object 24"/>
          <p:cNvSpPr/>
          <p:nvPr/>
        </p:nvSpPr>
        <p:spPr>
          <a:xfrm>
            <a:off x="5768973" y="1357041"/>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25" name="object 25"/>
          <p:cNvSpPr/>
          <p:nvPr/>
        </p:nvSpPr>
        <p:spPr>
          <a:xfrm>
            <a:off x="5378449" y="1042716"/>
            <a:ext cx="114300" cy="98983"/>
          </a:xfrm>
          <a:prstGeom prst="rect">
            <a:avLst/>
          </a:prstGeom>
          <a:blipFill>
            <a:blip r:embed="rId10" cstate="print"/>
            <a:stretch>
              <a:fillRect/>
            </a:stretch>
          </a:blipFill>
        </p:spPr>
        <p:txBody>
          <a:bodyPr wrap="square" lIns="0" tIns="0" rIns="0" bIns="0" rtlCol="0"/>
          <a:lstStyle/>
          <a:p/>
        </p:txBody>
      </p:sp>
      <p:sp>
        <p:nvSpPr>
          <p:cNvPr id="26" name="object 26"/>
          <p:cNvSpPr/>
          <p:nvPr/>
        </p:nvSpPr>
        <p:spPr>
          <a:xfrm>
            <a:off x="5378448" y="1042716"/>
            <a:ext cx="114300" cy="99060"/>
          </a:xfrm>
          <a:custGeom>
            <a:avLst/>
            <a:gdLst/>
            <a:ahLst/>
            <a:cxnLst/>
            <a:rect l="l" t="t" r="r" b="b"/>
            <a:pathLst>
              <a:path w="114300" h="99059">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27" name="object 27"/>
          <p:cNvSpPr/>
          <p:nvPr/>
        </p:nvSpPr>
        <p:spPr>
          <a:xfrm>
            <a:off x="6388099" y="880791"/>
            <a:ext cx="114300" cy="98983"/>
          </a:xfrm>
          <a:prstGeom prst="rect">
            <a:avLst/>
          </a:prstGeom>
          <a:blipFill>
            <a:blip r:embed="rId11" cstate="print"/>
            <a:stretch>
              <a:fillRect/>
            </a:stretch>
          </a:blipFill>
        </p:spPr>
        <p:txBody>
          <a:bodyPr wrap="square" lIns="0" tIns="0" rIns="0" bIns="0" rtlCol="0"/>
          <a:lstStyle/>
          <a:p/>
        </p:txBody>
      </p:sp>
      <p:sp>
        <p:nvSpPr>
          <p:cNvPr id="28" name="object 28"/>
          <p:cNvSpPr/>
          <p:nvPr/>
        </p:nvSpPr>
        <p:spPr>
          <a:xfrm>
            <a:off x="6378573" y="871266"/>
            <a:ext cx="133350" cy="118033"/>
          </a:xfrm>
          <a:prstGeom prst="rect">
            <a:avLst/>
          </a:prstGeom>
          <a:blipFill>
            <a:blip r:embed="rId12" cstate="print"/>
            <a:stretch>
              <a:fillRect/>
            </a:stretch>
          </a:blipFill>
        </p:spPr>
        <p:txBody>
          <a:bodyPr wrap="square" lIns="0" tIns="0" rIns="0" bIns="0" rtlCol="0"/>
          <a:lstStyle/>
          <a:p/>
        </p:txBody>
      </p:sp>
      <p:sp>
        <p:nvSpPr>
          <p:cNvPr id="29" name="object 29"/>
          <p:cNvSpPr/>
          <p:nvPr/>
        </p:nvSpPr>
        <p:spPr>
          <a:xfrm>
            <a:off x="6378580" y="1387483"/>
            <a:ext cx="152400" cy="152400"/>
          </a:xfrm>
          <a:prstGeom prst="rect">
            <a:avLst/>
          </a:prstGeom>
          <a:blipFill>
            <a:blip r:embed="rId13" cstate="print"/>
            <a:stretch>
              <a:fillRect/>
            </a:stretch>
          </a:blipFill>
        </p:spPr>
        <p:txBody>
          <a:bodyPr wrap="square" lIns="0" tIns="0" rIns="0" bIns="0" rtlCol="0"/>
          <a:lstStyle/>
          <a:p/>
        </p:txBody>
      </p:sp>
      <p:sp>
        <p:nvSpPr>
          <p:cNvPr id="30" name="object 30"/>
          <p:cNvSpPr txBox="1"/>
          <p:nvPr/>
        </p:nvSpPr>
        <p:spPr>
          <a:xfrm>
            <a:off x="5936510" y="1321269"/>
            <a:ext cx="1294765" cy="424180"/>
          </a:xfrm>
          <a:prstGeom prst="rect">
            <a:avLst/>
          </a:prstGeom>
        </p:spPr>
        <p:txBody>
          <a:bodyPr wrap="square" lIns="0" tIns="75565" rIns="0" bIns="0" rtlCol="0" vert="horz">
            <a:spAutoFit/>
          </a:bodyPr>
          <a:lstStyle/>
          <a:p>
            <a:pPr marL="591820">
              <a:lnSpc>
                <a:spcPct val="100000"/>
              </a:lnSpc>
              <a:spcBef>
                <a:spcPts val="595"/>
              </a:spcBef>
            </a:pPr>
            <a:r>
              <a:rPr dirty="0" sz="1050">
                <a:latin typeface="Arial"/>
                <a:cs typeface="Arial"/>
              </a:rPr>
              <a:t>float_image</a:t>
            </a:r>
            <a:endParaRPr sz="1050">
              <a:latin typeface="Arial"/>
              <a:cs typeface="Arial"/>
            </a:endParaRPr>
          </a:p>
          <a:p>
            <a:pPr marL="12700">
              <a:lnSpc>
                <a:spcPct val="100000"/>
              </a:lnSpc>
              <a:spcBef>
                <a:spcPts val="415"/>
              </a:spcBef>
            </a:pPr>
            <a:r>
              <a:rPr dirty="0" sz="800" spc="10">
                <a:latin typeface="Arial"/>
                <a:cs typeface="Arial"/>
                <a:hlinkClick r:id="rId14"/>
              </a:rPr>
              <a:t>Leaflet</a:t>
            </a:r>
            <a:r>
              <a:rPr dirty="0" sz="800" spc="15">
                <a:latin typeface="Arial"/>
                <a:cs typeface="Arial"/>
                <a:hlinkClick r:id="rId14"/>
              </a:rPr>
              <a:t> </a:t>
            </a:r>
            <a:r>
              <a:rPr dirty="0" sz="800" spc="5">
                <a:latin typeface="Arial"/>
                <a:cs typeface="Arial"/>
                <a:hlinkClick r:id="rId14"/>
              </a:rPr>
              <a:t>(http://leafletjs.com)</a:t>
            </a:r>
            <a:endParaRPr sz="800">
              <a:latin typeface="Arial"/>
              <a:cs typeface="Arial"/>
            </a:endParaRPr>
          </a:p>
        </p:txBody>
      </p:sp>
      <p:sp>
        <p:nvSpPr>
          <p:cNvPr id="31" name="object 31"/>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32" name="object 32"/>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[32]:</a:t>
            </a:r>
            <a:endParaRPr sz="1050">
              <a:latin typeface="Arial"/>
              <a:cs typeface="Arial"/>
            </a:endParaRPr>
          </a:p>
        </p:txBody>
      </p:sp>
      <p:sp>
        <p:nvSpPr>
          <p:cNvPr id="5" name="object 5"/>
          <p:cNvSpPr/>
          <p:nvPr/>
        </p:nvSpPr>
        <p:spPr>
          <a:xfrm>
            <a:off x="1344611" y="430110"/>
            <a:ext cx="6010275" cy="9272905"/>
          </a:xfrm>
          <a:custGeom>
            <a:avLst/>
            <a:gdLst/>
            <a:ahLst/>
            <a:cxnLst/>
            <a:rect l="l" t="t" r="r" b="b"/>
            <a:pathLst>
              <a:path w="6010275" h="9272905">
                <a:moveTo>
                  <a:pt x="0" y="9272694"/>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9272694"/>
                </a:lnTo>
              </a:path>
            </a:pathLst>
          </a:custGeom>
          <a:ln w="9525">
            <a:solidFill>
              <a:srgbClr val="CFCFCF"/>
            </a:solidFill>
          </a:ln>
        </p:spPr>
        <p:txBody>
          <a:bodyPr wrap="square" lIns="0" tIns="0" rIns="0" bIns="0" rtlCol="0"/>
          <a:lstStyle/>
          <a:p/>
        </p:txBody>
      </p:sp>
      <p:sp>
        <p:nvSpPr>
          <p:cNvPr id="6" name="object 6"/>
          <p:cNvSpPr txBox="1"/>
          <p:nvPr/>
        </p:nvSpPr>
        <p:spPr>
          <a:xfrm>
            <a:off x="1390698" y="469907"/>
            <a:ext cx="5597525"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135" i="1">
                <a:latin typeface="Arial"/>
                <a:cs typeface="Arial"/>
              </a:rPr>
              <a:t>of </a:t>
            </a:r>
            <a:r>
              <a:rPr dirty="0" sz="1050" spc="25" i="1">
                <a:latin typeface="Arial"/>
                <a:cs typeface="Arial"/>
              </a:rPr>
              <a:t>Manhattan </a:t>
            </a:r>
            <a:r>
              <a:rPr dirty="0" sz="1050" spc="75" i="1">
                <a:latin typeface="Arial"/>
                <a:cs typeface="Arial"/>
              </a:rPr>
              <a:t>using </a:t>
            </a:r>
            <a:r>
              <a:rPr dirty="0" sz="1050" spc="150" i="1">
                <a:latin typeface="Arial"/>
                <a:cs typeface="Arial"/>
              </a:rPr>
              <a:t>latitude </a:t>
            </a:r>
            <a:r>
              <a:rPr dirty="0" sz="1050" spc="-10" i="1">
                <a:latin typeface="Arial"/>
                <a:cs typeface="Arial"/>
              </a:rPr>
              <a:t>and </a:t>
            </a:r>
            <a:r>
              <a:rPr dirty="0" sz="1050" spc="100" i="1">
                <a:latin typeface="Arial"/>
                <a:cs typeface="Arial"/>
              </a:rPr>
              <a:t>longitude </a:t>
            </a:r>
            <a:r>
              <a:rPr dirty="0" sz="1050" spc="70" i="1">
                <a:latin typeface="Arial"/>
                <a:cs typeface="Arial"/>
              </a:rPr>
              <a:t>values </a:t>
            </a:r>
            <a:r>
              <a:rPr dirty="0" sz="1050" spc="50" i="1">
                <a:latin typeface="Arial"/>
                <a:cs typeface="Arial"/>
              </a:rPr>
              <a:t>from</a:t>
            </a:r>
            <a:r>
              <a:rPr dirty="0" sz="1050" spc="-110" i="1">
                <a:latin typeface="Arial"/>
                <a:cs typeface="Arial"/>
              </a:rPr>
              <a:t> </a:t>
            </a:r>
            <a:r>
              <a:rPr dirty="0" sz="1050" spc="15" i="1">
                <a:latin typeface="Arial"/>
                <a:cs typeface="Arial"/>
              </a:rPr>
              <a:t>Nominatim</a:t>
            </a:r>
            <a:endParaRPr sz="1050">
              <a:latin typeface="Arial"/>
              <a:cs typeface="Arial"/>
            </a:endParaRPr>
          </a:p>
          <a:p>
            <a:pPr marL="12700">
              <a:lnSpc>
                <a:spcPct val="100000"/>
              </a:lnSpc>
              <a:spcBef>
                <a:spcPts val="15"/>
              </a:spcBef>
            </a:pPr>
            <a:r>
              <a:rPr dirty="0" sz="1050" spc="130">
                <a:latin typeface="Arial"/>
                <a:cs typeface="Arial"/>
              </a:rPr>
              <a:t>latitude=</a:t>
            </a:r>
            <a:r>
              <a:rPr dirty="0" sz="1050" spc="280">
                <a:latin typeface="Arial"/>
                <a:cs typeface="Arial"/>
              </a:rPr>
              <a:t> </a:t>
            </a:r>
            <a:r>
              <a:rPr dirty="0" sz="1050" spc="20">
                <a:latin typeface="Arial"/>
                <a:cs typeface="Arial"/>
              </a:rPr>
              <a:t>40.7308619</a:t>
            </a:r>
            <a:endParaRPr sz="1050">
              <a:latin typeface="Arial"/>
              <a:cs typeface="Arial"/>
            </a:endParaRPr>
          </a:p>
          <a:p>
            <a:pPr marL="12700">
              <a:lnSpc>
                <a:spcPct val="100000"/>
              </a:lnSpc>
              <a:spcBef>
                <a:spcPts val="15"/>
              </a:spcBef>
            </a:pPr>
            <a:r>
              <a:rPr dirty="0" sz="1050" spc="85">
                <a:latin typeface="Arial"/>
                <a:cs typeface="Arial"/>
              </a:rPr>
              <a:t>longitude=</a:t>
            </a:r>
            <a:r>
              <a:rPr dirty="0" sz="1050" spc="280">
                <a:latin typeface="Arial"/>
                <a:cs typeface="Arial"/>
              </a:rPr>
              <a:t> </a:t>
            </a:r>
            <a:r>
              <a:rPr dirty="0" sz="1050" spc="40" b="1">
                <a:latin typeface="Arial"/>
                <a:cs typeface="Arial"/>
              </a:rPr>
              <a:t>-</a:t>
            </a:r>
            <a:r>
              <a:rPr dirty="0" sz="1050" spc="40">
                <a:latin typeface="Arial"/>
                <a:cs typeface="Arial"/>
              </a:rPr>
              <a:t>73.9871558</a:t>
            </a:r>
            <a:endParaRPr sz="1050">
              <a:latin typeface="Arial"/>
              <a:cs typeface="Arial"/>
            </a:endParaRPr>
          </a:p>
        </p:txBody>
      </p:sp>
      <p:sp>
        <p:nvSpPr>
          <p:cNvPr id="11" name="object 11"/>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2" name="object 12"/>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7" name="object 7"/>
          <p:cNvSpPr txBox="1"/>
          <p:nvPr/>
        </p:nvSpPr>
        <p:spPr>
          <a:xfrm>
            <a:off x="1390698" y="1117607"/>
            <a:ext cx="5962015" cy="2290445"/>
          </a:xfrm>
          <a:prstGeom prst="rect">
            <a:avLst/>
          </a:prstGeom>
        </p:spPr>
        <p:txBody>
          <a:bodyPr wrap="square" lIns="0" tIns="12700" rIns="0" bIns="0" rtlCol="0" vert="horz">
            <a:spAutoFit/>
          </a:bodyPr>
          <a:lstStyle/>
          <a:p>
            <a:pPr marL="12700">
              <a:lnSpc>
                <a:spcPct val="100000"/>
              </a:lnSpc>
              <a:spcBef>
                <a:spcPts val="100"/>
              </a:spcBef>
            </a:pPr>
            <a:r>
              <a:rPr dirty="0" sz="1050" spc="-65">
                <a:latin typeface="Arial"/>
                <a:cs typeface="Arial"/>
              </a:rPr>
              <a:t>map_mh_one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10">
                <a:latin typeface="Arial"/>
                <a:cs typeface="Arial"/>
              </a:rPr>
              <a:t> </a:t>
            </a:r>
            <a:r>
              <a:rPr dirty="0" sz="1050" spc="60">
                <a:latin typeface="Arial"/>
                <a:cs typeface="Arial"/>
              </a:rPr>
              <a:t>zoom_start=13.3)</a:t>
            </a:r>
            <a:endParaRPr sz="1050">
              <a:latin typeface="Arial"/>
              <a:cs typeface="Arial"/>
            </a:endParaRPr>
          </a:p>
          <a:p>
            <a:pPr>
              <a:lnSpc>
                <a:spcPct val="100000"/>
              </a:lnSpc>
              <a:spcBef>
                <a:spcPts val="25"/>
              </a:spcBef>
            </a:pPr>
            <a:endParaRPr sz="1100">
              <a:latin typeface="Times New Roman"/>
              <a:cs typeface="Times New Roman"/>
            </a:endParaRPr>
          </a:p>
          <a:p>
            <a:pPr marL="1270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a:t>
            </a:r>
            <a:r>
              <a:rPr dirty="0" sz="1050" spc="215" i="1">
                <a:latin typeface="Arial"/>
                <a:cs typeface="Arial"/>
              </a:rPr>
              <a:t> </a:t>
            </a:r>
            <a:r>
              <a:rPr dirty="0" sz="1050" spc="-105" i="1">
                <a:latin typeface="Arial"/>
                <a:cs typeface="Arial"/>
              </a:rPr>
              <a:t>map</a:t>
            </a:r>
            <a:endParaRPr sz="1050">
              <a:latin typeface="Arial"/>
              <a:cs typeface="Arial"/>
            </a:endParaRPr>
          </a:p>
          <a:p>
            <a:pPr marL="305435"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zip(mh_rent['Lat'], </a:t>
            </a:r>
            <a:r>
              <a:rPr dirty="0" sz="1050" spc="114">
                <a:latin typeface="Arial"/>
                <a:cs typeface="Arial"/>
              </a:rPr>
              <a:t>mh_rent['Long'],'$ </a:t>
            </a:r>
            <a:r>
              <a:rPr dirty="0" sz="1050" spc="375">
                <a:latin typeface="Arial"/>
                <a:cs typeface="Arial"/>
              </a:rPr>
              <a:t>' </a:t>
            </a:r>
            <a:r>
              <a:rPr dirty="0" sz="1050" spc="-40" b="1">
                <a:latin typeface="Arial"/>
                <a:cs typeface="Arial"/>
              </a:rPr>
              <a:t>+ </a:t>
            </a:r>
            <a:r>
              <a:rPr dirty="0" sz="1050" spc="50">
                <a:latin typeface="Arial"/>
                <a:cs typeface="Arial"/>
              </a:rPr>
              <a:t>mh_rent['Rent_P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598805" marR="4182110"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80">
                <a:latin typeface="Arial"/>
                <a:cs typeface="Arial"/>
              </a:rPr>
              <a:t>CircleMarke</a:t>
            </a:r>
            <a:r>
              <a:rPr dirty="0" sz="1050" spc="5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90">
                <a:latin typeface="Arial"/>
                <a:cs typeface="Arial"/>
              </a:rPr>
              <a:t>radius=6,  </a:t>
            </a:r>
            <a:r>
              <a:rPr dirty="0" sz="1050" spc="70">
                <a:latin typeface="Arial"/>
                <a:cs typeface="Arial"/>
              </a:rPr>
              <a:t>popup=label,  </a:t>
            </a:r>
            <a:r>
              <a:rPr dirty="0" sz="1050" spc="145">
                <a:latin typeface="Arial"/>
                <a:cs typeface="Arial"/>
              </a:rPr>
              <a:t>color='blue',  </a:t>
            </a:r>
            <a:r>
              <a:rPr dirty="0" sz="1050" spc="170">
                <a:latin typeface="Arial"/>
                <a:cs typeface="Arial"/>
              </a:rPr>
              <a:t>fill=True,</a:t>
            </a:r>
            <a:endParaRPr sz="1050">
              <a:latin typeface="Arial"/>
              <a:cs typeface="Arial"/>
            </a:endParaRPr>
          </a:p>
          <a:p>
            <a:pPr marL="598805" marR="2715895">
              <a:lnSpc>
                <a:spcPct val="101200"/>
              </a:lnSpc>
            </a:pPr>
            <a:r>
              <a:rPr dirty="0" sz="1050" spc="140">
                <a:latin typeface="Arial"/>
                <a:cs typeface="Arial"/>
              </a:rPr>
              <a:t>fill_color='#3186cc',  </a:t>
            </a:r>
            <a:r>
              <a:rPr dirty="0" sz="1050" spc="145">
                <a:latin typeface="Arial"/>
                <a:cs typeface="Arial"/>
              </a:rPr>
              <a:t>fill_opacity=0.7,  </a:t>
            </a:r>
            <a:r>
              <a:rPr dirty="0" sz="1050" spc="35">
                <a:latin typeface="Arial"/>
                <a:cs typeface="Arial"/>
              </a:rPr>
              <a:t>parse_html=False).add_to(map_mh_one)</a:t>
            </a:r>
            <a:endParaRPr sz="1050">
              <a:latin typeface="Arial"/>
              <a:cs typeface="Arial"/>
            </a:endParaRPr>
          </a:p>
        </p:txBody>
      </p:sp>
      <p:sp>
        <p:nvSpPr>
          <p:cNvPr id="8" name="object 8"/>
          <p:cNvSpPr txBox="1"/>
          <p:nvPr/>
        </p:nvSpPr>
        <p:spPr>
          <a:xfrm>
            <a:off x="5714601" y="3708408"/>
            <a:ext cx="1638300" cy="185420"/>
          </a:xfrm>
          <a:prstGeom prst="rect">
            <a:avLst/>
          </a:prstGeom>
        </p:spPr>
        <p:txBody>
          <a:bodyPr wrap="square" lIns="0" tIns="12700" rIns="0" bIns="0" rtlCol="0" vert="horz">
            <a:spAutoFit/>
          </a:bodyPr>
          <a:lstStyle/>
          <a:p>
            <a:pPr marL="12700">
              <a:lnSpc>
                <a:spcPct val="100000"/>
              </a:lnSpc>
              <a:spcBef>
                <a:spcPts val="100"/>
              </a:spcBef>
            </a:pPr>
            <a:r>
              <a:rPr dirty="0" sz="1050" spc="100">
                <a:latin typeface="Arial"/>
                <a:cs typeface="Arial"/>
              </a:rPr>
              <a:t>mhsub1['sub_station'].</a:t>
            </a:r>
            <a:endParaRPr sz="1050">
              <a:latin typeface="Arial"/>
              <a:cs typeface="Arial"/>
            </a:endParaRPr>
          </a:p>
        </p:txBody>
      </p:sp>
      <p:sp>
        <p:nvSpPr>
          <p:cNvPr id="9" name="object 9"/>
          <p:cNvSpPr txBox="1"/>
          <p:nvPr/>
        </p:nvSpPr>
        <p:spPr>
          <a:xfrm>
            <a:off x="1390698" y="3546483"/>
            <a:ext cx="4203065" cy="1966595"/>
          </a:xfrm>
          <a:prstGeom prst="rect">
            <a:avLst/>
          </a:prstGeom>
        </p:spPr>
        <p:txBody>
          <a:bodyPr wrap="square" lIns="0" tIns="12700" rIns="0" bIns="0" rtlCol="0" vert="horz">
            <a:spAutoFit/>
          </a:bodyPr>
          <a:lstStyle/>
          <a:p>
            <a:pPr marL="305435">
              <a:lnSpc>
                <a:spcPct val="100000"/>
              </a:lnSpc>
              <a:spcBef>
                <a:spcPts val="100"/>
              </a:spcBef>
            </a:pPr>
            <a:r>
              <a:rPr dirty="0" sz="1050" spc="-10" i="1">
                <a:latin typeface="Arial"/>
                <a:cs typeface="Arial"/>
              </a:rPr>
              <a:t># add </a:t>
            </a:r>
            <a:r>
              <a:rPr dirty="0" sz="1050" spc="35" i="1">
                <a:latin typeface="Arial"/>
                <a:cs typeface="Arial"/>
              </a:rPr>
              <a:t>markers </a:t>
            </a:r>
            <a:r>
              <a:rPr dirty="0" sz="1050" spc="135" i="1">
                <a:latin typeface="Arial"/>
                <a:cs typeface="Arial"/>
              </a:rPr>
              <a:t>of </a:t>
            </a:r>
            <a:r>
              <a:rPr dirty="0" sz="1050" spc="-20" i="1">
                <a:latin typeface="Arial"/>
                <a:cs typeface="Arial"/>
              </a:rPr>
              <a:t>subway </a:t>
            </a:r>
            <a:r>
              <a:rPr dirty="0" sz="1050" spc="114" i="1">
                <a:latin typeface="Arial"/>
                <a:cs typeface="Arial"/>
              </a:rPr>
              <a:t>locations </a:t>
            </a:r>
            <a:r>
              <a:rPr dirty="0" sz="1050" spc="135" i="1">
                <a:latin typeface="Arial"/>
                <a:cs typeface="Arial"/>
              </a:rPr>
              <a:t>to</a:t>
            </a:r>
            <a:r>
              <a:rPr dirty="0" sz="1050" spc="150" i="1">
                <a:latin typeface="Arial"/>
                <a:cs typeface="Arial"/>
              </a:rPr>
              <a:t> </a:t>
            </a:r>
            <a:r>
              <a:rPr dirty="0" sz="1050" spc="-105" i="1">
                <a:latin typeface="Arial"/>
                <a:cs typeface="Arial"/>
              </a:rPr>
              <a:t>map</a:t>
            </a:r>
            <a:endParaRPr sz="1050">
              <a:latin typeface="Arial"/>
              <a:cs typeface="Arial"/>
            </a:endParaRPr>
          </a:p>
          <a:p>
            <a:pPr marL="305435"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40">
                <a:latin typeface="Arial"/>
                <a:cs typeface="Arial"/>
              </a:rPr>
              <a:t>zip(mhsub1['lat'], </a:t>
            </a:r>
            <a:r>
              <a:rPr dirty="0" sz="1050" spc="105">
                <a:latin typeface="Arial"/>
                <a:cs typeface="Arial"/>
              </a:rPr>
              <a:t>mhsub1['long'],  </a:t>
            </a:r>
            <a:r>
              <a:rPr dirty="0" sz="1050" spc="130">
                <a:latin typeface="Arial"/>
                <a:cs typeface="Arial"/>
              </a:rPr>
              <a:t>label </a:t>
            </a:r>
            <a:r>
              <a:rPr dirty="0" sz="1050" spc="-40">
                <a:latin typeface="Arial"/>
                <a:cs typeface="Arial"/>
              </a:rPr>
              <a:t>= </a:t>
            </a:r>
            <a:r>
              <a:rPr dirty="0" sz="1050" spc="100">
                <a:latin typeface="Arial"/>
                <a:cs typeface="Arial"/>
              </a:rPr>
              <a:t>folium.Popup(label, </a:t>
            </a:r>
            <a:r>
              <a:rPr dirty="0" sz="1050" spc="55">
                <a:latin typeface="Arial"/>
                <a:cs typeface="Arial"/>
              </a:rPr>
              <a:t>parse_html=True)  </a:t>
            </a:r>
            <a:r>
              <a:rPr dirty="0" sz="1050" spc="70">
                <a:latin typeface="Arial"/>
                <a:cs typeface="Arial"/>
              </a:rPr>
              <a:t>folium.RegularPolygonMarker(</a:t>
            </a:r>
            <a:endParaRPr sz="1050">
              <a:latin typeface="Arial"/>
              <a:cs typeface="Arial"/>
            </a:endParaRPr>
          </a:p>
          <a:p>
            <a:pPr marL="598805" marR="2275840">
              <a:lnSpc>
                <a:spcPct val="101200"/>
              </a:lnSpc>
            </a:pPr>
            <a:r>
              <a:rPr dirty="0" sz="1050" spc="235">
                <a:latin typeface="Arial"/>
                <a:cs typeface="Arial"/>
              </a:rPr>
              <a:t>[lat, </a:t>
            </a:r>
            <a:r>
              <a:rPr dirty="0" sz="1050" spc="175">
                <a:latin typeface="Arial"/>
                <a:cs typeface="Arial"/>
              </a:rPr>
              <a:t>lng],  </a:t>
            </a:r>
            <a:r>
              <a:rPr dirty="0" sz="1050" spc="40">
                <a:latin typeface="Arial"/>
                <a:cs typeface="Arial"/>
              </a:rPr>
              <a:t>number_of_side</a:t>
            </a:r>
            <a:r>
              <a:rPr dirty="0" sz="1050" spc="30">
                <a:latin typeface="Arial"/>
                <a:cs typeface="Arial"/>
              </a:rPr>
              <a:t>s</a:t>
            </a:r>
            <a:r>
              <a:rPr dirty="0" sz="1050" spc="-45">
                <a:latin typeface="Arial"/>
                <a:cs typeface="Arial"/>
              </a:rPr>
              <a:t>=</a:t>
            </a:r>
            <a:r>
              <a:rPr dirty="0" sz="1050" spc="-15">
                <a:latin typeface="Arial"/>
                <a:cs typeface="Arial"/>
              </a:rPr>
              <a:t>6</a:t>
            </a:r>
            <a:r>
              <a:rPr dirty="0" sz="1050" spc="285">
                <a:latin typeface="Arial"/>
                <a:cs typeface="Arial"/>
              </a:rPr>
              <a:t>,  </a:t>
            </a:r>
            <a:r>
              <a:rPr dirty="0" sz="1050" spc="90">
                <a:latin typeface="Arial"/>
                <a:cs typeface="Arial"/>
              </a:rPr>
              <a:t>radius=6,  </a:t>
            </a:r>
            <a:r>
              <a:rPr dirty="0" sz="1050" spc="70">
                <a:latin typeface="Arial"/>
                <a:cs typeface="Arial"/>
              </a:rPr>
              <a:t>popup=label,  </a:t>
            </a:r>
            <a:r>
              <a:rPr dirty="0" sz="1050" spc="150">
                <a:latin typeface="Arial"/>
                <a:cs typeface="Arial"/>
              </a:rPr>
              <a:t>color='red',  </a:t>
            </a:r>
            <a:r>
              <a:rPr dirty="0" sz="1050" spc="180">
                <a:latin typeface="Arial"/>
                <a:cs typeface="Arial"/>
              </a:rPr>
              <a:t>fill_color='red',  </a:t>
            </a:r>
            <a:r>
              <a:rPr dirty="0" sz="1050" spc="145">
                <a:latin typeface="Arial"/>
                <a:cs typeface="Arial"/>
              </a:rPr>
              <a:t>fill_opacity=2.5,</a:t>
            </a:r>
            <a:endParaRPr sz="1050">
              <a:latin typeface="Arial"/>
              <a:cs typeface="Arial"/>
            </a:endParaRPr>
          </a:p>
          <a:p>
            <a:pPr marL="305435">
              <a:lnSpc>
                <a:spcPct val="100000"/>
              </a:lnSpc>
              <a:spcBef>
                <a:spcPts val="15"/>
              </a:spcBef>
            </a:pPr>
            <a:r>
              <a:rPr dirty="0" sz="1050" spc="25">
                <a:latin typeface="Arial"/>
                <a:cs typeface="Arial"/>
              </a:rPr>
              <a:t>).add_to(map_mh_one)</a:t>
            </a:r>
            <a:endParaRPr sz="1050">
              <a:latin typeface="Arial"/>
              <a:cs typeface="Arial"/>
            </a:endParaRPr>
          </a:p>
        </p:txBody>
      </p:sp>
      <p:sp>
        <p:nvSpPr>
          <p:cNvPr id="10" name="object 10"/>
          <p:cNvSpPr txBox="1"/>
          <p:nvPr/>
        </p:nvSpPr>
        <p:spPr>
          <a:xfrm>
            <a:off x="1390698" y="5813433"/>
            <a:ext cx="5962650" cy="37477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110" i="1">
                <a:latin typeface="Arial"/>
                <a:cs typeface="Arial"/>
              </a:rPr>
              <a:t>set </a:t>
            </a:r>
            <a:r>
              <a:rPr dirty="0" sz="1050" spc="120" i="1">
                <a:latin typeface="Arial"/>
                <a:cs typeface="Arial"/>
              </a:rPr>
              <a:t>color </a:t>
            </a:r>
            <a:r>
              <a:rPr dirty="0" sz="1050" spc="-40" i="1">
                <a:latin typeface="Arial"/>
                <a:cs typeface="Arial"/>
              </a:rPr>
              <a:t>scheme </a:t>
            </a:r>
            <a:r>
              <a:rPr dirty="0" sz="1050" spc="165" i="1">
                <a:latin typeface="Arial"/>
                <a:cs typeface="Arial"/>
              </a:rPr>
              <a:t>for </a:t>
            </a:r>
            <a:r>
              <a:rPr dirty="0" sz="1050" spc="90" i="1">
                <a:latin typeface="Arial"/>
                <a:cs typeface="Arial"/>
              </a:rPr>
              <a:t>the</a:t>
            </a:r>
            <a:r>
              <a:rPr dirty="0" sz="1050" spc="-10" i="1">
                <a:latin typeface="Arial"/>
                <a:cs typeface="Arial"/>
              </a:rPr>
              <a:t> </a:t>
            </a:r>
            <a:r>
              <a:rPr dirty="0" sz="1050" spc="125" i="1">
                <a:latin typeface="Arial"/>
                <a:cs typeface="Arial"/>
              </a:rPr>
              <a:t>clusters</a:t>
            </a:r>
            <a:endParaRPr sz="1050">
              <a:latin typeface="Arial"/>
              <a:cs typeface="Arial"/>
            </a:endParaRPr>
          </a:p>
          <a:p>
            <a:pPr marL="12700">
              <a:lnSpc>
                <a:spcPct val="100000"/>
              </a:lnSpc>
              <a:spcBef>
                <a:spcPts val="15"/>
              </a:spcBef>
            </a:pPr>
            <a:r>
              <a:rPr dirty="0" sz="1050" spc="90">
                <a:latin typeface="Arial"/>
                <a:cs typeface="Arial"/>
              </a:rPr>
              <a:t>kclusters=5</a:t>
            </a:r>
            <a:endParaRPr sz="1050">
              <a:latin typeface="Arial"/>
              <a:cs typeface="Arial"/>
            </a:endParaRPr>
          </a:p>
          <a:p>
            <a:pPr marL="12700">
              <a:lnSpc>
                <a:spcPct val="100000"/>
              </a:lnSpc>
              <a:spcBef>
                <a:spcPts val="15"/>
              </a:spcBef>
            </a:pPr>
            <a:r>
              <a:rPr dirty="0" sz="1050" spc="50">
                <a:latin typeface="Arial"/>
                <a:cs typeface="Arial"/>
              </a:rPr>
              <a:t>x </a:t>
            </a:r>
            <a:r>
              <a:rPr dirty="0" sz="1050" spc="-40">
                <a:latin typeface="Arial"/>
                <a:cs typeface="Arial"/>
              </a:rPr>
              <a:t>=</a:t>
            </a:r>
            <a:r>
              <a:rPr dirty="0" sz="1050" spc="170">
                <a:latin typeface="Arial"/>
                <a:cs typeface="Arial"/>
              </a:rPr>
              <a:t> </a:t>
            </a:r>
            <a:r>
              <a:rPr dirty="0" sz="1050" spc="95">
                <a:latin typeface="Arial"/>
                <a:cs typeface="Arial"/>
              </a:rPr>
              <a:t>np.arange(kclusters)</a:t>
            </a:r>
            <a:endParaRPr sz="1050">
              <a:latin typeface="Arial"/>
              <a:cs typeface="Arial"/>
            </a:endParaRPr>
          </a:p>
          <a:p>
            <a:pPr marL="12700" marR="2057400">
              <a:lnSpc>
                <a:spcPct val="101200"/>
              </a:lnSpc>
            </a:pPr>
            <a:r>
              <a:rPr dirty="0" sz="1050" spc="50">
                <a:latin typeface="Arial"/>
                <a:cs typeface="Arial"/>
              </a:rPr>
              <a:t>ys </a:t>
            </a:r>
            <a:r>
              <a:rPr dirty="0" sz="1050" spc="-40">
                <a:latin typeface="Arial"/>
                <a:cs typeface="Arial"/>
              </a:rPr>
              <a:t>= </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(i</a:t>
            </a:r>
            <a:r>
              <a:rPr dirty="0" sz="1050" spc="145" b="1">
                <a:latin typeface="Arial"/>
                <a:cs typeface="Arial"/>
              </a:rPr>
              <a:t>*</a:t>
            </a:r>
            <a:r>
              <a:rPr dirty="0" sz="1050" spc="145">
                <a:latin typeface="Arial"/>
                <a:cs typeface="Arial"/>
              </a:rPr>
              <a:t>x)</a:t>
            </a:r>
            <a:r>
              <a:rPr dirty="0" sz="1050" spc="145" b="1">
                <a:latin typeface="Arial"/>
                <a:cs typeface="Arial"/>
              </a:rPr>
              <a:t>**</a:t>
            </a:r>
            <a:r>
              <a:rPr dirty="0" sz="1050" spc="145">
                <a:latin typeface="Arial"/>
                <a:cs typeface="Arial"/>
              </a:rPr>
              <a:t>2 </a:t>
            </a:r>
            <a:r>
              <a:rPr dirty="0" sz="1050" spc="110" b="1">
                <a:latin typeface="Arial"/>
                <a:cs typeface="Arial"/>
              </a:rPr>
              <a:t>for </a:t>
            </a:r>
            <a:r>
              <a:rPr dirty="0" sz="1050" spc="340">
                <a:latin typeface="Arial"/>
                <a:cs typeface="Arial"/>
              </a:rPr>
              <a:t>i </a:t>
            </a:r>
            <a:r>
              <a:rPr dirty="0" sz="1050" spc="110" b="1">
                <a:latin typeface="Arial"/>
                <a:cs typeface="Arial"/>
              </a:rPr>
              <a:t>in </a:t>
            </a:r>
            <a:r>
              <a:rPr dirty="0" sz="1050" spc="114">
                <a:latin typeface="Arial"/>
                <a:cs typeface="Arial"/>
              </a:rPr>
              <a:t>range(kclusters)]  </a:t>
            </a:r>
            <a:r>
              <a:rPr dirty="0" sz="1050" spc="95">
                <a:latin typeface="Arial"/>
                <a:cs typeface="Arial"/>
              </a:rPr>
              <a:t>colors_array </a:t>
            </a:r>
            <a:r>
              <a:rPr dirty="0" sz="1050" spc="-40">
                <a:latin typeface="Arial"/>
                <a:cs typeface="Arial"/>
              </a:rPr>
              <a:t>= </a:t>
            </a:r>
            <a:r>
              <a:rPr dirty="0" sz="1050" spc="85">
                <a:latin typeface="Arial"/>
                <a:cs typeface="Arial"/>
              </a:rPr>
              <a:t>cm.rainbow(np.linspace(0, </a:t>
            </a:r>
            <a:r>
              <a:rPr dirty="0" sz="1050" spc="135">
                <a:latin typeface="Arial"/>
                <a:cs typeface="Arial"/>
              </a:rPr>
              <a:t>1, </a:t>
            </a:r>
            <a:r>
              <a:rPr dirty="0" sz="1050" spc="145">
                <a:latin typeface="Arial"/>
                <a:cs typeface="Arial"/>
              </a:rPr>
              <a:t>len(ys)))  </a:t>
            </a:r>
            <a:r>
              <a:rPr dirty="0" sz="1050" spc="50">
                <a:latin typeface="Arial"/>
                <a:cs typeface="Arial"/>
              </a:rPr>
              <a:t>rainbow </a:t>
            </a:r>
            <a:r>
              <a:rPr dirty="0" sz="1050" spc="-40">
                <a:latin typeface="Arial"/>
                <a:cs typeface="Arial"/>
              </a:rPr>
              <a:t>= </a:t>
            </a:r>
            <a:r>
              <a:rPr dirty="0" sz="1050" spc="125">
                <a:latin typeface="Arial"/>
                <a:cs typeface="Arial"/>
              </a:rPr>
              <a:t>[colors.rgb2hex(i) </a:t>
            </a:r>
            <a:r>
              <a:rPr dirty="0" sz="1050" spc="110" b="1">
                <a:latin typeface="Arial"/>
                <a:cs typeface="Arial"/>
              </a:rPr>
              <a:t>for </a:t>
            </a:r>
            <a:r>
              <a:rPr dirty="0" sz="1050" spc="340">
                <a:latin typeface="Arial"/>
                <a:cs typeface="Arial"/>
              </a:rPr>
              <a:t>i </a:t>
            </a:r>
            <a:r>
              <a:rPr dirty="0" sz="1050" spc="110" b="1">
                <a:latin typeface="Arial"/>
                <a:cs typeface="Arial"/>
              </a:rPr>
              <a:t>in</a:t>
            </a:r>
            <a:r>
              <a:rPr dirty="0" sz="1050" spc="55" b="1">
                <a:latin typeface="Arial"/>
                <a:cs typeface="Arial"/>
              </a:rPr>
              <a:t> </a:t>
            </a:r>
            <a:r>
              <a:rPr dirty="0" sz="1050" spc="110">
                <a:latin typeface="Arial"/>
                <a:cs typeface="Arial"/>
              </a:rPr>
              <a:t>colors_array]</a:t>
            </a:r>
            <a:endParaRPr sz="1050">
              <a:latin typeface="Arial"/>
              <a:cs typeface="Arial"/>
            </a:endParaRPr>
          </a:p>
          <a:p>
            <a:pPr>
              <a:lnSpc>
                <a:spcPct val="100000"/>
              </a:lnSpc>
              <a:spcBef>
                <a:spcPts val="25"/>
              </a:spcBef>
            </a:pPr>
            <a:endParaRPr sz="1100">
              <a:latin typeface="Times New Roman"/>
              <a:cs typeface="Times New Roman"/>
            </a:endParaRPr>
          </a:p>
          <a:p>
            <a:pPr marL="12700">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 </a:t>
            </a:r>
            <a:r>
              <a:rPr dirty="0" sz="1050" spc="90" i="1">
                <a:latin typeface="Arial"/>
                <a:cs typeface="Arial"/>
              </a:rPr>
              <a:t>the</a:t>
            </a:r>
            <a:r>
              <a:rPr dirty="0" sz="1050" spc="-65" i="1">
                <a:latin typeface="Arial"/>
                <a:cs typeface="Arial"/>
              </a:rPr>
              <a:t> </a:t>
            </a:r>
            <a:r>
              <a:rPr dirty="0" sz="1050" spc="-105" i="1">
                <a:latin typeface="Arial"/>
                <a:cs typeface="Arial"/>
              </a:rPr>
              <a:t>map</a:t>
            </a:r>
            <a:endParaRPr sz="1050">
              <a:latin typeface="Arial"/>
              <a:cs typeface="Arial"/>
            </a:endParaRPr>
          </a:p>
          <a:p>
            <a:pPr marL="12700">
              <a:lnSpc>
                <a:spcPct val="100000"/>
              </a:lnSpc>
              <a:spcBef>
                <a:spcPts val="15"/>
              </a:spcBef>
            </a:pPr>
            <a:r>
              <a:rPr dirty="0" sz="1050" spc="60">
                <a:latin typeface="Arial"/>
                <a:cs typeface="Arial"/>
              </a:rPr>
              <a:t>markers_colors </a:t>
            </a:r>
            <a:r>
              <a:rPr dirty="0" sz="1050" spc="-40">
                <a:latin typeface="Arial"/>
                <a:cs typeface="Arial"/>
              </a:rPr>
              <a:t>=</a:t>
            </a:r>
            <a:r>
              <a:rPr dirty="0" sz="1050" spc="150">
                <a:latin typeface="Arial"/>
                <a:cs typeface="Arial"/>
              </a:rPr>
              <a:t> </a:t>
            </a:r>
            <a:r>
              <a:rPr dirty="0" sz="1050" spc="285">
                <a:latin typeface="Arial"/>
                <a:cs typeface="Arial"/>
              </a:rPr>
              <a:t>[]</a:t>
            </a:r>
            <a:endParaRPr sz="1050">
              <a:latin typeface="Arial"/>
              <a:cs typeface="Arial"/>
            </a:endParaRPr>
          </a:p>
          <a:p>
            <a:pPr marL="305435" marR="5080"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lon, poi, </a:t>
            </a:r>
            <a:r>
              <a:rPr dirty="0" sz="1050" spc="135">
                <a:latin typeface="Arial"/>
                <a:cs typeface="Arial"/>
              </a:rPr>
              <a:t>cluster </a:t>
            </a:r>
            <a:r>
              <a:rPr dirty="0" sz="1050" spc="110" b="1">
                <a:latin typeface="Arial"/>
                <a:cs typeface="Arial"/>
              </a:rPr>
              <a:t>in </a:t>
            </a:r>
            <a:r>
              <a:rPr dirty="0" sz="1050" spc="95">
                <a:latin typeface="Arial"/>
                <a:cs typeface="Arial"/>
              </a:rPr>
              <a:t>zip(manhattan_merged['Latitude'], </a:t>
            </a:r>
            <a:r>
              <a:rPr dirty="0" sz="1050" spc="20">
                <a:latin typeface="Arial"/>
                <a:cs typeface="Arial"/>
              </a:rPr>
              <a:t>manhattan_merged[  </a:t>
            </a:r>
            <a:r>
              <a:rPr dirty="0" sz="1050" spc="130">
                <a:latin typeface="Arial"/>
                <a:cs typeface="Arial"/>
              </a:rPr>
              <a:t>label </a:t>
            </a:r>
            <a:r>
              <a:rPr dirty="0" sz="1050" spc="-40">
                <a:latin typeface="Arial"/>
                <a:cs typeface="Arial"/>
              </a:rPr>
              <a:t>= </a:t>
            </a:r>
            <a:r>
              <a:rPr dirty="0" sz="1050" spc="110">
                <a:latin typeface="Arial"/>
                <a:cs typeface="Arial"/>
              </a:rPr>
              <a:t>folium.Popup(str(poi) </a:t>
            </a:r>
            <a:r>
              <a:rPr dirty="0" sz="1050" spc="-40" b="1">
                <a:latin typeface="Arial"/>
                <a:cs typeface="Arial"/>
              </a:rPr>
              <a:t>+ </a:t>
            </a:r>
            <a:r>
              <a:rPr dirty="0" sz="1050" spc="375">
                <a:latin typeface="Arial"/>
                <a:cs typeface="Arial"/>
              </a:rPr>
              <a:t>' </a:t>
            </a:r>
            <a:r>
              <a:rPr dirty="0" sz="1050" spc="100">
                <a:latin typeface="Arial"/>
                <a:cs typeface="Arial"/>
              </a:rPr>
              <a:t>Cluster </a:t>
            </a:r>
            <a:r>
              <a:rPr dirty="0" sz="1050" spc="375">
                <a:latin typeface="Arial"/>
                <a:cs typeface="Arial"/>
              </a:rPr>
              <a:t>' </a:t>
            </a:r>
            <a:r>
              <a:rPr dirty="0" sz="1050" spc="-40" b="1">
                <a:latin typeface="Arial"/>
                <a:cs typeface="Arial"/>
              </a:rPr>
              <a:t>+ </a:t>
            </a:r>
            <a:r>
              <a:rPr dirty="0" sz="1050" spc="170">
                <a:latin typeface="Arial"/>
                <a:cs typeface="Arial"/>
              </a:rPr>
              <a:t>str(cluster), </a:t>
            </a:r>
            <a:r>
              <a:rPr dirty="0" sz="1050" spc="55">
                <a:latin typeface="Arial"/>
                <a:cs typeface="Arial"/>
              </a:rPr>
              <a:t>parse_html=True)  </a:t>
            </a:r>
            <a:r>
              <a:rPr dirty="0" sz="1050" spc="105">
                <a:latin typeface="Arial"/>
                <a:cs typeface="Arial"/>
              </a:rPr>
              <a:t>folium.CircleMarker(</a:t>
            </a:r>
            <a:endParaRPr sz="1050">
              <a:latin typeface="Arial"/>
              <a:cs typeface="Arial"/>
            </a:endParaRPr>
          </a:p>
          <a:p>
            <a:pPr marL="598805" marR="4475480">
              <a:lnSpc>
                <a:spcPct val="101200"/>
              </a:lnSpc>
            </a:pPr>
            <a:r>
              <a:rPr dirty="0" sz="1050" spc="235">
                <a:latin typeface="Arial"/>
                <a:cs typeface="Arial"/>
              </a:rPr>
              <a:t>[lat, </a:t>
            </a:r>
            <a:r>
              <a:rPr dirty="0" sz="1050" spc="175">
                <a:latin typeface="Arial"/>
                <a:cs typeface="Arial"/>
              </a:rPr>
              <a:t>lon],  </a:t>
            </a:r>
            <a:r>
              <a:rPr dirty="0" sz="1050" spc="80">
                <a:latin typeface="Arial"/>
                <a:cs typeface="Arial"/>
              </a:rPr>
              <a:t>radius=15,  </a:t>
            </a:r>
            <a:r>
              <a:rPr dirty="0" sz="1050" spc="-10">
                <a:latin typeface="Arial"/>
                <a:cs typeface="Arial"/>
              </a:rPr>
              <a:t>popu</a:t>
            </a:r>
            <a:r>
              <a:rPr dirty="0" sz="1050" spc="-15">
                <a:latin typeface="Arial"/>
                <a:cs typeface="Arial"/>
              </a:rPr>
              <a:t>p</a:t>
            </a:r>
            <a:r>
              <a:rPr dirty="0" sz="1050" spc="-45">
                <a:latin typeface="Arial"/>
                <a:cs typeface="Arial"/>
              </a:rPr>
              <a:t>=</a:t>
            </a:r>
            <a:r>
              <a:rPr dirty="0" sz="1050" spc="145">
                <a:latin typeface="Arial"/>
                <a:cs typeface="Arial"/>
              </a:rPr>
              <a:t>labe</a:t>
            </a:r>
            <a:r>
              <a:rPr dirty="0" sz="1050" spc="65">
                <a:latin typeface="Arial"/>
                <a:cs typeface="Arial"/>
              </a:rPr>
              <a:t>l</a:t>
            </a:r>
            <a:r>
              <a:rPr dirty="0" sz="1050" spc="285">
                <a:latin typeface="Arial"/>
                <a:cs typeface="Arial"/>
              </a:rPr>
              <a:t>,</a:t>
            </a:r>
            <a:endParaRPr sz="1050">
              <a:latin typeface="Arial"/>
              <a:cs typeface="Arial"/>
            </a:endParaRPr>
          </a:p>
          <a:p>
            <a:pPr marL="598805" marR="3156585">
              <a:lnSpc>
                <a:spcPct val="101200"/>
              </a:lnSpc>
            </a:pPr>
            <a:r>
              <a:rPr dirty="0" sz="1050" spc="114">
                <a:latin typeface="Arial"/>
                <a:cs typeface="Arial"/>
              </a:rPr>
              <a:t>color=rainbow[cluster</a:t>
            </a:r>
            <a:r>
              <a:rPr dirty="0" sz="1050" spc="114" b="1">
                <a:latin typeface="Arial"/>
                <a:cs typeface="Arial"/>
              </a:rPr>
              <a:t>-</a:t>
            </a:r>
            <a:r>
              <a:rPr dirty="0" sz="1050" spc="114">
                <a:latin typeface="Arial"/>
                <a:cs typeface="Arial"/>
              </a:rPr>
              <a:t>1],  </a:t>
            </a:r>
            <a:r>
              <a:rPr dirty="0" sz="1050" spc="170">
                <a:latin typeface="Arial"/>
                <a:cs typeface="Arial"/>
              </a:rPr>
              <a:t>fill=True,  </a:t>
            </a:r>
            <a:r>
              <a:rPr dirty="0" sz="1050" spc="190">
                <a:latin typeface="Arial"/>
                <a:cs typeface="Arial"/>
              </a:rPr>
              <a:t>fill_colo</a:t>
            </a:r>
            <a:r>
              <a:rPr dirty="0" sz="1050" spc="165">
                <a:latin typeface="Arial"/>
                <a:cs typeface="Arial"/>
              </a:rPr>
              <a:t>r</a:t>
            </a:r>
            <a:r>
              <a:rPr dirty="0" sz="1050" spc="-45">
                <a:latin typeface="Arial"/>
                <a:cs typeface="Arial"/>
              </a:rPr>
              <a:t>=</a:t>
            </a:r>
            <a:r>
              <a:rPr dirty="0" sz="1050" spc="45">
                <a:latin typeface="Arial"/>
                <a:cs typeface="Arial"/>
              </a:rPr>
              <a:t>rainbo</a:t>
            </a:r>
            <a:r>
              <a:rPr dirty="0" sz="1050" spc="70">
                <a:latin typeface="Arial"/>
                <a:cs typeface="Arial"/>
              </a:rPr>
              <a:t>w</a:t>
            </a:r>
            <a:r>
              <a:rPr dirty="0" sz="1050" spc="280">
                <a:latin typeface="Arial"/>
                <a:cs typeface="Arial"/>
              </a:rPr>
              <a:t>[</a:t>
            </a:r>
            <a:r>
              <a:rPr dirty="0" sz="1050" spc="140">
                <a:latin typeface="Arial"/>
                <a:cs typeface="Arial"/>
              </a:rPr>
              <a:t>cluste</a:t>
            </a:r>
            <a:r>
              <a:rPr dirty="0" sz="1050" spc="100">
                <a:latin typeface="Arial"/>
                <a:cs typeface="Arial"/>
              </a:rPr>
              <a:t>r</a:t>
            </a:r>
            <a:r>
              <a:rPr dirty="0" sz="1050" spc="220" b="1">
                <a:latin typeface="Arial"/>
                <a:cs typeface="Arial"/>
              </a:rPr>
              <a:t>-</a:t>
            </a:r>
            <a:r>
              <a:rPr dirty="0" sz="1050" spc="-15">
                <a:latin typeface="Arial"/>
                <a:cs typeface="Arial"/>
              </a:rPr>
              <a:t>1</a:t>
            </a:r>
            <a:r>
              <a:rPr dirty="0" sz="1050" spc="285">
                <a:latin typeface="Arial"/>
                <a:cs typeface="Arial"/>
              </a:rPr>
              <a:t>],</a:t>
            </a:r>
            <a:endParaRPr sz="1050">
              <a:latin typeface="Arial"/>
              <a:cs typeface="Arial"/>
            </a:endParaRPr>
          </a:p>
          <a:p>
            <a:pPr marL="598805">
              <a:lnSpc>
                <a:spcPct val="100000"/>
              </a:lnSpc>
              <a:spcBef>
                <a:spcPts val="15"/>
              </a:spcBef>
            </a:pPr>
            <a:r>
              <a:rPr dirty="0" sz="1050" spc="75">
                <a:latin typeface="Arial"/>
                <a:cs typeface="Arial"/>
              </a:rPr>
              <a:t>fill_opacity=0.7).add_to(map_mh_one)</a:t>
            </a:r>
            <a:endParaRPr sz="1050">
              <a:latin typeface="Arial"/>
              <a:cs typeface="Arial"/>
            </a:endParaRPr>
          </a:p>
          <a:p>
            <a:pPr>
              <a:lnSpc>
                <a:spcPct val="100000"/>
              </a:lnSpc>
              <a:spcBef>
                <a:spcPts val="20"/>
              </a:spcBef>
            </a:pPr>
            <a:endParaRPr sz="1100">
              <a:latin typeface="Times New Roman"/>
              <a:cs typeface="Times New Roman"/>
            </a:endParaRPr>
          </a:p>
          <a:p>
            <a:pPr marL="305435">
              <a:lnSpc>
                <a:spcPct val="100000"/>
              </a:lnSpc>
              <a:spcBef>
                <a:spcPts val="5"/>
              </a:spcBef>
            </a:pPr>
            <a:r>
              <a:rPr dirty="0" sz="1050" spc="-10" i="1">
                <a:latin typeface="Arial"/>
                <a:cs typeface="Arial"/>
              </a:rPr>
              <a:t># </a:t>
            </a:r>
            <a:r>
              <a:rPr dirty="0" sz="1050" spc="-25" i="1">
                <a:latin typeface="Arial"/>
                <a:cs typeface="Arial"/>
              </a:rPr>
              <a:t>Adds </a:t>
            </a:r>
            <a:r>
              <a:rPr dirty="0" sz="1050" spc="150" i="1">
                <a:latin typeface="Arial"/>
                <a:cs typeface="Arial"/>
              </a:rPr>
              <a:t>tool </a:t>
            </a:r>
            <a:r>
              <a:rPr dirty="0" sz="1050" spc="135" i="1">
                <a:latin typeface="Arial"/>
                <a:cs typeface="Arial"/>
              </a:rPr>
              <a:t>to </a:t>
            </a:r>
            <a:r>
              <a:rPr dirty="0" sz="1050" spc="90" i="1">
                <a:latin typeface="Arial"/>
                <a:cs typeface="Arial"/>
              </a:rPr>
              <a:t>the top</a:t>
            </a:r>
            <a:r>
              <a:rPr dirty="0" sz="1050" spc="-10" i="1">
                <a:latin typeface="Arial"/>
                <a:cs typeface="Arial"/>
              </a:rPr>
              <a:t> </a:t>
            </a:r>
            <a:r>
              <a:rPr dirty="0" sz="1050" spc="165" i="1">
                <a:latin typeface="Arial"/>
                <a:cs typeface="Arial"/>
              </a:rPr>
              <a:t>right</a:t>
            </a:r>
            <a:endParaRPr sz="1050">
              <a:latin typeface="Arial"/>
              <a:cs typeface="Arial"/>
            </a:endParaRPr>
          </a:p>
          <a:p>
            <a:pPr marL="12700" marR="2936875">
              <a:lnSpc>
                <a:spcPct val="101200"/>
              </a:lnSpc>
            </a:pPr>
            <a:r>
              <a:rPr dirty="0" sz="1050" spc="-10" b="1">
                <a:latin typeface="Arial"/>
                <a:cs typeface="Arial"/>
              </a:rPr>
              <a:t>from </a:t>
            </a:r>
            <a:r>
              <a:rPr dirty="0" sz="1050" spc="114">
                <a:latin typeface="Arial"/>
                <a:cs typeface="Arial"/>
              </a:rPr>
              <a:t>folium.plugins </a:t>
            </a:r>
            <a:r>
              <a:rPr dirty="0" sz="1050" spc="30" b="1">
                <a:latin typeface="Arial"/>
                <a:cs typeface="Arial"/>
              </a:rPr>
              <a:t>import </a:t>
            </a:r>
            <a:r>
              <a:rPr dirty="0" sz="1050" spc="40">
                <a:latin typeface="Arial"/>
                <a:cs typeface="Arial"/>
              </a:rPr>
              <a:t>MeasureControl  </a:t>
            </a:r>
            <a:r>
              <a:rPr dirty="0" sz="1050" spc="45">
                <a:latin typeface="Arial"/>
                <a:cs typeface="Arial"/>
              </a:rPr>
              <a:t>map_mh_one.add_child(MeasureControl())</a:t>
            </a:r>
            <a:endParaRPr sz="10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p:nvPr/>
        </p:nvSpPr>
        <p:spPr>
          <a:xfrm>
            <a:off x="1344611" y="368305"/>
            <a:ext cx="0" cy="1343025"/>
          </a:xfrm>
          <a:custGeom>
            <a:avLst/>
            <a:gdLst/>
            <a:ahLst/>
            <a:cxnLst/>
            <a:rect l="l" t="t" r="r" b="b"/>
            <a:pathLst>
              <a:path w="0" h="1343025">
                <a:moveTo>
                  <a:pt x="0" y="1342917"/>
                </a:moveTo>
                <a:lnTo>
                  <a:pt x="0" y="0"/>
                </a:lnTo>
              </a:path>
            </a:pathLst>
          </a:custGeom>
          <a:ln w="9525">
            <a:solidFill>
              <a:srgbClr val="CFCFCF"/>
            </a:solidFill>
          </a:ln>
        </p:spPr>
        <p:txBody>
          <a:bodyPr wrap="square" lIns="0" tIns="0" rIns="0" bIns="0" rtlCol="0"/>
          <a:lstStyle/>
          <a:p/>
        </p:txBody>
      </p:sp>
      <p:sp>
        <p:nvSpPr>
          <p:cNvPr id="5" name="object 5"/>
          <p:cNvSpPr/>
          <p:nvPr/>
        </p:nvSpPr>
        <p:spPr>
          <a:xfrm>
            <a:off x="1344611" y="368305"/>
            <a:ext cx="6010275" cy="1357630"/>
          </a:xfrm>
          <a:custGeom>
            <a:avLst/>
            <a:gdLst/>
            <a:ahLst/>
            <a:cxnLst/>
            <a:rect l="l" t="t" r="r" b="b"/>
            <a:pathLst>
              <a:path w="6010275" h="1357630">
                <a:moveTo>
                  <a:pt x="6010275" y="0"/>
                </a:moveTo>
                <a:lnTo>
                  <a:pt x="6010275" y="1342917"/>
                </a:lnTo>
                <a:lnTo>
                  <a:pt x="6010275" y="1344822"/>
                </a:lnTo>
                <a:lnTo>
                  <a:pt x="6009913" y="1346727"/>
                </a:lnTo>
                <a:lnTo>
                  <a:pt x="6009189" y="1348632"/>
                </a:lnTo>
                <a:lnTo>
                  <a:pt x="6008465" y="1350537"/>
                </a:lnTo>
                <a:lnTo>
                  <a:pt x="6007427" y="1351490"/>
                </a:lnTo>
                <a:lnTo>
                  <a:pt x="5999702" y="1357205"/>
                </a:lnTo>
                <a:lnTo>
                  <a:pt x="5997882" y="1357205"/>
                </a:lnTo>
                <a:lnTo>
                  <a:pt x="5995987" y="1357205"/>
                </a:lnTo>
                <a:lnTo>
                  <a:pt x="14287" y="1357205"/>
                </a:lnTo>
                <a:lnTo>
                  <a:pt x="12392" y="1357205"/>
                </a:lnTo>
                <a:lnTo>
                  <a:pt x="10572" y="1357205"/>
                </a:lnTo>
                <a:lnTo>
                  <a:pt x="8820" y="1356252"/>
                </a:lnTo>
                <a:lnTo>
                  <a:pt x="7067" y="1355300"/>
                </a:lnTo>
                <a:lnTo>
                  <a:pt x="5524" y="1354347"/>
                </a:lnTo>
                <a:lnTo>
                  <a:pt x="4181" y="1353395"/>
                </a:lnTo>
                <a:lnTo>
                  <a:pt x="2847" y="1351490"/>
                </a:lnTo>
                <a:lnTo>
                  <a:pt x="1809" y="1350537"/>
                </a:lnTo>
                <a:lnTo>
                  <a:pt x="1085" y="1348632"/>
                </a:lnTo>
                <a:lnTo>
                  <a:pt x="361" y="1346727"/>
                </a:lnTo>
                <a:lnTo>
                  <a:pt x="0" y="1344822"/>
                </a:lnTo>
                <a:lnTo>
                  <a:pt x="0" y="1342917"/>
                </a:lnTo>
              </a:path>
            </a:pathLst>
          </a:custGeom>
          <a:ln w="9525">
            <a:solidFill>
              <a:srgbClr val="CFCFCF"/>
            </a:solidFill>
          </a:ln>
        </p:spPr>
        <p:txBody>
          <a:bodyPr wrap="square" lIns="0" tIns="0" rIns="0" bIns="0" rtlCol="0"/>
          <a:lstStyle/>
          <a:p/>
        </p:txBody>
      </p:sp>
      <p:sp>
        <p:nvSpPr>
          <p:cNvPr id="6" name="object 6"/>
          <p:cNvSpPr/>
          <p:nvPr/>
        </p:nvSpPr>
        <p:spPr>
          <a:xfrm>
            <a:off x="1520824" y="6130830"/>
            <a:ext cx="38100" cy="38100"/>
          </a:xfrm>
          <a:custGeom>
            <a:avLst/>
            <a:gdLst/>
            <a:ahLst/>
            <a:cxnLst/>
            <a:rect l="l" t="t" r="r" b="b"/>
            <a:pathLst>
              <a:path w="38100" h="38100">
                <a:moveTo>
                  <a:pt x="24003" y="952"/>
                </a:moveTo>
                <a:lnTo>
                  <a:pt x="14097" y="952"/>
                </a:lnTo>
                <a:lnTo>
                  <a:pt x="16525" y="0"/>
                </a:lnTo>
                <a:lnTo>
                  <a:pt x="21574" y="0"/>
                </a:lnTo>
                <a:lnTo>
                  <a:pt x="24003" y="952"/>
                </a:lnTo>
                <a:close/>
              </a:path>
              <a:path w="38100" h="38100">
                <a:moveTo>
                  <a:pt x="21574" y="38100"/>
                </a:moveTo>
                <a:lnTo>
                  <a:pt x="16525" y="38100"/>
                </a:lnTo>
                <a:lnTo>
                  <a:pt x="14097" y="37147"/>
                </a:lnTo>
                <a:lnTo>
                  <a:pt x="0" y="21907"/>
                </a:lnTo>
                <a:lnTo>
                  <a:pt x="0" y="16192"/>
                </a:lnTo>
                <a:lnTo>
                  <a:pt x="9429" y="2857"/>
                </a:lnTo>
                <a:lnTo>
                  <a:pt x="11763" y="952"/>
                </a:lnTo>
                <a:lnTo>
                  <a:pt x="26336" y="952"/>
                </a:lnTo>
                <a:lnTo>
                  <a:pt x="28670" y="2857"/>
                </a:lnTo>
                <a:lnTo>
                  <a:pt x="30737" y="3810"/>
                </a:lnTo>
                <a:lnTo>
                  <a:pt x="38100" y="16192"/>
                </a:lnTo>
                <a:lnTo>
                  <a:pt x="38100" y="21907"/>
                </a:lnTo>
                <a:lnTo>
                  <a:pt x="24003" y="37147"/>
                </a:lnTo>
                <a:lnTo>
                  <a:pt x="21574" y="38100"/>
                </a:lnTo>
                <a:close/>
              </a:path>
            </a:pathLst>
          </a:custGeom>
          <a:solidFill>
            <a:srgbClr val="000000"/>
          </a:solidFill>
        </p:spPr>
        <p:txBody>
          <a:bodyPr wrap="square" lIns="0" tIns="0" rIns="0" bIns="0" rtlCol="0"/>
          <a:lstStyle/>
          <a:p/>
        </p:txBody>
      </p:sp>
      <p:sp>
        <p:nvSpPr>
          <p:cNvPr id="7" name="object 7"/>
          <p:cNvSpPr/>
          <p:nvPr/>
        </p:nvSpPr>
        <p:spPr>
          <a:xfrm>
            <a:off x="1520824" y="6511830"/>
            <a:ext cx="38100" cy="38100"/>
          </a:xfrm>
          <a:custGeom>
            <a:avLst/>
            <a:gdLst/>
            <a:ahLst/>
            <a:cxnLst/>
            <a:rect l="l" t="t" r="r" b="b"/>
            <a:pathLst>
              <a:path w="38100" h="38100">
                <a:moveTo>
                  <a:pt x="21574" y="38100"/>
                </a:moveTo>
                <a:lnTo>
                  <a:pt x="16525" y="38100"/>
                </a:lnTo>
                <a:lnTo>
                  <a:pt x="14097" y="37147"/>
                </a:lnTo>
                <a:lnTo>
                  <a:pt x="0" y="21907"/>
                </a:lnTo>
                <a:lnTo>
                  <a:pt x="0" y="16192"/>
                </a:lnTo>
                <a:lnTo>
                  <a:pt x="14097" y="0"/>
                </a:lnTo>
                <a:lnTo>
                  <a:pt x="24003" y="0"/>
                </a:lnTo>
                <a:lnTo>
                  <a:pt x="38100" y="16192"/>
                </a:lnTo>
                <a:lnTo>
                  <a:pt x="38100" y="21907"/>
                </a:lnTo>
                <a:lnTo>
                  <a:pt x="21574" y="38100"/>
                </a:lnTo>
                <a:close/>
              </a:path>
            </a:pathLst>
          </a:custGeom>
          <a:solidFill>
            <a:srgbClr val="000000"/>
          </a:solidFill>
        </p:spPr>
        <p:txBody>
          <a:bodyPr wrap="square" lIns="0" tIns="0" rIns="0" bIns="0" rtlCol="0"/>
          <a:lstStyle/>
          <a:p/>
        </p:txBody>
      </p:sp>
      <p:sp>
        <p:nvSpPr>
          <p:cNvPr id="8" name="object 8"/>
          <p:cNvSpPr txBox="1"/>
          <p:nvPr/>
        </p:nvSpPr>
        <p:spPr>
          <a:xfrm>
            <a:off x="1381174" y="7242073"/>
            <a:ext cx="2211705" cy="185420"/>
          </a:xfrm>
          <a:prstGeom prst="rect">
            <a:avLst/>
          </a:prstGeom>
        </p:spPr>
        <p:txBody>
          <a:bodyPr wrap="square" lIns="0" tIns="12700" rIns="0" bIns="0" rtlCol="0" vert="horz">
            <a:spAutoFit/>
          </a:bodyPr>
          <a:lstStyle/>
          <a:p>
            <a:pPr marL="12700">
              <a:lnSpc>
                <a:spcPct val="100000"/>
              </a:lnSpc>
              <a:spcBef>
                <a:spcPts val="100"/>
              </a:spcBef>
            </a:pPr>
            <a:r>
              <a:rPr dirty="0" sz="1050" spc="-10" b="1">
                <a:latin typeface="Arial"/>
                <a:cs typeface="Arial"/>
              </a:rPr>
              <a:t>Venues </a:t>
            </a:r>
            <a:r>
              <a:rPr dirty="0" sz="1050" b="1">
                <a:latin typeface="Arial"/>
                <a:cs typeface="Arial"/>
              </a:rPr>
              <a:t>for Apartment 1 - Cluster</a:t>
            </a:r>
            <a:r>
              <a:rPr dirty="0" sz="1050" spc="-85" b="1">
                <a:latin typeface="Arial"/>
                <a:cs typeface="Arial"/>
              </a:rPr>
              <a:t> </a:t>
            </a:r>
            <a:r>
              <a:rPr dirty="0" sz="1050" b="1">
                <a:latin typeface="Arial"/>
                <a:cs typeface="Arial"/>
              </a:rPr>
              <a:t>2</a:t>
            </a:r>
            <a:endParaRPr sz="1050">
              <a:latin typeface="Arial"/>
              <a:cs typeface="Arial"/>
            </a:endParaRPr>
          </a:p>
        </p:txBody>
      </p:sp>
      <p:sp>
        <p:nvSpPr>
          <p:cNvPr id="9" name="object 9"/>
          <p:cNvSpPr/>
          <p:nvPr/>
        </p:nvSpPr>
        <p:spPr>
          <a:xfrm>
            <a:off x="5159380" y="1778008"/>
            <a:ext cx="2095478" cy="351470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2720974" y="1778008"/>
            <a:ext cx="2438400" cy="351470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396998" y="1778008"/>
            <a:ext cx="1323975" cy="3514709"/>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5059361" y="4268795"/>
            <a:ext cx="666750" cy="619125"/>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5392736" y="3211520"/>
            <a:ext cx="600075" cy="809625"/>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6440486" y="3725870"/>
            <a:ext cx="323850" cy="228600"/>
          </a:xfrm>
          <a:prstGeom prst="rect">
            <a:avLst/>
          </a:prstGeom>
          <a:blipFill>
            <a:blip r:embed="rId7" cstate="print"/>
            <a:stretch>
              <a:fillRect/>
            </a:stretch>
          </a:blipFill>
        </p:spPr>
        <p:txBody>
          <a:bodyPr wrap="square" lIns="0" tIns="0" rIns="0" bIns="0" rtlCol="0"/>
          <a:lstStyle/>
          <a:p/>
        </p:txBody>
      </p:sp>
      <p:sp>
        <p:nvSpPr>
          <p:cNvPr id="15" name="object 15"/>
          <p:cNvSpPr/>
          <p:nvPr/>
        </p:nvSpPr>
        <p:spPr>
          <a:xfrm>
            <a:off x="6650036" y="2220920"/>
            <a:ext cx="142875" cy="142875"/>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5092699" y="3044833"/>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17" name="object 17"/>
          <p:cNvSpPr/>
          <p:nvPr/>
        </p:nvSpPr>
        <p:spPr>
          <a:xfrm>
            <a:off x="5092698" y="3044833"/>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25403" y="104670"/>
                </a:lnTo>
                <a:lnTo>
                  <a:pt x="28517" y="106756"/>
                </a:lnTo>
                <a:lnTo>
                  <a:pt x="31813" y="108518"/>
                </a:lnTo>
                <a:lnTo>
                  <a:pt x="35280" y="109947"/>
                </a:lnTo>
                <a:lnTo>
                  <a:pt x="38747" y="111385"/>
                </a:lnTo>
                <a:lnTo>
                  <a:pt x="42319" y="112471"/>
                </a:lnTo>
                <a:lnTo>
                  <a:pt x="45996" y="113204"/>
                </a:lnTo>
                <a:lnTo>
                  <a:pt x="49682" y="113938"/>
                </a:lnTo>
                <a:lnTo>
                  <a:pt x="53397" y="114300"/>
                </a:lnTo>
                <a:lnTo>
                  <a:pt x="57150" y="114300"/>
                </a:lnTo>
                <a:lnTo>
                  <a:pt x="60902" y="114300"/>
                </a:lnTo>
                <a:lnTo>
                  <a:pt x="64617" y="113938"/>
                </a:lnTo>
                <a:lnTo>
                  <a:pt x="68294" y="113204"/>
                </a:lnTo>
                <a:lnTo>
                  <a:pt x="71980" y="112471"/>
                </a:lnTo>
                <a:lnTo>
                  <a:pt x="75552" y="111385"/>
                </a:lnTo>
                <a:lnTo>
                  <a:pt x="79019" y="109947"/>
                </a:lnTo>
                <a:lnTo>
                  <a:pt x="82486" y="108518"/>
                </a:lnTo>
                <a:lnTo>
                  <a:pt x="85782" y="106756"/>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3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18" name="object 18"/>
          <p:cNvSpPr/>
          <p:nvPr/>
        </p:nvSpPr>
        <p:spPr>
          <a:xfrm>
            <a:off x="7226299" y="2099857"/>
            <a:ext cx="28575" cy="99695"/>
          </a:xfrm>
          <a:custGeom>
            <a:avLst/>
            <a:gdLst/>
            <a:ahLst/>
            <a:cxnLst/>
            <a:rect l="l" t="t" r="r" b="b"/>
            <a:pathLst>
              <a:path w="28575" h="99694">
                <a:moveTo>
                  <a:pt x="28559" y="99251"/>
                </a:moveTo>
                <a:lnTo>
                  <a:pt x="2914" y="68029"/>
                </a:lnTo>
                <a:lnTo>
                  <a:pt x="0" y="53378"/>
                </a:lnTo>
                <a:lnTo>
                  <a:pt x="0" y="45872"/>
                </a:lnTo>
                <a:lnTo>
                  <a:pt x="19392" y="6561"/>
                </a:lnTo>
                <a:lnTo>
                  <a:pt x="28559" y="0"/>
                </a:lnTo>
                <a:lnTo>
                  <a:pt x="28559" y="99251"/>
                </a:lnTo>
                <a:close/>
              </a:path>
            </a:pathLst>
          </a:custGeom>
          <a:solidFill>
            <a:srgbClr val="3186CC">
              <a:alpha val="70199"/>
            </a:srgbClr>
          </a:solidFill>
        </p:spPr>
        <p:txBody>
          <a:bodyPr wrap="square" lIns="0" tIns="0" rIns="0" bIns="0" rtlCol="0"/>
          <a:lstStyle/>
          <a:p/>
        </p:txBody>
      </p:sp>
      <p:sp>
        <p:nvSpPr>
          <p:cNvPr id="19" name="object 19"/>
          <p:cNvSpPr/>
          <p:nvPr/>
        </p:nvSpPr>
        <p:spPr>
          <a:xfrm>
            <a:off x="7226299" y="2149483"/>
            <a:ext cx="28575" cy="50165"/>
          </a:xfrm>
          <a:custGeom>
            <a:avLst/>
            <a:gdLst/>
            <a:ahLst/>
            <a:cxnLst/>
            <a:rect l="l" t="t" r="r" b="b"/>
            <a:pathLst>
              <a:path w="28575" h="50164">
                <a:moveTo>
                  <a:pt x="0" y="0"/>
                </a:moveTo>
                <a:lnTo>
                  <a:pt x="0" y="3752"/>
                </a:lnTo>
                <a:lnTo>
                  <a:pt x="361" y="7468"/>
                </a:lnTo>
                <a:lnTo>
                  <a:pt x="1095" y="11149"/>
                </a:lnTo>
                <a:lnTo>
                  <a:pt x="1828" y="14829"/>
                </a:lnTo>
                <a:lnTo>
                  <a:pt x="2914" y="18403"/>
                </a:lnTo>
                <a:lnTo>
                  <a:pt x="4352" y="21870"/>
                </a:lnTo>
                <a:lnTo>
                  <a:pt x="5781" y="25337"/>
                </a:lnTo>
                <a:lnTo>
                  <a:pt x="28517" y="49603"/>
                </a:lnTo>
              </a:path>
            </a:pathLst>
          </a:custGeom>
          <a:ln w="28575">
            <a:solidFill>
              <a:srgbClr val="0000FF"/>
            </a:solidFill>
          </a:ln>
        </p:spPr>
        <p:txBody>
          <a:bodyPr wrap="square" lIns="0" tIns="0" rIns="0" bIns="0" rtlCol="0"/>
          <a:lstStyle/>
          <a:p/>
        </p:txBody>
      </p:sp>
      <p:sp>
        <p:nvSpPr>
          <p:cNvPr id="20" name="object 20"/>
          <p:cNvSpPr/>
          <p:nvPr/>
        </p:nvSpPr>
        <p:spPr>
          <a:xfrm>
            <a:off x="7226299" y="2099857"/>
            <a:ext cx="28575" cy="50165"/>
          </a:xfrm>
          <a:custGeom>
            <a:avLst/>
            <a:gdLst/>
            <a:ahLst/>
            <a:cxnLst/>
            <a:rect l="l" t="t" r="r" b="b"/>
            <a:pathLst>
              <a:path w="28575" h="50164">
                <a:moveTo>
                  <a:pt x="28559" y="0"/>
                </a:moveTo>
                <a:lnTo>
                  <a:pt x="9629" y="17875"/>
                </a:lnTo>
                <a:lnTo>
                  <a:pt x="7543" y="20994"/>
                </a:lnTo>
                <a:lnTo>
                  <a:pt x="5781" y="24288"/>
                </a:lnTo>
                <a:lnTo>
                  <a:pt x="4352" y="27755"/>
                </a:lnTo>
                <a:lnTo>
                  <a:pt x="2914" y="31222"/>
                </a:lnTo>
                <a:lnTo>
                  <a:pt x="1828" y="34796"/>
                </a:lnTo>
                <a:lnTo>
                  <a:pt x="1095" y="38476"/>
                </a:lnTo>
                <a:lnTo>
                  <a:pt x="361" y="42157"/>
                </a:lnTo>
                <a:lnTo>
                  <a:pt x="0" y="45872"/>
                </a:lnTo>
                <a:lnTo>
                  <a:pt x="0" y="49625"/>
                </a:lnTo>
              </a:path>
            </a:pathLst>
          </a:custGeom>
          <a:ln w="28575">
            <a:solidFill>
              <a:srgbClr val="0000FF"/>
            </a:solidFill>
          </a:ln>
        </p:spPr>
        <p:txBody>
          <a:bodyPr wrap="square" lIns="0" tIns="0" rIns="0" bIns="0" rtlCol="0"/>
          <a:lstStyle/>
          <a:p/>
        </p:txBody>
      </p:sp>
      <p:sp>
        <p:nvSpPr>
          <p:cNvPr id="21" name="object 21"/>
          <p:cNvSpPr/>
          <p:nvPr/>
        </p:nvSpPr>
        <p:spPr>
          <a:xfrm>
            <a:off x="6950074" y="1958983"/>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22" name="object 22"/>
          <p:cNvSpPr/>
          <p:nvPr/>
        </p:nvSpPr>
        <p:spPr>
          <a:xfrm>
            <a:off x="6950074" y="1958983"/>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35280" y="109949"/>
                </a:lnTo>
                <a:lnTo>
                  <a:pt x="53397" y="114300"/>
                </a:lnTo>
                <a:lnTo>
                  <a:pt x="57150" y="114300"/>
                </a:lnTo>
                <a:lnTo>
                  <a:pt x="60902" y="114300"/>
                </a:lnTo>
                <a:lnTo>
                  <a:pt x="64617" y="113934"/>
                </a:lnTo>
                <a:lnTo>
                  <a:pt x="68294" y="113201"/>
                </a:lnTo>
                <a:lnTo>
                  <a:pt x="71980" y="112470"/>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16735" y="16739"/>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23" name="object 23"/>
          <p:cNvSpPr/>
          <p:nvPr/>
        </p:nvSpPr>
        <p:spPr>
          <a:xfrm>
            <a:off x="5192711" y="5211770"/>
            <a:ext cx="142875" cy="95234"/>
          </a:xfrm>
          <a:prstGeom prst="rect">
            <a:avLst/>
          </a:prstGeom>
          <a:blipFill>
            <a:blip r:embed="rId9" cstate="print"/>
            <a:stretch>
              <a:fillRect/>
            </a:stretch>
          </a:blipFill>
        </p:spPr>
        <p:txBody>
          <a:bodyPr wrap="square" lIns="0" tIns="0" rIns="0" bIns="0" rtlCol="0"/>
          <a:lstStyle/>
          <a:p/>
        </p:txBody>
      </p:sp>
      <p:sp>
        <p:nvSpPr>
          <p:cNvPr id="24" name="object 24"/>
          <p:cNvSpPr/>
          <p:nvPr/>
        </p:nvSpPr>
        <p:spPr>
          <a:xfrm>
            <a:off x="6092824" y="351155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25" name="object 25"/>
          <p:cNvSpPr/>
          <p:nvPr/>
        </p:nvSpPr>
        <p:spPr>
          <a:xfrm>
            <a:off x="6092823" y="3511558"/>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3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303"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26" name="object 26"/>
          <p:cNvSpPr/>
          <p:nvPr/>
        </p:nvSpPr>
        <p:spPr>
          <a:xfrm>
            <a:off x="6140449" y="3597283"/>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27" name="object 27"/>
          <p:cNvSpPr/>
          <p:nvPr/>
        </p:nvSpPr>
        <p:spPr>
          <a:xfrm>
            <a:off x="6140448" y="3597283"/>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3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28" name="object 28"/>
          <p:cNvSpPr/>
          <p:nvPr/>
        </p:nvSpPr>
        <p:spPr>
          <a:xfrm>
            <a:off x="4954586" y="4116395"/>
            <a:ext cx="190500" cy="333375"/>
          </a:xfrm>
          <a:prstGeom prst="rect">
            <a:avLst/>
          </a:prstGeom>
          <a:blipFill>
            <a:blip r:embed="rId10" cstate="print"/>
            <a:stretch>
              <a:fillRect/>
            </a:stretch>
          </a:blipFill>
        </p:spPr>
        <p:txBody>
          <a:bodyPr wrap="square" lIns="0" tIns="0" rIns="0" bIns="0" rtlCol="0"/>
          <a:lstStyle/>
          <a:p/>
        </p:txBody>
      </p:sp>
      <p:sp>
        <p:nvSpPr>
          <p:cNvPr id="29" name="object 29"/>
          <p:cNvSpPr/>
          <p:nvPr/>
        </p:nvSpPr>
        <p:spPr>
          <a:xfrm>
            <a:off x="5397499" y="2282833"/>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30" name="object 30"/>
          <p:cNvSpPr/>
          <p:nvPr/>
        </p:nvSpPr>
        <p:spPr>
          <a:xfrm>
            <a:off x="5397498" y="2282833"/>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7543" y="85780"/>
                </a:lnTo>
                <a:lnTo>
                  <a:pt x="9629" y="88900"/>
                </a:lnTo>
                <a:lnTo>
                  <a:pt x="11715" y="92021"/>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4670" y="88900"/>
                </a:lnTo>
                <a:lnTo>
                  <a:pt x="106756" y="85780"/>
                </a:lnTo>
                <a:lnTo>
                  <a:pt x="108508" y="82487"/>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31" name="object 31"/>
          <p:cNvSpPr/>
          <p:nvPr/>
        </p:nvSpPr>
        <p:spPr>
          <a:xfrm>
            <a:off x="6359524" y="1835158"/>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2"/>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32" name="object 32"/>
          <p:cNvSpPr/>
          <p:nvPr/>
        </p:nvSpPr>
        <p:spPr>
          <a:xfrm>
            <a:off x="6359523" y="1835158"/>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25403" y="104668"/>
                </a:lnTo>
                <a:lnTo>
                  <a:pt x="28517" y="106753"/>
                </a:lnTo>
                <a:lnTo>
                  <a:pt x="53397" y="114300"/>
                </a:lnTo>
                <a:lnTo>
                  <a:pt x="57150" y="114300"/>
                </a:lnTo>
                <a:lnTo>
                  <a:pt x="60902" y="114300"/>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88896" y="9631"/>
                </a:lnTo>
                <a:lnTo>
                  <a:pt x="85782" y="7546"/>
                </a:lnTo>
                <a:lnTo>
                  <a:pt x="60902" y="0"/>
                </a:lnTo>
                <a:lnTo>
                  <a:pt x="57150" y="0"/>
                </a:lnTo>
                <a:lnTo>
                  <a:pt x="53397" y="0"/>
                </a:lnTo>
                <a:lnTo>
                  <a:pt x="25403" y="9631"/>
                </a:lnTo>
                <a:lnTo>
                  <a:pt x="22278" y="11716"/>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33" name="object 33"/>
          <p:cNvSpPr/>
          <p:nvPr/>
        </p:nvSpPr>
        <p:spPr>
          <a:xfrm>
            <a:off x="5849936" y="4144970"/>
            <a:ext cx="142875" cy="142875"/>
          </a:xfrm>
          <a:prstGeom prst="rect">
            <a:avLst/>
          </a:prstGeom>
          <a:blipFill>
            <a:blip r:embed="rId11" cstate="print"/>
            <a:stretch>
              <a:fillRect/>
            </a:stretch>
          </a:blipFill>
        </p:spPr>
        <p:txBody>
          <a:bodyPr wrap="square" lIns="0" tIns="0" rIns="0" bIns="0" rtlCol="0"/>
          <a:lstStyle/>
          <a:p/>
        </p:txBody>
      </p:sp>
      <p:sp>
        <p:nvSpPr>
          <p:cNvPr id="34" name="object 34"/>
          <p:cNvSpPr/>
          <p:nvPr/>
        </p:nvSpPr>
        <p:spPr>
          <a:xfrm>
            <a:off x="7064374" y="2368558"/>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35" name="object 35"/>
          <p:cNvSpPr/>
          <p:nvPr/>
        </p:nvSpPr>
        <p:spPr>
          <a:xfrm>
            <a:off x="7064374" y="2368558"/>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35280" y="109949"/>
                </a:lnTo>
                <a:lnTo>
                  <a:pt x="53397" y="114300"/>
                </a:lnTo>
                <a:lnTo>
                  <a:pt x="57150" y="114300"/>
                </a:lnTo>
                <a:lnTo>
                  <a:pt x="60902" y="114300"/>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09947" y="35279"/>
                </a:lnTo>
                <a:lnTo>
                  <a:pt x="108518" y="31812"/>
                </a:lnTo>
                <a:lnTo>
                  <a:pt x="106756" y="28518"/>
                </a:lnTo>
                <a:lnTo>
                  <a:pt x="104670" y="25399"/>
                </a:lnTo>
                <a:lnTo>
                  <a:pt x="102584" y="22278"/>
                </a:lnTo>
                <a:lnTo>
                  <a:pt x="88896" y="9631"/>
                </a:lnTo>
                <a:lnTo>
                  <a:pt x="85782" y="7546"/>
                </a:lnTo>
                <a:lnTo>
                  <a:pt x="60902" y="0"/>
                </a:lnTo>
                <a:lnTo>
                  <a:pt x="57150" y="0"/>
                </a:lnTo>
                <a:lnTo>
                  <a:pt x="53397" y="0"/>
                </a:lnTo>
                <a:lnTo>
                  <a:pt x="16735" y="16739"/>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36" name="object 36"/>
          <p:cNvSpPr/>
          <p:nvPr/>
        </p:nvSpPr>
        <p:spPr>
          <a:xfrm>
            <a:off x="6850061" y="2773370"/>
            <a:ext cx="142875" cy="142875"/>
          </a:xfrm>
          <a:prstGeom prst="rect">
            <a:avLst/>
          </a:prstGeom>
          <a:blipFill>
            <a:blip r:embed="rId12" cstate="print"/>
            <a:stretch>
              <a:fillRect/>
            </a:stretch>
          </a:blipFill>
        </p:spPr>
        <p:txBody>
          <a:bodyPr wrap="square" lIns="0" tIns="0" rIns="0" bIns="0" rtlCol="0"/>
          <a:lstStyle/>
          <a:p/>
        </p:txBody>
      </p:sp>
      <p:sp>
        <p:nvSpPr>
          <p:cNvPr id="37" name="object 37"/>
          <p:cNvSpPr/>
          <p:nvPr/>
        </p:nvSpPr>
        <p:spPr>
          <a:xfrm>
            <a:off x="6621461" y="3459170"/>
            <a:ext cx="142875" cy="142875"/>
          </a:xfrm>
          <a:prstGeom prst="rect">
            <a:avLst/>
          </a:prstGeom>
          <a:blipFill>
            <a:blip r:embed="rId13" cstate="print"/>
            <a:stretch>
              <a:fillRect/>
            </a:stretch>
          </a:blipFill>
        </p:spPr>
        <p:txBody>
          <a:bodyPr wrap="square" lIns="0" tIns="0" rIns="0" bIns="0" rtlCol="0"/>
          <a:lstStyle/>
          <a:p/>
        </p:txBody>
      </p:sp>
      <p:sp>
        <p:nvSpPr>
          <p:cNvPr id="38" name="object 38"/>
          <p:cNvSpPr/>
          <p:nvPr/>
        </p:nvSpPr>
        <p:spPr>
          <a:xfrm>
            <a:off x="6845299" y="36068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39" name="object 39"/>
          <p:cNvSpPr/>
          <p:nvPr/>
        </p:nvSpPr>
        <p:spPr>
          <a:xfrm>
            <a:off x="6845299" y="3606808"/>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40" name="object 40"/>
          <p:cNvSpPr/>
          <p:nvPr/>
        </p:nvSpPr>
        <p:spPr>
          <a:xfrm>
            <a:off x="6216649" y="2139958"/>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41" name="object 41"/>
          <p:cNvSpPr/>
          <p:nvPr/>
        </p:nvSpPr>
        <p:spPr>
          <a:xfrm>
            <a:off x="6216648" y="2139958"/>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7543" y="85780"/>
                </a:lnTo>
                <a:lnTo>
                  <a:pt x="9629" y="88900"/>
                </a:lnTo>
                <a:lnTo>
                  <a:pt x="11715" y="92021"/>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42" name="object 42"/>
          <p:cNvSpPr/>
          <p:nvPr/>
        </p:nvSpPr>
        <p:spPr>
          <a:xfrm>
            <a:off x="5497511" y="5164145"/>
            <a:ext cx="142875" cy="142875"/>
          </a:xfrm>
          <a:prstGeom prst="rect">
            <a:avLst/>
          </a:prstGeom>
          <a:blipFill>
            <a:blip r:embed="rId14" cstate="print"/>
            <a:stretch>
              <a:fillRect/>
            </a:stretch>
          </a:blipFill>
        </p:spPr>
        <p:txBody>
          <a:bodyPr wrap="square" lIns="0" tIns="0" rIns="0" bIns="0" rtlCol="0"/>
          <a:lstStyle/>
          <a:p/>
        </p:txBody>
      </p:sp>
      <p:sp>
        <p:nvSpPr>
          <p:cNvPr id="43" name="object 43"/>
          <p:cNvSpPr/>
          <p:nvPr/>
        </p:nvSpPr>
        <p:spPr>
          <a:xfrm>
            <a:off x="6845299" y="36068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44" name="object 44"/>
          <p:cNvSpPr/>
          <p:nvPr/>
        </p:nvSpPr>
        <p:spPr>
          <a:xfrm>
            <a:off x="6845299" y="3606808"/>
            <a:ext cx="114300" cy="114300"/>
          </a:xfrm>
          <a:custGeom>
            <a:avLst/>
            <a:gdLst/>
            <a:ahLst/>
            <a:cxnLst/>
            <a:rect l="l" t="t" r="r" b="b"/>
            <a:pathLst>
              <a:path w="114300" h="114300">
                <a:moveTo>
                  <a:pt x="0" y="57150"/>
                </a:moveTo>
                <a:lnTo>
                  <a:pt x="0" y="60902"/>
                </a:lnTo>
                <a:lnTo>
                  <a:pt x="361" y="64617"/>
                </a:lnTo>
                <a:lnTo>
                  <a:pt x="1095" y="68303"/>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303"/>
                </a:lnTo>
                <a:lnTo>
                  <a:pt x="113928" y="64617"/>
                </a:lnTo>
                <a:lnTo>
                  <a:pt x="114300" y="60902"/>
                </a:lnTo>
                <a:lnTo>
                  <a:pt x="114300" y="57150"/>
                </a:lnTo>
                <a:lnTo>
                  <a:pt x="114300" y="53397"/>
                </a:lnTo>
                <a:lnTo>
                  <a:pt x="109947" y="35280"/>
                </a:lnTo>
                <a:lnTo>
                  <a:pt x="108508" y="31813"/>
                </a:lnTo>
                <a:lnTo>
                  <a:pt x="106756" y="28517"/>
                </a:lnTo>
                <a:lnTo>
                  <a:pt x="104670" y="25403"/>
                </a:lnTo>
                <a:lnTo>
                  <a:pt x="102584" y="22278"/>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45" name="object 45"/>
          <p:cNvSpPr/>
          <p:nvPr/>
        </p:nvSpPr>
        <p:spPr>
          <a:xfrm>
            <a:off x="6445249" y="45974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46" name="object 46"/>
          <p:cNvSpPr/>
          <p:nvPr/>
        </p:nvSpPr>
        <p:spPr>
          <a:xfrm>
            <a:off x="6445248" y="4597408"/>
            <a:ext cx="114300" cy="114300"/>
          </a:xfrm>
          <a:custGeom>
            <a:avLst/>
            <a:gdLst/>
            <a:ahLst/>
            <a:cxnLst/>
            <a:rect l="l" t="t" r="r" b="b"/>
            <a:pathLst>
              <a:path w="114300" h="114300">
                <a:moveTo>
                  <a:pt x="0" y="57150"/>
                </a:moveTo>
                <a:lnTo>
                  <a:pt x="0" y="60902"/>
                </a:lnTo>
                <a:lnTo>
                  <a:pt x="361" y="64617"/>
                </a:lnTo>
                <a:lnTo>
                  <a:pt x="1095" y="68294"/>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294"/>
                </a:lnTo>
                <a:lnTo>
                  <a:pt x="113928" y="64617"/>
                </a:lnTo>
                <a:lnTo>
                  <a:pt x="114300" y="60902"/>
                </a:lnTo>
                <a:lnTo>
                  <a:pt x="114300" y="57150"/>
                </a:lnTo>
                <a:lnTo>
                  <a:pt x="114300" y="53397"/>
                </a:lnTo>
                <a:lnTo>
                  <a:pt x="109947" y="35280"/>
                </a:lnTo>
                <a:lnTo>
                  <a:pt x="108508" y="31813"/>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47" name="object 47"/>
          <p:cNvSpPr/>
          <p:nvPr/>
        </p:nvSpPr>
        <p:spPr>
          <a:xfrm>
            <a:off x="7178674" y="2673358"/>
            <a:ext cx="76200" cy="114300"/>
          </a:xfrm>
          <a:custGeom>
            <a:avLst/>
            <a:gdLst/>
            <a:ahLst/>
            <a:cxnLst/>
            <a:rect l="l" t="t" r="r" b="b"/>
            <a:pathLst>
              <a:path w="76200" h="114300">
                <a:moveTo>
                  <a:pt x="60902" y="114300"/>
                </a:moveTo>
                <a:lnTo>
                  <a:pt x="53397" y="114300"/>
                </a:lnTo>
                <a:lnTo>
                  <a:pt x="49682" y="113938"/>
                </a:lnTo>
                <a:lnTo>
                  <a:pt x="14087" y="94907"/>
                </a:lnTo>
                <a:lnTo>
                  <a:pt x="0" y="60902"/>
                </a:lnTo>
                <a:lnTo>
                  <a:pt x="0" y="53397"/>
                </a:lnTo>
                <a:lnTo>
                  <a:pt x="19392" y="14085"/>
                </a:lnTo>
                <a:lnTo>
                  <a:pt x="53397" y="0"/>
                </a:lnTo>
                <a:lnTo>
                  <a:pt x="60902" y="0"/>
                </a:lnTo>
                <a:lnTo>
                  <a:pt x="64617" y="365"/>
                </a:lnTo>
                <a:lnTo>
                  <a:pt x="71980" y="1829"/>
                </a:lnTo>
                <a:lnTo>
                  <a:pt x="75552" y="2914"/>
                </a:lnTo>
                <a:lnTo>
                  <a:pt x="76184" y="3176"/>
                </a:lnTo>
                <a:lnTo>
                  <a:pt x="76184" y="111122"/>
                </a:lnTo>
                <a:lnTo>
                  <a:pt x="75552" y="111385"/>
                </a:lnTo>
                <a:lnTo>
                  <a:pt x="71980" y="112471"/>
                </a:lnTo>
                <a:lnTo>
                  <a:pt x="64617" y="113938"/>
                </a:lnTo>
                <a:lnTo>
                  <a:pt x="60902" y="114300"/>
                </a:lnTo>
                <a:close/>
              </a:path>
            </a:pathLst>
          </a:custGeom>
          <a:solidFill>
            <a:srgbClr val="3186CC">
              <a:alpha val="70199"/>
            </a:srgbClr>
          </a:solidFill>
        </p:spPr>
        <p:txBody>
          <a:bodyPr wrap="square" lIns="0" tIns="0" rIns="0" bIns="0" rtlCol="0"/>
          <a:lstStyle/>
          <a:p/>
        </p:txBody>
      </p:sp>
      <p:sp>
        <p:nvSpPr>
          <p:cNvPr id="48" name="object 48"/>
          <p:cNvSpPr/>
          <p:nvPr/>
        </p:nvSpPr>
        <p:spPr>
          <a:xfrm>
            <a:off x="7178674" y="2730508"/>
            <a:ext cx="76200" cy="57150"/>
          </a:xfrm>
          <a:custGeom>
            <a:avLst/>
            <a:gdLst/>
            <a:ahLst/>
            <a:cxnLst/>
            <a:rect l="l" t="t" r="r" b="b"/>
            <a:pathLst>
              <a:path w="76200" h="57150">
                <a:moveTo>
                  <a:pt x="0" y="0"/>
                </a:moveTo>
                <a:lnTo>
                  <a:pt x="0" y="3752"/>
                </a:lnTo>
                <a:lnTo>
                  <a:pt x="361" y="7467"/>
                </a:lnTo>
                <a:lnTo>
                  <a:pt x="1095" y="11153"/>
                </a:lnTo>
                <a:lnTo>
                  <a:pt x="1828" y="14830"/>
                </a:lnTo>
                <a:lnTo>
                  <a:pt x="2914" y="18402"/>
                </a:lnTo>
                <a:lnTo>
                  <a:pt x="4352" y="21869"/>
                </a:lnTo>
                <a:lnTo>
                  <a:pt x="5781" y="25336"/>
                </a:lnTo>
                <a:lnTo>
                  <a:pt x="7543" y="28632"/>
                </a:lnTo>
                <a:lnTo>
                  <a:pt x="9629" y="31746"/>
                </a:lnTo>
                <a:lnTo>
                  <a:pt x="11715" y="34871"/>
                </a:lnTo>
                <a:lnTo>
                  <a:pt x="45996" y="56054"/>
                </a:lnTo>
                <a:lnTo>
                  <a:pt x="53397" y="57150"/>
                </a:lnTo>
                <a:lnTo>
                  <a:pt x="57150" y="57150"/>
                </a:lnTo>
                <a:lnTo>
                  <a:pt x="60902" y="57150"/>
                </a:lnTo>
                <a:lnTo>
                  <a:pt x="64617" y="56788"/>
                </a:lnTo>
                <a:lnTo>
                  <a:pt x="68303" y="56054"/>
                </a:lnTo>
                <a:lnTo>
                  <a:pt x="71980" y="55321"/>
                </a:lnTo>
                <a:lnTo>
                  <a:pt x="75552" y="54235"/>
                </a:lnTo>
                <a:lnTo>
                  <a:pt x="76184" y="53972"/>
                </a:lnTo>
              </a:path>
            </a:pathLst>
          </a:custGeom>
          <a:ln w="28575">
            <a:solidFill>
              <a:srgbClr val="0000FF"/>
            </a:solidFill>
          </a:ln>
        </p:spPr>
        <p:txBody>
          <a:bodyPr wrap="square" lIns="0" tIns="0" rIns="0" bIns="0" rtlCol="0"/>
          <a:lstStyle/>
          <a:p/>
        </p:txBody>
      </p:sp>
      <p:sp>
        <p:nvSpPr>
          <p:cNvPr id="49" name="object 49"/>
          <p:cNvSpPr/>
          <p:nvPr/>
        </p:nvSpPr>
        <p:spPr>
          <a:xfrm>
            <a:off x="7178674" y="2673358"/>
            <a:ext cx="76200" cy="57150"/>
          </a:xfrm>
          <a:custGeom>
            <a:avLst/>
            <a:gdLst/>
            <a:ahLst/>
            <a:cxnLst/>
            <a:rect l="l" t="t" r="r" b="b"/>
            <a:pathLst>
              <a:path w="76200" h="57150">
                <a:moveTo>
                  <a:pt x="76184" y="3176"/>
                </a:moveTo>
                <a:lnTo>
                  <a:pt x="60902" y="0"/>
                </a:lnTo>
                <a:lnTo>
                  <a:pt x="57150" y="0"/>
                </a:lnTo>
                <a:lnTo>
                  <a:pt x="53397" y="0"/>
                </a:lnTo>
                <a:lnTo>
                  <a:pt x="16735" y="16738"/>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50" name="object 50"/>
          <p:cNvSpPr/>
          <p:nvPr/>
        </p:nvSpPr>
        <p:spPr>
          <a:xfrm>
            <a:off x="7178674" y="2673358"/>
            <a:ext cx="76200" cy="114300"/>
          </a:xfrm>
          <a:custGeom>
            <a:avLst/>
            <a:gdLst/>
            <a:ahLst/>
            <a:cxnLst/>
            <a:rect l="l" t="t" r="r" b="b"/>
            <a:pathLst>
              <a:path w="76200" h="114300">
                <a:moveTo>
                  <a:pt x="60902" y="114300"/>
                </a:moveTo>
                <a:lnTo>
                  <a:pt x="53397" y="114300"/>
                </a:lnTo>
                <a:lnTo>
                  <a:pt x="49682" y="113938"/>
                </a:lnTo>
                <a:lnTo>
                  <a:pt x="14087" y="94907"/>
                </a:lnTo>
                <a:lnTo>
                  <a:pt x="0" y="60902"/>
                </a:lnTo>
                <a:lnTo>
                  <a:pt x="0" y="53397"/>
                </a:lnTo>
                <a:lnTo>
                  <a:pt x="19392" y="14085"/>
                </a:lnTo>
                <a:lnTo>
                  <a:pt x="53397" y="0"/>
                </a:lnTo>
                <a:lnTo>
                  <a:pt x="60902" y="0"/>
                </a:lnTo>
                <a:lnTo>
                  <a:pt x="64617" y="365"/>
                </a:lnTo>
                <a:lnTo>
                  <a:pt x="71980" y="1829"/>
                </a:lnTo>
                <a:lnTo>
                  <a:pt x="75552" y="2914"/>
                </a:lnTo>
                <a:lnTo>
                  <a:pt x="76184" y="3176"/>
                </a:lnTo>
                <a:lnTo>
                  <a:pt x="76184" y="111122"/>
                </a:lnTo>
                <a:lnTo>
                  <a:pt x="75552" y="111385"/>
                </a:lnTo>
                <a:lnTo>
                  <a:pt x="71980" y="112471"/>
                </a:lnTo>
                <a:lnTo>
                  <a:pt x="64617" y="113938"/>
                </a:lnTo>
                <a:lnTo>
                  <a:pt x="60902" y="114300"/>
                </a:lnTo>
                <a:close/>
              </a:path>
            </a:pathLst>
          </a:custGeom>
          <a:solidFill>
            <a:srgbClr val="3186CC">
              <a:alpha val="70199"/>
            </a:srgbClr>
          </a:solidFill>
        </p:spPr>
        <p:txBody>
          <a:bodyPr wrap="square" lIns="0" tIns="0" rIns="0" bIns="0" rtlCol="0"/>
          <a:lstStyle/>
          <a:p/>
        </p:txBody>
      </p:sp>
      <p:sp>
        <p:nvSpPr>
          <p:cNvPr id="51" name="object 51"/>
          <p:cNvSpPr/>
          <p:nvPr/>
        </p:nvSpPr>
        <p:spPr>
          <a:xfrm>
            <a:off x="7178674" y="2730508"/>
            <a:ext cx="76200" cy="57150"/>
          </a:xfrm>
          <a:custGeom>
            <a:avLst/>
            <a:gdLst/>
            <a:ahLst/>
            <a:cxnLst/>
            <a:rect l="l" t="t" r="r" b="b"/>
            <a:pathLst>
              <a:path w="76200" h="57150">
                <a:moveTo>
                  <a:pt x="0" y="0"/>
                </a:moveTo>
                <a:lnTo>
                  <a:pt x="0" y="3752"/>
                </a:lnTo>
                <a:lnTo>
                  <a:pt x="361" y="7467"/>
                </a:lnTo>
                <a:lnTo>
                  <a:pt x="1095" y="11153"/>
                </a:lnTo>
                <a:lnTo>
                  <a:pt x="1828" y="14830"/>
                </a:lnTo>
                <a:lnTo>
                  <a:pt x="2914" y="18402"/>
                </a:lnTo>
                <a:lnTo>
                  <a:pt x="4352" y="21869"/>
                </a:lnTo>
                <a:lnTo>
                  <a:pt x="5781" y="25336"/>
                </a:lnTo>
                <a:lnTo>
                  <a:pt x="7543" y="28632"/>
                </a:lnTo>
                <a:lnTo>
                  <a:pt x="9629" y="31746"/>
                </a:lnTo>
                <a:lnTo>
                  <a:pt x="11715" y="34871"/>
                </a:lnTo>
                <a:lnTo>
                  <a:pt x="45996" y="56054"/>
                </a:lnTo>
                <a:lnTo>
                  <a:pt x="53397" y="57150"/>
                </a:lnTo>
                <a:lnTo>
                  <a:pt x="57150" y="57150"/>
                </a:lnTo>
                <a:lnTo>
                  <a:pt x="60902" y="57150"/>
                </a:lnTo>
                <a:lnTo>
                  <a:pt x="64617" y="56788"/>
                </a:lnTo>
                <a:lnTo>
                  <a:pt x="68303" y="56054"/>
                </a:lnTo>
                <a:lnTo>
                  <a:pt x="71980" y="55321"/>
                </a:lnTo>
                <a:lnTo>
                  <a:pt x="75552" y="54235"/>
                </a:lnTo>
                <a:lnTo>
                  <a:pt x="76184" y="53972"/>
                </a:lnTo>
              </a:path>
            </a:pathLst>
          </a:custGeom>
          <a:ln w="28575">
            <a:solidFill>
              <a:srgbClr val="0000FF"/>
            </a:solidFill>
          </a:ln>
        </p:spPr>
        <p:txBody>
          <a:bodyPr wrap="square" lIns="0" tIns="0" rIns="0" bIns="0" rtlCol="0"/>
          <a:lstStyle/>
          <a:p/>
        </p:txBody>
      </p:sp>
      <p:sp>
        <p:nvSpPr>
          <p:cNvPr id="52" name="object 52"/>
          <p:cNvSpPr/>
          <p:nvPr/>
        </p:nvSpPr>
        <p:spPr>
          <a:xfrm>
            <a:off x="7178674" y="2673358"/>
            <a:ext cx="76200" cy="57150"/>
          </a:xfrm>
          <a:custGeom>
            <a:avLst/>
            <a:gdLst/>
            <a:ahLst/>
            <a:cxnLst/>
            <a:rect l="l" t="t" r="r" b="b"/>
            <a:pathLst>
              <a:path w="76200" h="57150">
                <a:moveTo>
                  <a:pt x="76184" y="3176"/>
                </a:moveTo>
                <a:lnTo>
                  <a:pt x="60902" y="0"/>
                </a:lnTo>
                <a:lnTo>
                  <a:pt x="57150" y="0"/>
                </a:lnTo>
                <a:lnTo>
                  <a:pt x="53397" y="0"/>
                </a:lnTo>
                <a:lnTo>
                  <a:pt x="16735" y="16738"/>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53" name="object 53"/>
          <p:cNvSpPr/>
          <p:nvPr/>
        </p:nvSpPr>
        <p:spPr>
          <a:xfrm>
            <a:off x="5059361" y="3468695"/>
            <a:ext cx="142875" cy="142875"/>
          </a:xfrm>
          <a:prstGeom prst="rect">
            <a:avLst/>
          </a:prstGeom>
          <a:blipFill>
            <a:blip r:embed="rId15" cstate="print"/>
            <a:stretch>
              <a:fillRect/>
            </a:stretch>
          </a:blipFill>
        </p:spPr>
        <p:txBody>
          <a:bodyPr wrap="square" lIns="0" tIns="0" rIns="0" bIns="0" rtlCol="0"/>
          <a:lstStyle/>
          <a:p/>
        </p:txBody>
      </p:sp>
      <p:sp>
        <p:nvSpPr>
          <p:cNvPr id="54" name="object 54"/>
          <p:cNvSpPr/>
          <p:nvPr/>
        </p:nvSpPr>
        <p:spPr>
          <a:xfrm>
            <a:off x="6216649" y="2139958"/>
            <a:ext cx="114300" cy="114300"/>
          </a:xfrm>
          <a:custGeom>
            <a:avLst/>
            <a:gdLst/>
            <a:ahLst/>
            <a:cxnLst/>
            <a:rect l="l" t="t" r="r" b="b"/>
            <a:pathLst>
              <a:path w="114300" h="114300">
                <a:moveTo>
                  <a:pt x="60902" y="114300"/>
                </a:moveTo>
                <a:lnTo>
                  <a:pt x="53397" y="114300"/>
                </a:lnTo>
                <a:lnTo>
                  <a:pt x="49682" y="113934"/>
                </a:lnTo>
                <a:lnTo>
                  <a:pt x="14087" y="94908"/>
                </a:lnTo>
                <a:lnTo>
                  <a:pt x="0" y="60902"/>
                </a:lnTo>
                <a:lnTo>
                  <a:pt x="0" y="53397"/>
                </a:lnTo>
                <a:lnTo>
                  <a:pt x="19392" y="14085"/>
                </a:lnTo>
                <a:lnTo>
                  <a:pt x="53397" y="0"/>
                </a:lnTo>
                <a:lnTo>
                  <a:pt x="60902" y="0"/>
                </a:lnTo>
                <a:lnTo>
                  <a:pt x="100212" y="19391"/>
                </a:lnTo>
                <a:lnTo>
                  <a:pt x="114300" y="53397"/>
                </a:lnTo>
                <a:lnTo>
                  <a:pt x="114300" y="60902"/>
                </a:lnTo>
                <a:lnTo>
                  <a:pt x="94907" y="100214"/>
                </a:lnTo>
                <a:lnTo>
                  <a:pt x="60902" y="114300"/>
                </a:lnTo>
                <a:close/>
              </a:path>
            </a:pathLst>
          </a:custGeom>
          <a:solidFill>
            <a:srgbClr val="3186CC">
              <a:alpha val="70199"/>
            </a:srgbClr>
          </a:solidFill>
        </p:spPr>
        <p:txBody>
          <a:bodyPr wrap="square" lIns="0" tIns="0" rIns="0" bIns="0" rtlCol="0"/>
          <a:lstStyle/>
          <a:p/>
        </p:txBody>
      </p:sp>
      <p:sp>
        <p:nvSpPr>
          <p:cNvPr id="55" name="object 55"/>
          <p:cNvSpPr/>
          <p:nvPr/>
        </p:nvSpPr>
        <p:spPr>
          <a:xfrm>
            <a:off x="6216648" y="2139958"/>
            <a:ext cx="114300" cy="114300"/>
          </a:xfrm>
          <a:custGeom>
            <a:avLst/>
            <a:gdLst/>
            <a:ahLst/>
            <a:cxnLst/>
            <a:rect l="l" t="t" r="r" b="b"/>
            <a:pathLst>
              <a:path w="114300" h="114300">
                <a:moveTo>
                  <a:pt x="0" y="57150"/>
                </a:moveTo>
                <a:lnTo>
                  <a:pt x="0" y="60902"/>
                </a:lnTo>
                <a:lnTo>
                  <a:pt x="361" y="64618"/>
                </a:lnTo>
                <a:lnTo>
                  <a:pt x="1095" y="68299"/>
                </a:lnTo>
                <a:lnTo>
                  <a:pt x="1828" y="71979"/>
                </a:lnTo>
                <a:lnTo>
                  <a:pt x="2914" y="75553"/>
                </a:lnTo>
                <a:lnTo>
                  <a:pt x="4352" y="79020"/>
                </a:lnTo>
                <a:lnTo>
                  <a:pt x="5781" y="82487"/>
                </a:lnTo>
                <a:lnTo>
                  <a:pt x="7543" y="85780"/>
                </a:lnTo>
                <a:lnTo>
                  <a:pt x="9629" y="88900"/>
                </a:lnTo>
                <a:lnTo>
                  <a:pt x="11715" y="92021"/>
                </a:lnTo>
                <a:lnTo>
                  <a:pt x="25403" y="104668"/>
                </a:lnTo>
                <a:lnTo>
                  <a:pt x="28517" y="106753"/>
                </a:lnTo>
                <a:lnTo>
                  <a:pt x="53397" y="114300"/>
                </a:lnTo>
                <a:lnTo>
                  <a:pt x="57150" y="114300"/>
                </a:lnTo>
                <a:lnTo>
                  <a:pt x="60902" y="114300"/>
                </a:lnTo>
                <a:lnTo>
                  <a:pt x="64617" y="113934"/>
                </a:lnTo>
                <a:lnTo>
                  <a:pt x="68294" y="113201"/>
                </a:lnTo>
                <a:lnTo>
                  <a:pt x="71980" y="112469"/>
                </a:lnTo>
                <a:lnTo>
                  <a:pt x="88896" y="104668"/>
                </a:lnTo>
                <a:lnTo>
                  <a:pt x="92021" y="102583"/>
                </a:lnTo>
                <a:lnTo>
                  <a:pt x="109947" y="79020"/>
                </a:lnTo>
                <a:lnTo>
                  <a:pt x="111385" y="75553"/>
                </a:lnTo>
                <a:lnTo>
                  <a:pt x="112471" y="71979"/>
                </a:lnTo>
                <a:lnTo>
                  <a:pt x="113204" y="68299"/>
                </a:lnTo>
                <a:lnTo>
                  <a:pt x="113938" y="64618"/>
                </a:lnTo>
                <a:lnTo>
                  <a:pt x="114300" y="60902"/>
                </a:lnTo>
                <a:lnTo>
                  <a:pt x="114300" y="57150"/>
                </a:lnTo>
                <a:lnTo>
                  <a:pt x="114300" y="53397"/>
                </a:lnTo>
                <a:lnTo>
                  <a:pt x="113938" y="49681"/>
                </a:lnTo>
                <a:lnTo>
                  <a:pt x="113204" y="46000"/>
                </a:lnTo>
                <a:lnTo>
                  <a:pt x="112471" y="42320"/>
                </a:lnTo>
                <a:lnTo>
                  <a:pt x="111385" y="38746"/>
                </a:lnTo>
                <a:lnTo>
                  <a:pt x="109947" y="35279"/>
                </a:lnTo>
                <a:lnTo>
                  <a:pt x="108508" y="31812"/>
                </a:lnTo>
                <a:lnTo>
                  <a:pt x="106756" y="28518"/>
                </a:lnTo>
                <a:lnTo>
                  <a:pt x="104670" y="25399"/>
                </a:lnTo>
                <a:lnTo>
                  <a:pt x="102584" y="22278"/>
                </a:lnTo>
                <a:lnTo>
                  <a:pt x="88896" y="9631"/>
                </a:lnTo>
                <a:lnTo>
                  <a:pt x="85782" y="7546"/>
                </a:lnTo>
                <a:lnTo>
                  <a:pt x="68294" y="1098"/>
                </a:lnTo>
                <a:lnTo>
                  <a:pt x="64617" y="365"/>
                </a:lnTo>
                <a:lnTo>
                  <a:pt x="60902" y="0"/>
                </a:lnTo>
                <a:lnTo>
                  <a:pt x="57150" y="0"/>
                </a:lnTo>
                <a:lnTo>
                  <a:pt x="53397" y="0"/>
                </a:lnTo>
                <a:lnTo>
                  <a:pt x="25403" y="9631"/>
                </a:lnTo>
                <a:lnTo>
                  <a:pt x="22278" y="11716"/>
                </a:lnTo>
                <a:lnTo>
                  <a:pt x="9629" y="25399"/>
                </a:lnTo>
                <a:lnTo>
                  <a:pt x="7543" y="28518"/>
                </a:lnTo>
                <a:lnTo>
                  <a:pt x="5781" y="31812"/>
                </a:lnTo>
                <a:lnTo>
                  <a:pt x="4352" y="35279"/>
                </a:lnTo>
                <a:lnTo>
                  <a:pt x="2914" y="38746"/>
                </a:lnTo>
                <a:lnTo>
                  <a:pt x="1828" y="42320"/>
                </a:lnTo>
                <a:lnTo>
                  <a:pt x="1095" y="46000"/>
                </a:lnTo>
                <a:lnTo>
                  <a:pt x="361" y="49681"/>
                </a:lnTo>
                <a:lnTo>
                  <a:pt x="0" y="53397"/>
                </a:lnTo>
                <a:lnTo>
                  <a:pt x="0" y="57150"/>
                </a:lnTo>
              </a:path>
            </a:pathLst>
          </a:custGeom>
          <a:ln w="28575">
            <a:solidFill>
              <a:srgbClr val="0000FF"/>
            </a:solidFill>
          </a:ln>
        </p:spPr>
        <p:txBody>
          <a:bodyPr wrap="square" lIns="0" tIns="0" rIns="0" bIns="0" rtlCol="0"/>
          <a:lstStyle/>
          <a:p/>
        </p:txBody>
      </p:sp>
      <p:sp>
        <p:nvSpPr>
          <p:cNvPr id="56" name="object 56"/>
          <p:cNvSpPr/>
          <p:nvPr/>
        </p:nvSpPr>
        <p:spPr>
          <a:xfrm>
            <a:off x="7088186" y="1763720"/>
            <a:ext cx="142875" cy="123824"/>
          </a:xfrm>
          <a:prstGeom prst="rect">
            <a:avLst/>
          </a:prstGeom>
          <a:blipFill>
            <a:blip r:embed="rId16" cstate="print"/>
            <a:stretch>
              <a:fillRect/>
            </a:stretch>
          </a:blipFill>
        </p:spPr>
        <p:txBody>
          <a:bodyPr wrap="square" lIns="0" tIns="0" rIns="0" bIns="0" rtlCol="0"/>
          <a:lstStyle/>
          <a:p/>
        </p:txBody>
      </p:sp>
      <p:sp>
        <p:nvSpPr>
          <p:cNvPr id="57" name="object 57"/>
          <p:cNvSpPr/>
          <p:nvPr/>
        </p:nvSpPr>
        <p:spPr>
          <a:xfrm>
            <a:off x="7188199" y="2835283"/>
            <a:ext cx="66675" cy="114300"/>
          </a:xfrm>
          <a:custGeom>
            <a:avLst/>
            <a:gdLst/>
            <a:ahLst/>
            <a:cxnLst/>
            <a:rect l="l" t="t" r="r" b="b"/>
            <a:pathLst>
              <a:path w="66675"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64617" y="361"/>
                </a:lnTo>
                <a:lnTo>
                  <a:pt x="66659" y="768"/>
                </a:lnTo>
                <a:lnTo>
                  <a:pt x="66659" y="113531"/>
                </a:lnTo>
                <a:lnTo>
                  <a:pt x="64617" y="113938"/>
                </a:lnTo>
                <a:lnTo>
                  <a:pt x="60902" y="114300"/>
                </a:lnTo>
                <a:close/>
              </a:path>
            </a:pathLst>
          </a:custGeom>
          <a:solidFill>
            <a:srgbClr val="3186CC">
              <a:alpha val="70199"/>
            </a:srgbClr>
          </a:solidFill>
        </p:spPr>
        <p:txBody>
          <a:bodyPr wrap="square" lIns="0" tIns="0" rIns="0" bIns="0" rtlCol="0"/>
          <a:lstStyle/>
          <a:p/>
        </p:txBody>
      </p:sp>
      <p:sp>
        <p:nvSpPr>
          <p:cNvPr id="58" name="object 58"/>
          <p:cNvSpPr/>
          <p:nvPr/>
        </p:nvSpPr>
        <p:spPr>
          <a:xfrm>
            <a:off x="7188199" y="2892433"/>
            <a:ext cx="66675" cy="57150"/>
          </a:xfrm>
          <a:custGeom>
            <a:avLst/>
            <a:gdLst/>
            <a:ahLst/>
            <a:cxnLst/>
            <a:rect l="l" t="t" r="r" b="b"/>
            <a:pathLst>
              <a:path w="66675" h="57150">
                <a:moveTo>
                  <a:pt x="0" y="0"/>
                </a:moveTo>
                <a:lnTo>
                  <a:pt x="0" y="3752"/>
                </a:lnTo>
                <a:lnTo>
                  <a:pt x="361" y="7467"/>
                </a:lnTo>
                <a:lnTo>
                  <a:pt x="1095" y="11153"/>
                </a:lnTo>
                <a:lnTo>
                  <a:pt x="1828" y="14830"/>
                </a:lnTo>
                <a:lnTo>
                  <a:pt x="2914" y="18402"/>
                </a:lnTo>
                <a:lnTo>
                  <a:pt x="4352" y="21869"/>
                </a:lnTo>
                <a:lnTo>
                  <a:pt x="5781" y="25336"/>
                </a:lnTo>
                <a:lnTo>
                  <a:pt x="7543" y="28632"/>
                </a:lnTo>
                <a:lnTo>
                  <a:pt x="9629" y="31746"/>
                </a:lnTo>
                <a:lnTo>
                  <a:pt x="11715" y="34871"/>
                </a:lnTo>
                <a:lnTo>
                  <a:pt x="35280" y="52797"/>
                </a:lnTo>
                <a:lnTo>
                  <a:pt x="38747" y="54235"/>
                </a:lnTo>
                <a:lnTo>
                  <a:pt x="42319" y="55321"/>
                </a:lnTo>
                <a:lnTo>
                  <a:pt x="45996" y="56054"/>
                </a:lnTo>
                <a:lnTo>
                  <a:pt x="49682" y="56788"/>
                </a:lnTo>
                <a:lnTo>
                  <a:pt x="53397" y="57150"/>
                </a:lnTo>
                <a:lnTo>
                  <a:pt x="57150" y="57150"/>
                </a:lnTo>
                <a:lnTo>
                  <a:pt x="60902" y="57150"/>
                </a:lnTo>
                <a:lnTo>
                  <a:pt x="64617" y="56788"/>
                </a:lnTo>
                <a:lnTo>
                  <a:pt x="66659" y="56381"/>
                </a:lnTo>
              </a:path>
            </a:pathLst>
          </a:custGeom>
          <a:ln w="28575">
            <a:solidFill>
              <a:srgbClr val="0000FF"/>
            </a:solidFill>
          </a:ln>
        </p:spPr>
        <p:txBody>
          <a:bodyPr wrap="square" lIns="0" tIns="0" rIns="0" bIns="0" rtlCol="0"/>
          <a:lstStyle/>
          <a:p/>
        </p:txBody>
      </p:sp>
      <p:sp>
        <p:nvSpPr>
          <p:cNvPr id="59" name="object 59"/>
          <p:cNvSpPr/>
          <p:nvPr/>
        </p:nvSpPr>
        <p:spPr>
          <a:xfrm>
            <a:off x="7188199" y="2835283"/>
            <a:ext cx="66675" cy="57150"/>
          </a:xfrm>
          <a:custGeom>
            <a:avLst/>
            <a:gdLst/>
            <a:ahLst/>
            <a:cxnLst/>
            <a:rect l="l" t="t" r="r" b="b"/>
            <a:pathLst>
              <a:path w="66675" h="57150">
                <a:moveTo>
                  <a:pt x="66659" y="768"/>
                </a:moveTo>
                <a:lnTo>
                  <a:pt x="64617" y="361"/>
                </a:lnTo>
                <a:lnTo>
                  <a:pt x="60902" y="0"/>
                </a:lnTo>
                <a:lnTo>
                  <a:pt x="57150" y="0"/>
                </a:lnTo>
                <a:lnTo>
                  <a:pt x="53397" y="0"/>
                </a:lnTo>
                <a:lnTo>
                  <a:pt x="35280" y="4352"/>
                </a:lnTo>
                <a:lnTo>
                  <a:pt x="31813" y="5781"/>
                </a:lnTo>
                <a:lnTo>
                  <a:pt x="9629" y="25403"/>
                </a:lnTo>
                <a:lnTo>
                  <a:pt x="7543" y="28517"/>
                </a:lnTo>
                <a:lnTo>
                  <a:pt x="5781" y="31813"/>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60" name="object 60"/>
          <p:cNvSpPr/>
          <p:nvPr/>
        </p:nvSpPr>
        <p:spPr>
          <a:xfrm>
            <a:off x="5754686" y="1801820"/>
            <a:ext cx="142875" cy="142875"/>
          </a:xfrm>
          <a:prstGeom prst="rect">
            <a:avLst/>
          </a:prstGeom>
          <a:blipFill>
            <a:blip r:embed="rId17" cstate="print"/>
            <a:stretch>
              <a:fillRect/>
            </a:stretch>
          </a:blipFill>
        </p:spPr>
        <p:txBody>
          <a:bodyPr wrap="square" lIns="0" tIns="0" rIns="0" bIns="0" rtlCol="0"/>
          <a:lstStyle/>
          <a:p/>
        </p:txBody>
      </p:sp>
      <p:sp>
        <p:nvSpPr>
          <p:cNvPr id="61" name="object 61"/>
          <p:cNvSpPr/>
          <p:nvPr/>
        </p:nvSpPr>
        <p:spPr>
          <a:xfrm>
            <a:off x="6716711" y="3211520"/>
            <a:ext cx="142875" cy="142875"/>
          </a:xfrm>
          <a:prstGeom prst="rect">
            <a:avLst/>
          </a:prstGeom>
          <a:blipFill>
            <a:blip r:embed="rId18" cstate="print"/>
            <a:stretch>
              <a:fillRect/>
            </a:stretch>
          </a:blipFill>
        </p:spPr>
        <p:txBody>
          <a:bodyPr wrap="square" lIns="0" tIns="0" rIns="0" bIns="0" rtlCol="0"/>
          <a:lstStyle/>
          <a:p/>
        </p:txBody>
      </p:sp>
      <p:sp>
        <p:nvSpPr>
          <p:cNvPr id="62" name="object 62"/>
          <p:cNvSpPr/>
          <p:nvPr/>
        </p:nvSpPr>
        <p:spPr>
          <a:xfrm>
            <a:off x="6445249" y="4597408"/>
            <a:ext cx="114300" cy="114300"/>
          </a:xfrm>
          <a:custGeom>
            <a:avLst/>
            <a:gdLst/>
            <a:ahLst/>
            <a:cxnLst/>
            <a:rect l="l" t="t" r="r" b="b"/>
            <a:pathLst>
              <a:path w="114300" h="114300">
                <a:moveTo>
                  <a:pt x="60902" y="114300"/>
                </a:moveTo>
                <a:lnTo>
                  <a:pt x="53397" y="114300"/>
                </a:lnTo>
                <a:lnTo>
                  <a:pt x="49682" y="113938"/>
                </a:lnTo>
                <a:lnTo>
                  <a:pt x="14087" y="94907"/>
                </a:lnTo>
                <a:lnTo>
                  <a:pt x="0" y="60902"/>
                </a:lnTo>
                <a:lnTo>
                  <a:pt x="0" y="53397"/>
                </a:lnTo>
                <a:lnTo>
                  <a:pt x="19392" y="14087"/>
                </a:lnTo>
                <a:lnTo>
                  <a:pt x="53397" y="0"/>
                </a:lnTo>
                <a:lnTo>
                  <a:pt x="60902" y="0"/>
                </a:lnTo>
                <a:lnTo>
                  <a:pt x="100212" y="19392"/>
                </a:lnTo>
                <a:lnTo>
                  <a:pt x="114300" y="53397"/>
                </a:lnTo>
                <a:lnTo>
                  <a:pt x="114300" y="60902"/>
                </a:lnTo>
                <a:lnTo>
                  <a:pt x="94907" y="100212"/>
                </a:lnTo>
                <a:lnTo>
                  <a:pt x="60902" y="114300"/>
                </a:lnTo>
                <a:close/>
              </a:path>
            </a:pathLst>
          </a:custGeom>
          <a:solidFill>
            <a:srgbClr val="3186CC">
              <a:alpha val="70199"/>
            </a:srgbClr>
          </a:solidFill>
        </p:spPr>
        <p:txBody>
          <a:bodyPr wrap="square" lIns="0" tIns="0" rIns="0" bIns="0" rtlCol="0"/>
          <a:lstStyle/>
          <a:p/>
        </p:txBody>
      </p:sp>
      <p:sp>
        <p:nvSpPr>
          <p:cNvPr id="63" name="object 63"/>
          <p:cNvSpPr/>
          <p:nvPr/>
        </p:nvSpPr>
        <p:spPr>
          <a:xfrm>
            <a:off x="6445248" y="4597408"/>
            <a:ext cx="114300" cy="114300"/>
          </a:xfrm>
          <a:custGeom>
            <a:avLst/>
            <a:gdLst/>
            <a:ahLst/>
            <a:cxnLst/>
            <a:rect l="l" t="t" r="r" b="b"/>
            <a:pathLst>
              <a:path w="114300" h="114300">
                <a:moveTo>
                  <a:pt x="0" y="57150"/>
                </a:moveTo>
                <a:lnTo>
                  <a:pt x="0" y="60902"/>
                </a:lnTo>
                <a:lnTo>
                  <a:pt x="361" y="64617"/>
                </a:lnTo>
                <a:lnTo>
                  <a:pt x="1095" y="68294"/>
                </a:lnTo>
                <a:lnTo>
                  <a:pt x="1828" y="71980"/>
                </a:lnTo>
                <a:lnTo>
                  <a:pt x="2914" y="75552"/>
                </a:lnTo>
                <a:lnTo>
                  <a:pt x="4352" y="79019"/>
                </a:lnTo>
                <a:lnTo>
                  <a:pt x="5781" y="82486"/>
                </a:lnTo>
                <a:lnTo>
                  <a:pt x="7543" y="85782"/>
                </a:lnTo>
                <a:lnTo>
                  <a:pt x="9629" y="88896"/>
                </a:lnTo>
                <a:lnTo>
                  <a:pt x="11715" y="92021"/>
                </a:lnTo>
                <a:lnTo>
                  <a:pt x="45996" y="113204"/>
                </a:lnTo>
                <a:lnTo>
                  <a:pt x="53397" y="114300"/>
                </a:lnTo>
                <a:lnTo>
                  <a:pt x="57150" y="114300"/>
                </a:lnTo>
                <a:lnTo>
                  <a:pt x="60902" y="114300"/>
                </a:lnTo>
                <a:lnTo>
                  <a:pt x="64617" y="113938"/>
                </a:lnTo>
                <a:lnTo>
                  <a:pt x="68294" y="113204"/>
                </a:lnTo>
                <a:lnTo>
                  <a:pt x="71980" y="112471"/>
                </a:lnTo>
                <a:lnTo>
                  <a:pt x="88896" y="104670"/>
                </a:lnTo>
                <a:lnTo>
                  <a:pt x="92021" y="102584"/>
                </a:lnTo>
                <a:lnTo>
                  <a:pt x="104670" y="88896"/>
                </a:lnTo>
                <a:lnTo>
                  <a:pt x="106756" y="85782"/>
                </a:lnTo>
                <a:lnTo>
                  <a:pt x="108508" y="82486"/>
                </a:lnTo>
                <a:lnTo>
                  <a:pt x="109947" y="79019"/>
                </a:lnTo>
                <a:lnTo>
                  <a:pt x="111385" y="75552"/>
                </a:lnTo>
                <a:lnTo>
                  <a:pt x="112471" y="71980"/>
                </a:lnTo>
                <a:lnTo>
                  <a:pt x="113204" y="68294"/>
                </a:lnTo>
                <a:lnTo>
                  <a:pt x="113928" y="64617"/>
                </a:lnTo>
                <a:lnTo>
                  <a:pt x="114300" y="60902"/>
                </a:lnTo>
                <a:lnTo>
                  <a:pt x="114300" y="57150"/>
                </a:lnTo>
                <a:lnTo>
                  <a:pt x="114300" y="53397"/>
                </a:lnTo>
                <a:lnTo>
                  <a:pt x="109947" y="35280"/>
                </a:lnTo>
                <a:lnTo>
                  <a:pt x="108508" y="31813"/>
                </a:lnTo>
                <a:lnTo>
                  <a:pt x="88896" y="9629"/>
                </a:lnTo>
                <a:lnTo>
                  <a:pt x="85782" y="7543"/>
                </a:lnTo>
                <a:lnTo>
                  <a:pt x="82486" y="5781"/>
                </a:lnTo>
                <a:lnTo>
                  <a:pt x="79019" y="4352"/>
                </a:lnTo>
                <a:lnTo>
                  <a:pt x="75552" y="2914"/>
                </a:lnTo>
                <a:lnTo>
                  <a:pt x="71980" y="1828"/>
                </a:lnTo>
                <a:lnTo>
                  <a:pt x="68294" y="1095"/>
                </a:lnTo>
                <a:lnTo>
                  <a:pt x="64617" y="361"/>
                </a:lnTo>
                <a:lnTo>
                  <a:pt x="60902" y="0"/>
                </a:lnTo>
                <a:lnTo>
                  <a:pt x="57150" y="0"/>
                </a:lnTo>
                <a:lnTo>
                  <a:pt x="53397" y="0"/>
                </a:lnTo>
                <a:lnTo>
                  <a:pt x="35280" y="4352"/>
                </a:lnTo>
                <a:lnTo>
                  <a:pt x="31813" y="5781"/>
                </a:lnTo>
                <a:lnTo>
                  <a:pt x="4352" y="35280"/>
                </a:lnTo>
                <a:lnTo>
                  <a:pt x="2914" y="38747"/>
                </a:lnTo>
                <a:lnTo>
                  <a:pt x="1828" y="42319"/>
                </a:lnTo>
                <a:lnTo>
                  <a:pt x="1095" y="45996"/>
                </a:lnTo>
                <a:lnTo>
                  <a:pt x="361" y="49682"/>
                </a:lnTo>
                <a:lnTo>
                  <a:pt x="0" y="53397"/>
                </a:lnTo>
                <a:lnTo>
                  <a:pt x="0" y="57150"/>
                </a:lnTo>
              </a:path>
            </a:pathLst>
          </a:custGeom>
          <a:ln w="28575">
            <a:solidFill>
              <a:srgbClr val="0000FF"/>
            </a:solidFill>
          </a:ln>
        </p:spPr>
        <p:txBody>
          <a:bodyPr wrap="square" lIns="0" tIns="0" rIns="0" bIns="0" rtlCol="0"/>
          <a:lstStyle/>
          <a:p/>
        </p:txBody>
      </p:sp>
      <p:sp>
        <p:nvSpPr>
          <p:cNvPr id="64" name="object 64"/>
          <p:cNvSpPr/>
          <p:nvPr/>
        </p:nvSpPr>
        <p:spPr>
          <a:xfrm>
            <a:off x="5526086" y="2897195"/>
            <a:ext cx="142875" cy="142875"/>
          </a:xfrm>
          <a:prstGeom prst="rect">
            <a:avLst/>
          </a:prstGeom>
          <a:blipFill>
            <a:blip r:embed="rId19" cstate="print"/>
            <a:stretch>
              <a:fillRect/>
            </a:stretch>
          </a:blipFill>
        </p:spPr>
        <p:txBody>
          <a:bodyPr wrap="square" lIns="0" tIns="0" rIns="0" bIns="0" rtlCol="0"/>
          <a:lstStyle/>
          <a:p/>
        </p:txBody>
      </p:sp>
      <p:sp>
        <p:nvSpPr>
          <p:cNvPr id="65" name="object 65"/>
          <p:cNvSpPr/>
          <p:nvPr/>
        </p:nvSpPr>
        <p:spPr>
          <a:xfrm>
            <a:off x="5445124" y="4919391"/>
            <a:ext cx="114300" cy="98983"/>
          </a:xfrm>
          <a:prstGeom prst="rect">
            <a:avLst/>
          </a:prstGeom>
          <a:blipFill>
            <a:blip r:embed="rId20" cstate="print"/>
            <a:stretch>
              <a:fillRect/>
            </a:stretch>
          </a:blipFill>
        </p:spPr>
        <p:txBody>
          <a:bodyPr wrap="square" lIns="0" tIns="0" rIns="0" bIns="0" rtlCol="0"/>
          <a:lstStyle/>
          <a:p/>
        </p:txBody>
      </p:sp>
      <p:sp>
        <p:nvSpPr>
          <p:cNvPr id="66" name="object 66"/>
          <p:cNvSpPr/>
          <p:nvPr/>
        </p:nvSpPr>
        <p:spPr>
          <a:xfrm>
            <a:off x="5445123" y="4919391"/>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67" name="object 67"/>
          <p:cNvSpPr/>
          <p:nvPr/>
        </p:nvSpPr>
        <p:spPr>
          <a:xfrm>
            <a:off x="5102224" y="2919141"/>
            <a:ext cx="114300" cy="98983"/>
          </a:xfrm>
          <a:prstGeom prst="rect">
            <a:avLst/>
          </a:prstGeom>
          <a:blipFill>
            <a:blip r:embed="rId21" cstate="print"/>
            <a:stretch>
              <a:fillRect/>
            </a:stretch>
          </a:blipFill>
        </p:spPr>
        <p:txBody>
          <a:bodyPr wrap="square" lIns="0" tIns="0" rIns="0" bIns="0" rtlCol="0"/>
          <a:lstStyle/>
          <a:p/>
        </p:txBody>
      </p:sp>
      <p:sp>
        <p:nvSpPr>
          <p:cNvPr id="68" name="object 68"/>
          <p:cNvSpPr/>
          <p:nvPr/>
        </p:nvSpPr>
        <p:spPr>
          <a:xfrm>
            <a:off x="5102223" y="2919141"/>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69" name="object 69"/>
          <p:cNvSpPr/>
          <p:nvPr/>
        </p:nvSpPr>
        <p:spPr>
          <a:xfrm>
            <a:off x="5416549" y="5014641"/>
            <a:ext cx="114300" cy="98983"/>
          </a:xfrm>
          <a:prstGeom prst="rect">
            <a:avLst/>
          </a:prstGeom>
          <a:blipFill>
            <a:blip r:embed="rId22" cstate="print"/>
            <a:stretch>
              <a:fillRect/>
            </a:stretch>
          </a:blipFill>
        </p:spPr>
        <p:txBody>
          <a:bodyPr wrap="square" lIns="0" tIns="0" rIns="0" bIns="0" rtlCol="0"/>
          <a:lstStyle/>
          <a:p/>
        </p:txBody>
      </p:sp>
      <p:sp>
        <p:nvSpPr>
          <p:cNvPr id="70" name="object 70"/>
          <p:cNvSpPr/>
          <p:nvPr/>
        </p:nvSpPr>
        <p:spPr>
          <a:xfrm>
            <a:off x="5416548" y="5014641"/>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71" name="object 71"/>
          <p:cNvSpPr/>
          <p:nvPr/>
        </p:nvSpPr>
        <p:spPr>
          <a:xfrm>
            <a:off x="6083299" y="3862116"/>
            <a:ext cx="114300" cy="98983"/>
          </a:xfrm>
          <a:prstGeom prst="rect">
            <a:avLst/>
          </a:prstGeom>
          <a:blipFill>
            <a:blip r:embed="rId23" cstate="print"/>
            <a:stretch>
              <a:fillRect/>
            </a:stretch>
          </a:blipFill>
        </p:spPr>
        <p:txBody>
          <a:bodyPr wrap="square" lIns="0" tIns="0" rIns="0" bIns="0" rtlCol="0"/>
          <a:lstStyle/>
          <a:p/>
        </p:txBody>
      </p:sp>
      <p:sp>
        <p:nvSpPr>
          <p:cNvPr id="72" name="object 72"/>
          <p:cNvSpPr/>
          <p:nvPr/>
        </p:nvSpPr>
        <p:spPr>
          <a:xfrm>
            <a:off x="6073773" y="3852591"/>
            <a:ext cx="133350" cy="118033"/>
          </a:xfrm>
          <a:prstGeom prst="rect">
            <a:avLst/>
          </a:prstGeom>
          <a:blipFill>
            <a:blip r:embed="rId24" cstate="print"/>
            <a:stretch>
              <a:fillRect/>
            </a:stretch>
          </a:blipFill>
        </p:spPr>
        <p:txBody>
          <a:bodyPr wrap="square" lIns="0" tIns="0" rIns="0" bIns="0" rtlCol="0"/>
          <a:lstStyle/>
          <a:p/>
        </p:txBody>
      </p:sp>
      <p:sp>
        <p:nvSpPr>
          <p:cNvPr id="73" name="object 73"/>
          <p:cNvSpPr/>
          <p:nvPr/>
        </p:nvSpPr>
        <p:spPr>
          <a:xfrm>
            <a:off x="6254749" y="1785664"/>
            <a:ext cx="114300" cy="98987"/>
          </a:xfrm>
          <a:prstGeom prst="rect">
            <a:avLst/>
          </a:prstGeom>
          <a:blipFill>
            <a:blip r:embed="rId25" cstate="print"/>
            <a:stretch>
              <a:fillRect/>
            </a:stretch>
          </a:blipFill>
        </p:spPr>
        <p:txBody>
          <a:bodyPr wrap="square" lIns="0" tIns="0" rIns="0" bIns="0" rtlCol="0"/>
          <a:lstStyle/>
          <a:p/>
        </p:txBody>
      </p:sp>
      <p:sp>
        <p:nvSpPr>
          <p:cNvPr id="74" name="object 74"/>
          <p:cNvSpPr/>
          <p:nvPr/>
        </p:nvSpPr>
        <p:spPr>
          <a:xfrm>
            <a:off x="6254748" y="1785664"/>
            <a:ext cx="114300" cy="99060"/>
          </a:xfrm>
          <a:custGeom>
            <a:avLst/>
            <a:gdLst/>
            <a:ahLst/>
            <a:cxnLst/>
            <a:rect l="l" t="t" r="r" b="b"/>
            <a:pathLst>
              <a:path w="114300" h="99060">
                <a:moveTo>
                  <a:pt x="114300" y="49493"/>
                </a:moveTo>
                <a:lnTo>
                  <a:pt x="85725" y="98987"/>
                </a:lnTo>
                <a:lnTo>
                  <a:pt x="28575" y="98987"/>
                </a:lnTo>
                <a:lnTo>
                  <a:pt x="0" y="49493"/>
                </a:lnTo>
                <a:lnTo>
                  <a:pt x="28575" y="0"/>
                </a:lnTo>
                <a:lnTo>
                  <a:pt x="85725" y="0"/>
                </a:lnTo>
                <a:lnTo>
                  <a:pt x="114300" y="49493"/>
                </a:lnTo>
                <a:close/>
              </a:path>
            </a:pathLst>
          </a:custGeom>
          <a:ln w="19050">
            <a:solidFill>
              <a:srgbClr val="FF0000"/>
            </a:solidFill>
          </a:ln>
        </p:spPr>
        <p:txBody>
          <a:bodyPr wrap="square" lIns="0" tIns="0" rIns="0" bIns="0" rtlCol="0"/>
          <a:lstStyle/>
          <a:p/>
        </p:txBody>
      </p:sp>
      <p:sp>
        <p:nvSpPr>
          <p:cNvPr id="75" name="object 75"/>
          <p:cNvSpPr/>
          <p:nvPr/>
        </p:nvSpPr>
        <p:spPr>
          <a:xfrm>
            <a:off x="6826249" y="2090464"/>
            <a:ext cx="114300" cy="98987"/>
          </a:xfrm>
          <a:prstGeom prst="rect">
            <a:avLst/>
          </a:prstGeom>
          <a:blipFill>
            <a:blip r:embed="rId26" cstate="print"/>
            <a:stretch>
              <a:fillRect/>
            </a:stretch>
          </a:blipFill>
        </p:spPr>
        <p:txBody>
          <a:bodyPr wrap="square" lIns="0" tIns="0" rIns="0" bIns="0" rtlCol="0"/>
          <a:lstStyle/>
          <a:p/>
        </p:txBody>
      </p:sp>
      <p:sp>
        <p:nvSpPr>
          <p:cNvPr id="76" name="object 76"/>
          <p:cNvSpPr/>
          <p:nvPr/>
        </p:nvSpPr>
        <p:spPr>
          <a:xfrm>
            <a:off x="6826249" y="2090464"/>
            <a:ext cx="114300" cy="99060"/>
          </a:xfrm>
          <a:custGeom>
            <a:avLst/>
            <a:gdLst/>
            <a:ahLst/>
            <a:cxnLst/>
            <a:rect l="l" t="t" r="r" b="b"/>
            <a:pathLst>
              <a:path w="114300" h="99060">
                <a:moveTo>
                  <a:pt x="114300" y="49493"/>
                </a:moveTo>
                <a:lnTo>
                  <a:pt x="85725" y="98987"/>
                </a:lnTo>
                <a:lnTo>
                  <a:pt x="28575" y="98987"/>
                </a:lnTo>
                <a:lnTo>
                  <a:pt x="0" y="49493"/>
                </a:lnTo>
                <a:lnTo>
                  <a:pt x="28575" y="0"/>
                </a:lnTo>
                <a:lnTo>
                  <a:pt x="85725" y="0"/>
                </a:lnTo>
                <a:lnTo>
                  <a:pt x="114300" y="49493"/>
                </a:lnTo>
                <a:close/>
              </a:path>
            </a:pathLst>
          </a:custGeom>
          <a:ln w="19050">
            <a:solidFill>
              <a:srgbClr val="FF0000"/>
            </a:solidFill>
          </a:ln>
        </p:spPr>
        <p:txBody>
          <a:bodyPr wrap="square" lIns="0" tIns="0" rIns="0" bIns="0" rtlCol="0"/>
          <a:lstStyle/>
          <a:p/>
        </p:txBody>
      </p:sp>
      <p:sp>
        <p:nvSpPr>
          <p:cNvPr id="77" name="object 77"/>
          <p:cNvSpPr/>
          <p:nvPr/>
        </p:nvSpPr>
        <p:spPr>
          <a:xfrm>
            <a:off x="6864349" y="2614339"/>
            <a:ext cx="114300" cy="98987"/>
          </a:xfrm>
          <a:prstGeom prst="rect">
            <a:avLst/>
          </a:prstGeom>
          <a:blipFill>
            <a:blip r:embed="rId27" cstate="print"/>
            <a:stretch>
              <a:fillRect/>
            </a:stretch>
          </a:blipFill>
        </p:spPr>
        <p:txBody>
          <a:bodyPr wrap="square" lIns="0" tIns="0" rIns="0" bIns="0" rtlCol="0"/>
          <a:lstStyle/>
          <a:p/>
        </p:txBody>
      </p:sp>
      <p:sp>
        <p:nvSpPr>
          <p:cNvPr id="78" name="object 78"/>
          <p:cNvSpPr/>
          <p:nvPr/>
        </p:nvSpPr>
        <p:spPr>
          <a:xfrm>
            <a:off x="6854824" y="2604814"/>
            <a:ext cx="133350" cy="118037"/>
          </a:xfrm>
          <a:prstGeom prst="rect">
            <a:avLst/>
          </a:prstGeom>
          <a:blipFill>
            <a:blip r:embed="rId28" cstate="print"/>
            <a:stretch>
              <a:fillRect/>
            </a:stretch>
          </a:blipFill>
        </p:spPr>
        <p:txBody>
          <a:bodyPr wrap="square" lIns="0" tIns="0" rIns="0" bIns="0" rtlCol="0"/>
          <a:lstStyle/>
          <a:p/>
        </p:txBody>
      </p:sp>
      <p:sp>
        <p:nvSpPr>
          <p:cNvPr id="79" name="object 79"/>
          <p:cNvSpPr/>
          <p:nvPr/>
        </p:nvSpPr>
        <p:spPr>
          <a:xfrm>
            <a:off x="5026024" y="4700316"/>
            <a:ext cx="114300" cy="98983"/>
          </a:xfrm>
          <a:prstGeom prst="rect">
            <a:avLst/>
          </a:prstGeom>
          <a:blipFill>
            <a:blip r:embed="rId29" cstate="print"/>
            <a:stretch>
              <a:fillRect/>
            </a:stretch>
          </a:blipFill>
        </p:spPr>
        <p:txBody>
          <a:bodyPr wrap="square" lIns="0" tIns="0" rIns="0" bIns="0" rtlCol="0"/>
          <a:lstStyle/>
          <a:p/>
        </p:txBody>
      </p:sp>
      <p:sp>
        <p:nvSpPr>
          <p:cNvPr id="80" name="object 80"/>
          <p:cNvSpPr/>
          <p:nvPr/>
        </p:nvSpPr>
        <p:spPr>
          <a:xfrm>
            <a:off x="5026023" y="4700316"/>
            <a:ext cx="114300" cy="99060"/>
          </a:xfrm>
          <a:custGeom>
            <a:avLst/>
            <a:gdLst/>
            <a:ahLst/>
            <a:cxnLst/>
            <a:rect l="l" t="t" r="r" b="b"/>
            <a:pathLst>
              <a:path w="114300" h="99060">
                <a:moveTo>
                  <a:pt x="114300" y="49491"/>
                </a:moveTo>
                <a:lnTo>
                  <a:pt x="85725" y="98983"/>
                </a:lnTo>
                <a:lnTo>
                  <a:pt x="28575" y="98983"/>
                </a:lnTo>
                <a:lnTo>
                  <a:pt x="0" y="49491"/>
                </a:lnTo>
                <a:lnTo>
                  <a:pt x="28575" y="0"/>
                </a:lnTo>
                <a:lnTo>
                  <a:pt x="85725" y="0"/>
                </a:lnTo>
                <a:lnTo>
                  <a:pt x="114300" y="49491"/>
                </a:lnTo>
                <a:close/>
              </a:path>
            </a:pathLst>
          </a:custGeom>
          <a:ln w="19050">
            <a:solidFill>
              <a:srgbClr val="FF0000"/>
            </a:solidFill>
          </a:ln>
        </p:spPr>
        <p:txBody>
          <a:bodyPr wrap="square" lIns="0" tIns="0" rIns="0" bIns="0" rtlCol="0"/>
          <a:lstStyle/>
          <a:p/>
        </p:txBody>
      </p:sp>
      <p:sp>
        <p:nvSpPr>
          <p:cNvPr id="81" name="object 81"/>
          <p:cNvSpPr/>
          <p:nvPr/>
        </p:nvSpPr>
        <p:spPr>
          <a:xfrm>
            <a:off x="7188199" y="2242864"/>
            <a:ext cx="66659" cy="98987"/>
          </a:xfrm>
          <a:prstGeom prst="rect">
            <a:avLst/>
          </a:prstGeom>
          <a:blipFill>
            <a:blip r:embed="rId30" cstate="print"/>
            <a:stretch>
              <a:fillRect/>
            </a:stretch>
          </a:blipFill>
        </p:spPr>
        <p:txBody>
          <a:bodyPr wrap="square" lIns="0" tIns="0" rIns="0" bIns="0" rtlCol="0"/>
          <a:lstStyle/>
          <a:p/>
        </p:txBody>
      </p:sp>
      <p:sp>
        <p:nvSpPr>
          <p:cNvPr id="82" name="object 82"/>
          <p:cNvSpPr/>
          <p:nvPr/>
        </p:nvSpPr>
        <p:spPr>
          <a:xfrm>
            <a:off x="7188199" y="2242864"/>
            <a:ext cx="66675" cy="99060"/>
          </a:xfrm>
          <a:custGeom>
            <a:avLst/>
            <a:gdLst/>
            <a:ahLst/>
            <a:cxnLst/>
            <a:rect l="l" t="t" r="r" b="b"/>
            <a:pathLst>
              <a:path w="66675" h="99060">
                <a:moveTo>
                  <a:pt x="66659" y="98987"/>
                </a:moveTo>
                <a:lnTo>
                  <a:pt x="28575" y="98987"/>
                </a:lnTo>
                <a:lnTo>
                  <a:pt x="0" y="49493"/>
                </a:lnTo>
                <a:lnTo>
                  <a:pt x="28575" y="0"/>
                </a:lnTo>
                <a:lnTo>
                  <a:pt x="66659" y="0"/>
                </a:lnTo>
              </a:path>
            </a:pathLst>
          </a:custGeom>
          <a:ln w="19049">
            <a:solidFill>
              <a:srgbClr val="FF0000"/>
            </a:solidFill>
          </a:ln>
        </p:spPr>
        <p:txBody>
          <a:bodyPr wrap="square" lIns="0" tIns="0" rIns="0" bIns="0" rtlCol="0"/>
          <a:lstStyle/>
          <a:p/>
        </p:txBody>
      </p:sp>
      <p:sp>
        <p:nvSpPr>
          <p:cNvPr id="83" name="object 83"/>
          <p:cNvSpPr/>
          <p:nvPr/>
        </p:nvSpPr>
        <p:spPr>
          <a:xfrm>
            <a:off x="6035674" y="4538391"/>
            <a:ext cx="114300" cy="98983"/>
          </a:xfrm>
          <a:prstGeom prst="rect">
            <a:avLst/>
          </a:prstGeom>
          <a:blipFill>
            <a:blip r:embed="rId31" cstate="print"/>
            <a:stretch>
              <a:fillRect/>
            </a:stretch>
          </a:blipFill>
        </p:spPr>
        <p:txBody>
          <a:bodyPr wrap="square" lIns="0" tIns="0" rIns="0" bIns="0" rtlCol="0"/>
          <a:lstStyle/>
          <a:p/>
        </p:txBody>
      </p:sp>
      <p:sp>
        <p:nvSpPr>
          <p:cNvPr id="84" name="object 84"/>
          <p:cNvSpPr/>
          <p:nvPr/>
        </p:nvSpPr>
        <p:spPr>
          <a:xfrm>
            <a:off x="6026148" y="4528866"/>
            <a:ext cx="133350" cy="118033"/>
          </a:xfrm>
          <a:prstGeom prst="rect">
            <a:avLst/>
          </a:prstGeom>
          <a:blipFill>
            <a:blip r:embed="rId32" cstate="print"/>
            <a:stretch>
              <a:fillRect/>
            </a:stretch>
          </a:blipFill>
        </p:spPr>
        <p:txBody>
          <a:bodyPr wrap="square" lIns="0" tIns="0" rIns="0" bIns="0" rtlCol="0"/>
          <a:lstStyle/>
          <a:p/>
        </p:txBody>
      </p:sp>
      <p:sp>
        <p:nvSpPr>
          <p:cNvPr id="85" name="object 85"/>
          <p:cNvSpPr/>
          <p:nvPr/>
        </p:nvSpPr>
        <p:spPr>
          <a:xfrm>
            <a:off x="5359399" y="2414314"/>
            <a:ext cx="114300" cy="98987"/>
          </a:xfrm>
          <a:prstGeom prst="rect">
            <a:avLst/>
          </a:prstGeom>
          <a:blipFill>
            <a:blip r:embed="rId33" cstate="print"/>
            <a:stretch>
              <a:fillRect/>
            </a:stretch>
          </a:blipFill>
        </p:spPr>
        <p:txBody>
          <a:bodyPr wrap="square" lIns="0" tIns="0" rIns="0" bIns="0" rtlCol="0"/>
          <a:lstStyle/>
          <a:p/>
        </p:txBody>
      </p:sp>
      <p:sp>
        <p:nvSpPr>
          <p:cNvPr id="86" name="object 86"/>
          <p:cNvSpPr/>
          <p:nvPr/>
        </p:nvSpPr>
        <p:spPr>
          <a:xfrm>
            <a:off x="5359398" y="2414314"/>
            <a:ext cx="114300" cy="99060"/>
          </a:xfrm>
          <a:custGeom>
            <a:avLst/>
            <a:gdLst/>
            <a:ahLst/>
            <a:cxnLst/>
            <a:rect l="l" t="t" r="r" b="b"/>
            <a:pathLst>
              <a:path w="114300" h="99060">
                <a:moveTo>
                  <a:pt x="114300" y="49493"/>
                </a:moveTo>
                <a:lnTo>
                  <a:pt x="85725" y="98987"/>
                </a:lnTo>
                <a:lnTo>
                  <a:pt x="28575" y="98987"/>
                </a:lnTo>
                <a:lnTo>
                  <a:pt x="0" y="49493"/>
                </a:lnTo>
                <a:lnTo>
                  <a:pt x="28575" y="0"/>
                </a:lnTo>
                <a:lnTo>
                  <a:pt x="85725" y="0"/>
                </a:lnTo>
                <a:lnTo>
                  <a:pt x="114300" y="49493"/>
                </a:lnTo>
                <a:close/>
              </a:path>
            </a:pathLst>
          </a:custGeom>
          <a:ln w="19050">
            <a:solidFill>
              <a:srgbClr val="FF0000"/>
            </a:solidFill>
          </a:ln>
        </p:spPr>
        <p:txBody>
          <a:bodyPr wrap="square" lIns="0" tIns="0" rIns="0" bIns="0" rtlCol="0"/>
          <a:lstStyle/>
          <a:p/>
        </p:txBody>
      </p:sp>
      <p:sp>
        <p:nvSpPr>
          <p:cNvPr id="87" name="object 87"/>
          <p:cNvSpPr/>
          <p:nvPr/>
        </p:nvSpPr>
        <p:spPr>
          <a:xfrm>
            <a:off x="5445124" y="2378083"/>
            <a:ext cx="285750" cy="285750"/>
          </a:xfrm>
          <a:custGeom>
            <a:avLst/>
            <a:gdLst/>
            <a:ahLst/>
            <a:cxnLst/>
            <a:rect l="l" t="t" r="r" b="b"/>
            <a:pathLst>
              <a:path w="285750" h="285750">
                <a:moveTo>
                  <a:pt x="142875" y="285750"/>
                </a:moveTo>
                <a:lnTo>
                  <a:pt x="101403" y="279599"/>
                </a:lnTo>
                <a:lnTo>
                  <a:pt x="63493" y="261670"/>
                </a:lnTo>
                <a:lnTo>
                  <a:pt x="32429" y="233514"/>
                </a:lnTo>
                <a:lnTo>
                  <a:pt x="10877" y="197550"/>
                </a:lnTo>
                <a:lnTo>
                  <a:pt x="685" y="156879"/>
                </a:lnTo>
                <a:lnTo>
                  <a:pt x="0" y="142875"/>
                </a:lnTo>
                <a:lnTo>
                  <a:pt x="171" y="135855"/>
                </a:lnTo>
                <a:lnTo>
                  <a:pt x="8348" y="94749"/>
                </a:lnTo>
                <a:lnTo>
                  <a:pt x="28120" y="57756"/>
                </a:lnTo>
                <a:lnTo>
                  <a:pt x="57753" y="28120"/>
                </a:lnTo>
                <a:lnTo>
                  <a:pt x="94752" y="8348"/>
                </a:lnTo>
                <a:lnTo>
                  <a:pt x="135856" y="171"/>
                </a:lnTo>
                <a:lnTo>
                  <a:pt x="142875" y="0"/>
                </a:lnTo>
                <a:lnTo>
                  <a:pt x="149893" y="171"/>
                </a:lnTo>
                <a:lnTo>
                  <a:pt x="190997" y="8348"/>
                </a:lnTo>
                <a:lnTo>
                  <a:pt x="227988" y="28121"/>
                </a:lnTo>
                <a:lnTo>
                  <a:pt x="257629" y="57757"/>
                </a:lnTo>
                <a:lnTo>
                  <a:pt x="277401" y="94749"/>
                </a:lnTo>
                <a:lnTo>
                  <a:pt x="285578" y="135855"/>
                </a:lnTo>
                <a:lnTo>
                  <a:pt x="285750" y="142875"/>
                </a:lnTo>
                <a:lnTo>
                  <a:pt x="285578" y="149894"/>
                </a:lnTo>
                <a:lnTo>
                  <a:pt x="277401" y="191000"/>
                </a:lnTo>
                <a:lnTo>
                  <a:pt x="257629" y="227992"/>
                </a:lnTo>
                <a:lnTo>
                  <a:pt x="227988" y="257628"/>
                </a:lnTo>
                <a:lnTo>
                  <a:pt x="190997" y="277401"/>
                </a:lnTo>
                <a:lnTo>
                  <a:pt x="149893" y="285578"/>
                </a:lnTo>
                <a:lnTo>
                  <a:pt x="142875" y="285750"/>
                </a:lnTo>
                <a:close/>
              </a:path>
            </a:pathLst>
          </a:custGeom>
          <a:solidFill>
            <a:srgbClr val="00B4EB">
              <a:alpha val="70199"/>
            </a:srgbClr>
          </a:solidFill>
        </p:spPr>
        <p:txBody>
          <a:bodyPr wrap="square" lIns="0" tIns="0" rIns="0" bIns="0" rtlCol="0"/>
          <a:lstStyle/>
          <a:p/>
        </p:txBody>
      </p:sp>
      <p:sp>
        <p:nvSpPr>
          <p:cNvPr id="88" name="object 88"/>
          <p:cNvSpPr/>
          <p:nvPr/>
        </p:nvSpPr>
        <p:spPr>
          <a:xfrm>
            <a:off x="5445123" y="2378083"/>
            <a:ext cx="285750" cy="285750"/>
          </a:xfrm>
          <a:custGeom>
            <a:avLst/>
            <a:gdLst/>
            <a:ahLst/>
            <a:cxnLst/>
            <a:rect l="l" t="t" r="r" b="b"/>
            <a:pathLst>
              <a:path w="285750" h="285750">
                <a:moveTo>
                  <a:pt x="0" y="142875"/>
                </a:moveTo>
                <a:lnTo>
                  <a:pt x="6149" y="184349"/>
                </a:lnTo>
                <a:lnTo>
                  <a:pt x="24079" y="222251"/>
                </a:lnTo>
                <a:lnTo>
                  <a:pt x="52232" y="253319"/>
                </a:lnTo>
                <a:lnTo>
                  <a:pt x="88201" y="274874"/>
                </a:lnTo>
                <a:lnTo>
                  <a:pt x="128872" y="285063"/>
                </a:lnTo>
                <a:lnTo>
                  <a:pt x="142875" y="285750"/>
                </a:lnTo>
                <a:lnTo>
                  <a:pt x="149893" y="285578"/>
                </a:lnTo>
                <a:lnTo>
                  <a:pt x="190997" y="277401"/>
                </a:lnTo>
                <a:lnTo>
                  <a:pt x="227988" y="257628"/>
                </a:lnTo>
                <a:lnTo>
                  <a:pt x="257629" y="227992"/>
                </a:lnTo>
                <a:lnTo>
                  <a:pt x="277401" y="191000"/>
                </a:lnTo>
                <a:lnTo>
                  <a:pt x="285578" y="149894"/>
                </a:lnTo>
                <a:lnTo>
                  <a:pt x="285750" y="142875"/>
                </a:lnTo>
                <a:lnTo>
                  <a:pt x="285578" y="135855"/>
                </a:lnTo>
                <a:lnTo>
                  <a:pt x="277401" y="94749"/>
                </a:lnTo>
                <a:lnTo>
                  <a:pt x="257629" y="57757"/>
                </a:lnTo>
                <a:lnTo>
                  <a:pt x="227988" y="28121"/>
                </a:lnTo>
                <a:lnTo>
                  <a:pt x="190997" y="8348"/>
                </a:lnTo>
                <a:lnTo>
                  <a:pt x="149893" y="171"/>
                </a:lnTo>
                <a:lnTo>
                  <a:pt x="142875" y="0"/>
                </a:lnTo>
                <a:lnTo>
                  <a:pt x="135856" y="171"/>
                </a:lnTo>
                <a:lnTo>
                  <a:pt x="94752" y="8348"/>
                </a:lnTo>
                <a:lnTo>
                  <a:pt x="57753" y="28120"/>
                </a:lnTo>
                <a:lnTo>
                  <a:pt x="28120" y="57756"/>
                </a:lnTo>
                <a:lnTo>
                  <a:pt x="8348" y="94749"/>
                </a:lnTo>
                <a:lnTo>
                  <a:pt x="171" y="135855"/>
                </a:lnTo>
                <a:lnTo>
                  <a:pt x="0" y="142875"/>
                </a:lnTo>
              </a:path>
            </a:pathLst>
          </a:custGeom>
          <a:ln w="28575">
            <a:solidFill>
              <a:srgbClr val="00B4EB"/>
            </a:solidFill>
          </a:ln>
        </p:spPr>
        <p:txBody>
          <a:bodyPr wrap="square" lIns="0" tIns="0" rIns="0" bIns="0" rtlCol="0"/>
          <a:lstStyle/>
          <a:p/>
        </p:txBody>
      </p:sp>
      <p:sp>
        <p:nvSpPr>
          <p:cNvPr id="89" name="object 89"/>
          <p:cNvSpPr/>
          <p:nvPr/>
        </p:nvSpPr>
        <p:spPr>
          <a:xfrm>
            <a:off x="6254749" y="2701933"/>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7"/>
                </a:lnTo>
                <a:lnTo>
                  <a:pt x="57753" y="28120"/>
                </a:lnTo>
                <a:lnTo>
                  <a:pt x="94752" y="8348"/>
                </a:lnTo>
                <a:lnTo>
                  <a:pt x="135856" y="171"/>
                </a:lnTo>
                <a:lnTo>
                  <a:pt x="142875" y="0"/>
                </a:lnTo>
                <a:lnTo>
                  <a:pt x="149893" y="171"/>
                </a:lnTo>
                <a:lnTo>
                  <a:pt x="190997" y="8348"/>
                </a:lnTo>
                <a:lnTo>
                  <a:pt x="227988" y="28120"/>
                </a:lnTo>
                <a:lnTo>
                  <a:pt x="257629" y="57757"/>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FFB360">
              <a:alpha val="70199"/>
            </a:srgbClr>
          </a:solidFill>
        </p:spPr>
        <p:txBody>
          <a:bodyPr wrap="square" lIns="0" tIns="0" rIns="0" bIns="0" rtlCol="0"/>
          <a:lstStyle/>
          <a:p/>
        </p:txBody>
      </p:sp>
      <p:sp>
        <p:nvSpPr>
          <p:cNvPr id="90" name="object 90"/>
          <p:cNvSpPr/>
          <p:nvPr/>
        </p:nvSpPr>
        <p:spPr>
          <a:xfrm>
            <a:off x="6254748" y="2701933"/>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7"/>
                </a:lnTo>
                <a:lnTo>
                  <a:pt x="227988" y="28120"/>
                </a:lnTo>
                <a:lnTo>
                  <a:pt x="190997" y="8348"/>
                </a:lnTo>
                <a:lnTo>
                  <a:pt x="149893" y="171"/>
                </a:lnTo>
                <a:lnTo>
                  <a:pt x="142875" y="0"/>
                </a:lnTo>
                <a:lnTo>
                  <a:pt x="135856" y="171"/>
                </a:lnTo>
                <a:lnTo>
                  <a:pt x="94752" y="8348"/>
                </a:lnTo>
                <a:lnTo>
                  <a:pt x="57753" y="28120"/>
                </a:lnTo>
                <a:lnTo>
                  <a:pt x="28120" y="57757"/>
                </a:lnTo>
                <a:lnTo>
                  <a:pt x="8348" y="94752"/>
                </a:lnTo>
                <a:lnTo>
                  <a:pt x="171" y="135856"/>
                </a:lnTo>
                <a:lnTo>
                  <a:pt x="0" y="142875"/>
                </a:lnTo>
              </a:path>
            </a:pathLst>
          </a:custGeom>
          <a:ln w="28575">
            <a:solidFill>
              <a:srgbClr val="FFB360"/>
            </a:solidFill>
          </a:ln>
        </p:spPr>
        <p:txBody>
          <a:bodyPr wrap="square" lIns="0" tIns="0" rIns="0" bIns="0" rtlCol="0"/>
          <a:lstStyle/>
          <a:p/>
        </p:txBody>
      </p:sp>
      <p:sp>
        <p:nvSpPr>
          <p:cNvPr id="91" name="object 91"/>
          <p:cNvSpPr/>
          <p:nvPr/>
        </p:nvSpPr>
        <p:spPr>
          <a:xfrm>
            <a:off x="6435724" y="3168658"/>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92" y="28120"/>
                </a:lnTo>
                <a:lnTo>
                  <a:pt x="257629" y="57753"/>
                </a:lnTo>
                <a:lnTo>
                  <a:pt x="277401" y="94752"/>
                </a:lnTo>
                <a:lnTo>
                  <a:pt x="285578" y="135856"/>
                </a:lnTo>
                <a:lnTo>
                  <a:pt x="285750" y="142875"/>
                </a:lnTo>
                <a:lnTo>
                  <a:pt x="285578" y="149893"/>
                </a:lnTo>
                <a:lnTo>
                  <a:pt x="277401" y="190997"/>
                </a:lnTo>
                <a:lnTo>
                  <a:pt x="257629" y="227992"/>
                </a:lnTo>
                <a:lnTo>
                  <a:pt x="227992"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92" name="object 92"/>
          <p:cNvSpPr/>
          <p:nvPr/>
        </p:nvSpPr>
        <p:spPr>
          <a:xfrm>
            <a:off x="6435723" y="3168658"/>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92" y="257629"/>
                </a:lnTo>
                <a:lnTo>
                  <a:pt x="257629" y="227992"/>
                </a:lnTo>
                <a:lnTo>
                  <a:pt x="277401" y="190997"/>
                </a:lnTo>
                <a:lnTo>
                  <a:pt x="285578" y="149893"/>
                </a:lnTo>
                <a:lnTo>
                  <a:pt x="285750" y="142875"/>
                </a:lnTo>
                <a:lnTo>
                  <a:pt x="285578" y="135856"/>
                </a:lnTo>
                <a:lnTo>
                  <a:pt x="277401" y="94752"/>
                </a:lnTo>
                <a:lnTo>
                  <a:pt x="257629" y="57753"/>
                </a:lnTo>
                <a:lnTo>
                  <a:pt x="227992"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93" name="object 93"/>
          <p:cNvSpPr/>
          <p:nvPr/>
        </p:nvSpPr>
        <p:spPr>
          <a:xfrm>
            <a:off x="5064124" y="3482983"/>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92" y="28120"/>
                </a:lnTo>
                <a:lnTo>
                  <a:pt x="257629" y="57753"/>
                </a:lnTo>
                <a:lnTo>
                  <a:pt x="277401" y="94752"/>
                </a:lnTo>
                <a:lnTo>
                  <a:pt x="285578" y="135856"/>
                </a:lnTo>
                <a:lnTo>
                  <a:pt x="285750" y="142875"/>
                </a:lnTo>
                <a:lnTo>
                  <a:pt x="285578" y="149893"/>
                </a:lnTo>
                <a:lnTo>
                  <a:pt x="277401" y="190997"/>
                </a:lnTo>
                <a:lnTo>
                  <a:pt x="257629" y="227992"/>
                </a:lnTo>
                <a:lnTo>
                  <a:pt x="227992"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94" name="object 94"/>
          <p:cNvSpPr/>
          <p:nvPr/>
        </p:nvSpPr>
        <p:spPr>
          <a:xfrm>
            <a:off x="5064123" y="3482983"/>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92" y="257629"/>
                </a:lnTo>
                <a:lnTo>
                  <a:pt x="257629" y="227992"/>
                </a:lnTo>
                <a:lnTo>
                  <a:pt x="277401" y="190997"/>
                </a:lnTo>
                <a:lnTo>
                  <a:pt x="285578" y="149893"/>
                </a:lnTo>
                <a:lnTo>
                  <a:pt x="285750" y="142875"/>
                </a:lnTo>
                <a:lnTo>
                  <a:pt x="285578" y="135856"/>
                </a:lnTo>
                <a:lnTo>
                  <a:pt x="277401" y="94752"/>
                </a:lnTo>
                <a:lnTo>
                  <a:pt x="257629" y="57753"/>
                </a:lnTo>
                <a:lnTo>
                  <a:pt x="227992"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95" name="object 95"/>
          <p:cNvSpPr/>
          <p:nvPr/>
        </p:nvSpPr>
        <p:spPr>
          <a:xfrm>
            <a:off x="5235574" y="4730758"/>
            <a:ext cx="285750" cy="285750"/>
          </a:xfrm>
          <a:custGeom>
            <a:avLst/>
            <a:gdLst/>
            <a:ahLst/>
            <a:cxnLst/>
            <a:rect l="l" t="t" r="r" b="b"/>
            <a:pathLst>
              <a:path w="285750" h="285750">
                <a:moveTo>
                  <a:pt x="142875" y="285750"/>
                </a:moveTo>
                <a:lnTo>
                  <a:pt x="101403" y="279600"/>
                </a:lnTo>
                <a:lnTo>
                  <a:pt x="63493" y="261670"/>
                </a:lnTo>
                <a:lnTo>
                  <a:pt x="32429" y="233512"/>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96" name="object 96"/>
          <p:cNvSpPr/>
          <p:nvPr/>
        </p:nvSpPr>
        <p:spPr>
          <a:xfrm>
            <a:off x="5235573" y="4730758"/>
            <a:ext cx="285750" cy="285750"/>
          </a:xfrm>
          <a:custGeom>
            <a:avLst/>
            <a:gdLst/>
            <a:ahLst/>
            <a:cxnLst/>
            <a:rect l="l" t="t" r="r" b="b"/>
            <a:pathLst>
              <a:path w="285750" h="285750">
                <a:moveTo>
                  <a:pt x="0" y="142875"/>
                </a:moveTo>
                <a:lnTo>
                  <a:pt x="6149" y="184346"/>
                </a:lnTo>
                <a:lnTo>
                  <a:pt x="24079" y="22224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97" name="object 97"/>
          <p:cNvSpPr/>
          <p:nvPr/>
        </p:nvSpPr>
        <p:spPr>
          <a:xfrm>
            <a:off x="6216649" y="4664083"/>
            <a:ext cx="285750" cy="285750"/>
          </a:xfrm>
          <a:custGeom>
            <a:avLst/>
            <a:gdLst/>
            <a:ahLst/>
            <a:cxnLst/>
            <a:rect l="l" t="t" r="r" b="b"/>
            <a:pathLst>
              <a:path w="285750" h="285750">
                <a:moveTo>
                  <a:pt x="142875" y="285750"/>
                </a:moveTo>
                <a:lnTo>
                  <a:pt x="101403" y="279600"/>
                </a:lnTo>
                <a:lnTo>
                  <a:pt x="63493" y="261670"/>
                </a:lnTo>
                <a:lnTo>
                  <a:pt x="32429" y="233512"/>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88"/>
                </a:lnTo>
                <a:lnTo>
                  <a:pt x="227988" y="257629"/>
                </a:lnTo>
                <a:lnTo>
                  <a:pt x="190997" y="277401"/>
                </a:lnTo>
                <a:lnTo>
                  <a:pt x="149893" y="285578"/>
                </a:lnTo>
                <a:lnTo>
                  <a:pt x="142875" y="285750"/>
                </a:lnTo>
                <a:close/>
              </a:path>
            </a:pathLst>
          </a:custGeom>
          <a:solidFill>
            <a:srgbClr val="FFB360">
              <a:alpha val="70199"/>
            </a:srgbClr>
          </a:solidFill>
        </p:spPr>
        <p:txBody>
          <a:bodyPr wrap="square" lIns="0" tIns="0" rIns="0" bIns="0" rtlCol="0"/>
          <a:lstStyle/>
          <a:p/>
        </p:txBody>
      </p:sp>
      <p:sp>
        <p:nvSpPr>
          <p:cNvPr id="98" name="object 98"/>
          <p:cNvSpPr/>
          <p:nvPr/>
        </p:nvSpPr>
        <p:spPr>
          <a:xfrm>
            <a:off x="6216648" y="4664083"/>
            <a:ext cx="285750" cy="285750"/>
          </a:xfrm>
          <a:custGeom>
            <a:avLst/>
            <a:gdLst/>
            <a:ahLst/>
            <a:cxnLst/>
            <a:rect l="l" t="t" r="r" b="b"/>
            <a:pathLst>
              <a:path w="285750" h="285750">
                <a:moveTo>
                  <a:pt x="0" y="142875"/>
                </a:moveTo>
                <a:lnTo>
                  <a:pt x="6149" y="184346"/>
                </a:lnTo>
                <a:lnTo>
                  <a:pt x="24079" y="222246"/>
                </a:lnTo>
                <a:lnTo>
                  <a:pt x="52232" y="253320"/>
                </a:lnTo>
                <a:lnTo>
                  <a:pt x="88201" y="274872"/>
                </a:lnTo>
                <a:lnTo>
                  <a:pt x="128872" y="285064"/>
                </a:lnTo>
                <a:lnTo>
                  <a:pt x="142875" y="285750"/>
                </a:lnTo>
                <a:lnTo>
                  <a:pt x="149893" y="285578"/>
                </a:lnTo>
                <a:lnTo>
                  <a:pt x="190997" y="277401"/>
                </a:lnTo>
                <a:lnTo>
                  <a:pt x="227988" y="257629"/>
                </a:lnTo>
                <a:lnTo>
                  <a:pt x="257629" y="227988"/>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FFB360"/>
            </a:solidFill>
          </a:ln>
        </p:spPr>
        <p:txBody>
          <a:bodyPr wrap="square" lIns="0" tIns="0" rIns="0" bIns="0" rtlCol="0"/>
          <a:lstStyle/>
          <a:p/>
        </p:txBody>
      </p:sp>
      <p:sp>
        <p:nvSpPr>
          <p:cNvPr id="99" name="object 99"/>
          <p:cNvSpPr/>
          <p:nvPr/>
        </p:nvSpPr>
        <p:spPr>
          <a:xfrm>
            <a:off x="4645024" y="5130808"/>
            <a:ext cx="285750" cy="161925"/>
          </a:xfrm>
          <a:custGeom>
            <a:avLst/>
            <a:gdLst/>
            <a:ahLst/>
            <a:cxnLst/>
            <a:rect l="l" t="t" r="r" b="b"/>
            <a:pathLst>
              <a:path w="285750" h="161925">
                <a:moveTo>
                  <a:pt x="284443" y="161909"/>
                </a:moveTo>
                <a:lnTo>
                  <a:pt x="1306" y="161909"/>
                </a:lnTo>
                <a:lnTo>
                  <a:pt x="685" y="156877"/>
                </a:lnTo>
                <a:lnTo>
                  <a:pt x="171" y="149893"/>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92" y="28120"/>
                </a:lnTo>
                <a:lnTo>
                  <a:pt x="257629" y="57753"/>
                </a:lnTo>
                <a:lnTo>
                  <a:pt x="277401" y="94752"/>
                </a:lnTo>
                <a:lnTo>
                  <a:pt x="285578" y="135856"/>
                </a:lnTo>
                <a:lnTo>
                  <a:pt x="285750" y="142875"/>
                </a:lnTo>
                <a:lnTo>
                  <a:pt x="285578" y="149893"/>
                </a:lnTo>
                <a:lnTo>
                  <a:pt x="285064" y="156877"/>
                </a:lnTo>
                <a:lnTo>
                  <a:pt x="284443" y="161909"/>
                </a:lnTo>
                <a:close/>
              </a:path>
            </a:pathLst>
          </a:custGeom>
          <a:solidFill>
            <a:srgbClr val="FFB360">
              <a:alpha val="70199"/>
            </a:srgbClr>
          </a:solidFill>
        </p:spPr>
        <p:txBody>
          <a:bodyPr wrap="square" lIns="0" tIns="0" rIns="0" bIns="0" rtlCol="0"/>
          <a:lstStyle/>
          <a:p/>
        </p:txBody>
      </p:sp>
      <p:sp>
        <p:nvSpPr>
          <p:cNvPr id="100" name="object 100"/>
          <p:cNvSpPr/>
          <p:nvPr/>
        </p:nvSpPr>
        <p:spPr>
          <a:xfrm>
            <a:off x="4645023" y="5273683"/>
            <a:ext cx="1905" cy="19050"/>
          </a:xfrm>
          <a:custGeom>
            <a:avLst/>
            <a:gdLst/>
            <a:ahLst/>
            <a:cxnLst/>
            <a:rect l="l" t="t" r="r" b="b"/>
            <a:pathLst>
              <a:path w="1904" h="19050">
                <a:moveTo>
                  <a:pt x="0" y="0"/>
                </a:moveTo>
                <a:lnTo>
                  <a:pt x="171" y="7018"/>
                </a:lnTo>
                <a:lnTo>
                  <a:pt x="685" y="14002"/>
                </a:lnTo>
                <a:lnTo>
                  <a:pt x="1306" y="19034"/>
                </a:lnTo>
              </a:path>
            </a:pathLst>
          </a:custGeom>
          <a:ln w="28575">
            <a:solidFill>
              <a:srgbClr val="FFB360"/>
            </a:solidFill>
          </a:ln>
        </p:spPr>
        <p:txBody>
          <a:bodyPr wrap="square" lIns="0" tIns="0" rIns="0" bIns="0" rtlCol="0"/>
          <a:lstStyle/>
          <a:p/>
        </p:txBody>
      </p:sp>
      <p:sp>
        <p:nvSpPr>
          <p:cNvPr id="101" name="object 101"/>
          <p:cNvSpPr/>
          <p:nvPr/>
        </p:nvSpPr>
        <p:spPr>
          <a:xfrm>
            <a:off x="4645023" y="5130808"/>
            <a:ext cx="285750" cy="161925"/>
          </a:xfrm>
          <a:custGeom>
            <a:avLst/>
            <a:gdLst/>
            <a:ahLst/>
            <a:cxnLst/>
            <a:rect l="l" t="t" r="r" b="b"/>
            <a:pathLst>
              <a:path w="285750" h="161925">
                <a:moveTo>
                  <a:pt x="284443" y="161909"/>
                </a:moveTo>
                <a:lnTo>
                  <a:pt x="285064" y="156877"/>
                </a:lnTo>
                <a:lnTo>
                  <a:pt x="285578" y="149893"/>
                </a:lnTo>
                <a:lnTo>
                  <a:pt x="285750" y="142875"/>
                </a:lnTo>
                <a:lnTo>
                  <a:pt x="285578" y="135856"/>
                </a:lnTo>
                <a:lnTo>
                  <a:pt x="277401" y="94752"/>
                </a:lnTo>
                <a:lnTo>
                  <a:pt x="257629" y="57753"/>
                </a:lnTo>
                <a:lnTo>
                  <a:pt x="227992"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FFB360"/>
            </a:solidFill>
          </a:ln>
        </p:spPr>
        <p:txBody>
          <a:bodyPr wrap="square" lIns="0" tIns="0" rIns="0" bIns="0" rtlCol="0"/>
          <a:lstStyle/>
          <a:p/>
        </p:txBody>
      </p:sp>
      <p:sp>
        <p:nvSpPr>
          <p:cNvPr id="102" name="object 102"/>
          <p:cNvSpPr/>
          <p:nvPr/>
        </p:nvSpPr>
        <p:spPr>
          <a:xfrm>
            <a:off x="5197474" y="5083183"/>
            <a:ext cx="285750" cy="209550"/>
          </a:xfrm>
          <a:custGeom>
            <a:avLst/>
            <a:gdLst/>
            <a:ahLst/>
            <a:cxnLst/>
            <a:rect l="l" t="t" r="r" b="b"/>
            <a:pathLst>
              <a:path w="285750" h="209550">
                <a:moveTo>
                  <a:pt x="269226" y="209534"/>
                </a:moveTo>
                <a:lnTo>
                  <a:pt x="16523" y="209534"/>
                </a:lnTo>
                <a:lnTo>
                  <a:pt x="13722" y="203968"/>
                </a:lnTo>
                <a:lnTo>
                  <a:pt x="1543" y="163828"/>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69226" y="209534"/>
                </a:lnTo>
                <a:close/>
              </a:path>
            </a:pathLst>
          </a:custGeom>
          <a:solidFill>
            <a:srgbClr val="00B4EB">
              <a:alpha val="70199"/>
            </a:srgbClr>
          </a:solidFill>
        </p:spPr>
        <p:txBody>
          <a:bodyPr wrap="square" lIns="0" tIns="0" rIns="0" bIns="0" rtlCol="0"/>
          <a:lstStyle/>
          <a:p/>
        </p:txBody>
      </p:sp>
      <p:sp>
        <p:nvSpPr>
          <p:cNvPr id="103" name="object 103"/>
          <p:cNvSpPr/>
          <p:nvPr/>
        </p:nvSpPr>
        <p:spPr>
          <a:xfrm>
            <a:off x="5197473" y="5226058"/>
            <a:ext cx="17145" cy="66675"/>
          </a:xfrm>
          <a:custGeom>
            <a:avLst/>
            <a:gdLst/>
            <a:ahLst/>
            <a:cxnLst/>
            <a:rect l="l" t="t" r="r" b="b"/>
            <a:pathLst>
              <a:path w="17145" h="66675">
                <a:moveTo>
                  <a:pt x="0" y="0"/>
                </a:moveTo>
                <a:lnTo>
                  <a:pt x="6149" y="41471"/>
                </a:lnTo>
                <a:lnTo>
                  <a:pt x="13722" y="61093"/>
                </a:lnTo>
                <a:lnTo>
                  <a:pt x="16523" y="66659"/>
                </a:lnTo>
              </a:path>
            </a:pathLst>
          </a:custGeom>
          <a:ln w="28575">
            <a:solidFill>
              <a:srgbClr val="00B4EB"/>
            </a:solidFill>
          </a:ln>
        </p:spPr>
        <p:txBody>
          <a:bodyPr wrap="square" lIns="0" tIns="0" rIns="0" bIns="0" rtlCol="0"/>
          <a:lstStyle/>
          <a:p/>
        </p:txBody>
      </p:sp>
      <p:sp>
        <p:nvSpPr>
          <p:cNvPr id="104" name="object 104"/>
          <p:cNvSpPr/>
          <p:nvPr/>
        </p:nvSpPr>
        <p:spPr>
          <a:xfrm>
            <a:off x="5197473" y="5083183"/>
            <a:ext cx="285750" cy="209550"/>
          </a:xfrm>
          <a:custGeom>
            <a:avLst/>
            <a:gdLst/>
            <a:ahLst/>
            <a:cxnLst/>
            <a:rect l="l" t="t" r="r" b="b"/>
            <a:pathLst>
              <a:path w="285750" h="209550">
                <a:moveTo>
                  <a:pt x="269226" y="209534"/>
                </a:moveTo>
                <a:lnTo>
                  <a:pt x="283006" y="170745"/>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00B4EB"/>
            </a:solidFill>
          </a:ln>
        </p:spPr>
        <p:txBody>
          <a:bodyPr wrap="square" lIns="0" tIns="0" rIns="0" bIns="0" rtlCol="0"/>
          <a:lstStyle/>
          <a:p/>
        </p:txBody>
      </p:sp>
      <p:sp>
        <p:nvSpPr>
          <p:cNvPr id="105" name="object 105"/>
          <p:cNvSpPr/>
          <p:nvPr/>
        </p:nvSpPr>
        <p:spPr>
          <a:xfrm>
            <a:off x="4892674" y="4187833"/>
            <a:ext cx="285750" cy="285750"/>
          </a:xfrm>
          <a:custGeom>
            <a:avLst/>
            <a:gdLst/>
            <a:ahLst/>
            <a:cxnLst/>
            <a:rect l="l" t="t" r="r" b="b"/>
            <a:pathLst>
              <a:path w="285750" h="285750">
                <a:moveTo>
                  <a:pt x="142875" y="285750"/>
                </a:moveTo>
                <a:lnTo>
                  <a:pt x="101403" y="279600"/>
                </a:lnTo>
                <a:lnTo>
                  <a:pt x="63493" y="261670"/>
                </a:lnTo>
                <a:lnTo>
                  <a:pt x="32429" y="233512"/>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88"/>
                </a:lnTo>
                <a:lnTo>
                  <a:pt x="227988" y="257629"/>
                </a:lnTo>
                <a:lnTo>
                  <a:pt x="190997" y="277401"/>
                </a:lnTo>
                <a:lnTo>
                  <a:pt x="149893" y="285578"/>
                </a:lnTo>
                <a:lnTo>
                  <a:pt x="142875" y="285750"/>
                </a:lnTo>
                <a:close/>
              </a:path>
            </a:pathLst>
          </a:custGeom>
          <a:solidFill>
            <a:srgbClr val="8000FF">
              <a:alpha val="70199"/>
            </a:srgbClr>
          </a:solidFill>
        </p:spPr>
        <p:txBody>
          <a:bodyPr wrap="square" lIns="0" tIns="0" rIns="0" bIns="0" rtlCol="0"/>
          <a:lstStyle/>
          <a:p/>
        </p:txBody>
      </p:sp>
      <p:sp>
        <p:nvSpPr>
          <p:cNvPr id="106" name="object 106"/>
          <p:cNvSpPr/>
          <p:nvPr/>
        </p:nvSpPr>
        <p:spPr>
          <a:xfrm>
            <a:off x="4892673" y="4187833"/>
            <a:ext cx="285750" cy="285750"/>
          </a:xfrm>
          <a:custGeom>
            <a:avLst/>
            <a:gdLst/>
            <a:ahLst/>
            <a:cxnLst/>
            <a:rect l="l" t="t" r="r" b="b"/>
            <a:pathLst>
              <a:path w="285750" h="285750">
                <a:moveTo>
                  <a:pt x="0" y="142875"/>
                </a:moveTo>
                <a:lnTo>
                  <a:pt x="6149" y="184346"/>
                </a:lnTo>
                <a:lnTo>
                  <a:pt x="24079" y="222246"/>
                </a:lnTo>
                <a:lnTo>
                  <a:pt x="52232" y="253320"/>
                </a:lnTo>
                <a:lnTo>
                  <a:pt x="88201" y="274872"/>
                </a:lnTo>
                <a:lnTo>
                  <a:pt x="128872" y="285064"/>
                </a:lnTo>
                <a:lnTo>
                  <a:pt x="142875" y="285750"/>
                </a:lnTo>
                <a:lnTo>
                  <a:pt x="149893" y="285578"/>
                </a:lnTo>
                <a:lnTo>
                  <a:pt x="190997" y="277401"/>
                </a:lnTo>
                <a:lnTo>
                  <a:pt x="227988" y="257629"/>
                </a:lnTo>
                <a:lnTo>
                  <a:pt x="257629" y="227988"/>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00FF"/>
            </a:solidFill>
          </a:ln>
        </p:spPr>
        <p:txBody>
          <a:bodyPr wrap="square" lIns="0" tIns="0" rIns="0" bIns="0" rtlCol="0"/>
          <a:lstStyle/>
          <a:p/>
        </p:txBody>
      </p:sp>
      <p:sp>
        <p:nvSpPr>
          <p:cNvPr id="107" name="object 107"/>
          <p:cNvSpPr/>
          <p:nvPr/>
        </p:nvSpPr>
        <p:spPr>
          <a:xfrm>
            <a:off x="6264274" y="3978283"/>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108" name="object 108"/>
          <p:cNvSpPr/>
          <p:nvPr/>
        </p:nvSpPr>
        <p:spPr>
          <a:xfrm>
            <a:off x="6264273" y="3978283"/>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109" name="object 109"/>
          <p:cNvSpPr/>
          <p:nvPr/>
        </p:nvSpPr>
        <p:spPr>
          <a:xfrm>
            <a:off x="5873749" y="4997458"/>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7"/>
                </a:lnTo>
                <a:lnTo>
                  <a:pt x="57753" y="28120"/>
                </a:lnTo>
                <a:lnTo>
                  <a:pt x="94752" y="8348"/>
                </a:lnTo>
                <a:lnTo>
                  <a:pt x="135856" y="171"/>
                </a:lnTo>
                <a:lnTo>
                  <a:pt x="142875" y="0"/>
                </a:lnTo>
                <a:lnTo>
                  <a:pt x="149893" y="171"/>
                </a:lnTo>
                <a:lnTo>
                  <a:pt x="190997" y="8348"/>
                </a:lnTo>
                <a:lnTo>
                  <a:pt x="227988" y="28120"/>
                </a:lnTo>
                <a:lnTo>
                  <a:pt x="257629" y="57757"/>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110" name="object 110"/>
          <p:cNvSpPr/>
          <p:nvPr/>
        </p:nvSpPr>
        <p:spPr>
          <a:xfrm>
            <a:off x="5873748" y="4997458"/>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7"/>
                </a:lnTo>
                <a:lnTo>
                  <a:pt x="227988" y="28120"/>
                </a:lnTo>
                <a:lnTo>
                  <a:pt x="190997" y="8348"/>
                </a:lnTo>
                <a:lnTo>
                  <a:pt x="149893" y="171"/>
                </a:lnTo>
                <a:lnTo>
                  <a:pt x="142875" y="0"/>
                </a:lnTo>
                <a:lnTo>
                  <a:pt x="135856" y="171"/>
                </a:lnTo>
                <a:lnTo>
                  <a:pt x="94752" y="8348"/>
                </a:lnTo>
                <a:lnTo>
                  <a:pt x="57753" y="28120"/>
                </a:lnTo>
                <a:lnTo>
                  <a:pt x="28120" y="57757"/>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111" name="object 111"/>
          <p:cNvSpPr/>
          <p:nvPr/>
        </p:nvSpPr>
        <p:spPr>
          <a:xfrm>
            <a:off x="5864224" y="3149608"/>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7"/>
                </a:lnTo>
                <a:lnTo>
                  <a:pt x="57753" y="28120"/>
                </a:lnTo>
                <a:lnTo>
                  <a:pt x="94752" y="8348"/>
                </a:lnTo>
                <a:lnTo>
                  <a:pt x="135856" y="171"/>
                </a:lnTo>
                <a:lnTo>
                  <a:pt x="142875" y="0"/>
                </a:lnTo>
                <a:lnTo>
                  <a:pt x="149893" y="171"/>
                </a:lnTo>
                <a:lnTo>
                  <a:pt x="190997" y="8348"/>
                </a:lnTo>
                <a:lnTo>
                  <a:pt x="227992" y="28120"/>
                </a:lnTo>
                <a:lnTo>
                  <a:pt x="257629" y="57757"/>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FFB360">
              <a:alpha val="70199"/>
            </a:srgbClr>
          </a:solidFill>
        </p:spPr>
        <p:txBody>
          <a:bodyPr wrap="square" lIns="0" tIns="0" rIns="0" bIns="0" rtlCol="0"/>
          <a:lstStyle/>
          <a:p/>
        </p:txBody>
      </p:sp>
      <p:sp>
        <p:nvSpPr>
          <p:cNvPr id="112" name="object 112"/>
          <p:cNvSpPr/>
          <p:nvPr/>
        </p:nvSpPr>
        <p:spPr>
          <a:xfrm>
            <a:off x="5864223" y="3149608"/>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7"/>
                </a:lnTo>
                <a:lnTo>
                  <a:pt x="227992" y="28120"/>
                </a:lnTo>
                <a:lnTo>
                  <a:pt x="190997" y="8348"/>
                </a:lnTo>
                <a:lnTo>
                  <a:pt x="149893" y="171"/>
                </a:lnTo>
                <a:lnTo>
                  <a:pt x="142875" y="0"/>
                </a:lnTo>
                <a:lnTo>
                  <a:pt x="135856" y="171"/>
                </a:lnTo>
                <a:lnTo>
                  <a:pt x="94752" y="8348"/>
                </a:lnTo>
                <a:lnTo>
                  <a:pt x="57753" y="28120"/>
                </a:lnTo>
                <a:lnTo>
                  <a:pt x="28120" y="57757"/>
                </a:lnTo>
                <a:lnTo>
                  <a:pt x="8348" y="94752"/>
                </a:lnTo>
                <a:lnTo>
                  <a:pt x="171" y="135856"/>
                </a:lnTo>
                <a:lnTo>
                  <a:pt x="0" y="142875"/>
                </a:lnTo>
              </a:path>
            </a:pathLst>
          </a:custGeom>
          <a:ln w="28575">
            <a:solidFill>
              <a:srgbClr val="FFB360"/>
            </a:solidFill>
          </a:ln>
        </p:spPr>
        <p:txBody>
          <a:bodyPr wrap="square" lIns="0" tIns="0" rIns="0" bIns="0" rtlCol="0"/>
          <a:lstStyle/>
          <a:p/>
        </p:txBody>
      </p:sp>
      <p:sp>
        <p:nvSpPr>
          <p:cNvPr id="113" name="object 113"/>
          <p:cNvSpPr/>
          <p:nvPr/>
        </p:nvSpPr>
        <p:spPr>
          <a:xfrm>
            <a:off x="7026274" y="2892433"/>
            <a:ext cx="228600" cy="285750"/>
          </a:xfrm>
          <a:custGeom>
            <a:avLst/>
            <a:gdLst/>
            <a:ahLst/>
            <a:cxnLst/>
            <a:rect l="l" t="t" r="r" b="b"/>
            <a:pathLst>
              <a:path w="22860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7"/>
                </a:lnTo>
                <a:lnTo>
                  <a:pt x="57757" y="28120"/>
                </a:lnTo>
                <a:lnTo>
                  <a:pt x="94752" y="8348"/>
                </a:lnTo>
                <a:lnTo>
                  <a:pt x="135856" y="171"/>
                </a:lnTo>
                <a:lnTo>
                  <a:pt x="142875" y="0"/>
                </a:lnTo>
                <a:lnTo>
                  <a:pt x="149893" y="171"/>
                </a:lnTo>
                <a:lnTo>
                  <a:pt x="190997" y="8348"/>
                </a:lnTo>
                <a:lnTo>
                  <a:pt x="227988" y="28120"/>
                </a:lnTo>
                <a:lnTo>
                  <a:pt x="228584" y="28585"/>
                </a:lnTo>
                <a:lnTo>
                  <a:pt x="228584" y="257164"/>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114" name="object 114"/>
          <p:cNvSpPr/>
          <p:nvPr/>
        </p:nvSpPr>
        <p:spPr>
          <a:xfrm>
            <a:off x="7026274" y="3035308"/>
            <a:ext cx="228600" cy="142875"/>
          </a:xfrm>
          <a:custGeom>
            <a:avLst/>
            <a:gdLst/>
            <a:ahLst/>
            <a:cxnLst/>
            <a:rect l="l" t="t" r="r" b="b"/>
            <a:pathLst>
              <a:path w="228600" h="142875">
                <a:moveTo>
                  <a:pt x="0" y="0"/>
                </a:moveTo>
                <a:lnTo>
                  <a:pt x="6149" y="41471"/>
                </a:lnTo>
                <a:lnTo>
                  <a:pt x="24079" y="79381"/>
                </a:lnTo>
                <a:lnTo>
                  <a:pt x="52236" y="110445"/>
                </a:lnTo>
                <a:lnTo>
                  <a:pt x="88201" y="131997"/>
                </a:lnTo>
                <a:lnTo>
                  <a:pt x="128872" y="142189"/>
                </a:lnTo>
                <a:lnTo>
                  <a:pt x="142875" y="142875"/>
                </a:lnTo>
                <a:lnTo>
                  <a:pt x="149893" y="142703"/>
                </a:lnTo>
                <a:lnTo>
                  <a:pt x="190997" y="134526"/>
                </a:lnTo>
                <a:lnTo>
                  <a:pt x="227988" y="114754"/>
                </a:lnTo>
                <a:lnTo>
                  <a:pt x="228584" y="114289"/>
                </a:lnTo>
              </a:path>
            </a:pathLst>
          </a:custGeom>
          <a:ln w="28575">
            <a:solidFill>
              <a:srgbClr val="80FFB4"/>
            </a:solidFill>
          </a:ln>
        </p:spPr>
        <p:txBody>
          <a:bodyPr wrap="square" lIns="0" tIns="0" rIns="0" bIns="0" rtlCol="0"/>
          <a:lstStyle/>
          <a:p/>
        </p:txBody>
      </p:sp>
      <p:sp>
        <p:nvSpPr>
          <p:cNvPr id="115" name="object 115"/>
          <p:cNvSpPr/>
          <p:nvPr/>
        </p:nvSpPr>
        <p:spPr>
          <a:xfrm>
            <a:off x="7026274" y="2892433"/>
            <a:ext cx="228600" cy="142875"/>
          </a:xfrm>
          <a:custGeom>
            <a:avLst/>
            <a:gdLst/>
            <a:ahLst/>
            <a:cxnLst/>
            <a:rect l="l" t="t" r="r" b="b"/>
            <a:pathLst>
              <a:path w="228600" h="142875">
                <a:moveTo>
                  <a:pt x="228584" y="28585"/>
                </a:moveTo>
                <a:lnTo>
                  <a:pt x="190997" y="8348"/>
                </a:lnTo>
                <a:lnTo>
                  <a:pt x="149893" y="171"/>
                </a:lnTo>
                <a:lnTo>
                  <a:pt x="142875" y="0"/>
                </a:lnTo>
                <a:lnTo>
                  <a:pt x="135856" y="171"/>
                </a:lnTo>
                <a:lnTo>
                  <a:pt x="94752" y="8348"/>
                </a:lnTo>
                <a:lnTo>
                  <a:pt x="57757" y="28120"/>
                </a:lnTo>
                <a:lnTo>
                  <a:pt x="28120" y="57757"/>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116" name="object 116"/>
          <p:cNvSpPr/>
          <p:nvPr/>
        </p:nvSpPr>
        <p:spPr>
          <a:xfrm>
            <a:off x="6826249" y="3273433"/>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117" name="object 117"/>
          <p:cNvSpPr/>
          <p:nvPr/>
        </p:nvSpPr>
        <p:spPr>
          <a:xfrm>
            <a:off x="6826249" y="3273433"/>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118" name="object 118"/>
          <p:cNvSpPr/>
          <p:nvPr/>
        </p:nvSpPr>
        <p:spPr>
          <a:xfrm>
            <a:off x="6673849" y="4435483"/>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88" y="28120"/>
                </a:lnTo>
                <a:lnTo>
                  <a:pt x="257629" y="57753"/>
                </a:lnTo>
                <a:lnTo>
                  <a:pt x="277401" y="94752"/>
                </a:lnTo>
                <a:lnTo>
                  <a:pt x="285578" y="135856"/>
                </a:lnTo>
                <a:lnTo>
                  <a:pt x="285750" y="142875"/>
                </a:lnTo>
                <a:lnTo>
                  <a:pt x="285578" y="149893"/>
                </a:lnTo>
                <a:lnTo>
                  <a:pt x="277401" y="190997"/>
                </a:lnTo>
                <a:lnTo>
                  <a:pt x="257629" y="227992"/>
                </a:lnTo>
                <a:lnTo>
                  <a:pt x="227988" y="257629"/>
                </a:lnTo>
                <a:lnTo>
                  <a:pt x="190997" y="277401"/>
                </a:lnTo>
                <a:lnTo>
                  <a:pt x="149893" y="285578"/>
                </a:lnTo>
                <a:lnTo>
                  <a:pt x="142875" y="285750"/>
                </a:lnTo>
                <a:close/>
              </a:path>
            </a:pathLst>
          </a:custGeom>
          <a:solidFill>
            <a:srgbClr val="FFB360">
              <a:alpha val="70199"/>
            </a:srgbClr>
          </a:solidFill>
        </p:spPr>
        <p:txBody>
          <a:bodyPr wrap="square" lIns="0" tIns="0" rIns="0" bIns="0" rtlCol="0"/>
          <a:lstStyle/>
          <a:p/>
        </p:txBody>
      </p:sp>
      <p:sp>
        <p:nvSpPr>
          <p:cNvPr id="119" name="object 119"/>
          <p:cNvSpPr/>
          <p:nvPr/>
        </p:nvSpPr>
        <p:spPr>
          <a:xfrm>
            <a:off x="6673849" y="4435483"/>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3"/>
                </a:lnTo>
                <a:lnTo>
                  <a:pt x="285750" y="142875"/>
                </a:lnTo>
                <a:lnTo>
                  <a:pt x="285578" y="135856"/>
                </a:lnTo>
                <a:lnTo>
                  <a:pt x="277401" y="94752"/>
                </a:lnTo>
                <a:lnTo>
                  <a:pt x="257629" y="57753"/>
                </a:lnTo>
                <a:lnTo>
                  <a:pt x="227988"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FFB360"/>
            </a:solidFill>
          </a:ln>
        </p:spPr>
        <p:txBody>
          <a:bodyPr wrap="square" lIns="0" tIns="0" rIns="0" bIns="0" rtlCol="0"/>
          <a:lstStyle/>
          <a:p/>
        </p:txBody>
      </p:sp>
      <p:sp>
        <p:nvSpPr>
          <p:cNvPr id="120" name="object 120"/>
          <p:cNvSpPr/>
          <p:nvPr/>
        </p:nvSpPr>
        <p:spPr>
          <a:xfrm>
            <a:off x="5730874" y="3797308"/>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7"/>
                </a:lnTo>
                <a:lnTo>
                  <a:pt x="0" y="142875"/>
                </a:lnTo>
                <a:lnTo>
                  <a:pt x="171" y="135856"/>
                </a:lnTo>
                <a:lnTo>
                  <a:pt x="8348" y="94752"/>
                </a:lnTo>
                <a:lnTo>
                  <a:pt x="28120" y="57753"/>
                </a:lnTo>
                <a:lnTo>
                  <a:pt x="57753" y="28120"/>
                </a:lnTo>
                <a:lnTo>
                  <a:pt x="94752" y="8348"/>
                </a:lnTo>
                <a:lnTo>
                  <a:pt x="135856" y="171"/>
                </a:lnTo>
                <a:lnTo>
                  <a:pt x="142875" y="0"/>
                </a:lnTo>
                <a:lnTo>
                  <a:pt x="149893" y="171"/>
                </a:lnTo>
                <a:lnTo>
                  <a:pt x="190997" y="8348"/>
                </a:lnTo>
                <a:lnTo>
                  <a:pt x="227992" y="28120"/>
                </a:lnTo>
                <a:lnTo>
                  <a:pt x="257629" y="57753"/>
                </a:lnTo>
                <a:lnTo>
                  <a:pt x="277401" y="94752"/>
                </a:lnTo>
                <a:lnTo>
                  <a:pt x="285578" y="135856"/>
                </a:lnTo>
                <a:lnTo>
                  <a:pt x="285750" y="142875"/>
                </a:lnTo>
                <a:lnTo>
                  <a:pt x="285578" y="149893"/>
                </a:lnTo>
                <a:lnTo>
                  <a:pt x="277401" y="190997"/>
                </a:lnTo>
                <a:lnTo>
                  <a:pt x="257629" y="227992"/>
                </a:lnTo>
                <a:lnTo>
                  <a:pt x="227992" y="257629"/>
                </a:lnTo>
                <a:lnTo>
                  <a:pt x="190997" y="277401"/>
                </a:lnTo>
                <a:lnTo>
                  <a:pt x="149893" y="285578"/>
                </a:lnTo>
                <a:lnTo>
                  <a:pt x="142875" y="285750"/>
                </a:lnTo>
                <a:close/>
              </a:path>
            </a:pathLst>
          </a:custGeom>
          <a:solidFill>
            <a:srgbClr val="80FFB4">
              <a:alpha val="70199"/>
            </a:srgbClr>
          </a:solidFill>
        </p:spPr>
        <p:txBody>
          <a:bodyPr wrap="square" lIns="0" tIns="0" rIns="0" bIns="0" rtlCol="0"/>
          <a:lstStyle/>
          <a:p/>
        </p:txBody>
      </p:sp>
      <p:sp>
        <p:nvSpPr>
          <p:cNvPr id="121" name="object 121"/>
          <p:cNvSpPr/>
          <p:nvPr/>
        </p:nvSpPr>
        <p:spPr>
          <a:xfrm>
            <a:off x="5730873" y="3797308"/>
            <a:ext cx="285750" cy="285750"/>
          </a:xfrm>
          <a:custGeom>
            <a:avLst/>
            <a:gdLst/>
            <a:ahLst/>
            <a:cxnLst/>
            <a:rect l="l" t="t" r="r" b="b"/>
            <a:pathLst>
              <a:path w="285750" h="285750">
                <a:moveTo>
                  <a:pt x="0" y="142875"/>
                </a:moveTo>
                <a:lnTo>
                  <a:pt x="6149" y="184346"/>
                </a:lnTo>
                <a:lnTo>
                  <a:pt x="24079" y="222256"/>
                </a:lnTo>
                <a:lnTo>
                  <a:pt x="52232" y="253320"/>
                </a:lnTo>
                <a:lnTo>
                  <a:pt x="88201" y="274872"/>
                </a:lnTo>
                <a:lnTo>
                  <a:pt x="128872" y="285064"/>
                </a:lnTo>
                <a:lnTo>
                  <a:pt x="142875" y="285750"/>
                </a:lnTo>
                <a:lnTo>
                  <a:pt x="149893" y="285578"/>
                </a:lnTo>
                <a:lnTo>
                  <a:pt x="190997" y="277401"/>
                </a:lnTo>
                <a:lnTo>
                  <a:pt x="227992" y="257629"/>
                </a:lnTo>
                <a:lnTo>
                  <a:pt x="257629" y="227992"/>
                </a:lnTo>
                <a:lnTo>
                  <a:pt x="277401" y="190997"/>
                </a:lnTo>
                <a:lnTo>
                  <a:pt x="285578" y="149893"/>
                </a:lnTo>
                <a:lnTo>
                  <a:pt x="285750" y="142875"/>
                </a:lnTo>
                <a:lnTo>
                  <a:pt x="285578" y="135856"/>
                </a:lnTo>
                <a:lnTo>
                  <a:pt x="277401" y="94752"/>
                </a:lnTo>
                <a:lnTo>
                  <a:pt x="257629" y="57753"/>
                </a:lnTo>
                <a:lnTo>
                  <a:pt x="227992" y="28120"/>
                </a:lnTo>
                <a:lnTo>
                  <a:pt x="190997" y="8348"/>
                </a:lnTo>
                <a:lnTo>
                  <a:pt x="149893" y="171"/>
                </a:lnTo>
                <a:lnTo>
                  <a:pt x="142875" y="0"/>
                </a:lnTo>
                <a:lnTo>
                  <a:pt x="135856" y="171"/>
                </a:lnTo>
                <a:lnTo>
                  <a:pt x="94752" y="8348"/>
                </a:lnTo>
                <a:lnTo>
                  <a:pt x="57753" y="28120"/>
                </a:lnTo>
                <a:lnTo>
                  <a:pt x="28120" y="57753"/>
                </a:lnTo>
                <a:lnTo>
                  <a:pt x="8348" y="94752"/>
                </a:lnTo>
                <a:lnTo>
                  <a:pt x="171" y="135856"/>
                </a:lnTo>
                <a:lnTo>
                  <a:pt x="0" y="142875"/>
                </a:lnTo>
              </a:path>
            </a:pathLst>
          </a:custGeom>
          <a:ln w="28575">
            <a:solidFill>
              <a:srgbClr val="80FFB4"/>
            </a:solidFill>
          </a:ln>
        </p:spPr>
        <p:txBody>
          <a:bodyPr wrap="square" lIns="0" tIns="0" rIns="0" bIns="0" rtlCol="0"/>
          <a:lstStyle/>
          <a:p/>
        </p:txBody>
      </p:sp>
      <p:sp>
        <p:nvSpPr>
          <p:cNvPr id="122" name="object 122"/>
          <p:cNvSpPr/>
          <p:nvPr/>
        </p:nvSpPr>
        <p:spPr>
          <a:xfrm>
            <a:off x="5226049" y="2559058"/>
            <a:ext cx="285750" cy="285750"/>
          </a:xfrm>
          <a:custGeom>
            <a:avLst/>
            <a:gdLst/>
            <a:ahLst/>
            <a:cxnLst/>
            <a:rect l="l" t="t" r="r" b="b"/>
            <a:pathLst>
              <a:path w="285750" h="285750">
                <a:moveTo>
                  <a:pt x="142875" y="285750"/>
                </a:moveTo>
                <a:lnTo>
                  <a:pt x="101403" y="279600"/>
                </a:lnTo>
                <a:lnTo>
                  <a:pt x="63493" y="261670"/>
                </a:lnTo>
                <a:lnTo>
                  <a:pt x="32429" y="233513"/>
                </a:lnTo>
                <a:lnTo>
                  <a:pt x="10877" y="197548"/>
                </a:lnTo>
                <a:lnTo>
                  <a:pt x="685" y="156879"/>
                </a:lnTo>
                <a:lnTo>
                  <a:pt x="0" y="142875"/>
                </a:lnTo>
                <a:lnTo>
                  <a:pt x="171" y="135855"/>
                </a:lnTo>
                <a:lnTo>
                  <a:pt x="8348" y="94749"/>
                </a:lnTo>
                <a:lnTo>
                  <a:pt x="28120" y="57756"/>
                </a:lnTo>
                <a:lnTo>
                  <a:pt x="57757" y="28120"/>
                </a:lnTo>
                <a:lnTo>
                  <a:pt x="94752" y="8348"/>
                </a:lnTo>
                <a:lnTo>
                  <a:pt x="135856" y="171"/>
                </a:lnTo>
                <a:lnTo>
                  <a:pt x="142875" y="0"/>
                </a:lnTo>
                <a:lnTo>
                  <a:pt x="149893" y="171"/>
                </a:lnTo>
                <a:lnTo>
                  <a:pt x="190997" y="8348"/>
                </a:lnTo>
                <a:lnTo>
                  <a:pt x="227992" y="28121"/>
                </a:lnTo>
                <a:lnTo>
                  <a:pt x="257629" y="57756"/>
                </a:lnTo>
                <a:lnTo>
                  <a:pt x="277401" y="94749"/>
                </a:lnTo>
                <a:lnTo>
                  <a:pt x="285578" y="135855"/>
                </a:lnTo>
                <a:lnTo>
                  <a:pt x="285750" y="142875"/>
                </a:lnTo>
                <a:lnTo>
                  <a:pt x="285578" y="149894"/>
                </a:lnTo>
                <a:lnTo>
                  <a:pt x="277401" y="190997"/>
                </a:lnTo>
                <a:lnTo>
                  <a:pt x="257629" y="227992"/>
                </a:lnTo>
                <a:lnTo>
                  <a:pt x="227988" y="257629"/>
                </a:lnTo>
                <a:lnTo>
                  <a:pt x="190997" y="277401"/>
                </a:lnTo>
                <a:lnTo>
                  <a:pt x="149893" y="285578"/>
                </a:lnTo>
                <a:lnTo>
                  <a:pt x="142875" y="285750"/>
                </a:lnTo>
                <a:close/>
              </a:path>
            </a:pathLst>
          </a:custGeom>
          <a:solidFill>
            <a:srgbClr val="00B4EB">
              <a:alpha val="70199"/>
            </a:srgbClr>
          </a:solidFill>
        </p:spPr>
        <p:txBody>
          <a:bodyPr wrap="square" lIns="0" tIns="0" rIns="0" bIns="0" rtlCol="0"/>
          <a:lstStyle/>
          <a:p/>
        </p:txBody>
      </p:sp>
      <p:sp>
        <p:nvSpPr>
          <p:cNvPr id="123" name="object 123"/>
          <p:cNvSpPr/>
          <p:nvPr/>
        </p:nvSpPr>
        <p:spPr>
          <a:xfrm>
            <a:off x="5226048" y="2559058"/>
            <a:ext cx="285750" cy="285750"/>
          </a:xfrm>
          <a:custGeom>
            <a:avLst/>
            <a:gdLst/>
            <a:ahLst/>
            <a:cxnLst/>
            <a:rect l="l" t="t" r="r" b="b"/>
            <a:pathLst>
              <a:path w="285750" h="285750">
                <a:moveTo>
                  <a:pt x="0" y="142875"/>
                </a:moveTo>
                <a:lnTo>
                  <a:pt x="6149" y="184347"/>
                </a:lnTo>
                <a:lnTo>
                  <a:pt x="24079" y="222256"/>
                </a:lnTo>
                <a:lnTo>
                  <a:pt x="52232" y="253320"/>
                </a:lnTo>
                <a:lnTo>
                  <a:pt x="88201" y="274872"/>
                </a:lnTo>
                <a:lnTo>
                  <a:pt x="128872" y="285064"/>
                </a:lnTo>
                <a:lnTo>
                  <a:pt x="142875" y="285750"/>
                </a:lnTo>
                <a:lnTo>
                  <a:pt x="149893" y="285578"/>
                </a:lnTo>
                <a:lnTo>
                  <a:pt x="190997" y="277401"/>
                </a:lnTo>
                <a:lnTo>
                  <a:pt x="227988" y="257629"/>
                </a:lnTo>
                <a:lnTo>
                  <a:pt x="257629" y="227992"/>
                </a:lnTo>
                <a:lnTo>
                  <a:pt x="277401" y="190997"/>
                </a:lnTo>
                <a:lnTo>
                  <a:pt x="285578" y="149894"/>
                </a:lnTo>
                <a:lnTo>
                  <a:pt x="285750" y="142875"/>
                </a:lnTo>
                <a:lnTo>
                  <a:pt x="285578" y="135855"/>
                </a:lnTo>
                <a:lnTo>
                  <a:pt x="277401" y="94749"/>
                </a:lnTo>
                <a:lnTo>
                  <a:pt x="257629" y="57756"/>
                </a:lnTo>
                <a:lnTo>
                  <a:pt x="227992" y="28121"/>
                </a:lnTo>
                <a:lnTo>
                  <a:pt x="190997" y="8348"/>
                </a:lnTo>
                <a:lnTo>
                  <a:pt x="149893" y="171"/>
                </a:lnTo>
                <a:lnTo>
                  <a:pt x="142875" y="0"/>
                </a:lnTo>
                <a:lnTo>
                  <a:pt x="135856" y="171"/>
                </a:lnTo>
                <a:lnTo>
                  <a:pt x="94752" y="8348"/>
                </a:lnTo>
                <a:lnTo>
                  <a:pt x="57757" y="28120"/>
                </a:lnTo>
                <a:lnTo>
                  <a:pt x="28120" y="57756"/>
                </a:lnTo>
                <a:lnTo>
                  <a:pt x="8348" y="94749"/>
                </a:lnTo>
                <a:lnTo>
                  <a:pt x="171" y="135855"/>
                </a:lnTo>
                <a:lnTo>
                  <a:pt x="0" y="142875"/>
                </a:lnTo>
              </a:path>
            </a:pathLst>
          </a:custGeom>
          <a:ln w="28575">
            <a:solidFill>
              <a:srgbClr val="00B4EB"/>
            </a:solidFill>
          </a:ln>
        </p:spPr>
        <p:txBody>
          <a:bodyPr wrap="square" lIns="0" tIns="0" rIns="0" bIns="0" rtlCol="0"/>
          <a:lstStyle/>
          <a:p/>
        </p:txBody>
      </p:sp>
      <p:sp>
        <p:nvSpPr>
          <p:cNvPr id="124" name="object 124"/>
          <p:cNvSpPr/>
          <p:nvPr/>
        </p:nvSpPr>
        <p:spPr>
          <a:xfrm>
            <a:off x="1501774" y="1882783"/>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125" name="object 125"/>
          <p:cNvSpPr/>
          <p:nvPr/>
        </p:nvSpPr>
        <p:spPr>
          <a:xfrm>
            <a:off x="1511299" y="2173295"/>
            <a:ext cx="285750" cy="0"/>
          </a:xfrm>
          <a:custGeom>
            <a:avLst/>
            <a:gdLst/>
            <a:ahLst/>
            <a:cxnLst/>
            <a:rect l="l" t="t" r="r" b="b"/>
            <a:pathLst>
              <a:path w="285750" h="0">
                <a:moveTo>
                  <a:pt x="0" y="0"/>
                </a:moveTo>
                <a:lnTo>
                  <a:pt x="285749" y="0"/>
                </a:lnTo>
              </a:path>
            </a:pathLst>
          </a:custGeom>
          <a:ln w="9524">
            <a:solidFill>
              <a:srgbClr val="CCCCCC"/>
            </a:solidFill>
          </a:ln>
        </p:spPr>
        <p:txBody>
          <a:bodyPr wrap="square" lIns="0" tIns="0" rIns="0" bIns="0" rtlCol="0"/>
          <a:lstStyle/>
          <a:p/>
        </p:txBody>
      </p:sp>
      <p:sp>
        <p:nvSpPr>
          <p:cNvPr id="126" name="object 126"/>
          <p:cNvSpPr/>
          <p:nvPr/>
        </p:nvSpPr>
        <p:spPr>
          <a:xfrm>
            <a:off x="6378580" y="4930780"/>
            <a:ext cx="152400" cy="152400"/>
          </a:xfrm>
          <a:prstGeom prst="rect">
            <a:avLst/>
          </a:prstGeom>
          <a:blipFill>
            <a:blip r:embed="rId34" cstate="print"/>
            <a:stretch>
              <a:fillRect/>
            </a:stretch>
          </a:blipFill>
        </p:spPr>
        <p:txBody>
          <a:bodyPr wrap="square" lIns="0" tIns="0" rIns="0" bIns="0" rtlCol="0"/>
          <a:lstStyle/>
          <a:p/>
        </p:txBody>
      </p:sp>
      <p:sp>
        <p:nvSpPr>
          <p:cNvPr id="127" name="object 127"/>
          <p:cNvSpPr txBox="1"/>
          <p:nvPr/>
        </p:nvSpPr>
        <p:spPr>
          <a:xfrm>
            <a:off x="1381174" y="4864567"/>
            <a:ext cx="5859145" cy="1934845"/>
          </a:xfrm>
          <a:prstGeom prst="rect">
            <a:avLst/>
          </a:prstGeom>
        </p:spPr>
        <p:txBody>
          <a:bodyPr wrap="square" lIns="0" tIns="75565" rIns="0" bIns="0" rtlCol="0" vert="horz">
            <a:spAutoFit/>
          </a:bodyPr>
          <a:lstStyle/>
          <a:p>
            <a:pPr algn="r" marR="13970">
              <a:lnSpc>
                <a:spcPct val="100000"/>
              </a:lnSpc>
              <a:spcBef>
                <a:spcPts val="595"/>
              </a:spcBef>
            </a:pPr>
            <a:r>
              <a:rPr dirty="0" sz="1050">
                <a:latin typeface="Arial"/>
                <a:cs typeface="Arial"/>
              </a:rPr>
              <a:t>float_image</a:t>
            </a:r>
            <a:endParaRPr sz="1050">
              <a:latin typeface="Arial"/>
              <a:cs typeface="Arial"/>
            </a:endParaRPr>
          </a:p>
          <a:p>
            <a:pPr algn="r" marR="24765">
              <a:lnSpc>
                <a:spcPct val="100000"/>
              </a:lnSpc>
              <a:spcBef>
                <a:spcPts val="415"/>
              </a:spcBef>
            </a:pPr>
            <a:r>
              <a:rPr dirty="0" sz="800" spc="10">
                <a:latin typeface="Arial"/>
                <a:cs typeface="Arial"/>
                <a:hlinkClick r:id="rId35"/>
              </a:rPr>
              <a:t>Leaflet</a:t>
            </a:r>
            <a:r>
              <a:rPr dirty="0" sz="800" spc="15">
                <a:latin typeface="Arial"/>
                <a:cs typeface="Arial"/>
                <a:hlinkClick r:id="rId35"/>
              </a:rPr>
              <a:t> </a:t>
            </a:r>
            <a:r>
              <a:rPr dirty="0" sz="800" spc="5">
                <a:latin typeface="Arial"/>
                <a:cs typeface="Arial"/>
                <a:hlinkClick r:id="rId35"/>
              </a:rPr>
              <a:t>(http://leafletjs.com)</a:t>
            </a:r>
            <a:endParaRPr sz="800">
              <a:latin typeface="Arial"/>
              <a:cs typeface="Arial"/>
            </a:endParaRPr>
          </a:p>
          <a:p>
            <a:pPr>
              <a:lnSpc>
                <a:spcPct val="100000"/>
              </a:lnSpc>
            </a:pPr>
            <a:endParaRPr sz="900">
              <a:latin typeface="Times New Roman"/>
              <a:cs typeface="Times New Roman"/>
            </a:endParaRPr>
          </a:p>
          <a:p>
            <a:pPr>
              <a:lnSpc>
                <a:spcPct val="100000"/>
              </a:lnSpc>
              <a:spcBef>
                <a:spcPts val="10"/>
              </a:spcBef>
            </a:pPr>
            <a:endParaRPr sz="700">
              <a:latin typeface="Times New Roman"/>
              <a:cs typeface="Times New Roman"/>
            </a:endParaRPr>
          </a:p>
          <a:p>
            <a:pPr marL="12700" marR="5080">
              <a:lnSpc>
                <a:spcPct val="119000"/>
              </a:lnSpc>
            </a:pPr>
            <a:r>
              <a:rPr dirty="0" sz="1050">
                <a:latin typeface="Arial"/>
                <a:cs typeface="Arial"/>
              </a:rPr>
              <a:t>After examining, I have chosen two locations that meet the requirements which will assess to</a:t>
            </a:r>
            <a:r>
              <a:rPr dirty="0" sz="1050" spc="-100">
                <a:latin typeface="Arial"/>
                <a:cs typeface="Arial"/>
              </a:rPr>
              <a:t> </a:t>
            </a:r>
            <a:r>
              <a:rPr dirty="0" sz="1050">
                <a:latin typeface="Arial"/>
                <a:cs typeface="Arial"/>
              </a:rPr>
              <a:t>make  a</a:t>
            </a:r>
            <a:r>
              <a:rPr dirty="0" sz="1050" spc="-5">
                <a:latin typeface="Arial"/>
                <a:cs typeface="Arial"/>
              </a:rPr>
              <a:t> </a:t>
            </a:r>
            <a:r>
              <a:rPr dirty="0" sz="1050">
                <a:latin typeface="Arial"/>
                <a:cs typeface="Arial"/>
              </a:rPr>
              <a:t>choice</a:t>
            </a:r>
            <a:endParaRPr sz="1050">
              <a:latin typeface="Arial"/>
              <a:cs typeface="Arial"/>
            </a:endParaRPr>
          </a:p>
          <a:p>
            <a:pPr>
              <a:lnSpc>
                <a:spcPct val="100000"/>
              </a:lnSpc>
              <a:spcBef>
                <a:spcPts val="15"/>
              </a:spcBef>
            </a:pPr>
            <a:endParaRPr sz="900">
              <a:latin typeface="Times New Roman"/>
              <a:cs typeface="Times New Roman"/>
            </a:endParaRPr>
          </a:p>
          <a:p>
            <a:pPr marL="279400" marR="141605">
              <a:lnSpc>
                <a:spcPct val="119000"/>
              </a:lnSpc>
            </a:pPr>
            <a:r>
              <a:rPr dirty="0" sz="1050">
                <a:latin typeface="Arial"/>
                <a:cs typeface="Arial"/>
              </a:rPr>
              <a:t>Apartment 1: 305 East 63rd Street in the Sutton Place Neighborhood and near 'subway</a:t>
            </a:r>
            <a:r>
              <a:rPr dirty="0" sz="1050" spc="-100">
                <a:latin typeface="Arial"/>
                <a:cs typeface="Arial"/>
              </a:rPr>
              <a:t> </a:t>
            </a:r>
            <a:r>
              <a:rPr dirty="0" sz="1050">
                <a:latin typeface="Arial"/>
                <a:cs typeface="Arial"/>
              </a:rPr>
              <a:t>59th  Street' station, Cluster # 2 Monthly rent : 7500</a:t>
            </a:r>
            <a:r>
              <a:rPr dirty="0" sz="1050" spc="-15">
                <a:latin typeface="Arial"/>
                <a:cs typeface="Arial"/>
              </a:rPr>
              <a:t> </a:t>
            </a:r>
            <a:r>
              <a:rPr dirty="0" sz="1050">
                <a:latin typeface="Arial"/>
                <a:cs typeface="Arial"/>
              </a:rPr>
              <a:t>Dollars</a:t>
            </a:r>
            <a:endParaRPr sz="1050">
              <a:latin typeface="Arial"/>
              <a:cs typeface="Arial"/>
            </a:endParaRPr>
          </a:p>
          <a:p>
            <a:pPr marL="279400" marR="201295">
              <a:lnSpc>
                <a:spcPct val="119000"/>
              </a:lnSpc>
            </a:pPr>
            <a:r>
              <a:rPr dirty="0" sz="1050">
                <a:latin typeface="Arial"/>
                <a:cs typeface="Arial"/>
              </a:rPr>
              <a:t>Apartment 2: 19 Dutch Street in the Financial District Neighborhood and near 'Fulton</a:t>
            </a:r>
            <a:r>
              <a:rPr dirty="0" sz="1050" spc="-100">
                <a:latin typeface="Arial"/>
                <a:cs typeface="Arial"/>
              </a:rPr>
              <a:t> </a:t>
            </a:r>
            <a:r>
              <a:rPr dirty="0" sz="1050">
                <a:latin typeface="Arial"/>
                <a:cs typeface="Arial"/>
              </a:rPr>
              <a:t>Street  Subway' station, Cluster # 3 Monthly rent : 6935</a:t>
            </a:r>
            <a:r>
              <a:rPr dirty="0" sz="1050" spc="-15">
                <a:latin typeface="Arial"/>
                <a:cs typeface="Arial"/>
              </a:rPr>
              <a:t> </a:t>
            </a:r>
            <a:r>
              <a:rPr dirty="0" sz="1050">
                <a:latin typeface="Arial"/>
                <a:cs typeface="Arial"/>
              </a:rPr>
              <a:t>Dollars</a:t>
            </a:r>
            <a:endParaRPr sz="1050">
              <a:latin typeface="Arial"/>
              <a:cs typeface="Arial"/>
            </a:endParaRPr>
          </a:p>
        </p:txBody>
      </p:sp>
      <p:sp>
        <p:nvSpPr>
          <p:cNvPr id="128" name="object 128"/>
          <p:cNvSpPr txBox="1"/>
          <p:nvPr/>
        </p:nvSpPr>
        <p:spPr>
          <a:xfrm>
            <a:off x="688230" y="508005"/>
            <a:ext cx="6666865" cy="1910080"/>
          </a:xfrm>
          <a:prstGeom prst="rect">
            <a:avLst/>
          </a:prstGeom>
        </p:spPr>
        <p:txBody>
          <a:bodyPr wrap="square" lIns="0" tIns="12700" rIns="0" bIns="0" rtlCol="0" vert="horz">
            <a:spAutoFit/>
          </a:bodyPr>
          <a:lstStyle/>
          <a:p>
            <a:pPr marL="715010">
              <a:lnSpc>
                <a:spcPct val="100000"/>
              </a:lnSpc>
              <a:spcBef>
                <a:spcPts val="100"/>
              </a:spcBef>
            </a:pPr>
            <a:r>
              <a:rPr dirty="0" sz="1050" spc="-10" i="1">
                <a:latin typeface="Arial"/>
                <a:cs typeface="Arial"/>
              </a:rPr>
              <a:t># Measurement </a:t>
            </a:r>
            <a:r>
              <a:rPr dirty="0" sz="1050" spc="155" i="1">
                <a:latin typeface="Arial"/>
                <a:cs typeface="Arial"/>
              </a:rPr>
              <a:t>ruler </a:t>
            </a:r>
            <a:r>
              <a:rPr dirty="0" sz="1050" spc="95" i="1">
                <a:latin typeface="Arial"/>
                <a:cs typeface="Arial"/>
              </a:rPr>
              <a:t>icon </a:t>
            </a:r>
            <a:r>
              <a:rPr dirty="0" sz="1050" spc="150" i="1">
                <a:latin typeface="Arial"/>
                <a:cs typeface="Arial"/>
              </a:rPr>
              <a:t>tool </a:t>
            </a:r>
            <a:r>
              <a:rPr dirty="0" sz="1050" spc="135" i="1">
                <a:latin typeface="Arial"/>
                <a:cs typeface="Arial"/>
              </a:rPr>
              <a:t>to </a:t>
            </a:r>
            <a:r>
              <a:rPr dirty="0" sz="1050" spc="-10" i="1">
                <a:latin typeface="Arial"/>
                <a:cs typeface="Arial"/>
              </a:rPr>
              <a:t>measure </a:t>
            </a:r>
            <a:r>
              <a:rPr dirty="0" sz="1050" spc="80" i="1">
                <a:latin typeface="Arial"/>
                <a:cs typeface="Arial"/>
              </a:rPr>
              <a:t>distances </a:t>
            </a:r>
            <a:r>
              <a:rPr dirty="0" sz="1050" spc="165" i="1">
                <a:latin typeface="Arial"/>
                <a:cs typeface="Arial"/>
              </a:rPr>
              <a:t>in</a:t>
            </a:r>
            <a:r>
              <a:rPr dirty="0" sz="1050" spc="360" i="1">
                <a:latin typeface="Arial"/>
                <a:cs typeface="Arial"/>
              </a:rPr>
              <a:t> </a:t>
            </a:r>
            <a:r>
              <a:rPr dirty="0" sz="1050" spc="-105" i="1">
                <a:latin typeface="Arial"/>
                <a:cs typeface="Arial"/>
              </a:rPr>
              <a:t>map</a:t>
            </a:r>
            <a:endParaRPr sz="1050">
              <a:latin typeface="Arial"/>
              <a:cs typeface="Arial"/>
            </a:endParaRPr>
          </a:p>
          <a:p>
            <a:pPr marL="715010">
              <a:lnSpc>
                <a:spcPct val="100000"/>
              </a:lnSpc>
              <a:spcBef>
                <a:spcPts val="15"/>
              </a:spcBef>
            </a:pPr>
            <a:r>
              <a:rPr dirty="0" sz="1050" spc="-10" b="1">
                <a:latin typeface="Arial"/>
                <a:cs typeface="Arial"/>
              </a:rPr>
              <a:t>from </a:t>
            </a:r>
            <a:r>
              <a:rPr dirty="0" sz="1050" spc="114">
                <a:latin typeface="Arial"/>
                <a:cs typeface="Arial"/>
              </a:rPr>
              <a:t>folium.plugins </a:t>
            </a:r>
            <a:r>
              <a:rPr dirty="0" sz="1050" spc="30" b="1">
                <a:latin typeface="Arial"/>
                <a:cs typeface="Arial"/>
              </a:rPr>
              <a:t>import</a:t>
            </a:r>
            <a:r>
              <a:rPr dirty="0" sz="1050" spc="50" b="1">
                <a:latin typeface="Arial"/>
                <a:cs typeface="Arial"/>
              </a:rPr>
              <a:t> </a:t>
            </a:r>
            <a:r>
              <a:rPr dirty="0" sz="1050" spc="50">
                <a:latin typeface="Arial"/>
                <a:cs typeface="Arial"/>
              </a:rPr>
              <a:t>FloatImage</a:t>
            </a:r>
            <a:endParaRPr sz="1050">
              <a:latin typeface="Arial"/>
              <a:cs typeface="Arial"/>
            </a:endParaRPr>
          </a:p>
          <a:p>
            <a:pPr marL="715010" marR="5080">
              <a:lnSpc>
                <a:spcPct val="101200"/>
              </a:lnSpc>
            </a:pPr>
            <a:r>
              <a:rPr dirty="0" sz="1050" spc="185">
                <a:latin typeface="Arial"/>
                <a:cs typeface="Arial"/>
              </a:rPr>
              <a:t>url </a:t>
            </a:r>
            <a:r>
              <a:rPr dirty="0" sz="1050" spc="-40">
                <a:latin typeface="Arial"/>
                <a:cs typeface="Arial"/>
              </a:rPr>
              <a:t>= </a:t>
            </a:r>
            <a:r>
              <a:rPr dirty="0" sz="1050" spc="30">
                <a:latin typeface="Arial"/>
                <a:cs typeface="Arial"/>
              </a:rPr>
              <a:t>('https://media.licdn.com/mpr/mpr/shrinknp_100_100/AAEAAQAAAAAAAAlgAAAAJGE3  </a:t>
            </a:r>
            <a:r>
              <a:rPr dirty="0" sz="1050" spc="105">
                <a:latin typeface="Arial"/>
                <a:cs typeface="Arial"/>
              </a:rPr>
              <a:t>FloatImage(url, </a:t>
            </a:r>
            <a:r>
              <a:rPr dirty="0" sz="1050" spc="50">
                <a:latin typeface="Arial"/>
                <a:cs typeface="Arial"/>
              </a:rPr>
              <a:t>bottom=5,</a:t>
            </a:r>
            <a:r>
              <a:rPr dirty="0" sz="1050" spc="60">
                <a:latin typeface="Arial"/>
                <a:cs typeface="Arial"/>
              </a:rPr>
              <a:t> </a:t>
            </a:r>
            <a:r>
              <a:rPr dirty="0" sz="1050" spc="50">
                <a:latin typeface="Arial"/>
                <a:cs typeface="Arial"/>
              </a:rPr>
              <a:t>left=85).add_to(map_mh_one)</a:t>
            </a:r>
            <a:endParaRPr sz="1050">
              <a:latin typeface="Arial"/>
              <a:cs typeface="Arial"/>
            </a:endParaRPr>
          </a:p>
          <a:p>
            <a:pPr>
              <a:lnSpc>
                <a:spcPct val="100000"/>
              </a:lnSpc>
              <a:spcBef>
                <a:spcPts val="25"/>
              </a:spcBef>
            </a:pPr>
            <a:endParaRPr sz="1100">
              <a:latin typeface="Times New Roman"/>
              <a:cs typeface="Times New Roman"/>
            </a:endParaRPr>
          </a:p>
          <a:p>
            <a:pPr marL="715010">
              <a:lnSpc>
                <a:spcPct val="100000"/>
              </a:lnSpc>
            </a:pPr>
            <a:r>
              <a:rPr dirty="0" sz="1050" spc="-65">
                <a:latin typeface="Arial"/>
                <a:cs typeface="Arial"/>
              </a:rPr>
              <a:t>map_mh_one</a:t>
            </a:r>
            <a:endParaRPr sz="1050">
              <a:latin typeface="Arial"/>
              <a:cs typeface="Arial"/>
            </a:endParaRPr>
          </a:p>
          <a:p>
            <a:pPr>
              <a:lnSpc>
                <a:spcPct val="100000"/>
              </a:lnSpc>
            </a:pPr>
            <a:endParaRPr sz="1000">
              <a:latin typeface="Times New Roman"/>
              <a:cs typeface="Times New Roman"/>
            </a:endParaRPr>
          </a:p>
          <a:p>
            <a:pPr>
              <a:lnSpc>
                <a:spcPct val="100000"/>
              </a:lnSpc>
            </a:pPr>
            <a:endParaRPr sz="900">
              <a:latin typeface="Times New Roman"/>
              <a:cs typeface="Times New Roman"/>
            </a:endParaRPr>
          </a:p>
          <a:p>
            <a:pPr marL="12700">
              <a:lnSpc>
                <a:spcPct val="100000"/>
              </a:lnSpc>
              <a:spcBef>
                <a:spcPts val="5"/>
              </a:spcBef>
            </a:pPr>
            <a:r>
              <a:rPr dirty="0" sz="1050" spc="105">
                <a:latin typeface="Arial"/>
                <a:cs typeface="Arial"/>
              </a:rPr>
              <a:t>Out[32]:</a:t>
            </a:r>
            <a:endParaRPr sz="1050">
              <a:latin typeface="Arial"/>
              <a:cs typeface="Arial"/>
            </a:endParaRPr>
          </a:p>
          <a:p>
            <a:pPr marL="905510">
              <a:lnSpc>
                <a:spcPct val="100000"/>
              </a:lnSpc>
              <a:spcBef>
                <a:spcPts val="240"/>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marL="905510">
              <a:lnSpc>
                <a:spcPct val="100000"/>
              </a:lnSpc>
            </a:pPr>
            <a:r>
              <a:rPr dirty="0" sz="1050" spc="360">
                <a:latin typeface="DejaVu Sans Mono"/>
                <a:cs typeface="DejaVu Sans Mono"/>
              </a:rPr>
              <a:t>−</a:t>
            </a:r>
            <a:endParaRPr sz="1050">
              <a:latin typeface="DejaVu Sans Mono"/>
              <a:cs typeface="DejaVu Sans Mono"/>
            </a:endParaRPr>
          </a:p>
        </p:txBody>
      </p:sp>
      <p:sp>
        <p:nvSpPr>
          <p:cNvPr id="129" name="object 129"/>
          <p:cNvSpPr/>
          <p:nvPr/>
        </p:nvSpPr>
        <p:spPr>
          <a:xfrm>
            <a:off x="1349374" y="1558933"/>
            <a:ext cx="161925" cy="161925"/>
          </a:xfrm>
          <a:prstGeom prst="rect">
            <a:avLst/>
          </a:prstGeom>
          <a:blipFill>
            <a:blip r:embed="rId36" cstate="print"/>
            <a:stretch>
              <a:fillRect/>
            </a:stretch>
          </a:blipFill>
        </p:spPr>
        <p:txBody>
          <a:bodyPr wrap="square" lIns="0" tIns="0" rIns="0" bIns="0" rtlCol="0"/>
          <a:lstStyle/>
          <a:p/>
        </p:txBody>
      </p:sp>
      <p:sp>
        <p:nvSpPr>
          <p:cNvPr id="130" name="object 130"/>
          <p:cNvSpPr/>
          <p:nvPr/>
        </p:nvSpPr>
        <p:spPr>
          <a:xfrm>
            <a:off x="7188199" y="1558933"/>
            <a:ext cx="161925" cy="161925"/>
          </a:xfrm>
          <a:prstGeom prst="rect">
            <a:avLst/>
          </a:prstGeom>
          <a:blipFill>
            <a:blip r:embed="rId37" cstate="print"/>
            <a:stretch>
              <a:fillRect/>
            </a:stretch>
          </a:blipFill>
        </p:spPr>
        <p:txBody>
          <a:bodyPr wrap="square" lIns="0" tIns="0" rIns="0" bIns="0" rtlCol="0"/>
          <a:lstStyle/>
          <a:p/>
        </p:txBody>
      </p:sp>
      <p:sp>
        <p:nvSpPr>
          <p:cNvPr id="131" name="object 131"/>
          <p:cNvSpPr/>
          <p:nvPr/>
        </p:nvSpPr>
        <p:spPr>
          <a:xfrm>
            <a:off x="1511299" y="1558933"/>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132" name="object 132"/>
          <p:cNvSpPr/>
          <p:nvPr/>
        </p:nvSpPr>
        <p:spPr>
          <a:xfrm>
            <a:off x="1511299" y="1701808"/>
            <a:ext cx="1400175" cy="19050"/>
          </a:xfrm>
          <a:custGeom>
            <a:avLst/>
            <a:gdLst/>
            <a:ahLst/>
            <a:cxnLst/>
            <a:rect l="l" t="t" r="r" b="b"/>
            <a:pathLst>
              <a:path w="1400175" h="19050">
                <a:moveTo>
                  <a:pt x="0" y="19050"/>
                </a:moveTo>
                <a:lnTo>
                  <a:pt x="1400175" y="19050"/>
                </a:lnTo>
                <a:lnTo>
                  <a:pt x="1400175" y="0"/>
                </a:lnTo>
                <a:lnTo>
                  <a:pt x="0" y="0"/>
                </a:lnTo>
                <a:lnTo>
                  <a:pt x="0" y="19050"/>
                </a:lnTo>
                <a:close/>
              </a:path>
            </a:pathLst>
          </a:custGeom>
          <a:solidFill>
            <a:srgbClr val="F1F1F1"/>
          </a:solidFill>
        </p:spPr>
        <p:txBody>
          <a:bodyPr wrap="square" lIns="0" tIns="0" rIns="0" bIns="0" rtlCol="0"/>
          <a:lstStyle/>
          <a:p/>
        </p:txBody>
      </p:sp>
      <p:sp>
        <p:nvSpPr>
          <p:cNvPr id="133" name="object 133"/>
          <p:cNvSpPr/>
          <p:nvPr/>
        </p:nvSpPr>
        <p:spPr>
          <a:xfrm>
            <a:off x="2911474" y="1558933"/>
            <a:ext cx="4276725" cy="161925"/>
          </a:xfrm>
          <a:custGeom>
            <a:avLst/>
            <a:gdLst/>
            <a:ahLst/>
            <a:cxnLst/>
            <a:rect l="l" t="t" r="r" b="b"/>
            <a:pathLst>
              <a:path w="4276725" h="161925">
                <a:moveTo>
                  <a:pt x="0" y="0"/>
                </a:moveTo>
                <a:lnTo>
                  <a:pt x="4276725" y="0"/>
                </a:lnTo>
                <a:lnTo>
                  <a:pt x="4276725" y="161925"/>
                </a:lnTo>
                <a:lnTo>
                  <a:pt x="0" y="161925"/>
                </a:lnTo>
                <a:lnTo>
                  <a:pt x="0" y="0"/>
                </a:lnTo>
                <a:close/>
              </a:path>
            </a:pathLst>
          </a:custGeom>
          <a:solidFill>
            <a:srgbClr val="F1F1F1"/>
          </a:solidFill>
        </p:spPr>
        <p:txBody>
          <a:bodyPr wrap="square" lIns="0" tIns="0" rIns="0" bIns="0" rtlCol="0"/>
          <a:lstStyle/>
          <a:p/>
        </p:txBody>
      </p:sp>
      <p:sp>
        <p:nvSpPr>
          <p:cNvPr id="134" name="object 134"/>
          <p:cNvSpPr/>
          <p:nvPr/>
        </p:nvSpPr>
        <p:spPr>
          <a:xfrm>
            <a:off x="1511299" y="1577983"/>
            <a:ext cx="2809875" cy="123825"/>
          </a:xfrm>
          <a:custGeom>
            <a:avLst/>
            <a:gdLst/>
            <a:ahLst/>
            <a:cxnLst/>
            <a:rect l="l" t="t" r="r" b="b"/>
            <a:pathLst>
              <a:path w="2809875" h="123825">
                <a:moveTo>
                  <a:pt x="0" y="0"/>
                </a:moveTo>
                <a:lnTo>
                  <a:pt x="2809875" y="0"/>
                </a:lnTo>
                <a:lnTo>
                  <a:pt x="2809875" y="123825"/>
                </a:lnTo>
                <a:lnTo>
                  <a:pt x="0" y="123825"/>
                </a:lnTo>
                <a:lnTo>
                  <a:pt x="0" y="0"/>
                </a:lnTo>
                <a:close/>
              </a:path>
            </a:pathLst>
          </a:custGeom>
          <a:solidFill>
            <a:srgbClr val="000000">
              <a:alpha val="19999"/>
            </a:srgbClr>
          </a:solidFill>
        </p:spPr>
        <p:txBody>
          <a:bodyPr wrap="square" lIns="0" tIns="0" rIns="0" bIns="0" rtlCol="0"/>
          <a:lstStyle/>
          <a:p/>
        </p:txBody>
      </p:sp>
      <p:sp>
        <p:nvSpPr>
          <p:cNvPr id="135" name="object 13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36" name="object 136"/>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[33]:</a:t>
            </a:r>
            <a:endParaRPr sz="1050">
              <a:latin typeface="Arial"/>
              <a:cs typeface="Arial"/>
            </a:endParaRPr>
          </a:p>
        </p:txBody>
      </p:sp>
      <p:sp>
        <p:nvSpPr>
          <p:cNvPr id="5" name="object 5"/>
          <p:cNvSpPr/>
          <p:nvPr/>
        </p:nvSpPr>
        <p:spPr>
          <a:xfrm>
            <a:off x="1344611" y="430110"/>
            <a:ext cx="6010275" cy="762000"/>
          </a:xfrm>
          <a:custGeom>
            <a:avLst/>
            <a:gdLst/>
            <a:ahLst/>
            <a:cxnLst/>
            <a:rect l="l" t="t" r="r" b="b"/>
            <a:pathLst>
              <a:path w="6010275" h="762000">
                <a:moveTo>
                  <a:pt x="0" y="747712"/>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747712"/>
                </a:lnTo>
                <a:lnTo>
                  <a:pt x="6010275" y="749617"/>
                </a:lnTo>
                <a:lnTo>
                  <a:pt x="6009913" y="751522"/>
                </a:lnTo>
                <a:lnTo>
                  <a:pt x="6009189" y="753427"/>
                </a:lnTo>
                <a:lnTo>
                  <a:pt x="6008465" y="755332"/>
                </a:lnTo>
                <a:lnTo>
                  <a:pt x="6007427" y="756285"/>
                </a:lnTo>
                <a:lnTo>
                  <a:pt x="5999702" y="762000"/>
                </a:lnTo>
                <a:lnTo>
                  <a:pt x="5997882" y="762000"/>
                </a:lnTo>
                <a:lnTo>
                  <a:pt x="5995987" y="762000"/>
                </a:lnTo>
                <a:lnTo>
                  <a:pt x="14287" y="762000"/>
                </a:lnTo>
                <a:lnTo>
                  <a:pt x="12392" y="762000"/>
                </a:lnTo>
                <a:lnTo>
                  <a:pt x="10572" y="762000"/>
                </a:lnTo>
                <a:lnTo>
                  <a:pt x="8820" y="761047"/>
                </a:lnTo>
                <a:lnTo>
                  <a:pt x="7067" y="760094"/>
                </a:lnTo>
                <a:lnTo>
                  <a:pt x="5524" y="759142"/>
                </a:lnTo>
                <a:lnTo>
                  <a:pt x="4181" y="758189"/>
                </a:lnTo>
                <a:lnTo>
                  <a:pt x="2847" y="756285"/>
                </a:lnTo>
                <a:lnTo>
                  <a:pt x="1809" y="755332"/>
                </a:lnTo>
                <a:lnTo>
                  <a:pt x="1085" y="753427"/>
                </a:lnTo>
                <a:lnTo>
                  <a:pt x="361" y="751522"/>
                </a:lnTo>
                <a:lnTo>
                  <a:pt x="0" y="749617"/>
                </a:lnTo>
                <a:lnTo>
                  <a:pt x="0" y="747712"/>
                </a:lnTo>
                <a:close/>
              </a:path>
            </a:pathLst>
          </a:custGeom>
          <a:ln w="9525">
            <a:solidFill>
              <a:srgbClr val="CFCFCF"/>
            </a:solidFill>
          </a:ln>
        </p:spPr>
        <p:txBody>
          <a:bodyPr wrap="square" lIns="0" tIns="0" rIns="0" bIns="0" rtlCol="0"/>
          <a:lstStyle/>
          <a:p/>
        </p:txBody>
      </p:sp>
      <p:sp>
        <p:nvSpPr>
          <p:cNvPr id="6" name="object 6"/>
          <p:cNvSpPr txBox="1"/>
          <p:nvPr/>
        </p:nvSpPr>
        <p:spPr>
          <a:xfrm>
            <a:off x="1381174" y="6480073"/>
            <a:ext cx="2211705" cy="185420"/>
          </a:xfrm>
          <a:prstGeom prst="rect">
            <a:avLst/>
          </a:prstGeom>
        </p:spPr>
        <p:txBody>
          <a:bodyPr wrap="square" lIns="0" tIns="12700" rIns="0" bIns="0" rtlCol="0" vert="horz">
            <a:spAutoFit/>
          </a:bodyPr>
          <a:lstStyle/>
          <a:p>
            <a:pPr marL="12700">
              <a:lnSpc>
                <a:spcPct val="100000"/>
              </a:lnSpc>
              <a:spcBef>
                <a:spcPts val="100"/>
              </a:spcBef>
            </a:pPr>
            <a:r>
              <a:rPr dirty="0" sz="1050" spc="-10" b="1">
                <a:latin typeface="Arial"/>
                <a:cs typeface="Arial"/>
              </a:rPr>
              <a:t>Venues </a:t>
            </a:r>
            <a:r>
              <a:rPr dirty="0" sz="1050" b="1">
                <a:latin typeface="Arial"/>
                <a:cs typeface="Arial"/>
              </a:rPr>
              <a:t>for Apartment 2 - Cluster</a:t>
            </a:r>
            <a:r>
              <a:rPr dirty="0" sz="1050" spc="-85" b="1">
                <a:latin typeface="Arial"/>
                <a:cs typeface="Arial"/>
              </a:rPr>
              <a:t> </a:t>
            </a:r>
            <a:r>
              <a:rPr dirty="0" sz="1050" b="1">
                <a:latin typeface="Arial"/>
                <a:cs typeface="Arial"/>
              </a:rPr>
              <a:t>3</a:t>
            </a:r>
            <a:endParaRPr sz="1050">
              <a:latin typeface="Arial"/>
              <a:cs typeface="Arial"/>
            </a:endParaRPr>
          </a:p>
        </p:txBody>
      </p:sp>
      <p:graphicFrame>
        <p:nvGraphicFramePr>
          <p:cNvPr id="7" name="object 7"/>
          <p:cNvGraphicFramePr>
            <a:graphicFrameLocks noGrp="1"/>
          </p:cNvGraphicFramePr>
          <p:nvPr/>
        </p:nvGraphicFramePr>
        <p:xfrm>
          <a:off x="669180" y="1278812"/>
          <a:ext cx="6649720" cy="618490"/>
        </p:xfrm>
        <a:graphic>
          <a:graphicData uri="http://schemas.openxmlformats.org/drawingml/2006/table">
            <a:tbl>
              <a:tblPr firstRow="1" bandRow="1">
                <a:tableStyleId>{2D5ABB26-0587-4C30-8999-92F81FD0307C}</a:tableStyleId>
              </a:tblPr>
              <a:tblGrid>
                <a:gridCol w="1901189"/>
                <a:gridCol w="673100"/>
                <a:gridCol w="679450"/>
                <a:gridCol w="699770"/>
                <a:gridCol w="728345"/>
                <a:gridCol w="723900"/>
                <a:gridCol w="695325"/>
                <a:gridCol w="547369"/>
              </a:tblGrid>
              <a:tr h="140335">
                <a:tc>
                  <a:txBody>
                    <a:bodyPr/>
                    <a:lstStyle/>
                    <a:p>
                      <a:pPr marL="31750">
                        <a:lnSpc>
                          <a:spcPts val="990"/>
                        </a:lnSpc>
                      </a:pPr>
                      <a:r>
                        <a:rPr dirty="0" sz="1050" spc="105">
                          <a:latin typeface="Arial"/>
                          <a:cs typeface="Arial"/>
                        </a:rPr>
                        <a:t>Out[33]:</a:t>
                      </a:r>
                      <a:endParaRPr sz="1050">
                        <a:latin typeface="Arial"/>
                        <a:cs typeface="Arial"/>
                      </a:endParaRPr>
                    </a:p>
                  </a:txBody>
                  <a:tcPr marL="0" marR="0" marB="0" marT="0"/>
                </a:tc>
                <a:tc gridSpan="7">
                  <a:txBody>
                    <a:bodyPr/>
                    <a:lstStyle/>
                    <a:p>
                      <a:pPr>
                        <a:lnSpc>
                          <a:spcPct val="100000"/>
                        </a:lnSpc>
                      </a:pPr>
                      <a:endParaRPr sz="700">
                        <a:latin typeface="Times New Roman"/>
                        <a:cs typeface="Times New Roman"/>
                      </a:endParaR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37795">
                <a:tc>
                  <a:txBody>
                    <a:bodyPr/>
                    <a:lstStyle/>
                    <a:p>
                      <a:pPr>
                        <a:lnSpc>
                          <a:spcPct val="100000"/>
                        </a:lnSpc>
                      </a:pPr>
                      <a:endParaRPr sz="700">
                        <a:latin typeface="Times New Roman"/>
                        <a:cs typeface="Times New Roman"/>
                      </a:endParaRPr>
                    </a:p>
                  </a:txBody>
                  <a:tcPr marL="0" marR="0" marB="0" marT="0"/>
                </a:tc>
                <a:tc>
                  <a:txBody>
                    <a:bodyPr/>
                    <a:lstStyle/>
                    <a:p>
                      <a:pPr algn="r" marR="79375">
                        <a:lnSpc>
                          <a:spcPts val="985"/>
                        </a:lnSpc>
                      </a:pPr>
                      <a:r>
                        <a:rPr dirty="0" sz="900" b="1">
                          <a:latin typeface="Arial"/>
                          <a:cs typeface="Arial"/>
                        </a:rPr>
                        <a:t>1st</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2550">
                        <a:lnSpc>
                          <a:spcPts val="985"/>
                        </a:lnSpc>
                      </a:pPr>
                      <a:r>
                        <a:rPr dirty="0" sz="900" b="1">
                          <a:latin typeface="Arial"/>
                          <a:cs typeface="Arial"/>
                        </a:rPr>
                        <a:t>2nd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6045">
                        <a:lnSpc>
                          <a:spcPts val="985"/>
                        </a:lnSpc>
                      </a:pPr>
                      <a:r>
                        <a:rPr dirty="0" sz="900" b="1">
                          <a:latin typeface="Arial"/>
                          <a:cs typeface="Arial"/>
                        </a:rPr>
                        <a:t>3rd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10489">
                        <a:lnSpc>
                          <a:spcPts val="985"/>
                        </a:lnSpc>
                      </a:pPr>
                      <a:r>
                        <a:rPr dirty="0" sz="900" b="1">
                          <a:latin typeface="Arial"/>
                          <a:cs typeface="Arial"/>
                        </a:rPr>
                        <a:t>4th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0965">
                        <a:lnSpc>
                          <a:spcPts val="985"/>
                        </a:lnSpc>
                      </a:pPr>
                      <a:r>
                        <a:rPr dirty="0" sz="900" b="1">
                          <a:latin typeface="Arial"/>
                          <a:cs typeface="Arial"/>
                        </a:rPr>
                        <a:t>5th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1915">
                        <a:lnSpc>
                          <a:spcPts val="985"/>
                        </a:lnSpc>
                      </a:pPr>
                      <a:r>
                        <a:rPr dirty="0" sz="900" b="1">
                          <a:latin typeface="Arial"/>
                          <a:cs typeface="Arial"/>
                        </a:rPr>
                        <a:t>6th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a:lnSpc>
                          <a:spcPts val="985"/>
                        </a:lnSpc>
                      </a:pPr>
                      <a:r>
                        <a:rPr dirty="0" sz="900" b="1">
                          <a:latin typeface="Arial"/>
                          <a:cs typeface="Arial"/>
                        </a:rPr>
                        <a:t>7th</a:t>
                      </a:r>
                      <a:r>
                        <a:rPr dirty="0" sz="900" spc="-100" b="1">
                          <a:latin typeface="Arial"/>
                          <a:cs typeface="Arial"/>
                        </a:rPr>
                        <a:t> </a:t>
                      </a:r>
                      <a:r>
                        <a:rPr dirty="0" sz="900" b="1">
                          <a:latin typeface="Arial"/>
                          <a:cs typeface="Arial"/>
                        </a:rPr>
                        <a:t>Mos</a:t>
                      </a:r>
                      <a:endParaRPr sz="900">
                        <a:latin typeface="Arial"/>
                        <a:cs typeface="Arial"/>
                      </a:endParaRPr>
                    </a:p>
                  </a:txBody>
                  <a:tcPr marL="0" marR="0" marB="0" marT="0"/>
                </a:tc>
              </a:tr>
              <a:tr h="133350">
                <a:tc>
                  <a:txBody>
                    <a:bodyPr/>
                    <a:lstStyle/>
                    <a:p>
                      <a:pPr marL="1029335">
                        <a:lnSpc>
                          <a:spcPts val="950"/>
                        </a:lnSpc>
                      </a:pPr>
                      <a:r>
                        <a:rPr dirty="0" sz="900" b="1">
                          <a:latin typeface="Arial"/>
                          <a:cs typeface="Arial"/>
                        </a:rPr>
                        <a:t>Neighborhood</a:t>
                      </a:r>
                      <a:endParaRPr sz="900">
                        <a:latin typeface="Arial"/>
                        <a:cs typeface="Arial"/>
                      </a:endParaRPr>
                    </a:p>
                  </a:txBody>
                  <a:tcPr marL="0" marR="0" marB="0" marT="0"/>
                </a:tc>
                <a:tc>
                  <a:txBody>
                    <a:bodyPr/>
                    <a:lstStyle/>
                    <a:p>
                      <a:pPr algn="r" marR="7937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255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60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10489">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096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1915">
                        <a:lnSpc>
                          <a:spcPts val="950"/>
                        </a:lnSpc>
                      </a:pPr>
                      <a:r>
                        <a:rPr dirty="0" sz="900" b="1">
                          <a:latin typeface="Arial"/>
                          <a:cs typeface="Arial"/>
                        </a:rPr>
                        <a:t>Common</a:t>
                      </a:r>
                      <a:endParaRPr sz="900">
                        <a:latin typeface="Arial"/>
                        <a:cs typeface="Arial"/>
                      </a:endParaRPr>
                    </a:p>
                  </a:txBody>
                  <a:tcPr marL="0" marR="0" marB="0" marT="0"/>
                </a:tc>
                <a:tc>
                  <a:txBody>
                    <a:bodyPr/>
                    <a:lstStyle/>
                    <a:p>
                      <a:pPr marL="90805">
                        <a:lnSpc>
                          <a:spcPts val="950"/>
                        </a:lnSpc>
                      </a:pPr>
                      <a:r>
                        <a:rPr dirty="0" sz="900" b="1">
                          <a:latin typeface="Arial"/>
                          <a:cs typeface="Arial"/>
                        </a:rPr>
                        <a:t>Commo</a:t>
                      </a:r>
                      <a:endParaRPr sz="900">
                        <a:latin typeface="Arial"/>
                        <a:cs typeface="Arial"/>
                      </a:endParaRPr>
                    </a:p>
                  </a:txBody>
                  <a:tcPr marL="0" marR="0" marB="0" marT="0"/>
                </a:tc>
              </a:tr>
              <a:tr h="196215">
                <a:tc>
                  <a:txBody>
                    <a:bodyPr/>
                    <a:lstStyle/>
                    <a:p>
                      <a:pPr>
                        <a:lnSpc>
                          <a:spcPct val="100000"/>
                        </a:lnSpc>
                      </a:pPr>
                      <a:endParaRPr sz="900">
                        <a:latin typeface="Times New Roman"/>
                        <a:cs typeface="Times New Roman"/>
                      </a:endParaRPr>
                    </a:p>
                  </a:txBody>
                  <a:tcPr marL="0" marR="0" marB="0" marT="0">
                    <a:lnB w="12700">
                      <a:solidFill>
                        <a:srgbClr val="000000"/>
                      </a:solidFill>
                      <a:prstDash val="solid"/>
                    </a:lnB>
                  </a:tcPr>
                </a:tc>
                <a:tc>
                  <a:txBody>
                    <a:bodyPr/>
                    <a:lstStyle/>
                    <a:p>
                      <a:pPr algn="r" marR="7937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255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60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10489">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096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191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6510">
                        <a:lnSpc>
                          <a:spcPts val="1015"/>
                        </a:lnSpc>
                      </a:pPr>
                      <a:r>
                        <a:rPr dirty="0" sz="900" spc="-50" b="1">
                          <a:latin typeface="Arial"/>
                          <a:cs typeface="Arial"/>
                        </a:rPr>
                        <a:t>V</a:t>
                      </a:r>
                      <a:r>
                        <a:rPr dirty="0" sz="900" b="1">
                          <a:latin typeface="Arial"/>
                          <a:cs typeface="Arial"/>
                        </a:rPr>
                        <a:t>enu</a:t>
                      </a:r>
                      <a:endParaRPr sz="900">
                        <a:latin typeface="Arial"/>
                        <a:cs typeface="Arial"/>
                      </a:endParaRPr>
                    </a:p>
                  </a:txBody>
                  <a:tcPr marL="0" marR="0" marB="0" marT="0">
                    <a:lnB w="12700">
                      <a:solidFill>
                        <a:srgbClr val="000000"/>
                      </a:solidFill>
                      <a:prstDash val="solid"/>
                    </a:lnB>
                  </a:tcPr>
                </a:tc>
              </a:tr>
            </a:tbl>
          </a:graphicData>
        </a:graphic>
      </p:graphicFrame>
      <p:sp>
        <p:nvSpPr>
          <p:cNvPr id="8" name="object 8"/>
          <p:cNvSpPr/>
          <p:nvPr/>
        </p:nvSpPr>
        <p:spPr>
          <a:xfrm>
            <a:off x="1339849" y="6035683"/>
            <a:ext cx="161925" cy="161925"/>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7140574" y="6035683"/>
            <a:ext cx="161925" cy="16192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1774" y="6035683"/>
            <a:ext cx="2028825" cy="19050"/>
          </a:xfrm>
          <a:custGeom>
            <a:avLst/>
            <a:gdLst/>
            <a:ahLst/>
            <a:cxnLst/>
            <a:rect l="l" t="t" r="r" b="b"/>
            <a:pathLst>
              <a:path w="2028825" h="19050">
                <a:moveTo>
                  <a:pt x="0" y="19050"/>
                </a:moveTo>
                <a:lnTo>
                  <a:pt x="2028825" y="19050"/>
                </a:lnTo>
                <a:lnTo>
                  <a:pt x="2028825" y="0"/>
                </a:lnTo>
                <a:lnTo>
                  <a:pt x="0" y="0"/>
                </a:lnTo>
                <a:lnTo>
                  <a:pt x="0" y="19050"/>
                </a:lnTo>
                <a:close/>
              </a:path>
            </a:pathLst>
          </a:custGeom>
          <a:solidFill>
            <a:srgbClr val="F1F1F1"/>
          </a:solidFill>
        </p:spPr>
        <p:txBody>
          <a:bodyPr wrap="square" lIns="0" tIns="0" rIns="0" bIns="0" rtlCol="0"/>
          <a:lstStyle/>
          <a:p/>
        </p:txBody>
      </p:sp>
      <p:sp>
        <p:nvSpPr>
          <p:cNvPr id="11" name="object 11"/>
          <p:cNvSpPr/>
          <p:nvPr/>
        </p:nvSpPr>
        <p:spPr>
          <a:xfrm>
            <a:off x="1501774" y="6178558"/>
            <a:ext cx="2028825" cy="19050"/>
          </a:xfrm>
          <a:custGeom>
            <a:avLst/>
            <a:gdLst/>
            <a:ahLst/>
            <a:cxnLst/>
            <a:rect l="l" t="t" r="r" b="b"/>
            <a:pathLst>
              <a:path w="2028825" h="19050">
                <a:moveTo>
                  <a:pt x="0" y="19050"/>
                </a:moveTo>
                <a:lnTo>
                  <a:pt x="2028825" y="19050"/>
                </a:lnTo>
                <a:lnTo>
                  <a:pt x="2028825" y="0"/>
                </a:lnTo>
                <a:lnTo>
                  <a:pt x="0" y="0"/>
                </a:lnTo>
                <a:lnTo>
                  <a:pt x="0" y="19050"/>
                </a:lnTo>
                <a:close/>
              </a:path>
            </a:pathLst>
          </a:custGeom>
          <a:solidFill>
            <a:srgbClr val="F1F1F1"/>
          </a:solidFill>
        </p:spPr>
        <p:txBody>
          <a:bodyPr wrap="square" lIns="0" tIns="0" rIns="0" bIns="0" rtlCol="0"/>
          <a:lstStyle/>
          <a:p/>
        </p:txBody>
      </p:sp>
      <p:sp>
        <p:nvSpPr>
          <p:cNvPr id="12" name="object 12"/>
          <p:cNvSpPr/>
          <p:nvPr/>
        </p:nvSpPr>
        <p:spPr>
          <a:xfrm>
            <a:off x="3530599" y="6035683"/>
            <a:ext cx="3609975" cy="161925"/>
          </a:xfrm>
          <a:custGeom>
            <a:avLst/>
            <a:gdLst/>
            <a:ahLst/>
            <a:cxnLst/>
            <a:rect l="l" t="t" r="r" b="b"/>
            <a:pathLst>
              <a:path w="3609975" h="161925">
                <a:moveTo>
                  <a:pt x="0" y="0"/>
                </a:moveTo>
                <a:lnTo>
                  <a:pt x="3609975" y="0"/>
                </a:lnTo>
                <a:lnTo>
                  <a:pt x="3609975" y="161925"/>
                </a:lnTo>
                <a:lnTo>
                  <a:pt x="0" y="161925"/>
                </a:lnTo>
                <a:lnTo>
                  <a:pt x="0" y="0"/>
                </a:lnTo>
                <a:close/>
              </a:path>
            </a:pathLst>
          </a:custGeom>
          <a:solidFill>
            <a:srgbClr val="F1F1F1"/>
          </a:solidFill>
        </p:spPr>
        <p:txBody>
          <a:bodyPr wrap="square" lIns="0" tIns="0" rIns="0" bIns="0" rtlCol="0"/>
          <a:lstStyle/>
          <a:p/>
        </p:txBody>
      </p:sp>
      <p:sp>
        <p:nvSpPr>
          <p:cNvPr id="13" name="object 13"/>
          <p:cNvSpPr/>
          <p:nvPr/>
        </p:nvSpPr>
        <p:spPr>
          <a:xfrm>
            <a:off x="1501774" y="6054733"/>
            <a:ext cx="4057650" cy="123825"/>
          </a:xfrm>
          <a:custGeom>
            <a:avLst/>
            <a:gdLst/>
            <a:ahLst/>
            <a:cxnLst/>
            <a:rect l="l" t="t" r="r" b="b"/>
            <a:pathLst>
              <a:path w="4057650" h="123825">
                <a:moveTo>
                  <a:pt x="0" y="0"/>
                </a:moveTo>
                <a:lnTo>
                  <a:pt x="4057650" y="0"/>
                </a:lnTo>
                <a:lnTo>
                  <a:pt x="4057650" y="123825"/>
                </a:lnTo>
                <a:lnTo>
                  <a:pt x="0" y="123825"/>
                </a:lnTo>
                <a:lnTo>
                  <a:pt x="0" y="0"/>
                </a:lnTo>
                <a:close/>
              </a:path>
            </a:pathLst>
          </a:custGeom>
          <a:solidFill>
            <a:srgbClr val="000000">
              <a:alpha val="19999"/>
            </a:srgbClr>
          </a:solidFill>
        </p:spPr>
        <p:txBody>
          <a:bodyPr wrap="square" lIns="0" tIns="0" rIns="0" bIns="0" rtlCol="0"/>
          <a:lstStyle/>
          <a:p/>
        </p:txBody>
      </p:sp>
      <p:sp>
        <p:nvSpPr>
          <p:cNvPr id="14" name="object 14"/>
          <p:cNvSpPr txBox="1"/>
          <p:nvPr/>
        </p:nvSpPr>
        <p:spPr>
          <a:xfrm>
            <a:off x="1508124" y="192723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0</a:t>
            </a:r>
            <a:endParaRPr sz="900">
              <a:latin typeface="Arial"/>
              <a:cs typeface="Arial"/>
            </a:endParaRPr>
          </a:p>
        </p:txBody>
      </p:sp>
      <p:sp>
        <p:nvSpPr>
          <p:cNvPr id="15" name="object 15"/>
          <p:cNvSpPr txBox="1"/>
          <p:nvPr/>
        </p:nvSpPr>
        <p:spPr>
          <a:xfrm>
            <a:off x="1927224" y="1993907"/>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Marble</a:t>
            </a:r>
            <a:r>
              <a:rPr dirty="0" sz="900" spc="-75">
                <a:latin typeface="Arial"/>
                <a:cs typeface="Arial"/>
              </a:rPr>
              <a:t> </a:t>
            </a:r>
            <a:r>
              <a:rPr dirty="0" sz="900">
                <a:latin typeface="Arial"/>
                <a:cs typeface="Arial"/>
              </a:rPr>
              <a:t>Hill</a:t>
            </a:r>
            <a:endParaRPr sz="900">
              <a:latin typeface="Arial"/>
              <a:cs typeface="Arial"/>
            </a:endParaRPr>
          </a:p>
        </p:txBody>
      </p:sp>
      <p:sp>
        <p:nvSpPr>
          <p:cNvPr id="16" name="object 16"/>
          <p:cNvSpPr txBox="1"/>
          <p:nvPr/>
        </p:nvSpPr>
        <p:spPr>
          <a:xfrm>
            <a:off x="2808734" y="1927232"/>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17" name="object 17"/>
          <p:cNvSpPr txBox="1"/>
          <p:nvPr/>
        </p:nvSpPr>
        <p:spPr>
          <a:xfrm>
            <a:off x="3374871" y="1927232"/>
            <a:ext cx="4705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Discount</a:t>
            </a:r>
            <a:endParaRPr sz="900">
              <a:latin typeface="Arial"/>
              <a:cs typeface="Arial"/>
            </a:endParaRPr>
          </a:p>
          <a:p>
            <a:pPr marL="184150">
              <a:lnSpc>
                <a:spcPts val="1065"/>
              </a:lnSpc>
            </a:pPr>
            <a:r>
              <a:rPr dirty="0" sz="900">
                <a:latin typeface="Arial"/>
                <a:cs typeface="Arial"/>
              </a:rPr>
              <a:t>Store</a:t>
            </a:r>
            <a:endParaRPr sz="900">
              <a:latin typeface="Arial"/>
              <a:cs typeface="Arial"/>
            </a:endParaRPr>
          </a:p>
        </p:txBody>
      </p:sp>
      <p:sp>
        <p:nvSpPr>
          <p:cNvPr id="18" name="object 18"/>
          <p:cNvSpPr txBox="1"/>
          <p:nvPr/>
        </p:nvSpPr>
        <p:spPr>
          <a:xfrm>
            <a:off x="4171847" y="1927232"/>
            <a:ext cx="349885" cy="295910"/>
          </a:xfrm>
          <a:prstGeom prst="rect">
            <a:avLst/>
          </a:prstGeom>
        </p:spPr>
        <p:txBody>
          <a:bodyPr wrap="square" lIns="0" tIns="20320" rIns="0" bIns="0" rtlCol="0" vert="horz">
            <a:spAutoFit/>
          </a:bodyPr>
          <a:lstStyle/>
          <a:p>
            <a:pPr marL="12700" marR="5080" indent="67310">
              <a:lnSpc>
                <a:spcPts val="1050"/>
              </a:lnSpc>
              <a:spcBef>
                <a:spcPts val="160"/>
              </a:spcBef>
            </a:pPr>
            <a:r>
              <a:rPr dirty="0" sz="900" spc="-85">
                <a:latin typeface="Arial"/>
                <a:cs typeface="Arial"/>
              </a:rPr>
              <a:t>Y</a:t>
            </a:r>
            <a:r>
              <a:rPr dirty="0" sz="900">
                <a:latin typeface="Arial"/>
                <a:cs typeface="Arial"/>
              </a:rPr>
              <a:t>oga  Studio</a:t>
            </a:r>
            <a:endParaRPr sz="900">
              <a:latin typeface="Arial"/>
              <a:cs typeface="Arial"/>
            </a:endParaRPr>
          </a:p>
        </p:txBody>
      </p:sp>
      <p:sp>
        <p:nvSpPr>
          <p:cNvPr id="19" name="object 19"/>
          <p:cNvSpPr txBox="1"/>
          <p:nvPr/>
        </p:nvSpPr>
        <p:spPr>
          <a:xfrm>
            <a:off x="4616102" y="1993907"/>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20" name="object 20"/>
          <p:cNvSpPr txBox="1"/>
          <p:nvPr/>
        </p:nvSpPr>
        <p:spPr>
          <a:xfrm>
            <a:off x="5343279" y="1927232"/>
            <a:ext cx="6356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Supplement</a:t>
            </a:r>
            <a:endParaRPr sz="900">
              <a:latin typeface="Arial"/>
              <a:cs typeface="Arial"/>
            </a:endParaRPr>
          </a:p>
          <a:p>
            <a:pPr marL="355600">
              <a:lnSpc>
                <a:spcPts val="1065"/>
              </a:lnSpc>
            </a:pPr>
            <a:r>
              <a:rPr dirty="0" sz="900">
                <a:latin typeface="Arial"/>
                <a:cs typeface="Arial"/>
              </a:rPr>
              <a:t>Shop</a:t>
            </a:r>
            <a:endParaRPr sz="900">
              <a:latin typeface="Arial"/>
              <a:cs typeface="Arial"/>
            </a:endParaRPr>
          </a:p>
        </p:txBody>
      </p:sp>
      <p:sp>
        <p:nvSpPr>
          <p:cNvPr id="21" name="object 21"/>
          <p:cNvSpPr txBox="1"/>
          <p:nvPr/>
        </p:nvSpPr>
        <p:spPr>
          <a:xfrm>
            <a:off x="6248297" y="1927232"/>
            <a:ext cx="445134" cy="295910"/>
          </a:xfrm>
          <a:prstGeom prst="rect">
            <a:avLst/>
          </a:prstGeom>
        </p:spPr>
        <p:txBody>
          <a:bodyPr wrap="square" lIns="0" tIns="20320" rIns="0" bIns="0" rtlCol="0" vert="horz">
            <a:spAutoFit/>
          </a:bodyPr>
          <a:lstStyle/>
          <a:p>
            <a:pPr marL="12700" marR="5080" indent="88265">
              <a:lnSpc>
                <a:spcPts val="1050"/>
              </a:lnSpc>
              <a:spcBef>
                <a:spcPts val="160"/>
              </a:spcBef>
            </a:pPr>
            <a:r>
              <a:rPr dirty="0" sz="900" spc="-100">
                <a:latin typeface="Arial"/>
                <a:cs typeface="Arial"/>
              </a:rPr>
              <a:t>T</a:t>
            </a:r>
            <a:r>
              <a:rPr dirty="0" sz="900">
                <a:latin typeface="Arial"/>
                <a:cs typeface="Arial"/>
              </a:rPr>
              <a:t>ennis  Stadium</a:t>
            </a:r>
            <a:endParaRPr sz="900">
              <a:latin typeface="Arial"/>
              <a:cs typeface="Arial"/>
            </a:endParaRPr>
          </a:p>
        </p:txBody>
      </p:sp>
      <p:sp>
        <p:nvSpPr>
          <p:cNvPr id="22" name="object 22"/>
          <p:cNvSpPr txBox="1"/>
          <p:nvPr/>
        </p:nvSpPr>
        <p:spPr>
          <a:xfrm>
            <a:off x="7070724" y="1927232"/>
            <a:ext cx="235585" cy="295910"/>
          </a:xfrm>
          <a:prstGeom prst="rect">
            <a:avLst/>
          </a:prstGeom>
        </p:spPr>
        <p:txBody>
          <a:bodyPr wrap="square" lIns="0" tIns="20320" rIns="0" bIns="0" rtlCol="0" vert="horz">
            <a:spAutoFit/>
          </a:bodyPr>
          <a:lstStyle/>
          <a:p>
            <a:pPr marL="12700" marR="5080" indent="5715">
              <a:lnSpc>
                <a:spcPts val="1050"/>
              </a:lnSpc>
              <a:spcBef>
                <a:spcPts val="160"/>
              </a:spcBef>
            </a:pPr>
            <a:r>
              <a:rPr dirty="0" sz="900">
                <a:latin typeface="Arial"/>
                <a:cs typeface="Arial"/>
              </a:rPr>
              <a:t>Sho  Stor</a:t>
            </a:r>
            <a:endParaRPr sz="900">
              <a:latin typeface="Arial"/>
              <a:cs typeface="Arial"/>
            </a:endParaRPr>
          </a:p>
        </p:txBody>
      </p:sp>
      <p:sp>
        <p:nvSpPr>
          <p:cNvPr id="23" name="object 23"/>
          <p:cNvSpPr txBox="1"/>
          <p:nvPr/>
        </p:nvSpPr>
        <p:spPr>
          <a:xfrm>
            <a:off x="1508124" y="230823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a:t>
            </a:r>
            <a:endParaRPr sz="900">
              <a:latin typeface="Arial"/>
              <a:cs typeface="Arial"/>
            </a:endParaRPr>
          </a:p>
        </p:txBody>
      </p:sp>
      <p:sp>
        <p:nvSpPr>
          <p:cNvPr id="24" name="object 24"/>
          <p:cNvSpPr txBox="1"/>
          <p:nvPr/>
        </p:nvSpPr>
        <p:spPr>
          <a:xfrm>
            <a:off x="1927075" y="2374907"/>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Chinatown</a:t>
            </a:r>
            <a:endParaRPr sz="900">
              <a:latin typeface="Arial"/>
              <a:cs typeface="Arial"/>
            </a:endParaRPr>
          </a:p>
        </p:txBody>
      </p:sp>
      <p:sp>
        <p:nvSpPr>
          <p:cNvPr id="25" name="object 25"/>
          <p:cNvSpPr txBox="1"/>
          <p:nvPr/>
        </p:nvSpPr>
        <p:spPr>
          <a:xfrm>
            <a:off x="2584296" y="2308232"/>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26" name="object 26"/>
          <p:cNvSpPr txBox="1"/>
          <p:nvPr/>
        </p:nvSpPr>
        <p:spPr>
          <a:xfrm>
            <a:off x="3413123" y="2308232"/>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27" name="object 27"/>
          <p:cNvSpPr txBox="1"/>
          <p:nvPr/>
        </p:nvSpPr>
        <p:spPr>
          <a:xfrm>
            <a:off x="3936846" y="2308232"/>
            <a:ext cx="584835" cy="295910"/>
          </a:xfrm>
          <a:prstGeom prst="rect">
            <a:avLst/>
          </a:prstGeom>
        </p:spPr>
        <p:txBody>
          <a:bodyPr wrap="square" lIns="0" tIns="20320" rIns="0" bIns="0" rtlCol="0" vert="horz">
            <a:spAutoFit/>
          </a:bodyPr>
          <a:lstStyle/>
          <a:p>
            <a:pPr marL="12700" marR="5080" indent="88900">
              <a:lnSpc>
                <a:spcPts val="1050"/>
              </a:lnSpc>
              <a:spcBef>
                <a:spcPts val="160"/>
              </a:spcBef>
            </a:pPr>
            <a:r>
              <a:rPr dirty="0" sz="900">
                <a:latin typeface="Arial"/>
                <a:cs typeface="Arial"/>
              </a:rPr>
              <a:t>Dim</a:t>
            </a:r>
            <a:r>
              <a:rPr dirty="0" sz="900" spc="-95">
                <a:latin typeface="Arial"/>
                <a:cs typeface="Arial"/>
              </a:rPr>
              <a:t> </a:t>
            </a:r>
            <a:r>
              <a:rPr dirty="0" sz="900">
                <a:latin typeface="Arial"/>
                <a:cs typeface="Arial"/>
              </a:rPr>
              <a:t>Sum  Restaurant</a:t>
            </a:r>
            <a:endParaRPr sz="900">
              <a:latin typeface="Arial"/>
              <a:cs typeface="Arial"/>
            </a:endParaRPr>
          </a:p>
        </p:txBody>
      </p:sp>
      <p:sp>
        <p:nvSpPr>
          <p:cNvPr id="28" name="object 28"/>
          <p:cNvSpPr txBox="1"/>
          <p:nvPr/>
        </p:nvSpPr>
        <p:spPr>
          <a:xfrm>
            <a:off x="4660746" y="2308232"/>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29" name="object 29"/>
          <p:cNvSpPr txBox="1"/>
          <p:nvPr/>
        </p:nvSpPr>
        <p:spPr>
          <a:xfrm>
            <a:off x="5351756" y="2308232"/>
            <a:ext cx="627380" cy="295910"/>
          </a:xfrm>
          <a:prstGeom prst="rect">
            <a:avLst/>
          </a:prstGeom>
        </p:spPr>
        <p:txBody>
          <a:bodyPr wrap="square" lIns="0" tIns="20320" rIns="0" bIns="0" rtlCol="0" vert="horz">
            <a:spAutoFit/>
          </a:bodyPr>
          <a:lstStyle/>
          <a:p>
            <a:pPr marL="54610" marR="5080" indent="-42545">
              <a:lnSpc>
                <a:spcPts val="1050"/>
              </a:lnSpc>
              <a:spcBef>
                <a:spcPts val="160"/>
              </a:spcBef>
            </a:pPr>
            <a:r>
              <a:rPr dirty="0" sz="900" spc="-20">
                <a:latin typeface="Arial"/>
                <a:cs typeface="Arial"/>
              </a:rPr>
              <a:t>V</a:t>
            </a:r>
            <a:r>
              <a:rPr dirty="0" sz="900">
                <a:latin typeface="Arial"/>
                <a:cs typeface="Arial"/>
              </a:rPr>
              <a:t>ietnamese  Restaurant</a:t>
            </a:r>
            <a:endParaRPr sz="900">
              <a:latin typeface="Arial"/>
              <a:cs typeface="Arial"/>
            </a:endParaRPr>
          </a:p>
        </p:txBody>
      </p:sp>
      <p:sp>
        <p:nvSpPr>
          <p:cNvPr id="30" name="object 30"/>
          <p:cNvSpPr txBox="1"/>
          <p:nvPr/>
        </p:nvSpPr>
        <p:spPr>
          <a:xfrm>
            <a:off x="6076704" y="2308232"/>
            <a:ext cx="616585" cy="295910"/>
          </a:xfrm>
          <a:prstGeom prst="rect">
            <a:avLst/>
          </a:prstGeom>
        </p:spPr>
        <p:txBody>
          <a:bodyPr wrap="square" lIns="0" tIns="20320" rIns="0" bIns="0" rtlCol="0" vert="horz">
            <a:spAutoFit/>
          </a:bodyPr>
          <a:lstStyle/>
          <a:p>
            <a:pPr marL="12700" marR="5080" indent="234950">
              <a:lnSpc>
                <a:spcPts val="1050"/>
              </a:lnSpc>
              <a:spcBef>
                <a:spcPts val="160"/>
              </a:spcBef>
            </a:pPr>
            <a:r>
              <a:rPr dirty="0" sz="900">
                <a:latin typeface="Arial"/>
                <a:cs typeface="Arial"/>
              </a:rPr>
              <a:t>Salon</a:t>
            </a:r>
            <a:r>
              <a:rPr dirty="0" sz="900" spc="-95">
                <a:latin typeface="Arial"/>
                <a:cs typeface="Arial"/>
              </a:rPr>
              <a:t> </a:t>
            </a:r>
            <a:r>
              <a:rPr dirty="0" sz="900">
                <a:latin typeface="Arial"/>
                <a:cs typeface="Arial"/>
              </a:rPr>
              <a:t>/  Barbershop</a:t>
            </a:r>
            <a:endParaRPr sz="900">
              <a:latin typeface="Arial"/>
              <a:cs typeface="Arial"/>
            </a:endParaRPr>
          </a:p>
        </p:txBody>
      </p:sp>
      <p:sp>
        <p:nvSpPr>
          <p:cNvPr id="31" name="object 31"/>
          <p:cNvSpPr txBox="1"/>
          <p:nvPr/>
        </p:nvSpPr>
        <p:spPr>
          <a:xfrm>
            <a:off x="6981722" y="2308232"/>
            <a:ext cx="324485" cy="295910"/>
          </a:xfrm>
          <a:prstGeom prst="rect">
            <a:avLst/>
          </a:prstGeom>
        </p:spPr>
        <p:txBody>
          <a:bodyPr wrap="square" lIns="0" tIns="20320" rIns="0" bIns="0" rtlCol="0" vert="horz">
            <a:spAutoFit/>
          </a:bodyPr>
          <a:lstStyle/>
          <a:p>
            <a:pPr marL="43815" marR="5080" indent="-31750">
              <a:lnSpc>
                <a:spcPts val="1050"/>
              </a:lnSpc>
              <a:spcBef>
                <a:spcPts val="160"/>
              </a:spcBef>
            </a:pPr>
            <a:r>
              <a:rPr dirty="0" sz="900">
                <a:latin typeface="Arial"/>
                <a:cs typeface="Arial"/>
              </a:rPr>
              <a:t>Noodl  Hous</a:t>
            </a:r>
            <a:endParaRPr sz="900">
              <a:latin typeface="Arial"/>
              <a:cs typeface="Arial"/>
            </a:endParaRPr>
          </a:p>
        </p:txBody>
      </p:sp>
      <p:sp>
        <p:nvSpPr>
          <p:cNvPr id="32" name="object 32"/>
          <p:cNvSpPr txBox="1"/>
          <p:nvPr/>
        </p:nvSpPr>
        <p:spPr>
          <a:xfrm>
            <a:off x="1508124" y="268923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6</a:t>
            </a:r>
            <a:endParaRPr sz="900">
              <a:latin typeface="Arial"/>
              <a:cs typeface="Arial"/>
            </a:endParaRPr>
          </a:p>
        </p:txBody>
      </p:sp>
      <p:sp>
        <p:nvSpPr>
          <p:cNvPr id="33" name="object 33"/>
          <p:cNvSpPr txBox="1"/>
          <p:nvPr/>
        </p:nvSpPr>
        <p:spPr>
          <a:xfrm>
            <a:off x="1698475" y="2822582"/>
            <a:ext cx="794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Central</a:t>
            </a:r>
            <a:r>
              <a:rPr dirty="0" sz="900" spc="-75">
                <a:latin typeface="Arial"/>
                <a:cs typeface="Arial"/>
              </a:rPr>
              <a:t> </a:t>
            </a:r>
            <a:r>
              <a:rPr dirty="0" sz="900">
                <a:latin typeface="Arial"/>
                <a:cs typeface="Arial"/>
              </a:rPr>
              <a:t>Harlem</a:t>
            </a:r>
            <a:endParaRPr sz="900">
              <a:latin typeface="Arial"/>
              <a:cs typeface="Arial"/>
            </a:endParaRPr>
          </a:p>
        </p:txBody>
      </p:sp>
      <p:sp>
        <p:nvSpPr>
          <p:cNvPr id="34" name="object 34"/>
          <p:cNvSpPr txBox="1"/>
          <p:nvPr/>
        </p:nvSpPr>
        <p:spPr>
          <a:xfrm>
            <a:off x="2584296" y="2755907"/>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African  Restaurant</a:t>
            </a:r>
            <a:endParaRPr sz="900">
              <a:latin typeface="Arial"/>
              <a:cs typeface="Arial"/>
            </a:endParaRPr>
          </a:p>
        </p:txBody>
      </p:sp>
      <p:sp>
        <p:nvSpPr>
          <p:cNvPr id="35" name="object 35"/>
          <p:cNvSpPr txBox="1"/>
          <p:nvPr/>
        </p:nvSpPr>
        <p:spPr>
          <a:xfrm>
            <a:off x="3260571" y="2755907"/>
            <a:ext cx="584835" cy="295910"/>
          </a:xfrm>
          <a:prstGeom prst="rect">
            <a:avLst/>
          </a:prstGeom>
        </p:spPr>
        <p:txBody>
          <a:bodyPr wrap="square" lIns="0" tIns="20320" rIns="0" bIns="0" rtlCol="0" vert="horz">
            <a:spAutoFit/>
          </a:bodyPr>
          <a:lstStyle/>
          <a:p>
            <a:pPr marL="12700" marR="5080" indent="132715">
              <a:lnSpc>
                <a:spcPts val="1050"/>
              </a:lnSpc>
              <a:spcBef>
                <a:spcPts val="160"/>
              </a:spcBef>
            </a:pPr>
            <a:r>
              <a:rPr dirty="0" sz="900">
                <a:latin typeface="Arial"/>
                <a:cs typeface="Arial"/>
              </a:rPr>
              <a:t>Seafood  Restaurant</a:t>
            </a:r>
            <a:endParaRPr sz="900">
              <a:latin typeface="Arial"/>
              <a:cs typeface="Arial"/>
            </a:endParaRPr>
          </a:p>
        </p:txBody>
      </p:sp>
      <p:sp>
        <p:nvSpPr>
          <p:cNvPr id="36" name="object 36"/>
          <p:cNvSpPr txBox="1"/>
          <p:nvPr/>
        </p:nvSpPr>
        <p:spPr>
          <a:xfrm>
            <a:off x="3936846" y="2755907"/>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37" name="object 37"/>
          <p:cNvSpPr txBox="1"/>
          <p:nvPr/>
        </p:nvSpPr>
        <p:spPr>
          <a:xfrm>
            <a:off x="4660746" y="2755907"/>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38" name="object 38"/>
          <p:cNvSpPr txBox="1"/>
          <p:nvPr/>
        </p:nvSpPr>
        <p:spPr>
          <a:xfrm>
            <a:off x="5419774" y="2755907"/>
            <a:ext cx="5594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Cosmetics</a:t>
            </a:r>
            <a:endParaRPr sz="900">
              <a:latin typeface="Arial"/>
              <a:cs typeface="Arial"/>
            </a:endParaRPr>
          </a:p>
          <a:p>
            <a:pPr marL="278765">
              <a:lnSpc>
                <a:spcPts val="1065"/>
              </a:lnSpc>
            </a:pPr>
            <a:r>
              <a:rPr dirty="0" sz="900">
                <a:latin typeface="Arial"/>
                <a:cs typeface="Arial"/>
              </a:rPr>
              <a:t>Shop</a:t>
            </a:r>
            <a:endParaRPr sz="900">
              <a:latin typeface="Arial"/>
              <a:cs typeface="Arial"/>
            </a:endParaRPr>
          </a:p>
        </p:txBody>
      </p:sp>
      <p:sp>
        <p:nvSpPr>
          <p:cNvPr id="39" name="object 39"/>
          <p:cNvSpPr txBox="1"/>
          <p:nvPr/>
        </p:nvSpPr>
        <p:spPr>
          <a:xfrm>
            <a:off x="6108546" y="2755907"/>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40" name="object 40"/>
          <p:cNvSpPr txBox="1"/>
          <p:nvPr/>
        </p:nvSpPr>
        <p:spPr>
          <a:xfrm>
            <a:off x="7019822" y="2755907"/>
            <a:ext cx="318135" cy="295910"/>
          </a:xfrm>
          <a:prstGeom prst="rect">
            <a:avLst/>
          </a:prstGeom>
        </p:spPr>
        <p:txBody>
          <a:bodyPr wrap="square" lIns="0" tIns="20320" rIns="0" bIns="0" rtlCol="0" vert="horz">
            <a:spAutoFit/>
          </a:bodyPr>
          <a:lstStyle/>
          <a:p>
            <a:pPr marL="12700" marR="5080" indent="31750">
              <a:lnSpc>
                <a:spcPts val="1050"/>
              </a:lnSpc>
              <a:spcBef>
                <a:spcPts val="160"/>
              </a:spcBef>
            </a:pPr>
            <a:r>
              <a:rPr dirty="0" sz="900">
                <a:latin typeface="Arial"/>
                <a:cs typeface="Arial"/>
              </a:rPr>
              <a:t>Even  Spac</a:t>
            </a:r>
            <a:endParaRPr sz="900">
              <a:latin typeface="Arial"/>
              <a:cs typeface="Arial"/>
            </a:endParaRPr>
          </a:p>
        </p:txBody>
      </p:sp>
      <p:sp>
        <p:nvSpPr>
          <p:cNvPr id="41" name="object 41"/>
          <p:cNvSpPr txBox="1"/>
          <p:nvPr/>
        </p:nvSpPr>
        <p:spPr>
          <a:xfrm>
            <a:off x="1508124" y="320358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9</a:t>
            </a:r>
            <a:endParaRPr sz="900">
              <a:latin typeface="Arial"/>
              <a:cs typeface="Arial"/>
            </a:endParaRPr>
          </a:p>
        </p:txBody>
      </p:sp>
      <p:sp>
        <p:nvSpPr>
          <p:cNvPr id="42" name="object 42"/>
          <p:cNvSpPr txBox="1"/>
          <p:nvPr/>
        </p:nvSpPr>
        <p:spPr>
          <a:xfrm>
            <a:off x="2045691" y="3270257"/>
            <a:ext cx="447040" cy="162560"/>
          </a:xfrm>
          <a:prstGeom prst="rect">
            <a:avLst/>
          </a:prstGeom>
        </p:spPr>
        <p:txBody>
          <a:bodyPr wrap="square" lIns="0" tIns="12700" rIns="0" bIns="0" rtlCol="0" vert="horz">
            <a:spAutoFit/>
          </a:bodyPr>
          <a:lstStyle/>
          <a:p>
            <a:pPr marL="12700">
              <a:lnSpc>
                <a:spcPct val="100000"/>
              </a:lnSpc>
              <a:spcBef>
                <a:spcPts val="100"/>
              </a:spcBef>
            </a:pPr>
            <a:r>
              <a:rPr dirty="0" sz="900" spc="-85">
                <a:latin typeface="Arial"/>
                <a:cs typeface="Arial"/>
              </a:rPr>
              <a:t>Y</a:t>
            </a:r>
            <a:r>
              <a:rPr dirty="0" sz="900">
                <a:latin typeface="Arial"/>
                <a:cs typeface="Arial"/>
              </a:rPr>
              <a:t>orkville</a:t>
            </a:r>
            <a:endParaRPr sz="900">
              <a:latin typeface="Arial"/>
              <a:cs typeface="Arial"/>
            </a:endParaRPr>
          </a:p>
        </p:txBody>
      </p:sp>
      <p:sp>
        <p:nvSpPr>
          <p:cNvPr id="43" name="object 43"/>
          <p:cNvSpPr txBox="1"/>
          <p:nvPr/>
        </p:nvSpPr>
        <p:spPr>
          <a:xfrm>
            <a:off x="2808734" y="3203582"/>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44" name="object 44"/>
          <p:cNvSpPr txBox="1"/>
          <p:nvPr/>
        </p:nvSpPr>
        <p:spPr>
          <a:xfrm>
            <a:off x="3578325" y="3270257"/>
            <a:ext cx="26670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a:t>
            </a:r>
            <a:endParaRPr sz="900">
              <a:latin typeface="Arial"/>
              <a:cs typeface="Arial"/>
            </a:endParaRPr>
          </a:p>
        </p:txBody>
      </p:sp>
      <p:sp>
        <p:nvSpPr>
          <p:cNvPr id="45" name="object 45"/>
          <p:cNvSpPr txBox="1"/>
          <p:nvPr/>
        </p:nvSpPr>
        <p:spPr>
          <a:xfrm>
            <a:off x="4317998" y="3270257"/>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46" name="object 46"/>
          <p:cNvSpPr txBox="1"/>
          <p:nvPr/>
        </p:nvSpPr>
        <p:spPr>
          <a:xfrm>
            <a:off x="4660746" y="3203582"/>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47" name="object 47"/>
          <p:cNvSpPr txBox="1"/>
          <p:nvPr/>
        </p:nvSpPr>
        <p:spPr>
          <a:xfrm>
            <a:off x="5394171" y="3203582"/>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48" name="object 48"/>
          <p:cNvSpPr txBox="1"/>
          <p:nvPr/>
        </p:nvSpPr>
        <p:spPr>
          <a:xfrm>
            <a:off x="6070446" y="3270257"/>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49" name="object 49"/>
          <p:cNvSpPr txBox="1"/>
          <p:nvPr/>
        </p:nvSpPr>
        <p:spPr>
          <a:xfrm>
            <a:off x="6784821" y="3203582"/>
            <a:ext cx="55308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  Restauran</a:t>
            </a:r>
            <a:endParaRPr sz="900">
              <a:latin typeface="Arial"/>
              <a:cs typeface="Arial"/>
            </a:endParaRPr>
          </a:p>
        </p:txBody>
      </p:sp>
      <p:sp>
        <p:nvSpPr>
          <p:cNvPr id="50" name="object 50"/>
          <p:cNvSpPr txBox="1"/>
          <p:nvPr/>
        </p:nvSpPr>
        <p:spPr>
          <a:xfrm>
            <a:off x="1444574" y="358458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14</a:t>
            </a:r>
            <a:endParaRPr sz="900">
              <a:latin typeface="Arial"/>
              <a:cs typeface="Arial"/>
            </a:endParaRPr>
          </a:p>
        </p:txBody>
      </p:sp>
      <p:sp>
        <p:nvSpPr>
          <p:cNvPr id="51" name="object 51"/>
          <p:cNvSpPr txBox="1"/>
          <p:nvPr/>
        </p:nvSpPr>
        <p:spPr>
          <a:xfrm>
            <a:off x="2111324" y="3717933"/>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Clinton</a:t>
            </a:r>
            <a:endParaRPr sz="900">
              <a:latin typeface="Arial"/>
              <a:cs typeface="Arial"/>
            </a:endParaRPr>
          </a:p>
        </p:txBody>
      </p:sp>
      <p:sp>
        <p:nvSpPr>
          <p:cNvPr id="52" name="object 52"/>
          <p:cNvSpPr txBox="1"/>
          <p:nvPr/>
        </p:nvSpPr>
        <p:spPr>
          <a:xfrm>
            <a:off x="2749498" y="3717933"/>
            <a:ext cx="4197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Theater</a:t>
            </a:r>
            <a:endParaRPr sz="900">
              <a:latin typeface="Arial"/>
              <a:cs typeface="Arial"/>
            </a:endParaRPr>
          </a:p>
        </p:txBody>
      </p:sp>
      <p:sp>
        <p:nvSpPr>
          <p:cNvPr id="53" name="object 53"/>
          <p:cNvSpPr txBox="1"/>
          <p:nvPr/>
        </p:nvSpPr>
        <p:spPr>
          <a:xfrm>
            <a:off x="3260571" y="3651258"/>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54" name="object 54"/>
          <p:cNvSpPr txBox="1"/>
          <p:nvPr/>
        </p:nvSpPr>
        <p:spPr>
          <a:xfrm>
            <a:off x="4161283" y="3651258"/>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55" name="object 55"/>
          <p:cNvSpPr txBox="1"/>
          <p:nvPr/>
        </p:nvSpPr>
        <p:spPr>
          <a:xfrm>
            <a:off x="4660746" y="3651258"/>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56" name="object 56"/>
          <p:cNvSpPr txBox="1"/>
          <p:nvPr/>
        </p:nvSpPr>
        <p:spPr>
          <a:xfrm>
            <a:off x="5584823" y="3584583"/>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57" name="object 57"/>
          <p:cNvSpPr txBox="1"/>
          <p:nvPr/>
        </p:nvSpPr>
        <p:spPr>
          <a:xfrm>
            <a:off x="6400849" y="3717933"/>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58" name="object 58"/>
          <p:cNvSpPr txBox="1"/>
          <p:nvPr/>
        </p:nvSpPr>
        <p:spPr>
          <a:xfrm>
            <a:off x="6784821" y="3717933"/>
            <a:ext cx="5213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Sho</a:t>
            </a:r>
            <a:endParaRPr sz="900">
              <a:latin typeface="Arial"/>
              <a:cs typeface="Arial"/>
            </a:endParaRPr>
          </a:p>
        </p:txBody>
      </p:sp>
      <p:sp>
        <p:nvSpPr>
          <p:cNvPr id="59" name="object 59"/>
          <p:cNvSpPr txBox="1"/>
          <p:nvPr/>
        </p:nvSpPr>
        <p:spPr>
          <a:xfrm>
            <a:off x="1444574" y="40989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23</a:t>
            </a:r>
            <a:endParaRPr sz="900">
              <a:latin typeface="Arial"/>
              <a:cs typeface="Arial"/>
            </a:endParaRPr>
          </a:p>
        </p:txBody>
      </p:sp>
      <p:sp>
        <p:nvSpPr>
          <p:cNvPr id="60" name="object 60"/>
          <p:cNvSpPr txBox="1"/>
          <p:nvPr/>
        </p:nvSpPr>
        <p:spPr>
          <a:xfrm>
            <a:off x="2200175" y="4232283"/>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Soho</a:t>
            </a:r>
            <a:endParaRPr sz="900">
              <a:latin typeface="Arial"/>
              <a:cs typeface="Arial"/>
            </a:endParaRPr>
          </a:p>
        </p:txBody>
      </p:sp>
      <p:sp>
        <p:nvSpPr>
          <p:cNvPr id="61" name="object 61"/>
          <p:cNvSpPr txBox="1"/>
          <p:nvPr/>
        </p:nvSpPr>
        <p:spPr>
          <a:xfrm>
            <a:off x="2724047" y="4165608"/>
            <a:ext cx="4451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Clothing</a:t>
            </a:r>
            <a:endParaRPr sz="900">
              <a:latin typeface="Arial"/>
              <a:cs typeface="Arial"/>
            </a:endParaRPr>
          </a:p>
          <a:p>
            <a:pPr marL="158750">
              <a:lnSpc>
                <a:spcPts val="1065"/>
              </a:lnSpc>
            </a:pPr>
            <a:r>
              <a:rPr dirty="0" sz="900">
                <a:latin typeface="Arial"/>
                <a:cs typeface="Arial"/>
              </a:rPr>
              <a:t>Store</a:t>
            </a:r>
            <a:endParaRPr sz="900">
              <a:latin typeface="Arial"/>
              <a:cs typeface="Arial"/>
            </a:endParaRPr>
          </a:p>
        </p:txBody>
      </p:sp>
      <p:sp>
        <p:nvSpPr>
          <p:cNvPr id="62" name="object 62"/>
          <p:cNvSpPr txBox="1"/>
          <p:nvPr/>
        </p:nvSpPr>
        <p:spPr>
          <a:xfrm>
            <a:off x="3368470" y="4232283"/>
            <a:ext cx="47688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Boutique</a:t>
            </a:r>
            <a:endParaRPr sz="900">
              <a:latin typeface="Arial"/>
              <a:cs typeface="Arial"/>
            </a:endParaRPr>
          </a:p>
        </p:txBody>
      </p:sp>
      <p:sp>
        <p:nvSpPr>
          <p:cNvPr id="63" name="object 63"/>
          <p:cNvSpPr txBox="1"/>
          <p:nvPr/>
        </p:nvSpPr>
        <p:spPr>
          <a:xfrm>
            <a:off x="4025257" y="4165608"/>
            <a:ext cx="496570" cy="295910"/>
          </a:xfrm>
          <a:prstGeom prst="rect">
            <a:avLst/>
          </a:prstGeom>
        </p:spPr>
        <p:txBody>
          <a:bodyPr wrap="square" lIns="0" tIns="12700" rIns="0" bIns="0" rtlCol="0" vert="horz">
            <a:spAutoFit/>
          </a:bodyPr>
          <a:lstStyle/>
          <a:p>
            <a:pPr marL="12700">
              <a:lnSpc>
                <a:spcPts val="1065"/>
              </a:lnSpc>
              <a:spcBef>
                <a:spcPts val="100"/>
              </a:spcBef>
            </a:pPr>
            <a:r>
              <a:rPr dirty="0" sz="900" spc="-20">
                <a:latin typeface="Arial"/>
                <a:cs typeface="Arial"/>
              </a:rPr>
              <a:t>W</a:t>
            </a:r>
            <a:r>
              <a:rPr dirty="0" sz="900">
                <a:latin typeface="Arial"/>
                <a:cs typeface="Arial"/>
              </a:rPr>
              <a:t>omen's</a:t>
            </a:r>
            <a:endParaRPr sz="900">
              <a:latin typeface="Arial"/>
              <a:cs typeface="Arial"/>
            </a:endParaRPr>
          </a:p>
          <a:p>
            <a:pPr marL="210185">
              <a:lnSpc>
                <a:spcPts val="1065"/>
              </a:lnSpc>
            </a:pPr>
            <a:r>
              <a:rPr dirty="0" sz="900">
                <a:latin typeface="Arial"/>
                <a:cs typeface="Arial"/>
              </a:rPr>
              <a:t>Store</a:t>
            </a:r>
            <a:endParaRPr sz="900">
              <a:latin typeface="Arial"/>
              <a:cs typeface="Arial"/>
            </a:endParaRPr>
          </a:p>
        </p:txBody>
      </p:sp>
      <p:sp>
        <p:nvSpPr>
          <p:cNvPr id="64" name="object 64"/>
          <p:cNvSpPr txBox="1"/>
          <p:nvPr/>
        </p:nvSpPr>
        <p:spPr>
          <a:xfrm>
            <a:off x="4647954" y="4232283"/>
            <a:ext cx="597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Shoe</a:t>
            </a:r>
            <a:r>
              <a:rPr dirty="0" sz="900" spc="-75">
                <a:latin typeface="Arial"/>
                <a:cs typeface="Arial"/>
              </a:rPr>
              <a:t> </a:t>
            </a:r>
            <a:r>
              <a:rPr dirty="0" sz="900">
                <a:latin typeface="Arial"/>
                <a:cs typeface="Arial"/>
              </a:rPr>
              <a:t>Store</a:t>
            </a:r>
            <a:endParaRPr sz="900">
              <a:latin typeface="Arial"/>
              <a:cs typeface="Arial"/>
            </a:endParaRPr>
          </a:p>
        </p:txBody>
      </p:sp>
      <p:sp>
        <p:nvSpPr>
          <p:cNvPr id="65" name="object 65"/>
          <p:cNvSpPr txBox="1"/>
          <p:nvPr/>
        </p:nvSpPr>
        <p:spPr>
          <a:xfrm>
            <a:off x="5346994" y="4232283"/>
            <a:ext cx="63182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Men's</a:t>
            </a:r>
            <a:r>
              <a:rPr dirty="0" sz="900" spc="-75">
                <a:latin typeface="Arial"/>
                <a:cs typeface="Arial"/>
              </a:rPr>
              <a:t> </a:t>
            </a:r>
            <a:r>
              <a:rPr dirty="0" sz="900">
                <a:latin typeface="Arial"/>
                <a:cs typeface="Arial"/>
              </a:rPr>
              <a:t>Store</a:t>
            </a:r>
            <a:endParaRPr sz="900">
              <a:latin typeface="Arial"/>
              <a:cs typeface="Arial"/>
            </a:endParaRPr>
          </a:p>
        </p:txBody>
      </p:sp>
      <p:sp>
        <p:nvSpPr>
          <p:cNvPr id="66" name="object 66"/>
          <p:cNvSpPr txBox="1"/>
          <p:nvPr/>
        </p:nvSpPr>
        <p:spPr>
          <a:xfrm>
            <a:off x="6146798" y="4098933"/>
            <a:ext cx="546735" cy="429259"/>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Furniture</a:t>
            </a:r>
            <a:r>
              <a:rPr dirty="0" sz="900" spc="-100">
                <a:latin typeface="Arial"/>
                <a:cs typeface="Arial"/>
              </a:rPr>
              <a:t> </a:t>
            </a:r>
            <a:r>
              <a:rPr dirty="0" sz="900">
                <a:latin typeface="Arial"/>
                <a:cs typeface="Arial"/>
              </a:rPr>
              <a:t>/</a:t>
            </a:r>
            <a:endParaRPr sz="900">
              <a:latin typeface="Arial"/>
              <a:cs typeface="Arial"/>
            </a:endParaRPr>
          </a:p>
          <a:p>
            <a:pPr marL="260350" marR="5080" indent="-31750">
              <a:lnSpc>
                <a:spcPts val="1050"/>
              </a:lnSpc>
              <a:spcBef>
                <a:spcPts val="45"/>
              </a:spcBef>
            </a:pPr>
            <a:r>
              <a:rPr dirty="0" sz="900">
                <a:latin typeface="Arial"/>
                <a:cs typeface="Arial"/>
              </a:rPr>
              <a:t>Home  Store</a:t>
            </a:r>
            <a:endParaRPr sz="900">
              <a:latin typeface="Arial"/>
              <a:cs typeface="Arial"/>
            </a:endParaRPr>
          </a:p>
        </p:txBody>
      </p:sp>
      <p:sp>
        <p:nvSpPr>
          <p:cNvPr id="67" name="object 67"/>
          <p:cNvSpPr txBox="1"/>
          <p:nvPr/>
        </p:nvSpPr>
        <p:spPr>
          <a:xfrm>
            <a:off x="6784821" y="4165608"/>
            <a:ext cx="55308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  Restauran</a:t>
            </a:r>
            <a:endParaRPr sz="900">
              <a:latin typeface="Arial"/>
              <a:cs typeface="Arial"/>
            </a:endParaRPr>
          </a:p>
        </p:txBody>
      </p:sp>
      <p:sp>
        <p:nvSpPr>
          <p:cNvPr id="68" name="object 68"/>
          <p:cNvSpPr txBox="1"/>
          <p:nvPr/>
        </p:nvSpPr>
        <p:spPr>
          <a:xfrm>
            <a:off x="1444574" y="461328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26</a:t>
            </a:r>
            <a:endParaRPr sz="900">
              <a:latin typeface="Arial"/>
              <a:cs typeface="Arial"/>
            </a:endParaRPr>
          </a:p>
        </p:txBody>
      </p:sp>
      <p:sp>
        <p:nvSpPr>
          <p:cNvPr id="69" name="object 69"/>
          <p:cNvSpPr txBox="1"/>
          <p:nvPr/>
        </p:nvSpPr>
        <p:spPr>
          <a:xfrm>
            <a:off x="1844475" y="4613283"/>
            <a:ext cx="6483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Morningside</a:t>
            </a:r>
            <a:endParaRPr sz="900">
              <a:latin typeface="Arial"/>
              <a:cs typeface="Arial"/>
            </a:endParaRPr>
          </a:p>
          <a:p>
            <a:pPr marL="247650">
              <a:lnSpc>
                <a:spcPts val="1065"/>
              </a:lnSpc>
            </a:pPr>
            <a:r>
              <a:rPr dirty="0" sz="900">
                <a:latin typeface="Arial"/>
                <a:cs typeface="Arial"/>
              </a:rPr>
              <a:t>Heights</a:t>
            </a:r>
            <a:endParaRPr sz="900">
              <a:latin typeface="Arial"/>
              <a:cs typeface="Arial"/>
            </a:endParaRPr>
          </a:p>
        </p:txBody>
      </p:sp>
      <p:sp>
        <p:nvSpPr>
          <p:cNvPr id="70" name="object 70"/>
          <p:cNvSpPr txBox="1"/>
          <p:nvPr/>
        </p:nvSpPr>
        <p:spPr>
          <a:xfrm>
            <a:off x="2808734" y="4613283"/>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71" name="object 71"/>
          <p:cNvSpPr txBox="1"/>
          <p:nvPr/>
        </p:nvSpPr>
        <p:spPr>
          <a:xfrm>
            <a:off x="3260571" y="4613283"/>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72" name="object 72"/>
          <p:cNvSpPr txBox="1"/>
          <p:nvPr/>
        </p:nvSpPr>
        <p:spPr>
          <a:xfrm>
            <a:off x="4260848" y="4679958"/>
            <a:ext cx="2609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Park</a:t>
            </a:r>
            <a:endParaRPr sz="900">
              <a:latin typeface="Arial"/>
              <a:cs typeface="Arial"/>
            </a:endParaRPr>
          </a:p>
        </p:txBody>
      </p:sp>
      <p:sp>
        <p:nvSpPr>
          <p:cNvPr id="73" name="object 73"/>
          <p:cNvSpPr txBox="1"/>
          <p:nvPr/>
        </p:nvSpPr>
        <p:spPr>
          <a:xfrm>
            <a:off x="4705247" y="4679958"/>
            <a:ext cx="540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Bookstore</a:t>
            </a:r>
            <a:endParaRPr sz="900">
              <a:latin typeface="Arial"/>
              <a:cs typeface="Arial"/>
            </a:endParaRPr>
          </a:p>
        </p:txBody>
      </p:sp>
      <p:sp>
        <p:nvSpPr>
          <p:cNvPr id="74" name="object 74"/>
          <p:cNvSpPr txBox="1"/>
          <p:nvPr/>
        </p:nvSpPr>
        <p:spPr>
          <a:xfrm>
            <a:off x="5356071" y="4679958"/>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75" name="object 75"/>
          <p:cNvSpPr txBox="1"/>
          <p:nvPr/>
        </p:nvSpPr>
        <p:spPr>
          <a:xfrm>
            <a:off x="6171954" y="4613283"/>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76" name="object 76"/>
          <p:cNvSpPr txBox="1"/>
          <p:nvPr/>
        </p:nvSpPr>
        <p:spPr>
          <a:xfrm>
            <a:off x="7000772" y="4613283"/>
            <a:ext cx="337185" cy="295910"/>
          </a:xfrm>
          <a:prstGeom prst="rect">
            <a:avLst/>
          </a:prstGeom>
        </p:spPr>
        <p:txBody>
          <a:bodyPr wrap="square" lIns="0" tIns="20320" rIns="0" bIns="0" rtlCol="0" vert="horz">
            <a:spAutoFit/>
          </a:bodyPr>
          <a:lstStyle/>
          <a:p>
            <a:pPr marL="114300" marR="5080" indent="-102235">
              <a:lnSpc>
                <a:spcPts val="1050"/>
              </a:lnSpc>
              <a:spcBef>
                <a:spcPts val="160"/>
              </a:spcBef>
            </a:pPr>
            <a:r>
              <a:rPr dirty="0" sz="900">
                <a:latin typeface="Arial"/>
                <a:cs typeface="Arial"/>
              </a:rPr>
              <a:t>Burge  Join</a:t>
            </a:r>
            <a:endParaRPr sz="900">
              <a:latin typeface="Arial"/>
              <a:cs typeface="Arial"/>
            </a:endParaRPr>
          </a:p>
        </p:txBody>
      </p:sp>
      <p:sp>
        <p:nvSpPr>
          <p:cNvPr id="77" name="object 77"/>
          <p:cNvSpPr txBox="1"/>
          <p:nvPr/>
        </p:nvSpPr>
        <p:spPr>
          <a:xfrm>
            <a:off x="1444574" y="499428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34</a:t>
            </a:r>
            <a:endParaRPr sz="900">
              <a:latin typeface="Arial"/>
              <a:cs typeface="Arial"/>
            </a:endParaRPr>
          </a:p>
        </p:txBody>
      </p:sp>
      <p:sp>
        <p:nvSpPr>
          <p:cNvPr id="78" name="object 78"/>
          <p:cNvSpPr txBox="1"/>
          <p:nvPr/>
        </p:nvSpPr>
        <p:spPr>
          <a:xfrm>
            <a:off x="1819025" y="5127633"/>
            <a:ext cx="673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Sutton</a:t>
            </a:r>
            <a:r>
              <a:rPr dirty="0" sz="900" spc="-75">
                <a:latin typeface="Arial"/>
                <a:cs typeface="Arial"/>
              </a:rPr>
              <a:t> </a:t>
            </a:r>
            <a:r>
              <a:rPr dirty="0" sz="900">
                <a:latin typeface="Arial"/>
                <a:cs typeface="Arial"/>
              </a:rPr>
              <a:t>Place</a:t>
            </a:r>
            <a:endParaRPr sz="900">
              <a:latin typeface="Arial"/>
              <a:cs typeface="Arial"/>
            </a:endParaRPr>
          </a:p>
        </p:txBody>
      </p:sp>
      <p:sp>
        <p:nvSpPr>
          <p:cNvPr id="79" name="object 79"/>
          <p:cNvSpPr txBox="1"/>
          <p:nvPr/>
        </p:nvSpPr>
        <p:spPr>
          <a:xfrm>
            <a:off x="2774949" y="4994283"/>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80" name="object 80"/>
          <p:cNvSpPr txBox="1"/>
          <p:nvPr/>
        </p:nvSpPr>
        <p:spPr>
          <a:xfrm>
            <a:off x="3260571" y="5060958"/>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81" name="object 81"/>
          <p:cNvSpPr txBox="1"/>
          <p:nvPr/>
        </p:nvSpPr>
        <p:spPr>
          <a:xfrm>
            <a:off x="3975098" y="4994283"/>
            <a:ext cx="546735" cy="429259"/>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Furniture</a:t>
            </a:r>
            <a:r>
              <a:rPr dirty="0" sz="900" spc="-100">
                <a:latin typeface="Arial"/>
                <a:cs typeface="Arial"/>
              </a:rPr>
              <a:t> </a:t>
            </a:r>
            <a:r>
              <a:rPr dirty="0" sz="900">
                <a:latin typeface="Arial"/>
                <a:cs typeface="Arial"/>
              </a:rPr>
              <a:t>/</a:t>
            </a:r>
            <a:endParaRPr sz="900">
              <a:latin typeface="Arial"/>
              <a:cs typeface="Arial"/>
            </a:endParaRPr>
          </a:p>
          <a:p>
            <a:pPr marL="260350" marR="5080" indent="-31750">
              <a:lnSpc>
                <a:spcPts val="1050"/>
              </a:lnSpc>
              <a:spcBef>
                <a:spcPts val="45"/>
              </a:spcBef>
            </a:pPr>
            <a:r>
              <a:rPr dirty="0" sz="900">
                <a:latin typeface="Arial"/>
                <a:cs typeface="Arial"/>
              </a:rPr>
              <a:t>Home  Store</a:t>
            </a:r>
            <a:endParaRPr sz="900">
              <a:latin typeface="Arial"/>
              <a:cs typeface="Arial"/>
            </a:endParaRPr>
          </a:p>
        </p:txBody>
      </p:sp>
      <p:sp>
        <p:nvSpPr>
          <p:cNvPr id="82" name="object 82"/>
          <p:cNvSpPr txBox="1"/>
          <p:nvPr/>
        </p:nvSpPr>
        <p:spPr>
          <a:xfrm>
            <a:off x="4660746" y="5060958"/>
            <a:ext cx="58483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Indian  Restaurant</a:t>
            </a:r>
            <a:endParaRPr sz="900">
              <a:latin typeface="Arial"/>
              <a:cs typeface="Arial"/>
            </a:endParaRPr>
          </a:p>
        </p:txBody>
      </p:sp>
      <p:sp>
        <p:nvSpPr>
          <p:cNvPr id="83" name="object 83"/>
          <p:cNvSpPr txBox="1"/>
          <p:nvPr/>
        </p:nvSpPr>
        <p:spPr>
          <a:xfrm>
            <a:off x="5559373" y="5060958"/>
            <a:ext cx="4197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Dessert</a:t>
            </a:r>
            <a:endParaRPr sz="900">
              <a:latin typeface="Arial"/>
              <a:cs typeface="Arial"/>
            </a:endParaRPr>
          </a:p>
          <a:p>
            <a:pPr marL="139065">
              <a:lnSpc>
                <a:spcPts val="1065"/>
              </a:lnSpc>
            </a:pPr>
            <a:r>
              <a:rPr dirty="0" sz="900">
                <a:latin typeface="Arial"/>
                <a:cs typeface="Arial"/>
              </a:rPr>
              <a:t>Shop</a:t>
            </a:r>
            <a:endParaRPr sz="900">
              <a:latin typeface="Arial"/>
              <a:cs typeface="Arial"/>
            </a:endParaRPr>
          </a:p>
        </p:txBody>
      </p:sp>
      <p:sp>
        <p:nvSpPr>
          <p:cNvPr id="84" name="object 84"/>
          <p:cNvSpPr txBox="1"/>
          <p:nvPr/>
        </p:nvSpPr>
        <p:spPr>
          <a:xfrm>
            <a:off x="6108546" y="5060958"/>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85" name="object 85"/>
          <p:cNvSpPr txBox="1"/>
          <p:nvPr/>
        </p:nvSpPr>
        <p:spPr>
          <a:xfrm>
            <a:off x="6988123" y="5127633"/>
            <a:ext cx="3244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a:t>
            </a:r>
            <a:endParaRPr sz="900">
              <a:latin typeface="Arial"/>
              <a:cs typeface="Arial"/>
            </a:endParaRPr>
          </a:p>
        </p:txBody>
      </p:sp>
      <p:sp>
        <p:nvSpPr>
          <p:cNvPr id="86" name="object 86"/>
          <p:cNvSpPr txBox="1"/>
          <p:nvPr/>
        </p:nvSpPr>
        <p:spPr>
          <a:xfrm>
            <a:off x="1444574" y="55086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39</a:t>
            </a:r>
            <a:endParaRPr sz="900">
              <a:latin typeface="Arial"/>
              <a:cs typeface="Arial"/>
            </a:endParaRPr>
          </a:p>
        </p:txBody>
      </p:sp>
      <p:sp>
        <p:nvSpPr>
          <p:cNvPr id="87" name="object 87"/>
          <p:cNvSpPr txBox="1"/>
          <p:nvPr/>
        </p:nvSpPr>
        <p:spPr>
          <a:xfrm>
            <a:off x="1751308" y="5641983"/>
            <a:ext cx="74168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Hudson</a:t>
            </a:r>
            <a:r>
              <a:rPr dirty="0" sz="900" spc="-70">
                <a:latin typeface="Arial"/>
                <a:cs typeface="Arial"/>
              </a:rPr>
              <a:t> </a:t>
            </a:r>
            <a:r>
              <a:rPr dirty="0" sz="900" spc="-15">
                <a:latin typeface="Arial"/>
                <a:cs typeface="Arial"/>
              </a:rPr>
              <a:t>Yards</a:t>
            </a:r>
            <a:endParaRPr sz="900">
              <a:latin typeface="Arial"/>
              <a:cs typeface="Arial"/>
            </a:endParaRPr>
          </a:p>
        </p:txBody>
      </p:sp>
      <p:sp>
        <p:nvSpPr>
          <p:cNvPr id="88" name="object 88"/>
          <p:cNvSpPr txBox="1"/>
          <p:nvPr/>
        </p:nvSpPr>
        <p:spPr>
          <a:xfrm>
            <a:off x="2808734" y="5575308"/>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89" name="object 89"/>
          <p:cNvSpPr txBox="1"/>
          <p:nvPr/>
        </p:nvSpPr>
        <p:spPr>
          <a:xfrm>
            <a:off x="3260571" y="5575308"/>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90" name="object 90"/>
          <p:cNvSpPr txBox="1"/>
          <p:nvPr/>
        </p:nvSpPr>
        <p:spPr>
          <a:xfrm>
            <a:off x="4229149" y="5641983"/>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91" name="object 91"/>
          <p:cNvSpPr txBox="1"/>
          <p:nvPr/>
        </p:nvSpPr>
        <p:spPr>
          <a:xfrm>
            <a:off x="4825948" y="5641983"/>
            <a:ext cx="4197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Theater</a:t>
            </a:r>
            <a:endParaRPr sz="900">
              <a:latin typeface="Arial"/>
              <a:cs typeface="Arial"/>
            </a:endParaRPr>
          </a:p>
        </p:txBody>
      </p:sp>
      <p:sp>
        <p:nvSpPr>
          <p:cNvPr id="92" name="object 92"/>
          <p:cNvSpPr txBox="1"/>
          <p:nvPr/>
        </p:nvSpPr>
        <p:spPr>
          <a:xfrm>
            <a:off x="5394171" y="5575308"/>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93" name="object 93"/>
          <p:cNvSpPr txBox="1"/>
          <p:nvPr/>
        </p:nvSpPr>
        <p:spPr>
          <a:xfrm>
            <a:off x="6426148" y="5641983"/>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94" name="object 94"/>
          <p:cNvSpPr txBox="1"/>
          <p:nvPr/>
        </p:nvSpPr>
        <p:spPr>
          <a:xfrm>
            <a:off x="6975474" y="5508633"/>
            <a:ext cx="3562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  Fitnes  Cente</a:t>
            </a:r>
            <a:endParaRPr sz="900">
              <a:latin typeface="Arial"/>
              <a:cs typeface="Arial"/>
            </a:endParaRPr>
          </a:p>
        </p:txBody>
      </p:sp>
      <p:sp>
        <p:nvSpPr>
          <p:cNvPr id="95" name="object 95"/>
          <p:cNvSpPr txBox="1"/>
          <p:nvPr/>
        </p:nvSpPr>
        <p:spPr>
          <a:xfrm>
            <a:off x="1390698" y="469907"/>
            <a:ext cx="5963920"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50" i="1">
                <a:latin typeface="Arial"/>
                <a:cs typeface="Arial"/>
              </a:rPr>
              <a:t>kk </a:t>
            </a:r>
            <a:r>
              <a:rPr dirty="0" sz="1050" spc="195" i="1">
                <a:latin typeface="Arial"/>
                <a:cs typeface="Arial"/>
              </a:rPr>
              <a:t>is </a:t>
            </a:r>
            <a:r>
              <a:rPr dirty="0" sz="1050" spc="90" i="1">
                <a:latin typeface="Arial"/>
                <a:cs typeface="Arial"/>
              </a:rPr>
              <a:t>the </a:t>
            </a:r>
            <a:r>
              <a:rPr dirty="0" sz="1050" spc="135" i="1">
                <a:latin typeface="Arial"/>
                <a:cs typeface="Arial"/>
              </a:rPr>
              <a:t>cluster </a:t>
            </a:r>
            <a:r>
              <a:rPr dirty="0" sz="1050" spc="-20" i="1">
                <a:latin typeface="Arial"/>
                <a:cs typeface="Arial"/>
              </a:rPr>
              <a:t>number </a:t>
            </a:r>
            <a:r>
              <a:rPr dirty="0" sz="1050" spc="135" i="1">
                <a:latin typeface="Arial"/>
                <a:cs typeface="Arial"/>
              </a:rPr>
              <a:t>to</a:t>
            </a:r>
            <a:r>
              <a:rPr dirty="0" sz="1050" spc="245" i="1">
                <a:latin typeface="Arial"/>
                <a:cs typeface="Arial"/>
              </a:rPr>
              <a:t> </a:t>
            </a:r>
            <a:r>
              <a:rPr dirty="0" sz="1050" spc="85" i="1">
                <a:latin typeface="Arial"/>
                <a:cs typeface="Arial"/>
              </a:rPr>
              <a:t>explore</a:t>
            </a:r>
            <a:endParaRPr sz="1050">
              <a:latin typeface="Arial"/>
              <a:cs typeface="Arial"/>
            </a:endParaRPr>
          </a:p>
          <a:p>
            <a:pPr marL="12700">
              <a:lnSpc>
                <a:spcPct val="100000"/>
              </a:lnSpc>
              <a:spcBef>
                <a:spcPts val="15"/>
              </a:spcBef>
            </a:pPr>
            <a:r>
              <a:rPr dirty="0" sz="1050" spc="50">
                <a:latin typeface="Arial"/>
                <a:cs typeface="Arial"/>
              </a:rPr>
              <a:t>kk </a:t>
            </a:r>
            <a:r>
              <a:rPr dirty="0" sz="1050" spc="-40">
                <a:latin typeface="Arial"/>
                <a:cs typeface="Arial"/>
              </a:rPr>
              <a:t>=</a:t>
            </a:r>
            <a:r>
              <a:rPr dirty="0" sz="1050" spc="165">
                <a:latin typeface="Arial"/>
                <a:cs typeface="Arial"/>
              </a:rPr>
              <a:t> </a:t>
            </a:r>
            <a:r>
              <a:rPr dirty="0" sz="1050" spc="-10">
                <a:latin typeface="Arial"/>
                <a:cs typeface="Arial"/>
              </a:rPr>
              <a:t>2</a:t>
            </a:r>
            <a:endParaRPr sz="1050">
              <a:latin typeface="Arial"/>
              <a:cs typeface="Arial"/>
            </a:endParaRPr>
          </a:p>
          <a:p>
            <a:pPr marL="12700">
              <a:lnSpc>
                <a:spcPct val="100000"/>
              </a:lnSpc>
              <a:spcBef>
                <a:spcPts val="15"/>
              </a:spcBef>
            </a:pPr>
            <a:r>
              <a:rPr dirty="0" sz="1050" spc="55">
                <a:latin typeface="Arial"/>
                <a:cs typeface="Arial"/>
              </a:rPr>
              <a:t>manhattan_merged.loc[manhattan_merged['Cluster </a:t>
            </a:r>
            <a:r>
              <a:rPr dirty="0" sz="1050" spc="125">
                <a:latin typeface="Arial"/>
                <a:cs typeface="Arial"/>
              </a:rPr>
              <a:t>Labels'] </a:t>
            </a:r>
            <a:r>
              <a:rPr dirty="0" sz="1050" spc="-40">
                <a:latin typeface="Arial"/>
                <a:cs typeface="Arial"/>
              </a:rPr>
              <a:t>== </a:t>
            </a:r>
            <a:r>
              <a:rPr dirty="0" sz="1050" spc="125">
                <a:latin typeface="Arial"/>
                <a:cs typeface="Arial"/>
              </a:rPr>
              <a:t>kk,</a:t>
            </a:r>
            <a:r>
              <a:rPr dirty="0" sz="1050" spc="-20">
                <a:latin typeface="Arial"/>
                <a:cs typeface="Arial"/>
              </a:rPr>
              <a:t> </a:t>
            </a:r>
            <a:r>
              <a:rPr dirty="0" sz="1050" spc="25">
                <a:latin typeface="Arial"/>
                <a:cs typeface="Arial"/>
              </a:rPr>
              <a:t>manhattan_merged.c</a:t>
            </a:r>
            <a:endParaRPr sz="1050">
              <a:latin typeface="Arial"/>
              <a:cs typeface="Arial"/>
            </a:endParaRPr>
          </a:p>
        </p:txBody>
      </p:sp>
      <p:sp>
        <p:nvSpPr>
          <p:cNvPr id="96" name="object 96"/>
          <p:cNvSpPr/>
          <p:nvPr/>
        </p:nvSpPr>
        <p:spPr>
          <a:xfrm>
            <a:off x="1349374" y="1025533"/>
            <a:ext cx="161925" cy="161925"/>
          </a:xfrm>
          <a:prstGeom prst="rect">
            <a:avLst/>
          </a:prstGeom>
          <a:blipFill>
            <a:blip r:embed="rId4" cstate="print"/>
            <a:stretch>
              <a:fillRect/>
            </a:stretch>
          </a:blipFill>
        </p:spPr>
        <p:txBody>
          <a:bodyPr wrap="square" lIns="0" tIns="0" rIns="0" bIns="0" rtlCol="0"/>
          <a:lstStyle/>
          <a:p/>
        </p:txBody>
      </p:sp>
      <p:sp>
        <p:nvSpPr>
          <p:cNvPr id="97" name="object 97"/>
          <p:cNvSpPr/>
          <p:nvPr/>
        </p:nvSpPr>
        <p:spPr>
          <a:xfrm>
            <a:off x="7188199" y="1025533"/>
            <a:ext cx="161925" cy="161925"/>
          </a:xfrm>
          <a:prstGeom prst="rect">
            <a:avLst/>
          </a:prstGeom>
          <a:blipFill>
            <a:blip r:embed="rId5" cstate="print"/>
            <a:stretch>
              <a:fillRect/>
            </a:stretch>
          </a:blipFill>
        </p:spPr>
        <p:txBody>
          <a:bodyPr wrap="square" lIns="0" tIns="0" rIns="0" bIns="0" rtlCol="0"/>
          <a:lstStyle/>
          <a:p/>
        </p:txBody>
      </p:sp>
      <p:sp>
        <p:nvSpPr>
          <p:cNvPr id="98" name="object 98"/>
          <p:cNvSpPr/>
          <p:nvPr/>
        </p:nvSpPr>
        <p:spPr>
          <a:xfrm>
            <a:off x="1511299" y="1025533"/>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99" name="object 99"/>
          <p:cNvSpPr/>
          <p:nvPr/>
        </p:nvSpPr>
        <p:spPr>
          <a:xfrm>
            <a:off x="1511299" y="1168408"/>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00" name="object 100"/>
          <p:cNvSpPr/>
          <p:nvPr/>
        </p:nvSpPr>
        <p:spPr>
          <a:xfrm>
            <a:off x="3197224" y="1025533"/>
            <a:ext cx="3990975" cy="161925"/>
          </a:xfrm>
          <a:custGeom>
            <a:avLst/>
            <a:gdLst/>
            <a:ahLst/>
            <a:cxnLst/>
            <a:rect l="l" t="t" r="r" b="b"/>
            <a:pathLst>
              <a:path w="3990975" h="161925">
                <a:moveTo>
                  <a:pt x="0" y="0"/>
                </a:moveTo>
                <a:lnTo>
                  <a:pt x="3990975" y="0"/>
                </a:lnTo>
                <a:lnTo>
                  <a:pt x="3990975" y="161925"/>
                </a:lnTo>
                <a:lnTo>
                  <a:pt x="0" y="161925"/>
                </a:lnTo>
                <a:lnTo>
                  <a:pt x="0" y="0"/>
                </a:lnTo>
                <a:close/>
              </a:path>
            </a:pathLst>
          </a:custGeom>
          <a:solidFill>
            <a:srgbClr val="F1F1F1"/>
          </a:solidFill>
        </p:spPr>
        <p:txBody>
          <a:bodyPr wrap="square" lIns="0" tIns="0" rIns="0" bIns="0" rtlCol="0"/>
          <a:lstStyle/>
          <a:p/>
        </p:txBody>
      </p:sp>
      <p:sp>
        <p:nvSpPr>
          <p:cNvPr id="101" name="object 101"/>
          <p:cNvSpPr/>
          <p:nvPr/>
        </p:nvSpPr>
        <p:spPr>
          <a:xfrm>
            <a:off x="1511299" y="1044583"/>
            <a:ext cx="3381375" cy="123825"/>
          </a:xfrm>
          <a:custGeom>
            <a:avLst/>
            <a:gdLst/>
            <a:ahLst/>
            <a:cxnLst/>
            <a:rect l="l" t="t" r="r" b="b"/>
            <a:pathLst>
              <a:path w="3381375" h="123825">
                <a:moveTo>
                  <a:pt x="0" y="0"/>
                </a:moveTo>
                <a:lnTo>
                  <a:pt x="3381375" y="0"/>
                </a:lnTo>
                <a:lnTo>
                  <a:pt x="3381375" y="123825"/>
                </a:lnTo>
                <a:lnTo>
                  <a:pt x="0" y="123825"/>
                </a:lnTo>
                <a:lnTo>
                  <a:pt x="0" y="0"/>
                </a:lnTo>
                <a:close/>
              </a:path>
            </a:pathLst>
          </a:custGeom>
          <a:solidFill>
            <a:srgbClr val="000000">
              <a:alpha val="19999"/>
            </a:srgbClr>
          </a:solidFill>
        </p:spPr>
        <p:txBody>
          <a:bodyPr wrap="square" lIns="0" tIns="0" rIns="0" bIns="0" rtlCol="0"/>
          <a:lstStyle/>
          <a:p/>
        </p:txBody>
      </p:sp>
      <p:sp>
        <p:nvSpPr>
          <p:cNvPr id="102" name="object 102"/>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03" name="object 103"/>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[34]:</a:t>
            </a:r>
            <a:endParaRPr sz="1050">
              <a:latin typeface="Arial"/>
              <a:cs typeface="Arial"/>
            </a:endParaRPr>
          </a:p>
        </p:txBody>
      </p:sp>
      <p:sp>
        <p:nvSpPr>
          <p:cNvPr id="5" name="object 5"/>
          <p:cNvSpPr/>
          <p:nvPr/>
        </p:nvSpPr>
        <p:spPr>
          <a:xfrm>
            <a:off x="1344611" y="430110"/>
            <a:ext cx="6010275" cy="762000"/>
          </a:xfrm>
          <a:custGeom>
            <a:avLst/>
            <a:gdLst/>
            <a:ahLst/>
            <a:cxnLst/>
            <a:rect l="l" t="t" r="r" b="b"/>
            <a:pathLst>
              <a:path w="6010275" h="762000">
                <a:moveTo>
                  <a:pt x="0" y="747712"/>
                </a:moveTo>
                <a:lnTo>
                  <a:pt x="0" y="14287"/>
                </a:lnTo>
                <a:lnTo>
                  <a:pt x="0" y="12382"/>
                </a:lnTo>
                <a:lnTo>
                  <a:pt x="361" y="10477"/>
                </a:lnTo>
                <a:lnTo>
                  <a:pt x="1085" y="8572"/>
                </a:lnTo>
                <a:lnTo>
                  <a:pt x="1809" y="6667"/>
                </a:lnTo>
                <a:lnTo>
                  <a:pt x="2847" y="5714"/>
                </a:lnTo>
                <a:lnTo>
                  <a:pt x="10572" y="0"/>
                </a:lnTo>
                <a:lnTo>
                  <a:pt x="12392" y="0"/>
                </a:lnTo>
                <a:lnTo>
                  <a:pt x="14287" y="0"/>
                </a:lnTo>
                <a:lnTo>
                  <a:pt x="5995987" y="0"/>
                </a:lnTo>
                <a:lnTo>
                  <a:pt x="5997882" y="0"/>
                </a:lnTo>
                <a:lnTo>
                  <a:pt x="5999702" y="0"/>
                </a:lnTo>
                <a:lnTo>
                  <a:pt x="6001454" y="952"/>
                </a:lnTo>
                <a:lnTo>
                  <a:pt x="6003207" y="1905"/>
                </a:lnTo>
                <a:lnTo>
                  <a:pt x="6004750" y="2857"/>
                </a:lnTo>
                <a:lnTo>
                  <a:pt x="6006093" y="3810"/>
                </a:lnTo>
                <a:lnTo>
                  <a:pt x="6007427" y="5714"/>
                </a:lnTo>
                <a:lnTo>
                  <a:pt x="6008465" y="6667"/>
                </a:lnTo>
                <a:lnTo>
                  <a:pt x="6009189" y="8572"/>
                </a:lnTo>
                <a:lnTo>
                  <a:pt x="6009913" y="10477"/>
                </a:lnTo>
                <a:lnTo>
                  <a:pt x="6010275" y="12382"/>
                </a:lnTo>
                <a:lnTo>
                  <a:pt x="6010275" y="14287"/>
                </a:lnTo>
                <a:lnTo>
                  <a:pt x="6010275" y="747712"/>
                </a:lnTo>
                <a:lnTo>
                  <a:pt x="6010275" y="749617"/>
                </a:lnTo>
                <a:lnTo>
                  <a:pt x="6009913" y="751522"/>
                </a:lnTo>
                <a:lnTo>
                  <a:pt x="6009189" y="753427"/>
                </a:lnTo>
                <a:lnTo>
                  <a:pt x="6008465" y="755332"/>
                </a:lnTo>
                <a:lnTo>
                  <a:pt x="6007427" y="756285"/>
                </a:lnTo>
                <a:lnTo>
                  <a:pt x="5999702" y="762000"/>
                </a:lnTo>
                <a:lnTo>
                  <a:pt x="5997882" y="762000"/>
                </a:lnTo>
                <a:lnTo>
                  <a:pt x="5995987" y="762000"/>
                </a:lnTo>
                <a:lnTo>
                  <a:pt x="14287" y="762000"/>
                </a:lnTo>
                <a:lnTo>
                  <a:pt x="12392" y="762000"/>
                </a:lnTo>
                <a:lnTo>
                  <a:pt x="10572" y="762000"/>
                </a:lnTo>
                <a:lnTo>
                  <a:pt x="8820" y="761047"/>
                </a:lnTo>
                <a:lnTo>
                  <a:pt x="7067" y="760094"/>
                </a:lnTo>
                <a:lnTo>
                  <a:pt x="5524" y="759142"/>
                </a:lnTo>
                <a:lnTo>
                  <a:pt x="4181" y="758189"/>
                </a:lnTo>
                <a:lnTo>
                  <a:pt x="2847" y="756285"/>
                </a:lnTo>
                <a:lnTo>
                  <a:pt x="1809" y="755332"/>
                </a:lnTo>
                <a:lnTo>
                  <a:pt x="1085" y="753427"/>
                </a:lnTo>
                <a:lnTo>
                  <a:pt x="361" y="751522"/>
                </a:lnTo>
                <a:lnTo>
                  <a:pt x="0" y="749617"/>
                </a:lnTo>
                <a:lnTo>
                  <a:pt x="0" y="747712"/>
                </a:lnTo>
                <a:close/>
              </a:path>
            </a:pathLst>
          </a:custGeom>
          <a:ln w="9525">
            <a:solidFill>
              <a:srgbClr val="CFCFCF"/>
            </a:solidFill>
          </a:ln>
        </p:spPr>
        <p:txBody>
          <a:bodyPr wrap="square" lIns="0" tIns="0" rIns="0" bIns="0" rtlCol="0"/>
          <a:lstStyle/>
          <a:p/>
        </p:txBody>
      </p:sp>
      <p:sp>
        <p:nvSpPr>
          <p:cNvPr id="6" name="object 6"/>
          <p:cNvSpPr txBox="1"/>
          <p:nvPr/>
        </p:nvSpPr>
        <p:spPr>
          <a:xfrm>
            <a:off x="1381174" y="8680348"/>
            <a:ext cx="5568950" cy="69977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Apartment</a:t>
            </a:r>
            <a:r>
              <a:rPr dirty="0" sz="1050" spc="-5" b="1">
                <a:latin typeface="Arial"/>
                <a:cs typeface="Arial"/>
              </a:rPr>
              <a:t> </a:t>
            </a:r>
            <a:r>
              <a:rPr dirty="0" sz="1050" b="1">
                <a:latin typeface="Arial"/>
                <a:cs typeface="Arial"/>
              </a:rPr>
              <a:t>Selection</a:t>
            </a:r>
            <a:endParaRPr sz="1050">
              <a:latin typeface="Arial"/>
              <a:cs typeface="Arial"/>
            </a:endParaRPr>
          </a:p>
          <a:p>
            <a:pPr>
              <a:lnSpc>
                <a:spcPct val="100000"/>
              </a:lnSpc>
              <a:spcBef>
                <a:spcPts val="15"/>
              </a:spcBef>
            </a:pPr>
            <a:endParaRPr sz="900">
              <a:latin typeface="Times New Roman"/>
              <a:cs typeface="Times New Roman"/>
            </a:endParaRPr>
          </a:p>
          <a:p>
            <a:pPr marL="12700" marR="5080">
              <a:lnSpc>
                <a:spcPct val="119000"/>
              </a:lnSpc>
            </a:pPr>
            <a:r>
              <a:rPr dirty="0" sz="1050">
                <a:latin typeface="Arial"/>
                <a:cs typeface="Arial"/>
              </a:rPr>
              <a:t>Using the "one map" above, I was able to explore all possibilities since the popups provide</a:t>
            </a:r>
            <a:r>
              <a:rPr dirty="0" sz="1050" spc="-100">
                <a:latin typeface="Arial"/>
                <a:cs typeface="Arial"/>
              </a:rPr>
              <a:t> </a:t>
            </a:r>
            <a:r>
              <a:rPr dirty="0" sz="1050">
                <a:latin typeface="Arial"/>
                <a:cs typeface="Arial"/>
              </a:rPr>
              <a:t>the  information needed for a good</a:t>
            </a:r>
            <a:r>
              <a:rPr dirty="0" sz="1050" spc="-10">
                <a:latin typeface="Arial"/>
                <a:cs typeface="Arial"/>
              </a:rPr>
              <a:t> </a:t>
            </a:r>
            <a:r>
              <a:rPr dirty="0" sz="1050">
                <a:latin typeface="Arial"/>
                <a:cs typeface="Arial"/>
              </a:rPr>
              <a:t>decision.</a:t>
            </a:r>
            <a:endParaRPr sz="1050">
              <a:latin typeface="Arial"/>
              <a:cs typeface="Arial"/>
            </a:endParaRPr>
          </a:p>
        </p:txBody>
      </p:sp>
      <p:graphicFrame>
        <p:nvGraphicFramePr>
          <p:cNvPr id="7" name="object 7"/>
          <p:cNvGraphicFramePr>
            <a:graphicFrameLocks noGrp="1"/>
          </p:cNvGraphicFramePr>
          <p:nvPr/>
        </p:nvGraphicFramePr>
        <p:xfrm>
          <a:off x="669180" y="1278812"/>
          <a:ext cx="6640195" cy="618490"/>
        </p:xfrm>
        <a:graphic>
          <a:graphicData uri="http://schemas.openxmlformats.org/drawingml/2006/table">
            <a:tbl>
              <a:tblPr firstRow="1" bandRow="1">
                <a:tableStyleId>{2D5ABB26-0587-4C30-8999-92F81FD0307C}</a:tableStyleId>
              </a:tblPr>
              <a:tblGrid>
                <a:gridCol w="1901189"/>
                <a:gridCol w="673100"/>
                <a:gridCol w="702945"/>
                <a:gridCol w="699770"/>
                <a:gridCol w="699770"/>
                <a:gridCol w="718820"/>
                <a:gridCol w="694689"/>
                <a:gridCol w="546734"/>
              </a:tblGrid>
              <a:tr h="140335">
                <a:tc>
                  <a:txBody>
                    <a:bodyPr/>
                    <a:lstStyle/>
                    <a:p>
                      <a:pPr marL="31750">
                        <a:lnSpc>
                          <a:spcPts val="990"/>
                        </a:lnSpc>
                      </a:pPr>
                      <a:r>
                        <a:rPr dirty="0" sz="1050" spc="105">
                          <a:latin typeface="Arial"/>
                          <a:cs typeface="Arial"/>
                        </a:rPr>
                        <a:t>Out[34]:</a:t>
                      </a:r>
                      <a:endParaRPr sz="1050">
                        <a:latin typeface="Arial"/>
                        <a:cs typeface="Arial"/>
                      </a:endParaRPr>
                    </a:p>
                  </a:txBody>
                  <a:tcPr marL="0" marR="0" marB="0" marT="0"/>
                </a:tc>
                <a:tc gridSpan="7">
                  <a:txBody>
                    <a:bodyPr/>
                    <a:lstStyle/>
                    <a:p>
                      <a:pPr>
                        <a:lnSpc>
                          <a:spcPct val="100000"/>
                        </a:lnSpc>
                      </a:pPr>
                      <a:endParaRPr sz="700">
                        <a:latin typeface="Times New Roman"/>
                        <a:cs typeface="Times New Roman"/>
                      </a:endParaR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37795">
                <a:tc>
                  <a:txBody>
                    <a:bodyPr/>
                    <a:lstStyle/>
                    <a:p>
                      <a:pPr>
                        <a:lnSpc>
                          <a:spcPct val="100000"/>
                        </a:lnSpc>
                      </a:pPr>
                      <a:endParaRPr sz="700">
                        <a:latin typeface="Times New Roman"/>
                        <a:cs typeface="Times New Roman"/>
                      </a:endParaRPr>
                    </a:p>
                  </a:txBody>
                  <a:tcPr marL="0" marR="0" marB="0" marT="0"/>
                </a:tc>
                <a:tc>
                  <a:txBody>
                    <a:bodyPr/>
                    <a:lstStyle/>
                    <a:p>
                      <a:pPr algn="r" marR="79375">
                        <a:lnSpc>
                          <a:spcPts val="985"/>
                        </a:lnSpc>
                      </a:pPr>
                      <a:r>
                        <a:rPr dirty="0" sz="900" b="1">
                          <a:latin typeface="Arial"/>
                          <a:cs typeface="Arial"/>
                        </a:rPr>
                        <a:t>1st</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6045">
                        <a:lnSpc>
                          <a:spcPts val="985"/>
                        </a:lnSpc>
                      </a:pPr>
                      <a:r>
                        <a:rPr dirty="0" sz="900" b="1">
                          <a:latin typeface="Arial"/>
                          <a:cs typeface="Arial"/>
                        </a:rPr>
                        <a:t>2nd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1915">
                        <a:lnSpc>
                          <a:spcPts val="985"/>
                        </a:lnSpc>
                      </a:pPr>
                      <a:r>
                        <a:rPr dirty="0" sz="900" b="1">
                          <a:latin typeface="Arial"/>
                          <a:cs typeface="Arial"/>
                        </a:rPr>
                        <a:t>3rd</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5410">
                        <a:lnSpc>
                          <a:spcPts val="985"/>
                        </a:lnSpc>
                      </a:pPr>
                      <a:r>
                        <a:rPr dirty="0" sz="900" b="1">
                          <a:latin typeface="Arial"/>
                          <a:cs typeface="Arial"/>
                        </a:rPr>
                        <a:t>4th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100330">
                        <a:lnSpc>
                          <a:spcPts val="985"/>
                        </a:lnSpc>
                      </a:pPr>
                      <a:r>
                        <a:rPr dirty="0" sz="900" b="1">
                          <a:latin typeface="Arial"/>
                          <a:cs typeface="Arial"/>
                        </a:rPr>
                        <a:t>5th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marR="80645">
                        <a:lnSpc>
                          <a:spcPts val="985"/>
                        </a:lnSpc>
                      </a:pPr>
                      <a:r>
                        <a:rPr dirty="0" sz="900" b="1">
                          <a:latin typeface="Arial"/>
                          <a:cs typeface="Arial"/>
                        </a:rPr>
                        <a:t>6th</a:t>
                      </a:r>
                      <a:r>
                        <a:rPr dirty="0" sz="900" spc="-100" b="1">
                          <a:latin typeface="Arial"/>
                          <a:cs typeface="Arial"/>
                        </a:rPr>
                        <a:t> </a:t>
                      </a:r>
                      <a:r>
                        <a:rPr dirty="0" sz="900" b="1">
                          <a:latin typeface="Arial"/>
                          <a:cs typeface="Arial"/>
                        </a:rPr>
                        <a:t>Most</a:t>
                      </a:r>
                      <a:endParaRPr sz="900">
                        <a:latin typeface="Arial"/>
                        <a:cs typeface="Arial"/>
                      </a:endParaRPr>
                    </a:p>
                  </a:txBody>
                  <a:tcPr marL="0" marR="0" marB="0" marT="0"/>
                </a:tc>
                <a:tc>
                  <a:txBody>
                    <a:bodyPr/>
                    <a:lstStyle/>
                    <a:p>
                      <a:pPr algn="r">
                        <a:lnSpc>
                          <a:spcPts val="985"/>
                        </a:lnSpc>
                      </a:pPr>
                      <a:r>
                        <a:rPr dirty="0" sz="900" b="1">
                          <a:latin typeface="Arial"/>
                          <a:cs typeface="Arial"/>
                        </a:rPr>
                        <a:t>7th</a:t>
                      </a:r>
                      <a:r>
                        <a:rPr dirty="0" sz="900" spc="-100" b="1">
                          <a:latin typeface="Arial"/>
                          <a:cs typeface="Arial"/>
                        </a:rPr>
                        <a:t> </a:t>
                      </a:r>
                      <a:r>
                        <a:rPr dirty="0" sz="900" b="1">
                          <a:latin typeface="Arial"/>
                          <a:cs typeface="Arial"/>
                        </a:rPr>
                        <a:t>Mos</a:t>
                      </a:r>
                      <a:endParaRPr sz="900">
                        <a:latin typeface="Arial"/>
                        <a:cs typeface="Arial"/>
                      </a:endParaRPr>
                    </a:p>
                  </a:txBody>
                  <a:tcPr marL="0" marR="0" marB="0" marT="0"/>
                </a:tc>
              </a:tr>
              <a:tr h="133350">
                <a:tc>
                  <a:txBody>
                    <a:bodyPr/>
                    <a:lstStyle/>
                    <a:p>
                      <a:pPr marL="1029335">
                        <a:lnSpc>
                          <a:spcPts val="950"/>
                        </a:lnSpc>
                      </a:pPr>
                      <a:r>
                        <a:rPr dirty="0" sz="900" b="1">
                          <a:latin typeface="Arial"/>
                          <a:cs typeface="Arial"/>
                        </a:rPr>
                        <a:t>Neighborhood</a:t>
                      </a:r>
                      <a:endParaRPr sz="900">
                        <a:latin typeface="Arial"/>
                        <a:cs typeface="Arial"/>
                      </a:endParaRPr>
                    </a:p>
                  </a:txBody>
                  <a:tcPr marL="0" marR="0" marB="0" marT="0"/>
                </a:tc>
                <a:tc>
                  <a:txBody>
                    <a:bodyPr/>
                    <a:lstStyle/>
                    <a:p>
                      <a:pPr algn="r" marR="7937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60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191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541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100330">
                        <a:lnSpc>
                          <a:spcPts val="950"/>
                        </a:lnSpc>
                      </a:pPr>
                      <a:r>
                        <a:rPr dirty="0" sz="900" b="1">
                          <a:latin typeface="Arial"/>
                          <a:cs typeface="Arial"/>
                        </a:rPr>
                        <a:t>Common</a:t>
                      </a:r>
                      <a:endParaRPr sz="900">
                        <a:latin typeface="Arial"/>
                        <a:cs typeface="Arial"/>
                      </a:endParaRPr>
                    </a:p>
                  </a:txBody>
                  <a:tcPr marL="0" marR="0" marB="0" marT="0"/>
                </a:tc>
                <a:tc>
                  <a:txBody>
                    <a:bodyPr/>
                    <a:lstStyle/>
                    <a:p>
                      <a:pPr algn="r" marR="80645">
                        <a:lnSpc>
                          <a:spcPts val="950"/>
                        </a:lnSpc>
                      </a:pPr>
                      <a:r>
                        <a:rPr dirty="0" sz="900" b="1">
                          <a:latin typeface="Arial"/>
                          <a:cs typeface="Arial"/>
                        </a:rPr>
                        <a:t>Common</a:t>
                      </a:r>
                      <a:endParaRPr sz="900">
                        <a:latin typeface="Arial"/>
                        <a:cs typeface="Arial"/>
                      </a:endParaRPr>
                    </a:p>
                  </a:txBody>
                  <a:tcPr marL="0" marR="0" marB="0" marT="0"/>
                </a:tc>
                <a:tc>
                  <a:txBody>
                    <a:bodyPr/>
                    <a:lstStyle/>
                    <a:p>
                      <a:pPr algn="r" marR="20955">
                        <a:lnSpc>
                          <a:spcPts val="950"/>
                        </a:lnSpc>
                      </a:pPr>
                      <a:r>
                        <a:rPr dirty="0" sz="900" b="1">
                          <a:latin typeface="Arial"/>
                          <a:cs typeface="Arial"/>
                        </a:rPr>
                        <a:t>Commo</a:t>
                      </a:r>
                      <a:endParaRPr sz="900">
                        <a:latin typeface="Arial"/>
                        <a:cs typeface="Arial"/>
                      </a:endParaRPr>
                    </a:p>
                  </a:txBody>
                  <a:tcPr marL="0" marR="0" marB="0" marT="0"/>
                </a:tc>
              </a:tr>
              <a:tr h="196215">
                <a:tc>
                  <a:txBody>
                    <a:bodyPr/>
                    <a:lstStyle/>
                    <a:p>
                      <a:pPr>
                        <a:lnSpc>
                          <a:spcPct val="100000"/>
                        </a:lnSpc>
                      </a:pPr>
                      <a:endParaRPr sz="900">
                        <a:latin typeface="Times New Roman"/>
                        <a:cs typeface="Times New Roman"/>
                      </a:endParaRPr>
                    </a:p>
                  </a:txBody>
                  <a:tcPr marL="0" marR="0" marB="0" marT="0">
                    <a:lnB w="12700">
                      <a:solidFill>
                        <a:srgbClr val="000000"/>
                      </a:solidFill>
                      <a:prstDash val="solid"/>
                    </a:lnB>
                  </a:tcPr>
                </a:tc>
                <a:tc>
                  <a:txBody>
                    <a:bodyPr/>
                    <a:lstStyle/>
                    <a:p>
                      <a:pPr algn="r" marR="7937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60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191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541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00330">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80645">
                        <a:lnSpc>
                          <a:spcPts val="1015"/>
                        </a:lnSpc>
                      </a:pPr>
                      <a:r>
                        <a:rPr dirty="0" sz="900" spc="-50" b="1">
                          <a:latin typeface="Arial"/>
                          <a:cs typeface="Arial"/>
                        </a:rPr>
                        <a:t>V</a:t>
                      </a:r>
                      <a:r>
                        <a:rPr dirty="0" sz="900" b="1">
                          <a:latin typeface="Arial"/>
                          <a:cs typeface="Arial"/>
                        </a:rPr>
                        <a:t>enue</a:t>
                      </a:r>
                      <a:endParaRPr sz="900">
                        <a:latin typeface="Arial"/>
                        <a:cs typeface="Arial"/>
                      </a:endParaRPr>
                    </a:p>
                  </a:txBody>
                  <a:tcPr marL="0" marR="0" marB="0" marT="0">
                    <a:lnB w="12700">
                      <a:solidFill>
                        <a:srgbClr val="000000"/>
                      </a:solidFill>
                      <a:prstDash val="solid"/>
                    </a:lnB>
                  </a:tcPr>
                </a:tc>
                <a:tc>
                  <a:txBody>
                    <a:bodyPr/>
                    <a:lstStyle/>
                    <a:p>
                      <a:pPr algn="r" marR="14604">
                        <a:lnSpc>
                          <a:spcPts val="1015"/>
                        </a:lnSpc>
                      </a:pPr>
                      <a:r>
                        <a:rPr dirty="0" sz="900" spc="-50" b="1">
                          <a:latin typeface="Arial"/>
                          <a:cs typeface="Arial"/>
                        </a:rPr>
                        <a:t>V</a:t>
                      </a:r>
                      <a:r>
                        <a:rPr dirty="0" sz="900" b="1">
                          <a:latin typeface="Arial"/>
                          <a:cs typeface="Arial"/>
                        </a:rPr>
                        <a:t>enu</a:t>
                      </a:r>
                      <a:endParaRPr sz="900">
                        <a:latin typeface="Arial"/>
                        <a:cs typeface="Arial"/>
                      </a:endParaRPr>
                    </a:p>
                  </a:txBody>
                  <a:tcPr marL="0" marR="0" marB="0" marT="0">
                    <a:lnB w="12700">
                      <a:solidFill>
                        <a:srgbClr val="000000"/>
                      </a:solidFill>
                      <a:prstDash val="solid"/>
                    </a:lnB>
                  </a:tcPr>
                </a:tc>
              </a:tr>
            </a:tbl>
          </a:graphicData>
        </a:graphic>
      </p:graphicFrame>
      <p:sp>
        <p:nvSpPr>
          <p:cNvPr id="8" name="object 8"/>
          <p:cNvSpPr/>
          <p:nvPr/>
        </p:nvSpPr>
        <p:spPr>
          <a:xfrm>
            <a:off x="1339849" y="8340733"/>
            <a:ext cx="161925" cy="161925"/>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7140574" y="8340733"/>
            <a:ext cx="161925" cy="16192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1774" y="8340733"/>
            <a:ext cx="2076450" cy="19050"/>
          </a:xfrm>
          <a:custGeom>
            <a:avLst/>
            <a:gdLst/>
            <a:ahLst/>
            <a:cxnLst/>
            <a:rect l="l" t="t" r="r" b="b"/>
            <a:pathLst>
              <a:path w="2076450" h="19050">
                <a:moveTo>
                  <a:pt x="0" y="19050"/>
                </a:moveTo>
                <a:lnTo>
                  <a:pt x="2076450" y="19050"/>
                </a:lnTo>
                <a:lnTo>
                  <a:pt x="2076450" y="0"/>
                </a:lnTo>
                <a:lnTo>
                  <a:pt x="0" y="0"/>
                </a:lnTo>
                <a:lnTo>
                  <a:pt x="0" y="19050"/>
                </a:lnTo>
                <a:close/>
              </a:path>
            </a:pathLst>
          </a:custGeom>
          <a:solidFill>
            <a:srgbClr val="F1F1F1"/>
          </a:solidFill>
        </p:spPr>
        <p:txBody>
          <a:bodyPr wrap="square" lIns="0" tIns="0" rIns="0" bIns="0" rtlCol="0"/>
          <a:lstStyle/>
          <a:p/>
        </p:txBody>
      </p:sp>
      <p:sp>
        <p:nvSpPr>
          <p:cNvPr id="11" name="object 11"/>
          <p:cNvSpPr/>
          <p:nvPr/>
        </p:nvSpPr>
        <p:spPr>
          <a:xfrm>
            <a:off x="1501774" y="8483608"/>
            <a:ext cx="2076450" cy="19050"/>
          </a:xfrm>
          <a:custGeom>
            <a:avLst/>
            <a:gdLst/>
            <a:ahLst/>
            <a:cxnLst/>
            <a:rect l="l" t="t" r="r" b="b"/>
            <a:pathLst>
              <a:path w="2076450" h="19050">
                <a:moveTo>
                  <a:pt x="0" y="19050"/>
                </a:moveTo>
                <a:lnTo>
                  <a:pt x="2076450" y="19050"/>
                </a:lnTo>
                <a:lnTo>
                  <a:pt x="2076450" y="0"/>
                </a:lnTo>
                <a:lnTo>
                  <a:pt x="0" y="0"/>
                </a:lnTo>
                <a:lnTo>
                  <a:pt x="0" y="19050"/>
                </a:lnTo>
                <a:close/>
              </a:path>
            </a:pathLst>
          </a:custGeom>
          <a:solidFill>
            <a:srgbClr val="F1F1F1"/>
          </a:solidFill>
        </p:spPr>
        <p:txBody>
          <a:bodyPr wrap="square" lIns="0" tIns="0" rIns="0" bIns="0" rtlCol="0"/>
          <a:lstStyle/>
          <a:p/>
        </p:txBody>
      </p:sp>
      <p:sp>
        <p:nvSpPr>
          <p:cNvPr id="12" name="object 12"/>
          <p:cNvSpPr/>
          <p:nvPr/>
        </p:nvSpPr>
        <p:spPr>
          <a:xfrm>
            <a:off x="3578224" y="8340733"/>
            <a:ext cx="3562350" cy="161925"/>
          </a:xfrm>
          <a:custGeom>
            <a:avLst/>
            <a:gdLst/>
            <a:ahLst/>
            <a:cxnLst/>
            <a:rect l="l" t="t" r="r" b="b"/>
            <a:pathLst>
              <a:path w="3562350" h="161925">
                <a:moveTo>
                  <a:pt x="0" y="0"/>
                </a:moveTo>
                <a:lnTo>
                  <a:pt x="3562350" y="0"/>
                </a:lnTo>
                <a:lnTo>
                  <a:pt x="3562350" y="161925"/>
                </a:lnTo>
                <a:lnTo>
                  <a:pt x="0" y="161925"/>
                </a:lnTo>
                <a:lnTo>
                  <a:pt x="0" y="0"/>
                </a:lnTo>
                <a:close/>
              </a:path>
            </a:pathLst>
          </a:custGeom>
          <a:solidFill>
            <a:srgbClr val="F1F1F1"/>
          </a:solidFill>
        </p:spPr>
        <p:txBody>
          <a:bodyPr wrap="square" lIns="0" tIns="0" rIns="0" bIns="0" rtlCol="0"/>
          <a:lstStyle/>
          <a:p/>
        </p:txBody>
      </p:sp>
      <p:sp>
        <p:nvSpPr>
          <p:cNvPr id="13" name="object 13"/>
          <p:cNvSpPr/>
          <p:nvPr/>
        </p:nvSpPr>
        <p:spPr>
          <a:xfrm>
            <a:off x="1501774" y="8359783"/>
            <a:ext cx="4152900" cy="123825"/>
          </a:xfrm>
          <a:custGeom>
            <a:avLst/>
            <a:gdLst/>
            <a:ahLst/>
            <a:cxnLst/>
            <a:rect l="l" t="t" r="r" b="b"/>
            <a:pathLst>
              <a:path w="4152900" h="123825">
                <a:moveTo>
                  <a:pt x="0" y="0"/>
                </a:moveTo>
                <a:lnTo>
                  <a:pt x="4152900" y="0"/>
                </a:lnTo>
                <a:lnTo>
                  <a:pt x="4152900" y="123825"/>
                </a:lnTo>
                <a:lnTo>
                  <a:pt x="0" y="123825"/>
                </a:lnTo>
                <a:lnTo>
                  <a:pt x="0" y="0"/>
                </a:lnTo>
                <a:close/>
              </a:path>
            </a:pathLst>
          </a:custGeom>
          <a:solidFill>
            <a:srgbClr val="000000">
              <a:alpha val="19999"/>
            </a:srgbClr>
          </a:solidFill>
        </p:spPr>
        <p:txBody>
          <a:bodyPr wrap="square" lIns="0" tIns="0" rIns="0" bIns="0" rtlCol="0"/>
          <a:lstStyle/>
          <a:p/>
        </p:txBody>
      </p:sp>
      <p:sp>
        <p:nvSpPr>
          <p:cNvPr id="14" name="object 14"/>
          <p:cNvSpPr txBox="1"/>
          <p:nvPr/>
        </p:nvSpPr>
        <p:spPr>
          <a:xfrm>
            <a:off x="1508124" y="192723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a:t>
            </a:r>
            <a:endParaRPr sz="900">
              <a:latin typeface="Arial"/>
              <a:cs typeface="Arial"/>
            </a:endParaRPr>
          </a:p>
        </p:txBody>
      </p:sp>
      <p:sp>
        <p:nvSpPr>
          <p:cNvPr id="15" name="object 15"/>
          <p:cNvSpPr txBox="1"/>
          <p:nvPr/>
        </p:nvSpPr>
        <p:spPr>
          <a:xfrm>
            <a:off x="2098525" y="2060582"/>
            <a:ext cx="394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Inwood</a:t>
            </a:r>
            <a:endParaRPr sz="900">
              <a:latin typeface="Arial"/>
              <a:cs typeface="Arial"/>
            </a:endParaRPr>
          </a:p>
        </p:txBody>
      </p:sp>
      <p:sp>
        <p:nvSpPr>
          <p:cNvPr id="16" name="object 16"/>
          <p:cNvSpPr txBox="1"/>
          <p:nvPr/>
        </p:nvSpPr>
        <p:spPr>
          <a:xfrm>
            <a:off x="2584296" y="1993907"/>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17" name="object 17"/>
          <p:cNvSpPr txBox="1"/>
          <p:nvPr/>
        </p:nvSpPr>
        <p:spPr>
          <a:xfrm>
            <a:off x="3438279" y="2060582"/>
            <a:ext cx="4070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Lounge</a:t>
            </a:r>
            <a:endParaRPr sz="900">
              <a:latin typeface="Arial"/>
              <a:cs typeface="Arial"/>
            </a:endParaRPr>
          </a:p>
        </p:txBody>
      </p:sp>
      <p:sp>
        <p:nvSpPr>
          <p:cNvPr id="18" name="object 18"/>
          <p:cNvSpPr txBox="1"/>
          <p:nvPr/>
        </p:nvSpPr>
        <p:spPr>
          <a:xfrm>
            <a:off x="3946371" y="2060582"/>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19" name="object 19"/>
          <p:cNvSpPr txBox="1"/>
          <p:nvPr/>
        </p:nvSpPr>
        <p:spPr>
          <a:xfrm>
            <a:off x="4978348" y="2060582"/>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20" name="object 20"/>
          <p:cNvSpPr txBox="1"/>
          <p:nvPr/>
        </p:nvSpPr>
        <p:spPr>
          <a:xfrm>
            <a:off x="5473648" y="2060582"/>
            <a:ext cx="4959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Bar</a:t>
            </a:r>
            <a:endParaRPr sz="900">
              <a:latin typeface="Arial"/>
              <a:cs typeface="Arial"/>
            </a:endParaRPr>
          </a:p>
        </p:txBody>
      </p:sp>
      <p:sp>
        <p:nvSpPr>
          <p:cNvPr id="21" name="object 21"/>
          <p:cNvSpPr txBox="1"/>
          <p:nvPr/>
        </p:nvSpPr>
        <p:spPr>
          <a:xfrm>
            <a:off x="6302323" y="2060582"/>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22" name="object 22"/>
          <p:cNvSpPr txBox="1"/>
          <p:nvPr/>
        </p:nvSpPr>
        <p:spPr>
          <a:xfrm>
            <a:off x="6775296" y="1993907"/>
            <a:ext cx="55308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  Restauran</a:t>
            </a:r>
            <a:endParaRPr sz="900">
              <a:latin typeface="Arial"/>
              <a:cs typeface="Arial"/>
            </a:endParaRPr>
          </a:p>
        </p:txBody>
      </p:sp>
      <p:sp>
        <p:nvSpPr>
          <p:cNvPr id="23" name="object 23"/>
          <p:cNvSpPr txBox="1"/>
          <p:nvPr/>
        </p:nvSpPr>
        <p:spPr>
          <a:xfrm>
            <a:off x="1508124" y="2441582"/>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5</a:t>
            </a:r>
            <a:endParaRPr sz="900">
              <a:latin typeface="Arial"/>
              <a:cs typeface="Arial"/>
            </a:endParaRPr>
          </a:p>
        </p:txBody>
      </p:sp>
      <p:sp>
        <p:nvSpPr>
          <p:cNvPr id="24" name="object 24"/>
          <p:cNvSpPr txBox="1"/>
          <p:nvPr/>
        </p:nvSpPr>
        <p:spPr>
          <a:xfrm>
            <a:off x="1730026" y="2508257"/>
            <a:ext cx="762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Manhattanville</a:t>
            </a:r>
            <a:endParaRPr sz="900">
              <a:latin typeface="Arial"/>
              <a:cs typeface="Arial"/>
            </a:endParaRPr>
          </a:p>
        </p:txBody>
      </p:sp>
      <p:sp>
        <p:nvSpPr>
          <p:cNvPr id="25" name="object 25"/>
          <p:cNvSpPr txBox="1"/>
          <p:nvPr/>
        </p:nvSpPr>
        <p:spPr>
          <a:xfrm>
            <a:off x="2749355" y="2441582"/>
            <a:ext cx="419734"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Deli</a:t>
            </a:r>
            <a:r>
              <a:rPr dirty="0" sz="900" spc="-95">
                <a:latin typeface="Arial"/>
                <a:cs typeface="Arial"/>
              </a:rPr>
              <a:t> </a:t>
            </a:r>
            <a:r>
              <a:rPr dirty="0" sz="900">
                <a:latin typeface="Arial"/>
                <a:cs typeface="Arial"/>
              </a:rPr>
              <a:t>/  Bodega</a:t>
            </a:r>
            <a:endParaRPr sz="900">
              <a:latin typeface="Arial"/>
              <a:cs typeface="Arial"/>
            </a:endParaRPr>
          </a:p>
        </p:txBody>
      </p:sp>
      <p:sp>
        <p:nvSpPr>
          <p:cNvPr id="26" name="object 26"/>
          <p:cNvSpPr txBox="1"/>
          <p:nvPr/>
        </p:nvSpPr>
        <p:spPr>
          <a:xfrm>
            <a:off x="3260571" y="2441582"/>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27" name="object 27"/>
          <p:cNvSpPr txBox="1"/>
          <p:nvPr/>
        </p:nvSpPr>
        <p:spPr>
          <a:xfrm>
            <a:off x="3984471" y="2441582"/>
            <a:ext cx="584835" cy="295910"/>
          </a:xfrm>
          <a:prstGeom prst="rect">
            <a:avLst/>
          </a:prstGeom>
        </p:spPr>
        <p:txBody>
          <a:bodyPr wrap="square" lIns="0" tIns="20320" rIns="0" bIns="0" rtlCol="0" vert="horz">
            <a:spAutoFit/>
          </a:bodyPr>
          <a:lstStyle/>
          <a:p>
            <a:pPr marL="12700" marR="5080" indent="132715">
              <a:lnSpc>
                <a:spcPts val="1050"/>
              </a:lnSpc>
              <a:spcBef>
                <a:spcPts val="160"/>
              </a:spcBef>
            </a:pPr>
            <a:r>
              <a:rPr dirty="0" sz="900">
                <a:latin typeface="Arial"/>
                <a:cs typeface="Arial"/>
              </a:rPr>
              <a:t>Seafood  Restaurant</a:t>
            </a:r>
            <a:endParaRPr sz="900">
              <a:latin typeface="Arial"/>
              <a:cs typeface="Arial"/>
            </a:endParaRPr>
          </a:p>
        </p:txBody>
      </p:sp>
      <p:sp>
        <p:nvSpPr>
          <p:cNvPr id="28" name="object 28"/>
          <p:cNvSpPr txBox="1"/>
          <p:nvPr/>
        </p:nvSpPr>
        <p:spPr>
          <a:xfrm>
            <a:off x="4660746" y="2441582"/>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29" name="object 29"/>
          <p:cNvSpPr txBox="1"/>
          <p:nvPr/>
        </p:nvSpPr>
        <p:spPr>
          <a:xfrm>
            <a:off x="5384646" y="2441582"/>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30" name="object 30"/>
          <p:cNvSpPr txBox="1"/>
          <p:nvPr/>
        </p:nvSpPr>
        <p:spPr>
          <a:xfrm>
            <a:off x="6276872" y="2441582"/>
            <a:ext cx="407034"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Beer  Garden</a:t>
            </a:r>
            <a:endParaRPr sz="900">
              <a:latin typeface="Arial"/>
              <a:cs typeface="Arial"/>
            </a:endParaRPr>
          </a:p>
        </p:txBody>
      </p:sp>
      <p:sp>
        <p:nvSpPr>
          <p:cNvPr id="31" name="object 31"/>
          <p:cNvSpPr txBox="1"/>
          <p:nvPr/>
        </p:nvSpPr>
        <p:spPr>
          <a:xfrm>
            <a:off x="6999733" y="2441582"/>
            <a:ext cx="296545"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  Sho</a:t>
            </a:r>
            <a:endParaRPr sz="900">
              <a:latin typeface="Arial"/>
              <a:cs typeface="Arial"/>
            </a:endParaRPr>
          </a:p>
        </p:txBody>
      </p:sp>
      <p:sp>
        <p:nvSpPr>
          <p:cNvPr id="32" name="object 32"/>
          <p:cNvSpPr txBox="1"/>
          <p:nvPr/>
        </p:nvSpPr>
        <p:spPr>
          <a:xfrm>
            <a:off x="1444574" y="282258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10</a:t>
            </a:r>
            <a:endParaRPr sz="900">
              <a:latin typeface="Arial"/>
              <a:cs typeface="Arial"/>
            </a:endParaRPr>
          </a:p>
        </p:txBody>
      </p:sp>
      <p:sp>
        <p:nvSpPr>
          <p:cNvPr id="33" name="object 33"/>
          <p:cNvSpPr txBox="1"/>
          <p:nvPr/>
        </p:nvSpPr>
        <p:spPr>
          <a:xfrm>
            <a:off x="1965175" y="2955932"/>
            <a:ext cx="5276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Lenox</a:t>
            </a:r>
            <a:r>
              <a:rPr dirty="0" sz="900" spc="-75">
                <a:latin typeface="Arial"/>
                <a:cs typeface="Arial"/>
              </a:rPr>
              <a:t> </a:t>
            </a:r>
            <a:r>
              <a:rPr dirty="0" sz="900">
                <a:latin typeface="Arial"/>
                <a:cs typeface="Arial"/>
              </a:rPr>
              <a:t>Hill</a:t>
            </a:r>
            <a:endParaRPr sz="900">
              <a:latin typeface="Arial"/>
              <a:cs typeface="Arial"/>
            </a:endParaRPr>
          </a:p>
        </p:txBody>
      </p:sp>
      <p:sp>
        <p:nvSpPr>
          <p:cNvPr id="34" name="object 34"/>
          <p:cNvSpPr txBox="1"/>
          <p:nvPr/>
        </p:nvSpPr>
        <p:spPr>
          <a:xfrm>
            <a:off x="2584296" y="2889257"/>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35" name="object 35"/>
          <p:cNvSpPr txBox="1"/>
          <p:nvPr/>
        </p:nvSpPr>
        <p:spPr>
          <a:xfrm>
            <a:off x="3260571" y="2889257"/>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36" name="object 36"/>
          <p:cNvSpPr txBox="1"/>
          <p:nvPr/>
        </p:nvSpPr>
        <p:spPr>
          <a:xfrm>
            <a:off x="4208908" y="2889257"/>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37" name="object 37"/>
          <p:cNvSpPr txBox="1"/>
          <p:nvPr/>
        </p:nvSpPr>
        <p:spPr>
          <a:xfrm>
            <a:off x="4851398" y="2822582"/>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38" name="object 38"/>
          <p:cNvSpPr txBox="1"/>
          <p:nvPr/>
        </p:nvSpPr>
        <p:spPr>
          <a:xfrm>
            <a:off x="5346546" y="2955932"/>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39" name="object 39"/>
          <p:cNvSpPr txBox="1"/>
          <p:nvPr/>
        </p:nvSpPr>
        <p:spPr>
          <a:xfrm>
            <a:off x="6314972" y="2889257"/>
            <a:ext cx="368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Burger</a:t>
            </a:r>
            <a:endParaRPr sz="900">
              <a:latin typeface="Arial"/>
              <a:cs typeface="Arial"/>
            </a:endParaRPr>
          </a:p>
        </p:txBody>
      </p:sp>
      <p:sp>
        <p:nvSpPr>
          <p:cNvPr id="40" name="object 40"/>
          <p:cNvSpPr txBox="1"/>
          <p:nvPr/>
        </p:nvSpPr>
        <p:spPr>
          <a:xfrm>
            <a:off x="7074000" y="2889257"/>
            <a:ext cx="2228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Deli</a:t>
            </a:r>
            <a:endParaRPr sz="900">
              <a:latin typeface="Arial"/>
              <a:cs typeface="Arial"/>
            </a:endParaRPr>
          </a:p>
        </p:txBody>
      </p:sp>
      <p:sp>
        <p:nvSpPr>
          <p:cNvPr id="41" name="object 41"/>
          <p:cNvSpPr txBox="1"/>
          <p:nvPr/>
        </p:nvSpPr>
        <p:spPr>
          <a:xfrm>
            <a:off x="1444574" y="333693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12</a:t>
            </a:r>
            <a:endParaRPr sz="900">
              <a:latin typeface="Arial"/>
              <a:cs typeface="Arial"/>
            </a:endParaRPr>
          </a:p>
        </p:txBody>
      </p:sp>
      <p:sp>
        <p:nvSpPr>
          <p:cNvPr id="42" name="object 42"/>
          <p:cNvSpPr txBox="1"/>
          <p:nvPr/>
        </p:nvSpPr>
        <p:spPr>
          <a:xfrm>
            <a:off x="1865758" y="3403607"/>
            <a:ext cx="627380"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Upper</a:t>
            </a:r>
            <a:r>
              <a:rPr dirty="0" sz="900" spc="-100">
                <a:latin typeface="Arial"/>
                <a:cs typeface="Arial"/>
              </a:rPr>
              <a:t> </a:t>
            </a:r>
            <a:r>
              <a:rPr dirty="0" sz="900" spc="-5">
                <a:latin typeface="Arial"/>
                <a:cs typeface="Arial"/>
              </a:rPr>
              <a:t>West</a:t>
            </a:r>
            <a:endParaRPr sz="900">
              <a:latin typeface="Arial"/>
              <a:cs typeface="Arial"/>
            </a:endParaRPr>
          </a:p>
          <a:p>
            <a:pPr marL="384810">
              <a:lnSpc>
                <a:spcPts val="1065"/>
              </a:lnSpc>
            </a:pPr>
            <a:r>
              <a:rPr dirty="0" sz="900">
                <a:latin typeface="Arial"/>
                <a:cs typeface="Arial"/>
              </a:rPr>
              <a:t>Side</a:t>
            </a:r>
            <a:endParaRPr sz="900">
              <a:latin typeface="Arial"/>
              <a:cs typeface="Arial"/>
            </a:endParaRPr>
          </a:p>
        </p:txBody>
      </p:sp>
      <p:sp>
        <p:nvSpPr>
          <p:cNvPr id="43" name="object 43"/>
          <p:cNvSpPr txBox="1"/>
          <p:nvPr/>
        </p:nvSpPr>
        <p:spPr>
          <a:xfrm>
            <a:off x="2584296" y="3403607"/>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44" name="object 44"/>
          <p:cNvSpPr txBox="1"/>
          <p:nvPr/>
        </p:nvSpPr>
        <p:spPr>
          <a:xfrm>
            <a:off x="3641723" y="3470283"/>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45" name="object 45"/>
          <p:cNvSpPr txBox="1"/>
          <p:nvPr/>
        </p:nvSpPr>
        <p:spPr>
          <a:xfrm>
            <a:off x="4187773" y="3470283"/>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46" name="object 46"/>
          <p:cNvSpPr txBox="1"/>
          <p:nvPr/>
        </p:nvSpPr>
        <p:spPr>
          <a:xfrm>
            <a:off x="4660746" y="3336932"/>
            <a:ext cx="584835" cy="429259"/>
          </a:xfrm>
          <a:prstGeom prst="rect">
            <a:avLst/>
          </a:prstGeom>
        </p:spPr>
        <p:txBody>
          <a:bodyPr wrap="square" lIns="0" tIns="12700" rIns="0" bIns="0" rtlCol="0" vert="horz">
            <a:spAutoFit/>
          </a:bodyPr>
          <a:lstStyle/>
          <a:p>
            <a:pPr marL="24765">
              <a:lnSpc>
                <a:spcPts val="1065"/>
              </a:lnSpc>
              <a:spcBef>
                <a:spcPts val="100"/>
              </a:spcBef>
            </a:pPr>
            <a:r>
              <a:rPr dirty="0" sz="900" spc="-50">
                <a:latin typeface="Arial"/>
                <a:cs typeface="Arial"/>
              </a:rPr>
              <a:t>V</a:t>
            </a:r>
            <a:r>
              <a:rPr dirty="0" sz="900">
                <a:latin typeface="Arial"/>
                <a:cs typeface="Arial"/>
              </a:rPr>
              <a:t>egetarian</a:t>
            </a:r>
            <a:endParaRPr sz="900">
              <a:latin typeface="Arial"/>
              <a:cs typeface="Arial"/>
            </a:endParaRPr>
          </a:p>
          <a:p>
            <a:pPr marL="12700" marR="5080" indent="170815">
              <a:lnSpc>
                <a:spcPts val="1050"/>
              </a:lnSpc>
              <a:spcBef>
                <a:spcPts val="45"/>
              </a:spcBef>
            </a:pPr>
            <a:r>
              <a:rPr dirty="0" sz="900">
                <a:latin typeface="Arial"/>
                <a:cs typeface="Arial"/>
              </a:rPr>
              <a:t>/</a:t>
            </a:r>
            <a:r>
              <a:rPr dirty="0" sz="900" spc="-95">
                <a:latin typeface="Arial"/>
                <a:cs typeface="Arial"/>
              </a:rPr>
              <a:t> </a:t>
            </a:r>
            <a:r>
              <a:rPr dirty="0" sz="900" spc="-10">
                <a:latin typeface="Arial"/>
                <a:cs typeface="Arial"/>
              </a:rPr>
              <a:t>Vegan  </a:t>
            </a:r>
            <a:r>
              <a:rPr dirty="0" sz="900">
                <a:latin typeface="Arial"/>
                <a:cs typeface="Arial"/>
              </a:rPr>
              <a:t>Restaurant</a:t>
            </a:r>
            <a:endParaRPr sz="900">
              <a:latin typeface="Arial"/>
              <a:cs typeface="Arial"/>
            </a:endParaRPr>
          </a:p>
        </p:txBody>
      </p:sp>
      <p:sp>
        <p:nvSpPr>
          <p:cNvPr id="47" name="object 47"/>
          <p:cNvSpPr txBox="1"/>
          <p:nvPr/>
        </p:nvSpPr>
        <p:spPr>
          <a:xfrm>
            <a:off x="1444574" y="385128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16</a:t>
            </a:r>
            <a:endParaRPr sz="900">
              <a:latin typeface="Arial"/>
              <a:cs typeface="Arial"/>
            </a:endParaRPr>
          </a:p>
        </p:txBody>
      </p:sp>
      <p:sp>
        <p:nvSpPr>
          <p:cNvPr id="48" name="object 48"/>
          <p:cNvSpPr txBox="1"/>
          <p:nvPr/>
        </p:nvSpPr>
        <p:spPr>
          <a:xfrm>
            <a:off x="1920972" y="3984633"/>
            <a:ext cx="5721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Murray</a:t>
            </a:r>
            <a:r>
              <a:rPr dirty="0" sz="900" spc="-75">
                <a:latin typeface="Arial"/>
                <a:cs typeface="Arial"/>
              </a:rPr>
              <a:t> </a:t>
            </a:r>
            <a:r>
              <a:rPr dirty="0" sz="900">
                <a:latin typeface="Arial"/>
                <a:cs typeface="Arial"/>
              </a:rPr>
              <a:t>Hill</a:t>
            </a:r>
            <a:endParaRPr sz="900">
              <a:latin typeface="Arial"/>
              <a:cs typeface="Arial"/>
            </a:endParaRPr>
          </a:p>
        </p:txBody>
      </p:sp>
      <p:sp>
        <p:nvSpPr>
          <p:cNvPr id="49" name="object 49"/>
          <p:cNvSpPr txBox="1"/>
          <p:nvPr/>
        </p:nvSpPr>
        <p:spPr>
          <a:xfrm>
            <a:off x="2647704" y="3917958"/>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50" name="object 50"/>
          <p:cNvSpPr txBox="1"/>
          <p:nvPr/>
        </p:nvSpPr>
        <p:spPr>
          <a:xfrm>
            <a:off x="3552874" y="3984633"/>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51" name="object 51"/>
          <p:cNvSpPr txBox="1"/>
          <p:nvPr/>
        </p:nvSpPr>
        <p:spPr>
          <a:xfrm>
            <a:off x="3984471" y="3917958"/>
            <a:ext cx="584835" cy="295910"/>
          </a:xfrm>
          <a:prstGeom prst="rect">
            <a:avLst/>
          </a:prstGeom>
        </p:spPr>
        <p:txBody>
          <a:bodyPr wrap="square" lIns="0" tIns="20320" rIns="0" bIns="0" rtlCol="0" vert="horz">
            <a:spAutoFit/>
          </a:bodyPr>
          <a:lstStyle/>
          <a:p>
            <a:pPr marL="12700" marR="5080" indent="62865">
              <a:lnSpc>
                <a:spcPts val="1050"/>
              </a:lnSpc>
              <a:spcBef>
                <a:spcPts val="160"/>
              </a:spcBef>
            </a:pPr>
            <a:r>
              <a:rPr dirty="0" sz="900">
                <a:latin typeface="Arial"/>
                <a:cs typeface="Arial"/>
              </a:rPr>
              <a:t>Japanese  Restaurant</a:t>
            </a:r>
            <a:endParaRPr sz="900">
              <a:latin typeface="Arial"/>
              <a:cs typeface="Arial"/>
            </a:endParaRPr>
          </a:p>
        </p:txBody>
      </p:sp>
      <p:sp>
        <p:nvSpPr>
          <p:cNvPr id="52" name="object 52"/>
          <p:cNvSpPr txBox="1"/>
          <p:nvPr/>
        </p:nvSpPr>
        <p:spPr>
          <a:xfrm>
            <a:off x="4851398" y="3851283"/>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53" name="object 53"/>
          <p:cNvSpPr txBox="1"/>
          <p:nvPr/>
        </p:nvSpPr>
        <p:spPr>
          <a:xfrm>
            <a:off x="1444574" y="43656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17</a:t>
            </a:r>
            <a:endParaRPr sz="900">
              <a:latin typeface="Arial"/>
              <a:cs typeface="Arial"/>
            </a:endParaRPr>
          </a:p>
        </p:txBody>
      </p:sp>
      <p:sp>
        <p:nvSpPr>
          <p:cNvPr id="54" name="object 54"/>
          <p:cNvSpPr txBox="1"/>
          <p:nvPr/>
        </p:nvSpPr>
        <p:spPr>
          <a:xfrm>
            <a:off x="2047774" y="4432308"/>
            <a:ext cx="4451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Chelsea</a:t>
            </a:r>
            <a:endParaRPr sz="900">
              <a:latin typeface="Arial"/>
              <a:cs typeface="Arial"/>
            </a:endParaRPr>
          </a:p>
        </p:txBody>
      </p:sp>
      <p:sp>
        <p:nvSpPr>
          <p:cNvPr id="55" name="object 55"/>
          <p:cNvSpPr txBox="1"/>
          <p:nvPr/>
        </p:nvSpPr>
        <p:spPr>
          <a:xfrm>
            <a:off x="2808734" y="4365633"/>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56" name="object 56"/>
          <p:cNvSpPr txBox="1"/>
          <p:nvPr/>
        </p:nvSpPr>
        <p:spPr>
          <a:xfrm>
            <a:off x="3260571" y="4365633"/>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57" name="object 57"/>
          <p:cNvSpPr txBox="1"/>
          <p:nvPr/>
        </p:nvSpPr>
        <p:spPr>
          <a:xfrm>
            <a:off x="4016323" y="4365633"/>
            <a:ext cx="55308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Ice</a:t>
            </a:r>
            <a:r>
              <a:rPr dirty="0" sz="900" spc="-100">
                <a:latin typeface="Arial"/>
                <a:cs typeface="Arial"/>
              </a:rPr>
              <a:t> </a:t>
            </a:r>
            <a:r>
              <a:rPr dirty="0" sz="900">
                <a:latin typeface="Arial"/>
                <a:cs typeface="Arial"/>
              </a:rPr>
              <a:t>Cream</a:t>
            </a:r>
            <a:endParaRPr sz="900">
              <a:latin typeface="Arial"/>
              <a:cs typeface="Arial"/>
            </a:endParaRPr>
          </a:p>
          <a:p>
            <a:pPr marL="272415">
              <a:lnSpc>
                <a:spcPts val="1065"/>
              </a:lnSpc>
            </a:pPr>
            <a:r>
              <a:rPr dirty="0" sz="900">
                <a:latin typeface="Arial"/>
                <a:cs typeface="Arial"/>
              </a:rPr>
              <a:t>Shop</a:t>
            </a:r>
            <a:endParaRPr sz="900">
              <a:latin typeface="Arial"/>
              <a:cs typeface="Arial"/>
            </a:endParaRPr>
          </a:p>
        </p:txBody>
      </p:sp>
      <p:sp>
        <p:nvSpPr>
          <p:cNvPr id="58" name="object 58"/>
          <p:cNvSpPr txBox="1"/>
          <p:nvPr/>
        </p:nvSpPr>
        <p:spPr>
          <a:xfrm>
            <a:off x="4864048" y="4432308"/>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graphicFrame>
        <p:nvGraphicFramePr>
          <p:cNvPr id="59" name="object 59"/>
          <p:cNvGraphicFramePr>
            <a:graphicFrameLocks noGrp="1"/>
          </p:cNvGraphicFramePr>
          <p:nvPr/>
        </p:nvGraphicFramePr>
        <p:xfrm>
          <a:off x="5365596" y="3046135"/>
          <a:ext cx="1981835" cy="1537970"/>
        </p:xfrm>
        <a:graphic>
          <a:graphicData uri="http://schemas.openxmlformats.org/drawingml/2006/table">
            <a:tbl>
              <a:tblPr firstRow="1" bandRow="1">
                <a:tableStyleId>{2D5ABB26-0587-4C30-8999-92F81FD0307C}</a:tableStyleId>
              </a:tblPr>
              <a:tblGrid>
                <a:gridCol w="652780"/>
                <a:gridCol w="721359"/>
                <a:gridCol w="608330"/>
              </a:tblGrid>
              <a:tr h="254000">
                <a:tc>
                  <a:txBody>
                    <a:bodyPr/>
                    <a:lstStyle/>
                    <a:p>
                      <a:pPr>
                        <a:lnSpc>
                          <a:spcPct val="100000"/>
                        </a:lnSpc>
                      </a:pPr>
                      <a:endParaRPr sz="900">
                        <a:latin typeface="Times New Roman"/>
                        <a:cs typeface="Times New Roman"/>
                      </a:endParaRPr>
                    </a:p>
                  </a:txBody>
                  <a:tcPr marL="0" marR="0" marB="0" marT="0"/>
                </a:tc>
                <a:tc>
                  <a:txBody>
                    <a:bodyPr/>
                    <a:lstStyle/>
                    <a:p>
                      <a:pPr algn="r" marR="60960">
                        <a:lnSpc>
                          <a:spcPts val="994"/>
                        </a:lnSpc>
                      </a:pPr>
                      <a:r>
                        <a:rPr dirty="0" sz="900">
                          <a:latin typeface="Arial"/>
                          <a:cs typeface="Arial"/>
                        </a:rPr>
                        <a:t>Joint</a:t>
                      </a:r>
                      <a:endParaRPr sz="900">
                        <a:latin typeface="Arial"/>
                        <a:cs typeface="Arial"/>
                      </a:endParaRPr>
                    </a:p>
                  </a:txBody>
                  <a:tcPr marL="0" marR="0" marB="0" marT="0"/>
                </a:tc>
                <a:tc>
                  <a:txBody>
                    <a:bodyPr/>
                    <a:lstStyle/>
                    <a:p>
                      <a:pPr marL="212725">
                        <a:lnSpc>
                          <a:spcPts val="994"/>
                        </a:lnSpc>
                      </a:pPr>
                      <a:r>
                        <a:rPr dirty="0" sz="900">
                          <a:latin typeface="Arial"/>
                          <a:cs typeface="Arial"/>
                        </a:rPr>
                        <a:t>Bodeg</a:t>
                      </a:r>
                      <a:endParaRPr sz="900">
                        <a:latin typeface="Arial"/>
                        <a:cs typeface="Arial"/>
                      </a:endParaRPr>
                    </a:p>
                  </a:txBody>
                  <a:tcPr marL="0" marR="0" marB="0" marT="0"/>
                </a:tc>
              </a:tr>
              <a:tr h="257175">
                <a:tc>
                  <a:txBody>
                    <a:bodyPr/>
                    <a:lstStyle/>
                    <a:p>
                      <a:pPr>
                        <a:lnSpc>
                          <a:spcPct val="100000"/>
                        </a:lnSpc>
                        <a:spcBef>
                          <a:spcPts val="45"/>
                        </a:spcBef>
                      </a:pPr>
                      <a:endParaRPr sz="750">
                        <a:latin typeface="Times New Roman"/>
                        <a:cs typeface="Times New Roman"/>
                      </a:endParaRPr>
                    </a:p>
                    <a:p>
                      <a:pPr algn="r" marR="53975">
                        <a:lnSpc>
                          <a:spcPts val="1015"/>
                        </a:lnSpc>
                        <a:spcBef>
                          <a:spcPts val="5"/>
                        </a:spcBef>
                      </a:pPr>
                      <a:r>
                        <a:rPr dirty="0" sz="900">
                          <a:latin typeface="Arial"/>
                          <a:cs typeface="Arial"/>
                        </a:rPr>
                        <a:t>Indian</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1015"/>
                        </a:lnSpc>
                        <a:spcBef>
                          <a:spcPts val="5"/>
                        </a:spcBef>
                      </a:pPr>
                      <a:r>
                        <a:rPr dirty="0" sz="900">
                          <a:latin typeface="Arial"/>
                          <a:cs typeface="Arial"/>
                        </a:rPr>
                        <a:t>Co</a:t>
                      </a:r>
                      <a:r>
                        <a:rPr dirty="0" sz="900" spc="-20">
                          <a:latin typeface="Arial"/>
                          <a:cs typeface="Arial"/>
                        </a:rPr>
                        <a:t>f</a:t>
                      </a:r>
                      <a:r>
                        <a:rPr dirty="0" sz="900">
                          <a:latin typeface="Arial"/>
                          <a:cs typeface="Arial"/>
                        </a:rPr>
                        <a:t>fee</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73660">
                        <a:lnSpc>
                          <a:spcPts val="1015"/>
                        </a:lnSpc>
                        <a:spcBef>
                          <a:spcPts val="5"/>
                        </a:spcBef>
                      </a:pPr>
                      <a:r>
                        <a:rPr dirty="0" sz="900">
                          <a:latin typeface="Arial"/>
                          <a:cs typeface="Arial"/>
                        </a:rPr>
                        <a:t>Cosmetic</a:t>
                      </a:r>
                      <a:endParaRPr sz="900">
                        <a:latin typeface="Arial"/>
                        <a:cs typeface="Arial"/>
                      </a:endParaRPr>
                    </a:p>
                  </a:txBody>
                  <a:tcPr marL="0" marR="0" marB="0" marT="5715"/>
                </a:tc>
              </a:tr>
              <a:tr h="257175">
                <a:tc>
                  <a:txBody>
                    <a:bodyPr/>
                    <a:lstStyle/>
                    <a:p>
                      <a:pPr algn="r" marR="53975">
                        <a:lnSpc>
                          <a:spcPts val="1015"/>
                        </a:lnSpc>
                      </a:pPr>
                      <a:r>
                        <a:rPr dirty="0" sz="900">
                          <a:latin typeface="Arial"/>
                          <a:cs typeface="Arial"/>
                        </a:rPr>
                        <a:t>Restaurant</a:t>
                      </a:r>
                      <a:endParaRPr sz="900">
                        <a:latin typeface="Arial"/>
                        <a:cs typeface="Arial"/>
                      </a:endParaRPr>
                    </a:p>
                  </a:txBody>
                  <a:tcPr marL="0" marR="0" marB="0" marT="0"/>
                </a:tc>
                <a:tc>
                  <a:txBody>
                    <a:bodyPr/>
                    <a:lstStyle/>
                    <a:p>
                      <a:pPr algn="r" marR="60960">
                        <a:lnSpc>
                          <a:spcPts val="1015"/>
                        </a:lnSpc>
                      </a:pPr>
                      <a:r>
                        <a:rPr dirty="0" sz="900">
                          <a:latin typeface="Arial"/>
                          <a:cs typeface="Arial"/>
                        </a:rPr>
                        <a:t>Shop</a:t>
                      </a:r>
                      <a:endParaRPr sz="900">
                        <a:latin typeface="Arial"/>
                        <a:cs typeface="Arial"/>
                      </a:endParaRPr>
                    </a:p>
                  </a:txBody>
                  <a:tcPr marL="0" marR="0" marB="0" marT="0"/>
                </a:tc>
                <a:tc>
                  <a:txBody>
                    <a:bodyPr/>
                    <a:lstStyle/>
                    <a:p>
                      <a:pPr algn="r" marR="56515">
                        <a:lnSpc>
                          <a:spcPts val="1015"/>
                        </a:lnSpc>
                      </a:pPr>
                      <a:r>
                        <a:rPr dirty="0" sz="900">
                          <a:latin typeface="Arial"/>
                          <a:cs typeface="Arial"/>
                        </a:rPr>
                        <a:t>Sho</a:t>
                      </a:r>
                      <a:endParaRPr sz="900">
                        <a:latin typeface="Arial"/>
                        <a:cs typeface="Arial"/>
                      </a:endParaRPr>
                    </a:p>
                  </a:txBody>
                  <a:tcPr marL="0" marR="0" marB="0" marT="0"/>
                </a:tc>
              </a:tr>
              <a:tr h="257175">
                <a:tc>
                  <a:txBody>
                    <a:bodyPr/>
                    <a:lstStyle/>
                    <a:p>
                      <a:pPr>
                        <a:lnSpc>
                          <a:spcPct val="100000"/>
                        </a:lnSpc>
                        <a:spcBef>
                          <a:spcPts val="45"/>
                        </a:spcBef>
                      </a:pPr>
                      <a:endParaRPr sz="750">
                        <a:latin typeface="Times New Roman"/>
                        <a:cs typeface="Times New Roman"/>
                      </a:endParaRPr>
                    </a:p>
                    <a:p>
                      <a:pPr algn="r" marR="53975">
                        <a:lnSpc>
                          <a:spcPts val="1015"/>
                        </a:lnSpc>
                        <a:spcBef>
                          <a:spcPts val="5"/>
                        </a:spcBef>
                      </a:pPr>
                      <a:r>
                        <a:rPr dirty="0" sz="900">
                          <a:latin typeface="Arial"/>
                          <a:cs typeface="Arial"/>
                        </a:rPr>
                        <a:t>Co</a:t>
                      </a:r>
                      <a:r>
                        <a:rPr dirty="0" sz="900" spc="-20">
                          <a:latin typeface="Arial"/>
                          <a:cs typeface="Arial"/>
                        </a:rPr>
                        <a:t>f</a:t>
                      </a:r>
                      <a:r>
                        <a:rPr dirty="0" sz="900">
                          <a:latin typeface="Arial"/>
                          <a:cs typeface="Arial"/>
                        </a:rPr>
                        <a:t>fee</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1015"/>
                        </a:lnSpc>
                        <a:spcBef>
                          <a:spcPts val="5"/>
                        </a:spcBef>
                      </a:pPr>
                      <a:r>
                        <a:rPr dirty="0" sz="900">
                          <a:latin typeface="Arial"/>
                          <a:cs typeface="Arial"/>
                        </a:rPr>
                        <a:t>Salon</a:t>
                      </a:r>
                      <a:r>
                        <a:rPr dirty="0" sz="900" spc="-100">
                          <a:latin typeface="Arial"/>
                          <a:cs typeface="Arial"/>
                        </a:rPr>
                        <a:t> </a:t>
                      </a:r>
                      <a:r>
                        <a:rPr dirty="0" sz="900">
                          <a:latin typeface="Arial"/>
                          <a:cs typeface="Arial"/>
                        </a:rPr>
                        <a:t>/</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264160">
                        <a:lnSpc>
                          <a:spcPts val="1015"/>
                        </a:lnSpc>
                        <a:spcBef>
                          <a:spcPts val="5"/>
                        </a:spcBef>
                      </a:pPr>
                      <a:r>
                        <a:rPr dirty="0" sz="900">
                          <a:latin typeface="Arial"/>
                          <a:cs typeface="Arial"/>
                        </a:rPr>
                        <a:t>Burge</a:t>
                      </a:r>
                      <a:endParaRPr sz="900">
                        <a:latin typeface="Arial"/>
                        <a:cs typeface="Arial"/>
                      </a:endParaRPr>
                    </a:p>
                  </a:txBody>
                  <a:tcPr marL="0" marR="0" marB="0" marT="5715"/>
                </a:tc>
              </a:tr>
              <a:tr h="257175">
                <a:tc>
                  <a:txBody>
                    <a:bodyPr/>
                    <a:lstStyle/>
                    <a:p>
                      <a:pPr algn="r" marR="53975">
                        <a:lnSpc>
                          <a:spcPts val="1015"/>
                        </a:lnSpc>
                      </a:pPr>
                      <a:r>
                        <a:rPr dirty="0" sz="900">
                          <a:latin typeface="Arial"/>
                          <a:cs typeface="Arial"/>
                        </a:rPr>
                        <a:t>Shop</a:t>
                      </a:r>
                      <a:endParaRPr sz="900">
                        <a:latin typeface="Arial"/>
                        <a:cs typeface="Arial"/>
                      </a:endParaRPr>
                    </a:p>
                  </a:txBody>
                  <a:tcPr marL="0" marR="0" marB="0" marT="0"/>
                </a:tc>
                <a:tc>
                  <a:txBody>
                    <a:bodyPr/>
                    <a:lstStyle/>
                    <a:p>
                      <a:pPr algn="r" marR="60960">
                        <a:lnSpc>
                          <a:spcPts val="1015"/>
                        </a:lnSpc>
                      </a:pPr>
                      <a:r>
                        <a:rPr dirty="0" sz="900">
                          <a:latin typeface="Arial"/>
                          <a:cs typeface="Arial"/>
                        </a:rPr>
                        <a:t>Barbershop</a:t>
                      </a:r>
                      <a:endParaRPr sz="900">
                        <a:latin typeface="Arial"/>
                        <a:cs typeface="Arial"/>
                      </a:endParaRPr>
                    </a:p>
                  </a:txBody>
                  <a:tcPr marL="0" marR="0" marB="0" marT="0"/>
                </a:tc>
                <a:tc>
                  <a:txBody>
                    <a:bodyPr/>
                    <a:lstStyle/>
                    <a:p>
                      <a:pPr algn="r" marR="24765">
                        <a:lnSpc>
                          <a:spcPts val="1015"/>
                        </a:lnSpc>
                      </a:pPr>
                      <a:r>
                        <a:rPr dirty="0" sz="900">
                          <a:latin typeface="Arial"/>
                          <a:cs typeface="Arial"/>
                        </a:rPr>
                        <a:t>Join</a:t>
                      </a:r>
                      <a:endParaRPr sz="900">
                        <a:latin typeface="Arial"/>
                        <a:cs typeface="Arial"/>
                      </a:endParaRPr>
                    </a:p>
                  </a:txBody>
                  <a:tcPr marL="0" marR="0" marB="0" marT="0"/>
                </a:tc>
              </a:tr>
              <a:tr h="254000">
                <a:tc>
                  <a:txBody>
                    <a:bodyPr/>
                    <a:lstStyle/>
                    <a:p>
                      <a:pPr>
                        <a:lnSpc>
                          <a:spcPct val="100000"/>
                        </a:lnSpc>
                        <a:spcBef>
                          <a:spcPts val="45"/>
                        </a:spcBef>
                      </a:pPr>
                      <a:endParaRPr sz="750">
                        <a:latin typeface="Times New Roman"/>
                        <a:cs typeface="Times New Roman"/>
                      </a:endParaRPr>
                    </a:p>
                    <a:p>
                      <a:pPr algn="r" marR="53975">
                        <a:lnSpc>
                          <a:spcPts val="990"/>
                        </a:lnSpc>
                        <a:spcBef>
                          <a:spcPts val="5"/>
                        </a:spcBef>
                      </a:pPr>
                      <a:r>
                        <a:rPr dirty="0" sz="900">
                          <a:latin typeface="Arial"/>
                          <a:cs typeface="Arial"/>
                        </a:rPr>
                        <a:t>Nightclub</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algn="r" marR="60960">
                        <a:lnSpc>
                          <a:spcPts val="990"/>
                        </a:lnSpc>
                        <a:spcBef>
                          <a:spcPts val="5"/>
                        </a:spcBef>
                      </a:pPr>
                      <a:r>
                        <a:rPr dirty="0" sz="900">
                          <a:latin typeface="Arial"/>
                          <a:cs typeface="Arial"/>
                        </a:rPr>
                        <a:t>Theater</a:t>
                      </a:r>
                      <a:endParaRPr sz="900">
                        <a:latin typeface="Arial"/>
                        <a:cs typeface="Arial"/>
                      </a:endParaRPr>
                    </a:p>
                  </a:txBody>
                  <a:tcPr marL="0" marR="0" marB="0" marT="5715"/>
                </a:tc>
                <a:tc>
                  <a:txBody>
                    <a:bodyPr/>
                    <a:lstStyle/>
                    <a:p>
                      <a:pPr>
                        <a:lnSpc>
                          <a:spcPct val="100000"/>
                        </a:lnSpc>
                        <a:spcBef>
                          <a:spcPts val="45"/>
                        </a:spcBef>
                      </a:pPr>
                      <a:endParaRPr sz="750">
                        <a:latin typeface="Times New Roman"/>
                        <a:cs typeface="Times New Roman"/>
                      </a:endParaRPr>
                    </a:p>
                    <a:p>
                      <a:pPr marL="67310">
                        <a:lnSpc>
                          <a:spcPts val="990"/>
                        </a:lnSpc>
                        <a:spcBef>
                          <a:spcPts val="5"/>
                        </a:spcBef>
                      </a:pPr>
                      <a:r>
                        <a:rPr dirty="0" sz="900">
                          <a:latin typeface="Arial"/>
                          <a:cs typeface="Arial"/>
                        </a:rPr>
                        <a:t>Art</a:t>
                      </a:r>
                      <a:r>
                        <a:rPr dirty="0" sz="900" spc="-40">
                          <a:latin typeface="Arial"/>
                          <a:cs typeface="Arial"/>
                        </a:rPr>
                        <a:t> </a:t>
                      </a:r>
                      <a:r>
                        <a:rPr dirty="0" sz="900">
                          <a:latin typeface="Arial"/>
                          <a:cs typeface="Arial"/>
                        </a:rPr>
                        <a:t>Galler</a:t>
                      </a:r>
                      <a:endParaRPr sz="900">
                        <a:latin typeface="Arial"/>
                        <a:cs typeface="Arial"/>
                      </a:endParaRPr>
                    </a:p>
                  </a:txBody>
                  <a:tcPr marL="0" marR="0" marB="0" marT="5715"/>
                </a:tc>
              </a:tr>
            </a:tbl>
          </a:graphicData>
        </a:graphic>
      </p:graphicFrame>
      <p:sp>
        <p:nvSpPr>
          <p:cNvPr id="60" name="object 60"/>
          <p:cNvSpPr txBox="1"/>
          <p:nvPr/>
        </p:nvSpPr>
        <p:spPr>
          <a:xfrm>
            <a:off x="1444574" y="47466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18</a:t>
            </a:r>
            <a:endParaRPr sz="900">
              <a:latin typeface="Arial"/>
              <a:cs typeface="Arial"/>
            </a:endParaRPr>
          </a:p>
        </p:txBody>
      </p:sp>
      <p:sp>
        <p:nvSpPr>
          <p:cNvPr id="61" name="object 61"/>
          <p:cNvSpPr txBox="1"/>
          <p:nvPr/>
        </p:nvSpPr>
        <p:spPr>
          <a:xfrm>
            <a:off x="1920824" y="4746633"/>
            <a:ext cx="572135"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Greenwich</a:t>
            </a:r>
            <a:endParaRPr sz="900">
              <a:latin typeface="Arial"/>
              <a:cs typeface="Arial"/>
            </a:endParaRPr>
          </a:p>
          <a:p>
            <a:pPr marL="217804">
              <a:lnSpc>
                <a:spcPts val="1065"/>
              </a:lnSpc>
            </a:pPr>
            <a:r>
              <a:rPr dirty="0" sz="900" spc="-20">
                <a:latin typeface="Arial"/>
                <a:cs typeface="Arial"/>
              </a:rPr>
              <a:t>V</a:t>
            </a:r>
            <a:r>
              <a:rPr dirty="0" sz="900">
                <a:latin typeface="Arial"/>
                <a:cs typeface="Arial"/>
              </a:rPr>
              <a:t>illage</a:t>
            </a:r>
            <a:endParaRPr sz="900">
              <a:latin typeface="Arial"/>
              <a:cs typeface="Arial"/>
            </a:endParaRPr>
          </a:p>
        </p:txBody>
      </p:sp>
      <p:sp>
        <p:nvSpPr>
          <p:cNvPr id="62" name="object 62"/>
          <p:cNvSpPr txBox="1"/>
          <p:nvPr/>
        </p:nvSpPr>
        <p:spPr>
          <a:xfrm>
            <a:off x="2584296" y="4746633"/>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63" name="object 63"/>
          <p:cNvSpPr txBox="1"/>
          <p:nvPr/>
        </p:nvSpPr>
        <p:spPr>
          <a:xfrm>
            <a:off x="3260571" y="4746633"/>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64" name="object 64"/>
          <p:cNvSpPr txBox="1"/>
          <p:nvPr/>
        </p:nvSpPr>
        <p:spPr>
          <a:xfrm>
            <a:off x="3984471" y="4746633"/>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65" name="object 65"/>
          <p:cNvSpPr txBox="1"/>
          <p:nvPr/>
        </p:nvSpPr>
        <p:spPr>
          <a:xfrm>
            <a:off x="4800497" y="4746633"/>
            <a:ext cx="4451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Clothing</a:t>
            </a:r>
            <a:endParaRPr sz="900">
              <a:latin typeface="Arial"/>
              <a:cs typeface="Arial"/>
            </a:endParaRPr>
          </a:p>
          <a:p>
            <a:pPr marL="158750">
              <a:lnSpc>
                <a:spcPts val="1065"/>
              </a:lnSpc>
            </a:pPr>
            <a:r>
              <a:rPr dirty="0" sz="900">
                <a:latin typeface="Arial"/>
                <a:cs typeface="Arial"/>
              </a:rPr>
              <a:t>Store</a:t>
            </a:r>
            <a:endParaRPr sz="900">
              <a:latin typeface="Arial"/>
              <a:cs typeface="Arial"/>
            </a:endParaRPr>
          </a:p>
        </p:txBody>
      </p:sp>
      <p:sp>
        <p:nvSpPr>
          <p:cNvPr id="66" name="object 66"/>
          <p:cNvSpPr txBox="1"/>
          <p:nvPr/>
        </p:nvSpPr>
        <p:spPr>
          <a:xfrm>
            <a:off x="5384646" y="4746633"/>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67" name="object 67"/>
          <p:cNvSpPr txBox="1"/>
          <p:nvPr/>
        </p:nvSpPr>
        <p:spPr>
          <a:xfrm>
            <a:off x="6416623" y="4813308"/>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68" name="object 68"/>
          <p:cNvSpPr txBox="1"/>
          <p:nvPr/>
        </p:nvSpPr>
        <p:spPr>
          <a:xfrm>
            <a:off x="6775296" y="4746633"/>
            <a:ext cx="55308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India  Restauran</a:t>
            </a:r>
            <a:endParaRPr sz="900">
              <a:latin typeface="Arial"/>
              <a:cs typeface="Arial"/>
            </a:endParaRPr>
          </a:p>
        </p:txBody>
      </p:sp>
      <p:sp>
        <p:nvSpPr>
          <p:cNvPr id="69" name="object 69"/>
          <p:cNvSpPr txBox="1"/>
          <p:nvPr/>
        </p:nvSpPr>
        <p:spPr>
          <a:xfrm>
            <a:off x="1444574" y="51276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27</a:t>
            </a:r>
            <a:endParaRPr sz="900">
              <a:latin typeface="Arial"/>
              <a:cs typeface="Arial"/>
            </a:endParaRPr>
          </a:p>
        </p:txBody>
      </p:sp>
      <p:sp>
        <p:nvSpPr>
          <p:cNvPr id="70" name="object 70"/>
          <p:cNvSpPr txBox="1"/>
          <p:nvPr/>
        </p:nvSpPr>
        <p:spPr>
          <a:xfrm>
            <a:off x="1965472" y="5260983"/>
            <a:ext cx="5276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Gramercy</a:t>
            </a:r>
            <a:endParaRPr sz="900">
              <a:latin typeface="Arial"/>
              <a:cs typeface="Arial"/>
            </a:endParaRPr>
          </a:p>
        </p:txBody>
      </p:sp>
      <p:sp>
        <p:nvSpPr>
          <p:cNvPr id="71" name="object 71"/>
          <p:cNvSpPr txBox="1"/>
          <p:nvPr/>
        </p:nvSpPr>
        <p:spPr>
          <a:xfrm>
            <a:off x="2584296" y="5194308"/>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72" name="object 72"/>
          <p:cNvSpPr txBox="1"/>
          <p:nvPr/>
        </p:nvSpPr>
        <p:spPr>
          <a:xfrm>
            <a:off x="3260571" y="5260983"/>
            <a:ext cx="584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Restaurant</a:t>
            </a:r>
            <a:endParaRPr sz="900">
              <a:latin typeface="Arial"/>
              <a:cs typeface="Arial"/>
            </a:endParaRPr>
          </a:p>
        </p:txBody>
      </p:sp>
      <p:sp>
        <p:nvSpPr>
          <p:cNvPr id="73" name="object 73"/>
          <p:cNvSpPr txBox="1"/>
          <p:nvPr/>
        </p:nvSpPr>
        <p:spPr>
          <a:xfrm>
            <a:off x="4158007" y="5127633"/>
            <a:ext cx="411480" cy="429259"/>
          </a:xfrm>
          <a:prstGeom prst="rect">
            <a:avLst/>
          </a:prstGeom>
        </p:spPr>
        <p:txBody>
          <a:bodyPr wrap="square" lIns="0" tIns="20320" rIns="0" bIns="0" rtlCol="0" vert="horz">
            <a:spAutoFit/>
          </a:bodyPr>
          <a:lstStyle/>
          <a:p>
            <a:pPr algn="r" marL="12700" marR="5080" indent="61594">
              <a:lnSpc>
                <a:spcPts val="1050"/>
              </a:lnSpc>
              <a:spcBef>
                <a:spcPts val="160"/>
              </a:spcBef>
            </a:pPr>
            <a:r>
              <a:rPr dirty="0" sz="900">
                <a:latin typeface="Arial"/>
                <a:cs typeface="Arial"/>
              </a:rPr>
              <a:t>Thrift</a:t>
            </a:r>
            <a:r>
              <a:rPr dirty="0" sz="900" spc="-100">
                <a:latin typeface="Arial"/>
                <a:cs typeface="Arial"/>
              </a:rPr>
              <a:t> </a:t>
            </a:r>
            <a:r>
              <a:rPr dirty="0" sz="900">
                <a:latin typeface="Arial"/>
                <a:cs typeface="Arial"/>
              </a:rPr>
              <a:t>/  </a:t>
            </a:r>
            <a:r>
              <a:rPr dirty="0" sz="900" spc="-20">
                <a:latin typeface="Arial"/>
                <a:cs typeface="Arial"/>
              </a:rPr>
              <a:t>V</a:t>
            </a:r>
            <a:r>
              <a:rPr dirty="0" sz="900">
                <a:latin typeface="Arial"/>
                <a:cs typeface="Arial"/>
              </a:rPr>
              <a:t>intage  Store</a:t>
            </a:r>
            <a:endParaRPr sz="900">
              <a:latin typeface="Arial"/>
              <a:cs typeface="Arial"/>
            </a:endParaRPr>
          </a:p>
        </p:txBody>
      </p:sp>
      <p:sp>
        <p:nvSpPr>
          <p:cNvPr id="74" name="object 74"/>
          <p:cNvSpPr txBox="1"/>
          <p:nvPr/>
        </p:nvSpPr>
        <p:spPr>
          <a:xfrm>
            <a:off x="4813298" y="5194308"/>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75" name="object 75"/>
          <p:cNvSpPr txBox="1"/>
          <p:nvPr/>
        </p:nvSpPr>
        <p:spPr>
          <a:xfrm>
            <a:off x="5352651" y="5260983"/>
            <a:ext cx="6165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Bagel</a:t>
            </a:r>
            <a:r>
              <a:rPr dirty="0" sz="900" spc="-75">
                <a:latin typeface="Arial"/>
                <a:cs typeface="Arial"/>
              </a:rPr>
              <a:t> </a:t>
            </a:r>
            <a:r>
              <a:rPr dirty="0" sz="900">
                <a:latin typeface="Arial"/>
                <a:cs typeface="Arial"/>
              </a:rPr>
              <a:t>Shop</a:t>
            </a:r>
            <a:endParaRPr sz="900">
              <a:latin typeface="Arial"/>
              <a:cs typeface="Arial"/>
            </a:endParaRPr>
          </a:p>
        </p:txBody>
      </p:sp>
      <p:sp>
        <p:nvSpPr>
          <p:cNvPr id="76" name="object 76"/>
          <p:cNvSpPr txBox="1"/>
          <p:nvPr/>
        </p:nvSpPr>
        <p:spPr>
          <a:xfrm>
            <a:off x="6323458" y="5194308"/>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77" name="object 77"/>
          <p:cNvSpPr txBox="1"/>
          <p:nvPr/>
        </p:nvSpPr>
        <p:spPr>
          <a:xfrm>
            <a:off x="7048397" y="5194308"/>
            <a:ext cx="248285" cy="295910"/>
          </a:xfrm>
          <a:prstGeom prst="rect">
            <a:avLst/>
          </a:prstGeom>
        </p:spPr>
        <p:txBody>
          <a:bodyPr wrap="square" lIns="0" tIns="20320" rIns="0" bIns="0" rtlCol="0" vert="horz">
            <a:spAutoFit/>
          </a:bodyPr>
          <a:lstStyle/>
          <a:p>
            <a:pPr marL="12700" marR="5080" indent="6350">
              <a:lnSpc>
                <a:spcPts val="1050"/>
              </a:lnSpc>
              <a:spcBef>
                <a:spcPts val="160"/>
              </a:spcBef>
            </a:pPr>
            <a:r>
              <a:rPr dirty="0" sz="900">
                <a:latin typeface="Arial"/>
                <a:cs typeface="Arial"/>
              </a:rPr>
              <a:t>Pizz  Plac</a:t>
            </a:r>
            <a:endParaRPr sz="900">
              <a:latin typeface="Arial"/>
              <a:cs typeface="Arial"/>
            </a:endParaRPr>
          </a:p>
        </p:txBody>
      </p:sp>
      <p:sp>
        <p:nvSpPr>
          <p:cNvPr id="78" name="object 78"/>
          <p:cNvSpPr txBox="1"/>
          <p:nvPr/>
        </p:nvSpPr>
        <p:spPr>
          <a:xfrm>
            <a:off x="1444574" y="564198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29</a:t>
            </a:r>
            <a:endParaRPr sz="900">
              <a:latin typeface="Arial"/>
              <a:cs typeface="Arial"/>
            </a:endParaRPr>
          </a:p>
        </p:txBody>
      </p:sp>
      <p:sp>
        <p:nvSpPr>
          <p:cNvPr id="79" name="object 79"/>
          <p:cNvSpPr txBox="1"/>
          <p:nvPr/>
        </p:nvSpPr>
        <p:spPr>
          <a:xfrm>
            <a:off x="2009675" y="5708658"/>
            <a:ext cx="483234" cy="295910"/>
          </a:xfrm>
          <a:prstGeom prst="rect">
            <a:avLst/>
          </a:prstGeom>
        </p:spPr>
        <p:txBody>
          <a:bodyPr wrap="square" lIns="0" tIns="20320" rIns="0" bIns="0" rtlCol="0" vert="horz">
            <a:spAutoFit/>
          </a:bodyPr>
          <a:lstStyle/>
          <a:p>
            <a:pPr marL="120650" marR="5080" indent="-108585">
              <a:lnSpc>
                <a:spcPts val="1050"/>
              </a:lnSpc>
              <a:spcBef>
                <a:spcPts val="160"/>
              </a:spcBef>
            </a:pPr>
            <a:r>
              <a:rPr dirty="0" sz="900">
                <a:latin typeface="Arial"/>
                <a:cs typeface="Arial"/>
              </a:rPr>
              <a:t>Financial  District</a:t>
            </a:r>
            <a:endParaRPr sz="900">
              <a:latin typeface="Arial"/>
              <a:cs typeface="Arial"/>
            </a:endParaRPr>
          </a:p>
        </p:txBody>
      </p:sp>
      <p:sp>
        <p:nvSpPr>
          <p:cNvPr id="80" name="object 80"/>
          <p:cNvSpPr txBox="1"/>
          <p:nvPr/>
        </p:nvSpPr>
        <p:spPr>
          <a:xfrm>
            <a:off x="2808734" y="5708658"/>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81" name="object 81"/>
          <p:cNvSpPr txBox="1"/>
          <p:nvPr/>
        </p:nvSpPr>
        <p:spPr>
          <a:xfrm>
            <a:off x="3552874" y="5775333"/>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82" name="object 82"/>
          <p:cNvSpPr txBox="1"/>
          <p:nvPr/>
        </p:nvSpPr>
        <p:spPr>
          <a:xfrm>
            <a:off x="4302225" y="5775333"/>
            <a:ext cx="9436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 Wine</a:t>
            </a:r>
            <a:r>
              <a:rPr dirty="0" sz="900" spc="-175">
                <a:latin typeface="Arial"/>
                <a:cs typeface="Arial"/>
              </a:rPr>
              <a:t> </a:t>
            </a:r>
            <a:r>
              <a:rPr dirty="0" sz="900">
                <a:latin typeface="Arial"/>
                <a:cs typeface="Arial"/>
              </a:rPr>
              <a:t>Shop</a:t>
            </a:r>
            <a:endParaRPr sz="900">
              <a:latin typeface="Arial"/>
              <a:cs typeface="Arial"/>
            </a:endParaRPr>
          </a:p>
        </p:txBody>
      </p:sp>
      <p:sp>
        <p:nvSpPr>
          <p:cNvPr id="83" name="object 83"/>
          <p:cNvSpPr txBox="1"/>
          <p:nvPr/>
        </p:nvSpPr>
        <p:spPr>
          <a:xfrm>
            <a:off x="5340002" y="5775333"/>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84" name="object 84"/>
          <p:cNvSpPr txBox="1"/>
          <p:nvPr/>
        </p:nvSpPr>
        <p:spPr>
          <a:xfrm>
            <a:off x="6480173" y="5775333"/>
            <a:ext cx="2038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Bar</a:t>
            </a:r>
            <a:endParaRPr sz="900">
              <a:latin typeface="Arial"/>
              <a:cs typeface="Arial"/>
            </a:endParaRPr>
          </a:p>
        </p:txBody>
      </p:sp>
      <p:sp>
        <p:nvSpPr>
          <p:cNvPr id="85" name="object 85"/>
          <p:cNvSpPr txBox="1"/>
          <p:nvPr/>
        </p:nvSpPr>
        <p:spPr>
          <a:xfrm>
            <a:off x="6775296" y="5708658"/>
            <a:ext cx="55308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  Restauran</a:t>
            </a:r>
            <a:endParaRPr sz="900">
              <a:latin typeface="Arial"/>
              <a:cs typeface="Arial"/>
            </a:endParaRPr>
          </a:p>
        </p:txBody>
      </p:sp>
      <p:sp>
        <p:nvSpPr>
          <p:cNvPr id="86" name="object 86"/>
          <p:cNvSpPr txBox="1"/>
          <p:nvPr/>
        </p:nvSpPr>
        <p:spPr>
          <a:xfrm>
            <a:off x="1444574" y="6156333"/>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31</a:t>
            </a:r>
            <a:endParaRPr sz="900">
              <a:latin typeface="Arial"/>
              <a:cs typeface="Arial"/>
            </a:endParaRPr>
          </a:p>
        </p:txBody>
      </p:sp>
      <p:sp>
        <p:nvSpPr>
          <p:cNvPr id="87" name="object 87"/>
          <p:cNvSpPr txBox="1"/>
          <p:nvPr/>
        </p:nvSpPr>
        <p:spPr>
          <a:xfrm>
            <a:off x="2193775" y="6223008"/>
            <a:ext cx="2990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Noho</a:t>
            </a:r>
            <a:endParaRPr sz="900">
              <a:latin typeface="Arial"/>
              <a:cs typeface="Arial"/>
            </a:endParaRPr>
          </a:p>
        </p:txBody>
      </p:sp>
      <p:sp>
        <p:nvSpPr>
          <p:cNvPr id="88" name="object 88"/>
          <p:cNvSpPr txBox="1"/>
          <p:nvPr/>
        </p:nvSpPr>
        <p:spPr>
          <a:xfrm>
            <a:off x="2584296" y="6156333"/>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89" name="object 89"/>
          <p:cNvSpPr txBox="1"/>
          <p:nvPr/>
        </p:nvSpPr>
        <p:spPr>
          <a:xfrm>
            <a:off x="3260571" y="6156333"/>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90" name="object 90"/>
          <p:cNvSpPr txBox="1"/>
          <p:nvPr/>
        </p:nvSpPr>
        <p:spPr>
          <a:xfrm>
            <a:off x="4137023" y="6156333"/>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91" name="object 91"/>
          <p:cNvSpPr txBox="1"/>
          <p:nvPr/>
        </p:nvSpPr>
        <p:spPr>
          <a:xfrm>
            <a:off x="4743347" y="6223008"/>
            <a:ext cx="50228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Gift</a:t>
            </a:r>
            <a:r>
              <a:rPr dirty="0" sz="900" spc="-75">
                <a:latin typeface="Arial"/>
                <a:cs typeface="Arial"/>
              </a:rPr>
              <a:t> </a:t>
            </a:r>
            <a:r>
              <a:rPr dirty="0" sz="900">
                <a:latin typeface="Arial"/>
                <a:cs typeface="Arial"/>
              </a:rPr>
              <a:t>Shop</a:t>
            </a:r>
            <a:endParaRPr sz="900">
              <a:latin typeface="Arial"/>
              <a:cs typeface="Arial"/>
            </a:endParaRPr>
          </a:p>
        </p:txBody>
      </p:sp>
      <p:sp>
        <p:nvSpPr>
          <p:cNvPr id="92" name="object 92"/>
          <p:cNvSpPr txBox="1"/>
          <p:nvPr/>
        </p:nvSpPr>
        <p:spPr>
          <a:xfrm>
            <a:off x="5429147" y="6223008"/>
            <a:ext cx="5403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Bookstore</a:t>
            </a:r>
            <a:endParaRPr sz="900">
              <a:latin typeface="Arial"/>
              <a:cs typeface="Arial"/>
            </a:endParaRPr>
          </a:p>
        </p:txBody>
      </p:sp>
      <p:sp>
        <p:nvSpPr>
          <p:cNvPr id="93" name="object 93"/>
          <p:cNvSpPr txBox="1"/>
          <p:nvPr/>
        </p:nvSpPr>
        <p:spPr>
          <a:xfrm>
            <a:off x="6251573" y="6156333"/>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Grocery</a:t>
            </a:r>
            <a:endParaRPr sz="900">
              <a:latin typeface="Arial"/>
              <a:cs typeface="Arial"/>
            </a:endParaRPr>
          </a:p>
          <a:p>
            <a:pPr marL="146050">
              <a:lnSpc>
                <a:spcPts val="1065"/>
              </a:lnSpc>
            </a:pPr>
            <a:r>
              <a:rPr dirty="0" sz="900">
                <a:latin typeface="Arial"/>
                <a:cs typeface="Arial"/>
              </a:rPr>
              <a:t>Store</a:t>
            </a:r>
            <a:endParaRPr sz="900">
              <a:latin typeface="Arial"/>
              <a:cs typeface="Arial"/>
            </a:endParaRPr>
          </a:p>
        </p:txBody>
      </p:sp>
      <p:sp>
        <p:nvSpPr>
          <p:cNvPr id="94" name="object 94"/>
          <p:cNvSpPr txBox="1"/>
          <p:nvPr/>
        </p:nvSpPr>
        <p:spPr>
          <a:xfrm>
            <a:off x="6775296" y="6156333"/>
            <a:ext cx="55308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  Restauran</a:t>
            </a:r>
            <a:endParaRPr sz="900">
              <a:latin typeface="Arial"/>
              <a:cs typeface="Arial"/>
            </a:endParaRPr>
          </a:p>
        </p:txBody>
      </p:sp>
      <p:sp>
        <p:nvSpPr>
          <p:cNvPr id="95" name="object 95"/>
          <p:cNvSpPr txBox="1"/>
          <p:nvPr/>
        </p:nvSpPr>
        <p:spPr>
          <a:xfrm>
            <a:off x="1444574" y="653733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32</a:t>
            </a:r>
            <a:endParaRPr sz="900">
              <a:latin typeface="Arial"/>
              <a:cs typeface="Arial"/>
            </a:endParaRPr>
          </a:p>
        </p:txBody>
      </p:sp>
      <p:sp>
        <p:nvSpPr>
          <p:cNvPr id="96" name="object 96"/>
          <p:cNvSpPr txBox="1"/>
          <p:nvPr/>
        </p:nvSpPr>
        <p:spPr>
          <a:xfrm>
            <a:off x="1844624" y="6670682"/>
            <a:ext cx="648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Civic</a:t>
            </a:r>
            <a:r>
              <a:rPr dirty="0" sz="900" spc="-75">
                <a:latin typeface="Arial"/>
                <a:cs typeface="Arial"/>
              </a:rPr>
              <a:t> </a:t>
            </a:r>
            <a:r>
              <a:rPr dirty="0" sz="900">
                <a:latin typeface="Arial"/>
                <a:cs typeface="Arial"/>
              </a:rPr>
              <a:t>Center</a:t>
            </a:r>
            <a:endParaRPr sz="900">
              <a:latin typeface="Arial"/>
              <a:cs typeface="Arial"/>
            </a:endParaRPr>
          </a:p>
        </p:txBody>
      </p:sp>
      <p:sp>
        <p:nvSpPr>
          <p:cNvPr id="97" name="object 97"/>
          <p:cNvSpPr txBox="1"/>
          <p:nvPr/>
        </p:nvSpPr>
        <p:spPr>
          <a:xfrm>
            <a:off x="2774949" y="6537332"/>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98" name="object 98"/>
          <p:cNvSpPr txBox="1"/>
          <p:nvPr/>
        </p:nvSpPr>
        <p:spPr>
          <a:xfrm>
            <a:off x="3463873" y="6670682"/>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99" name="object 99"/>
          <p:cNvSpPr txBox="1"/>
          <p:nvPr/>
        </p:nvSpPr>
        <p:spPr>
          <a:xfrm>
            <a:off x="3984471" y="6604007"/>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00" name="object 100"/>
          <p:cNvSpPr txBox="1"/>
          <p:nvPr/>
        </p:nvSpPr>
        <p:spPr>
          <a:xfrm>
            <a:off x="4813298" y="6604007"/>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101" name="object 101"/>
          <p:cNvSpPr txBox="1"/>
          <p:nvPr/>
        </p:nvSpPr>
        <p:spPr>
          <a:xfrm>
            <a:off x="5384646" y="6604007"/>
            <a:ext cx="584835" cy="295910"/>
          </a:xfrm>
          <a:prstGeom prst="rect">
            <a:avLst/>
          </a:prstGeom>
        </p:spPr>
        <p:txBody>
          <a:bodyPr wrap="square" lIns="0" tIns="20320" rIns="0" bIns="0" rtlCol="0" vert="horz">
            <a:spAutoFit/>
          </a:bodyPr>
          <a:lstStyle/>
          <a:p>
            <a:pPr marL="12700" marR="5080" indent="203200">
              <a:lnSpc>
                <a:spcPts val="1050"/>
              </a:lnSpc>
              <a:spcBef>
                <a:spcPts val="160"/>
              </a:spcBef>
            </a:pPr>
            <a:r>
              <a:rPr dirty="0" sz="900">
                <a:latin typeface="Arial"/>
                <a:cs typeface="Arial"/>
              </a:rPr>
              <a:t>French  Restaurant</a:t>
            </a:r>
            <a:endParaRPr sz="900">
              <a:latin typeface="Arial"/>
              <a:cs typeface="Arial"/>
            </a:endParaRPr>
          </a:p>
        </p:txBody>
      </p:sp>
      <p:sp>
        <p:nvSpPr>
          <p:cNvPr id="102" name="object 102"/>
          <p:cNvSpPr txBox="1"/>
          <p:nvPr/>
        </p:nvSpPr>
        <p:spPr>
          <a:xfrm>
            <a:off x="6162429" y="6604007"/>
            <a:ext cx="5213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Sandwich</a:t>
            </a:r>
            <a:endParaRPr sz="900">
              <a:latin typeface="Arial"/>
              <a:cs typeface="Arial"/>
            </a:endParaRPr>
          </a:p>
          <a:p>
            <a:pPr marL="222250">
              <a:lnSpc>
                <a:spcPts val="1065"/>
              </a:lnSpc>
            </a:pPr>
            <a:r>
              <a:rPr dirty="0" sz="900">
                <a:latin typeface="Arial"/>
                <a:cs typeface="Arial"/>
              </a:rPr>
              <a:t>Place</a:t>
            </a:r>
            <a:endParaRPr sz="900">
              <a:latin typeface="Arial"/>
              <a:cs typeface="Arial"/>
            </a:endParaRPr>
          </a:p>
        </p:txBody>
      </p:sp>
      <p:sp>
        <p:nvSpPr>
          <p:cNvPr id="103" name="object 103"/>
          <p:cNvSpPr txBox="1"/>
          <p:nvPr/>
        </p:nvSpPr>
        <p:spPr>
          <a:xfrm>
            <a:off x="6999733" y="6604007"/>
            <a:ext cx="296545"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  Sho</a:t>
            </a:r>
            <a:endParaRPr sz="900">
              <a:latin typeface="Arial"/>
              <a:cs typeface="Arial"/>
            </a:endParaRPr>
          </a:p>
        </p:txBody>
      </p:sp>
      <p:sp>
        <p:nvSpPr>
          <p:cNvPr id="104" name="object 104"/>
          <p:cNvSpPr txBox="1"/>
          <p:nvPr/>
        </p:nvSpPr>
        <p:spPr>
          <a:xfrm>
            <a:off x="1444574" y="705168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35</a:t>
            </a:r>
            <a:endParaRPr sz="900">
              <a:latin typeface="Arial"/>
              <a:cs typeface="Arial"/>
            </a:endParaRPr>
          </a:p>
        </p:txBody>
      </p:sp>
      <p:sp>
        <p:nvSpPr>
          <p:cNvPr id="105" name="object 105"/>
          <p:cNvSpPr txBox="1"/>
          <p:nvPr/>
        </p:nvSpPr>
        <p:spPr>
          <a:xfrm>
            <a:off x="1950441" y="7118357"/>
            <a:ext cx="542290" cy="162560"/>
          </a:xfrm>
          <a:prstGeom prst="rect">
            <a:avLst/>
          </a:prstGeom>
        </p:spPr>
        <p:txBody>
          <a:bodyPr wrap="square" lIns="0" tIns="12700" rIns="0" bIns="0" rtlCol="0" vert="horz">
            <a:spAutoFit/>
          </a:bodyPr>
          <a:lstStyle/>
          <a:p>
            <a:pPr marL="12700">
              <a:lnSpc>
                <a:spcPct val="100000"/>
              </a:lnSpc>
              <a:spcBef>
                <a:spcPts val="100"/>
              </a:spcBef>
            </a:pPr>
            <a:r>
              <a:rPr dirty="0" sz="900" spc="-10">
                <a:latin typeface="Arial"/>
                <a:cs typeface="Arial"/>
              </a:rPr>
              <a:t>Turtle</a:t>
            </a:r>
            <a:r>
              <a:rPr dirty="0" sz="900" spc="-55">
                <a:latin typeface="Arial"/>
                <a:cs typeface="Arial"/>
              </a:rPr>
              <a:t> </a:t>
            </a:r>
            <a:r>
              <a:rPr dirty="0" sz="900">
                <a:latin typeface="Arial"/>
                <a:cs typeface="Arial"/>
              </a:rPr>
              <a:t>Bay</a:t>
            </a:r>
            <a:endParaRPr sz="900">
              <a:latin typeface="Arial"/>
              <a:cs typeface="Arial"/>
            </a:endParaRPr>
          </a:p>
        </p:txBody>
      </p:sp>
      <p:sp>
        <p:nvSpPr>
          <p:cNvPr id="106" name="object 106"/>
          <p:cNvSpPr txBox="1"/>
          <p:nvPr/>
        </p:nvSpPr>
        <p:spPr>
          <a:xfrm>
            <a:off x="2584296" y="7051682"/>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07" name="object 107"/>
          <p:cNvSpPr txBox="1"/>
          <p:nvPr/>
        </p:nvSpPr>
        <p:spPr>
          <a:xfrm>
            <a:off x="3485008" y="7051682"/>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108" name="object 108"/>
          <p:cNvSpPr txBox="1"/>
          <p:nvPr/>
        </p:nvSpPr>
        <p:spPr>
          <a:xfrm>
            <a:off x="3939827" y="7118357"/>
            <a:ext cx="6292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Steakhouse</a:t>
            </a:r>
            <a:endParaRPr sz="900">
              <a:latin typeface="Arial"/>
              <a:cs typeface="Arial"/>
            </a:endParaRPr>
          </a:p>
        </p:txBody>
      </p:sp>
      <p:sp>
        <p:nvSpPr>
          <p:cNvPr id="109" name="object 109"/>
          <p:cNvSpPr txBox="1"/>
          <p:nvPr/>
        </p:nvSpPr>
        <p:spPr>
          <a:xfrm>
            <a:off x="4749748" y="7118357"/>
            <a:ext cx="4959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Wine</a:t>
            </a:r>
            <a:r>
              <a:rPr dirty="0" sz="900" spc="-75">
                <a:latin typeface="Arial"/>
                <a:cs typeface="Arial"/>
              </a:rPr>
              <a:t> </a:t>
            </a:r>
            <a:r>
              <a:rPr dirty="0" sz="900">
                <a:latin typeface="Arial"/>
                <a:cs typeface="Arial"/>
              </a:rPr>
              <a:t>Bar</a:t>
            </a:r>
            <a:endParaRPr sz="900">
              <a:latin typeface="Arial"/>
              <a:cs typeface="Arial"/>
            </a:endParaRPr>
          </a:p>
        </p:txBody>
      </p:sp>
      <p:sp>
        <p:nvSpPr>
          <p:cNvPr id="110" name="object 110"/>
          <p:cNvSpPr txBox="1"/>
          <p:nvPr/>
        </p:nvSpPr>
        <p:spPr>
          <a:xfrm>
            <a:off x="5384646" y="7051682"/>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111" name="object 111"/>
          <p:cNvSpPr txBox="1"/>
          <p:nvPr/>
        </p:nvSpPr>
        <p:spPr>
          <a:xfrm>
            <a:off x="6391324" y="7118357"/>
            <a:ext cx="2927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Hotel</a:t>
            </a:r>
            <a:endParaRPr sz="900">
              <a:latin typeface="Arial"/>
              <a:cs typeface="Arial"/>
            </a:endParaRPr>
          </a:p>
        </p:txBody>
      </p:sp>
      <p:sp>
        <p:nvSpPr>
          <p:cNvPr id="112" name="object 112"/>
          <p:cNvSpPr txBox="1"/>
          <p:nvPr/>
        </p:nvSpPr>
        <p:spPr>
          <a:xfrm>
            <a:off x="6972197" y="7051682"/>
            <a:ext cx="324485" cy="295910"/>
          </a:xfrm>
          <a:prstGeom prst="rect">
            <a:avLst/>
          </a:prstGeom>
        </p:spPr>
        <p:txBody>
          <a:bodyPr wrap="square" lIns="0" tIns="20320" rIns="0" bIns="0" rtlCol="0" vert="horz">
            <a:spAutoFit/>
          </a:bodyPr>
          <a:lstStyle/>
          <a:p>
            <a:pPr marL="43815" marR="5080" indent="-31750">
              <a:lnSpc>
                <a:spcPts val="1050"/>
              </a:lnSpc>
              <a:spcBef>
                <a:spcPts val="160"/>
              </a:spcBef>
            </a:pPr>
            <a:r>
              <a:rPr dirty="0" sz="900">
                <a:latin typeface="Arial"/>
                <a:cs typeface="Arial"/>
              </a:rPr>
              <a:t>Noodl  Hous</a:t>
            </a:r>
            <a:endParaRPr sz="900">
              <a:latin typeface="Arial"/>
              <a:cs typeface="Arial"/>
            </a:endParaRPr>
          </a:p>
        </p:txBody>
      </p:sp>
      <p:sp>
        <p:nvSpPr>
          <p:cNvPr id="113" name="object 113"/>
          <p:cNvSpPr txBox="1"/>
          <p:nvPr/>
        </p:nvSpPr>
        <p:spPr>
          <a:xfrm>
            <a:off x="1444574" y="743268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36</a:t>
            </a:r>
            <a:endParaRPr sz="900">
              <a:latin typeface="Arial"/>
              <a:cs typeface="Arial"/>
            </a:endParaRPr>
          </a:p>
        </p:txBody>
      </p:sp>
      <p:sp>
        <p:nvSpPr>
          <p:cNvPr id="114" name="object 114"/>
          <p:cNvSpPr txBox="1"/>
          <p:nvPr/>
        </p:nvSpPr>
        <p:spPr>
          <a:xfrm>
            <a:off x="1944190" y="7499357"/>
            <a:ext cx="548640" cy="162560"/>
          </a:xfrm>
          <a:prstGeom prst="rect">
            <a:avLst/>
          </a:prstGeom>
        </p:spPr>
        <p:txBody>
          <a:bodyPr wrap="square" lIns="0" tIns="12700" rIns="0" bIns="0" rtlCol="0" vert="horz">
            <a:spAutoFit/>
          </a:bodyPr>
          <a:lstStyle/>
          <a:p>
            <a:pPr marL="12700">
              <a:lnSpc>
                <a:spcPct val="100000"/>
              </a:lnSpc>
              <a:spcBef>
                <a:spcPts val="100"/>
              </a:spcBef>
            </a:pPr>
            <a:r>
              <a:rPr dirty="0" sz="900" spc="-10">
                <a:latin typeface="Arial"/>
                <a:cs typeface="Arial"/>
              </a:rPr>
              <a:t>Tudor</a:t>
            </a:r>
            <a:r>
              <a:rPr dirty="0" sz="900" spc="-60">
                <a:latin typeface="Arial"/>
                <a:cs typeface="Arial"/>
              </a:rPr>
              <a:t> </a:t>
            </a:r>
            <a:r>
              <a:rPr dirty="0" sz="900">
                <a:latin typeface="Arial"/>
                <a:cs typeface="Arial"/>
              </a:rPr>
              <a:t>City</a:t>
            </a:r>
            <a:endParaRPr sz="900">
              <a:latin typeface="Arial"/>
              <a:cs typeface="Arial"/>
            </a:endParaRPr>
          </a:p>
        </p:txBody>
      </p:sp>
      <p:sp>
        <p:nvSpPr>
          <p:cNvPr id="115" name="object 115"/>
          <p:cNvSpPr txBox="1"/>
          <p:nvPr/>
        </p:nvSpPr>
        <p:spPr>
          <a:xfrm>
            <a:off x="2901898" y="7499357"/>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116" name="object 116"/>
          <p:cNvSpPr txBox="1"/>
          <p:nvPr/>
        </p:nvSpPr>
        <p:spPr>
          <a:xfrm>
            <a:off x="3584573" y="7499357"/>
            <a:ext cx="2609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Park</a:t>
            </a:r>
            <a:endParaRPr sz="900">
              <a:latin typeface="Arial"/>
              <a:cs typeface="Arial"/>
            </a:endParaRPr>
          </a:p>
        </p:txBody>
      </p:sp>
      <p:sp>
        <p:nvSpPr>
          <p:cNvPr id="117" name="object 117"/>
          <p:cNvSpPr txBox="1"/>
          <p:nvPr/>
        </p:nvSpPr>
        <p:spPr>
          <a:xfrm>
            <a:off x="3946371" y="7499357"/>
            <a:ext cx="6229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r>
              <a:rPr dirty="0" sz="900" spc="-75">
                <a:latin typeface="Arial"/>
                <a:cs typeface="Arial"/>
              </a:rPr>
              <a:t> </a:t>
            </a:r>
            <a:r>
              <a:rPr dirty="0" sz="900">
                <a:latin typeface="Arial"/>
                <a:cs typeface="Arial"/>
              </a:rPr>
              <a:t>Place</a:t>
            </a:r>
            <a:endParaRPr sz="900">
              <a:latin typeface="Arial"/>
              <a:cs typeface="Arial"/>
            </a:endParaRPr>
          </a:p>
        </p:txBody>
      </p:sp>
      <p:sp>
        <p:nvSpPr>
          <p:cNvPr id="118" name="object 118"/>
          <p:cNvSpPr txBox="1"/>
          <p:nvPr/>
        </p:nvSpPr>
        <p:spPr>
          <a:xfrm>
            <a:off x="4660746" y="7432682"/>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119" name="object 119"/>
          <p:cNvSpPr txBox="1"/>
          <p:nvPr/>
        </p:nvSpPr>
        <p:spPr>
          <a:xfrm>
            <a:off x="5384646" y="7432682"/>
            <a:ext cx="584835" cy="295910"/>
          </a:xfrm>
          <a:prstGeom prst="rect">
            <a:avLst/>
          </a:prstGeom>
        </p:spPr>
        <p:txBody>
          <a:bodyPr wrap="square" lIns="0" tIns="20320" rIns="0" bIns="0" rtlCol="0" vert="horz">
            <a:spAutoFit/>
          </a:bodyPr>
          <a:lstStyle/>
          <a:p>
            <a:pPr marL="12700" marR="5080" indent="247650">
              <a:lnSpc>
                <a:spcPts val="1050"/>
              </a:lnSpc>
              <a:spcBef>
                <a:spcPts val="160"/>
              </a:spcBef>
            </a:pPr>
            <a:r>
              <a:rPr dirty="0" sz="900">
                <a:latin typeface="Arial"/>
                <a:cs typeface="Arial"/>
              </a:rPr>
              <a:t>Greek  Restaurant</a:t>
            </a:r>
            <a:endParaRPr sz="900">
              <a:latin typeface="Arial"/>
              <a:cs typeface="Arial"/>
            </a:endParaRPr>
          </a:p>
        </p:txBody>
      </p:sp>
      <p:sp>
        <p:nvSpPr>
          <p:cNvPr id="120" name="object 120"/>
          <p:cNvSpPr txBox="1"/>
          <p:nvPr/>
        </p:nvSpPr>
        <p:spPr>
          <a:xfrm>
            <a:off x="6099021" y="7432682"/>
            <a:ext cx="584835" cy="295910"/>
          </a:xfrm>
          <a:prstGeom prst="rect">
            <a:avLst/>
          </a:prstGeom>
        </p:spPr>
        <p:txBody>
          <a:bodyPr wrap="square" lIns="0" tIns="20320" rIns="0" bIns="0" rtlCol="0" vert="horz">
            <a:spAutoFit/>
          </a:bodyPr>
          <a:lstStyle/>
          <a:p>
            <a:pPr marL="12700" marR="5080" indent="273050">
              <a:lnSpc>
                <a:spcPts val="1050"/>
              </a:lnSpc>
              <a:spcBef>
                <a:spcPts val="160"/>
              </a:spcBef>
            </a:pPr>
            <a:r>
              <a:rPr dirty="0" sz="900">
                <a:latin typeface="Arial"/>
                <a:cs typeface="Arial"/>
              </a:rPr>
              <a:t>Sushi  Restaurant</a:t>
            </a:r>
            <a:endParaRPr sz="900">
              <a:latin typeface="Arial"/>
              <a:cs typeface="Arial"/>
            </a:endParaRPr>
          </a:p>
        </p:txBody>
      </p:sp>
      <p:sp>
        <p:nvSpPr>
          <p:cNvPr id="121" name="object 121"/>
          <p:cNvSpPr txBox="1"/>
          <p:nvPr/>
        </p:nvSpPr>
        <p:spPr>
          <a:xfrm>
            <a:off x="7067599" y="7499357"/>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Hote</a:t>
            </a:r>
            <a:endParaRPr sz="900">
              <a:latin typeface="Arial"/>
              <a:cs typeface="Arial"/>
            </a:endParaRPr>
          </a:p>
        </p:txBody>
      </p:sp>
      <p:sp>
        <p:nvSpPr>
          <p:cNvPr id="122" name="object 122"/>
          <p:cNvSpPr txBox="1"/>
          <p:nvPr/>
        </p:nvSpPr>
        <p:spPr>
          <a:xfrm>
            <a:off x="1444574" y="7813682"/>
            <a:ext cx="1530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38</a:t>
            </a:r>
            <a:endParaRPr sz="900">
              <a:latin typeface="Arial"/>
              <a:cs typeface="Arial"/>
            </a:endParaRPr>
          </a:p>
        </p:txBody>
      </p:sp>
      <p:sp>
        <p:nvSpPr>
          <p:cNvPr id="123" name="object 123"/>
          <p:cNvSpPr txBox="1"/>
          <p:nvPr/>
        </p:nvSpPr>
        <p:spPr>
          <a:xfrm>
            <a:off x="2086023" y="7947032"/>
            <a:ext cx="4070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Flatiron</a:t>
            </a:r>
            <a:endParaRPr sz="900">
              <a:latin typeface="Arial"/>
              <a:cs typeface="Arial"/>
            </a:endParaRPr>
          </a:p>
        </p:txBody>
      </p:sp>
      <p:sp>
        <p:nvSpPr>
          <p:cNvPr id="124" name="object 124"/>
          <p:cNvSpPr txBox="1"/>
          <p:nvPr/>
        </p:nvSpPr>
        <p:spPr>
          <a:xfrm>
            <a:off x="2584296" y="7880357"/>
            <a:ext cx="584835" cy="295910"/>
          </a:xfrm>
          <a:prstGeom prst="rect">
            <a:avLst/>
          </a:prstGeom>
        </p:spPr>
        <p:txBody>
          <a:bodyPr wrap="square" lIns="0" tIns="20320" rIns="0" bIns="0" rtlCol="0" vert="horz">
            <a:spAutoFit/>
          </a:bodyPr>
          <a:lstStyle/>
          <a:p>
            <a:pPr marL="12700" marR="5080" indent="254000">
              <a:lnSpc>
                <a:spcPts val="1050"/>
              </a:lnSpc>
              <a:spcBef>
                <a:spcPts val="160"/>
              </a:spcBef>
            </a:pPr>
            <a:r>
              <a:rPr dirty="0" sz="900">
                <a:latin typeface="Arial"/>
                <a:cs typeface="Arial"/>
              </a:rPr>
              <a:t>Italian  Restaurant</a:t>
            </a:r>
            <a:endParaRPr sz="900">
              <a:latin typeface="Arial"/>
              <a:cs typeface="Arial"/>
            </a:endParaRPr>
          </a:p>
        </p:txBody>
      </p:sp>
      <p:sp>
        <p:nvSpPr>
          <p:cNvPr id="125" name="object 125"/>
          <p:cNvSpPr txBox="1"/>
          <p:nvPr/>
        </p:nvSpPr>
        <p:spPr>
          <a:xfrm>
            <a:off x="3260571" y="7880357"/>
            <a:ext cx="584835" cy="295910"/>
          </a:xfrm>
          <a:prstGeom prst="rect">
            <a:avLst/>
          </a:prstGeom>
        </p:spPr>
        <p:txBody>
          <a:bodyPr wrap="square" lIns="0" tIns="20320" rIns="0" bIns="0" rtlCol="0" vert="horz">
            <a:spAutoFit/>
          </a:bodyPr>
          <a:lstStyle/>
          <a:p>
            <a:pPr marL="12700" marR="5080" indent="76200">
              <a:lnSpc>
                <a:spcPts val="1050"/>
              </a:lnSpc>
              <a:spcBef>
                <a:spcPts val="160"/>
              </a:spcBef>
            </a:pPr>
            <a:r>
              <a:rPr dirty="0" sz="900">
                <a:latin typeface="Arial"/>
                <a:cs typeface="Arial"/>
              </a:rPr>
              <a:t>American  Restaurant</a:t>
            </a:r>
            <a:endParaRPr sz="900">
              <a:latin typeface="Arial"/>
              <a:cs typeface="Arial"/>
            </a:endParaRPr>
          </a:p>
        </p:txBody>
      </p:sp>
      <p:sp>
        <p:nvSpPr>
          <p:cNvPr id="126" name="object 126"/>
          <p:cNvSpPr txBox="1"/>
          <p:nvPr/>
        </p:nvSpPr>
        <p:spPr>
          <a:xfrm>
            <a:off x="4302225" y="7947032"/>
            <a:ext cx="26670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Gym</a:t>
            </a:r>
            <a:endParaRPr sz="900">
              <a:latin typeface="Arial"/>
              <a:cs typeface="Arial"/>
            </a:endParaRPr>
          </a:p>
        </p:txBody>
      </p:sp>
      <p:sp>
        <p:nvSpPr>
          <p:cNvPr id="127" name="object 127"/>
          <p:cNvSpPr txBox="1"/>
          <p:nvPr/>
        </p:nvSpPr>
        <p:spPr>
          <a:xfrm>
            <a:off x="4851398" y="7813682"/>
            <a:ext cx="394335" cy="429259"/>
          </a:xfrm>
          <a:prstGeom prst="rect">
            <a:avLst/>
          </a:prstGeom>
        </p:spPr>
        <p:txBody>
          <a:bodyPr wrap="square" lIns="0" tIns="20320" rIns="0" bIns="0" rtlCol="0" vert="horz">
            <a:spAutoFit/>
          </a:bodyPr>
          <a:lstStyle/>
          <a:p>
            <a:pPr algn="just" marL="12700" marR="5080" indent="63500">
              <a:lnSpc>
                <a:spcPts val="1050"/>
              </a:lnSpc>
              <a:spcBef>
                <a:spcPts val="160"/>
              </a:spcBef>
            </a:pPr>
            <a:r>
              <a:rPr dirty="0" sz="900">
                <a:latin typeface="Arial"/>
                <a:cs typeface="Arial"/>
              </a:rPr>
              <a:t>Gym</a:t>
            </a:r>
            <a:r>
              <a:rPr dirty="0" sz="900" spc="-95">
                <a:latin typeface="Arial"/>
                <a:cs typeface="Arial"/>
              </a:rPr>
              <a:t> </a:t>
            </a:r>
            <a:r>
              <a:rPr dirty="0" sz="900">
                <a:latin typeface="Arial"/>
                <a:cs typeface="Arial"/>
              </a:rPr>
              <a:t>/  Fitness  Center</a:t>
            </a:r>
            <a:endParaRPr sz="900">
              <a:latin typeface="Arial"/>
              <a:cs typeface="Arial"/>
            </a:endParaRPr>
          </a:p>
        </p:txBody>
      </p:sp>
      <p:sp>
        <p:nvSpPr>
          <p:cNvPr id="128" name="object 128"/>
          <p:cNvSpPr txBox="1"/>
          <p:nvPr/>
        </p:nvSpPr>
        <p:spPr>
          <a:xfrm>
            <a:off x="5619647" y="7880357"/>
            <a:ext cx="349885" cy="295910"/>
          </a:xfrm>
          <a:prstGeom prst="rect">
            <a:avLst/>
          </a:prstGeom>
        </p:spPr>
        <p:txBody>
          <a:bodyPr wrap="square" lIns="0" tIns="20320" rIns="0" bIns="0" rtlCol="0" vert="horz">
            <a:spAutoFit/>
          </a:bodyPr>
          <a:lstStyle/>
          <a:p>
            <a:pPr marL="12700" marR="5080" indent="67310">
              <a:lnSpc>
                <a:spcPts val="1050"/>
              </a:lnSpc>
              <a:spcBef>
                <a:spcPts val="160"/>
              </a:spcBef>
            </a:pPr>
            <a:r>
              <a:rPr dirty="0" sz="900" spc="-85">
                <a:latin typeface="Arial"/>
                <a:cs typeface="Arial"/>
              </a:rPr>
              <a:t>Y</a:t>
            </a:r>
            <a:r>
              <a:rPr dirty="0" sz="900">
                <a:latin typeface="Arial"/>
                <a:cs typeface="Arial"/>
              </a:rPr>
              <a:t>oga  Studio</a:t>
            </a:r>
            <a:endParaRPr sz="900">
              <a:latin typeface="Arial"/>
              <a:cs typeface="Arial"/>
            </a:endParaRPr>
          </a:p>
        </p:txBody>
      </p:sp>
      <p:sp>
        <p:nvSpPr>
          <p:cNvPr id="129" name="object 129"/>
          <p:cNvSpPr txBox="1"/>
          <p:nvPr/>
        </p:nvSpPr>
        <p:spPr>
          <a:xfrm>
            <a:off x="6099021" y="7813682"/>
            <a:ext cx="584835" cy="429259"/>
          </a:xfrm>
          <a:prstGeom prst="rect">
            <a:avLst/>
          </a:prstGeom>
        </p:spPr>
        <p:txBody>
          <a:bodyPr wrap="square" lIns="0" tIns="12700" rIns="0" bIns="0" rtlCol="0" vert="horz">
            <a:spAutoFit/>
          </a:bodyPr>
          <a:lstStyle/>
          <a:p>
            <a:pPr marL="24765">
              <a:lnSpc>
                <a:spcPts val="1065"/>
              </a:lnSpc>
              <a:spcBef>
                <a:spcPts val="100"/>
              </a:spcBef>
            </a:pPr>
            <a:r>
              <a:rPr dirty="0" sz="900" spc="-50">
                <a:latin typeface="Arial"/>
                <a:cs typeface="Arial"/>
              </a:rPr>
              <a:t>V</a:t>
            </a:r>
            <a:r>
              <a:rPr dirty="0" sz="900">
                <a:latin typeface="Arial"/>
                <a:cs typeface="Arial"/>
              </a:rPr>
              <a:t>egetarian</a:t>
            </a:r>
            <a:endParaRPr sz="900">
              <a:latin typeface="Arial"/>
              <a:cs typeface="Arial"/>
            </a:endParaRPr>
          </a:p>
          <a:p>
            <a:pPr marL="12700" marR="5080" indent="170815">
              <a:lnSpc>
                <a:spcPts val="1050"/>
              </a:lnSpc>
              <a:spcBef>
                <a:spcPts val="45"/>
              </a:spcBef>
            </a:pPr>
            <a:r>
              <a:rPr dirty="0" sz="900">
                <a:latin typeface="Arial"/>
                <a:cs typeface="Arial"/>
              </a:rPr>
              <a:t>/</a:t>
            </a:r>
            <a:r>
              <a:rPr dirty="0" sz="900" spc="-95">
                <a:latin typeface="Arial"/>
                <a:cs typeface="Arial"/>
              </a:rPr>
              <a:t> </a:t>
            </a:r>
            <a:r>
              <a:rPr dirty="0" sz="900" spc="-10">
                <a:latin typeface="Arial"/>
                <a:cs typeface="Arial"/>
              </a:rPr>
              <a:t>Vegan  </a:t>
            </a:r>
            <a:r>
              <a:rPr dirty="0" sz="900">
                <a:latin typeface="Arial"/>
                <a:cs typeface="Arial"/>
              </a:rPr>
              <a:t>Restaurant</a:t>
            </a:r>
            <a:endParaRPr sz="900">
              <a:latin typeface="Arial"/>
              <a:cs typeface="Arial"/>
            </a:endParaRPr>
          </a:p>
        </p:txBody>
      </p:sp>
      <p:sp>
        <p:nvSpPr>
          <p:cNvPr id="130" name="object 130"/>
          <p:cNvSpPr txBox="1"/>
          <p:nvPr/>
        </p:nvSpPr>
        <p:spPr>
          <a:xfrm>
            <a:off x="6978598" y="7947032"/>
            <a:ext cx="3244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a:t>
            </a:r>
            <a:endParaRPr sz="900">
              <a:latin typeface="Arial"/>
              <a:cs typeface="Arial"/>
            </a:endParaRPr>
          </a:p>
        </p:txBody>
      </p:sp>
      <p:sp>
        <p:nvSpPr>
          <p:cNvPr id="131" name="object 131"/>
          <p:cNvSpPr txBox="1"/>
          <p:nvPr/>
        </p:nvSpPr>
        <p:spPr>
          <a:xfrm>
            <a:off x="1390698" y="469907"/>
            <a:ext cx="5963920" cy="509270"/>
          </a:xfrm>
          <a:prstGeom prst="rect">
            <a:avLst/>
          </a:prstGeom>
        </p:spPr>
        <p:txBody>
          <a:bodyPr wrap="square" lIns="0" tIns="12700" rIns="0" bIns="0" rtlCol="0" vert="horz">
            <a:spAutoFit/>
          </a:bodyPr>
          <a:lstStyle/>
          <a:p>
            <a:pPr marL="12700">
              <a:lnSpc>
                <a:spcPct val="100000"/>
              </a:lnSpc>
              <a:spcBef>
                <a:spcPts val="100"/>
              </a:spcBef>
            </a:pPr>
            <a:r>
              <a:rPr dirty="0" sz="1050" spc="-10" i="1">
                <a:latin typeface="Arial"/>
                <a:cs typeface="Arial"/>
              </a:rPr>
              <a:t>## </a:t>
            </a:r>
            <a:r>
              <a:rPr dirty="0" sz="1050" spc="50" i="1">
                <a:latin typeface="Arial"/>
                <a:cs typeface="Arial"/>
              </a:rPr>
              <a:t>kk </a:t>
            </a:r>
            <a:r>
              <a:rPr dirty="0" sz="1050" spc="195" i="1">
                <a:latin typeface="Arial"/>
                <a:cs typeface="Arial"/>
              </a:rPr>
              <a:t>is </a:t>
            </a:r>
            <a:r>
              <a:rPr dirty="0" sz="1050" spc="90" i="1">
                <a:latin typeface="Arial"/>
                <a:cs typeface="Arial"/>
              </a:rPr>
              <a:t>the </a:t>
            </a:r>
            <a:r>
              <a:rPr dirty="0" sz="1050" spc="135" i="1">
                <a:latin typeface="Arial"/>
                <a:cs typeface="Arial"/>
              </a:rPr>
              <a:t>cluster </a:t>
            </a:r>
            <a:r>
              <a:rPr dirty="0" sz="1050" spc="-20" i="1">
                <a:latin typeface="Arial"/>
                <a:cs typeface="Arial"/>
              </a:rPr>
              <a:t>number </a:t>
            </a:r>
            <a:r>
              <a:rPr dirty="0" sz="1050" spc="135" i="1">
                <a:latin typeface="Arial"/>
                <a:cs typeface="Arial"/>
              </a:rPr>
              <a:t>to</a:t>
            </a:r>
            <a:r>
              <a:rPr dirty="0" sz="1050" spc="245" i="1">
                <a:latin typeface="Arial"/>
                <a:cs typeface="Arial"/>
              </a:rPr>
              <a:t> </a:t>
            </a:r>
            <a:r>
              <a:rPr dirty="0" sz="1050" spc="85" i="1">
                <a:latin typeface="Arial"/>
                <a:cs typeface="Arial"/>
              </a:rPr>
              <a:t>explore</a:t>
            </a:r>
            <a:endParaRPr sz="1050">
              <a:latin typeface="Arial"/>
              <a:cs typeface="Arial"/>
            </a:endParaRPr>
          </a:p>
          <a:p>
            <a:pPr marL="12700">
              <a:lnSpc>
                <a:spcPct val="100000"/>
              </a:lnSpc>
              <a:spcBef>
                <a:spcPts val="15"/>
              </a:spcBef>
            </a:pPr>
            <a:r>
              <a:rPr dirty="0" sz="1050" spc="50">
                <a:latin typeface="Arial"/>
                <a:cs typeface="Arial"/>
              </a:rPr>
              <a:t>kk </a:t>
            </a:r>
            <a:r>
              <a:rPr dirty="0" sz="1050" spc="-40">
                <a:latin typeface="Arial"/>
                <a:cs typeface="Arial"/>
              </a:rPr>
              <a:t>=</a:t>
            </a:r>
            <a:r>
              <a:rPr dirty="0" sz="1050" spc="165">
                <a:latin typeface="Arial"/>
                <a:cs typeface="Arial"/>
              </a:rPr>
              <a:t> </a:t>
            </a:r>
            <a:r>
              <a:rPr dirty="0" sz="1050" spc="-10">
                <a:latin typeface="Arial"/>
                <a:cs typeface="Arial"/>
              </a:rPr>
              <a:t>3</a:t>
            </a:r>
            <a:endParaRPr sz="1050">
              <a:latin typeface="Arial"/>
              <a:cs typeface="Arial"/>
            </a:endParaRPr>
          </a:p>
          <a:p>
            <a:pPr marL="12700">
              <a:lnSpc>
                <a:spcPct val="100000"/>
              </a:lnSpc>
              <a:spcBef>
                <a:spcPts val="15"/>
              </a:spcBef>
            </a:pPr>
            <a:r>
              <a:rPr dirty="0" sz="1050" spc="55">
                <a:latin typeface="Arial"/>
                <a:cs typeface="Arial"/>
              </a:rPr>
              <a:t>manhattan_merged.loc[manhattan_merged['Cluster </a:t>
            </a:r>
            <a:r>
              <a:rPr dirty="0" sz="1050" spc="125">
                <a:latin typeface="Arial"/>
                <a:cs typeface="Arial"/>
              </a:rPr>
              <a:t>Labels'] </a:t>
            </a:r>
            <a:r>
              <a:rPr dirty="0" sz="1050" spc="-40">
                <a:latin typeface="Arial"/>
                <a:cs typeface="Arial"/>
              </a:rPr>
              <a:t>== </a:t>
            </a:r>
            <a:r>
              <a:rPr dirty="0" sz="1050" spc="125">
                <a:latin typeface="Arial"/>
                <a:cs typeface="Arial"/>
              </a:rPr>
              <a:t>kk,</a:t>
            </a:r>
            <a:r>
              <a:rPr dirty="0" sz="1050" spc="-20">
                <a:latin typeface="Arial"/>
                <a:cs typeface="Arial"/>
              </a:rPr>
              <a:t> </a:t>
            </a:r>
            <a:r>
              <a:rPr dirty="0" sz="1050" spc="25">
                <a:latin typeface="Arial"/>
                <a:cs typeface="Arial"/>
              </a:rPr>
              <a:t>manhattan_merged.c</a:t>
            </a:r>
            <a:endParaRPr sz="1050">
              <a:latin typeface="Arial"/>
              <a:cs typeface="Arial"/>
            </a:endParaRPr>
          </a:p>
        </p:txBody>
      </p:sp>
      <p:sp>
        <p:nvSpPr>
          <p:cNvPr id="132" name="object 132"/>
          <p:cNvSpPr/>
          <p:nvPr/>
        </p:nvSpPr>
        <p:spPr>
          <a:xfrm>
            <a:off x="1349374" y="1025533"/>
            <a:ext cx="161925" cy="161925"/>
          </a:xfrm>
          <a:prstGeom prst="rect">
            <a:avLst/>
          </a:prstGeom>
          <a:blipFill>
            <a:blip r:embed="rId4" cstate="print"/>
            <a:stretch>
              <a:fillRect/>
            </a:stretch>
          </a:blipFill>
        </p:spPr>
        <p:txBody>
          <a:bodyPr wrap="square" lIns="0" tIns="0" rIns="0" bIns="0" rtlCol="0"/>
          <a:lstStyle/>
          <a:p/>
        </p:txBody>
      </p:sp>
      <p:sp>
        <p:nvSpPr>
          <p:cNvPr id="133" name="object 133"/>
          <p:cNvSpPr/>
          <p:nvPr/>
        </p:nvSpPr>
        <p:spPr>
          <a:xfrm>
            <a:off x="7188199" y="1025533"/>
            <a:ext cx="161925" cy="161925"/>
          </a:xfrm>
          <a:prstGeom prst="rect">
            <a:avLst/>
          </a:prstGeom>
          <a:blipFill>
            <a:blip r:embed="rId5" cstate="print"/>
            <a:stretch>
              <a:fillRect/>
            </a:stretch>
          </a:blipFill>
        </p:spPr>
        <p:txBody>
          <a:bodyPr wrap="square" lIns="0" tIns="0" rIns="0" bIns="0" rtlCol="0"/>
          <a:lstStyle/>
          <a:p/>
        </p:txBody>
      </p:sp>
      <p:sp>
        <p:nvSpPr>
          <p:cNvPr id="134" name="object 134"/>
          <p:cNvSpPr/>
          <p:nvPr/>
        </p:nvSpPr>
        <p:spPr>
          <a:xfrm>
            <a:off x="1511299" y="1025533"/>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35" name="object 135"/>
          <p:cNvSpPr/>
          <p:nvPr/>
        </p:nvSpPr>
        <p:spPr>
          <a:xfrm>
            <a:off x="1511299" y="1168408"/>
            <a:ext cx="1685925" cy="19050"/>
          </a:xfrm>
          <a:custGeom>
            <a:avLst/>
            <a:gdLst/>
            <a:ahLst/>
            <a:cxnLst/>
            <a:rect l="l" t="t" r="r" b="b"/>
            <a:pathLst>
              <a:path w="1685925" h="19050">
                <a:moveTo>
                  <a:pt x="0" y="19050"/>
                </a:moveTo>
                <a:lnTo>
                  <a:pt x="1685925" y="19050"/>
                </a:lnTo>
                <a:lnTo>
                  <a:pt x="1685925" y="0"/>
                </a:lnTo>
                <a:lnTo>
                  <a:pt x="0" y="0"/>
                </a:lnTo>
                <a:lnTo>
                  <a:pt x="0" y="19050"/>
                </a:lnTo>
                <a:close/>
              </a:path>
            </a:pathLst>
          </a:custGeom>
          <a:solidFill>
            <a:srgbClr val="F1F1F1"/>
          </a:solidFill>
        </p:spPr>
        <p:txBody>
          <a:bodyPr wrap="square" lIns="0" tIns="0" rIns="0" bIns="0" rtlCol="0"/>
          <a:lstStyle/>
          <a:p/>
        </p:txBody>
      </p:sp>
      <p:sp>
        <p:nvSpPr>
          <p:cNvPr id="136" name="object 136"/>
          <p:cNvSpPr/>
          <p:nvPr/>
        </p:nvSpPr>
        <p:spPr>
          <a:xfrm>
            <a:off x="3197224" y="1025533"/>
            <a:ext cx="3990975" cy="161925"/>
          </a:xfrm>
          <a:custGeom>
            <a:avLst/>
            <a:gdLst/>
            <a:ahLst/>
            <a:cxnLst/>
            <a:rect l="l" t="t" r="r" b="b"/>
            <a:pathLst>
              <a:path w="3990975" h="161925">
                <a:moveTo>
                  <a:pt x="0" y="0"/>
                </a:moveTo>
                <a:lnTo>
                  <a:pt x="3990975" y="0"/>
                </a:lnTo>
                <a:lnTo>
                  <a:pt x="3990975" y="161925"/>
                </a:lnTo>
                <a:lnTo>
                  <a:pt x="0" y="161925"/>
                </a:lnTo>
                <a:lnTo>
                  <a:pt x="0" y="0"/>
                </a:lnTo>
                <a:close/>
              </a:path>
            </a:pathLst>
          </a:custGeom>
          <a:solidFill>
            <a:srgbClr val="F1F1F1"/>
          </a:solidFill>
        </p:spPr>
        <p:txBody>
          <a:bodyPr wrap="square" lIns="0" tIns="0" rIns="0" bIns="0" rtlCol="0"/>
          <a:lstStyle/>
          <a:p/>
        </p:txBody>
      </p:sp>
      <p:sp>
        <p:nvSpPr>
          <p:cNvPr id="137" name="object 137"/>
          <p:cNvSpPr/>
          <p:nvPr/>
        </p:nvSpPr>
        <p:spPr>
          <a:xfrm>
            <a:off x="1511299" y="1044583"/>
            <a:ext cx="3381375" cy="123825"/>
          </a:xfrm>
          <a:custGeom>
            <a:avLst/>
            <a:gdLst/>
            <a:ahLst/>
            <a:cxnLst/>
            <a:rect l="l" t="t" r="r" b="b"/>
            <a:pathLst>
              <a:path w="3381375" h="123825">
                <a:moveTo>
                  <a:pt x="0" y="0"/>
                </a:moveTo>
                <a:lnTo>
                  <a:pt x="3381375" y="0"/>
                </a:lnTo>
                <a:lnTo>
                  <a:pt x="3381375" y="123825"/>
                </a:lnTo>
                <a:lnTo>
                  <a:pt x="0" y="123825"/>
                </a:lnTo>
                <a:lnTo>
                  <a:pt x="0" y="0"/>
                </a:lnTo>
                <a:close/>
              </a:path>
            </a:pathLst>
          </a:custGeom>
          <a:solidFill>
            <a:srgbClr val="000000">
              <a:alpha val="19999"/>
            </a:srgbClr>
          </a:solidFill>
        </p:spPr>
        <p:txBody>
          <a:bodyPr wrap="square" lIns="0" tIns="0" rIns="0" bIns="0" rtlCol="0"/>
          <a:lstStyle/>
          <a:p/>
        </p:txBody>
      </p:sp>
      <p:sp>
        <p:nvSpPr>
          <p:cNvPr id="138" name="object 138"/>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39" name="object 139"/>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p:nvPr/>
        </p:nvSpPr>
        <p:spPr>
          <a:xfrm>
            <a:off x="1520824" y="453930"/>
            <a:ext cx="38100" cy="38100"/>
          </a:xfrm>
          <a:custGeom>
            <a:avLst/>
            <a:gdLst/>
            <a:ahLst/>
            <a:cxnLst/>
            <a:rect l="l" t="t" r="r" b="b"/>
            <a:pathLst>
              <a:path w="38100" h="38100">
                <a:moveTo>
                  <a:pt x="24003" y="952"/>
                </a:moveTo>
                <a:lnTo>
                  <a:pt x="14097" y="952"/>
                </a:lnTo>
                <a:lnTo>
                  <a:pt x="16525" y="0"/>
                </a:lnTo>
                <a:lnTo>
                  <a:pt x="21574" y="0"/>
                </a:lnTo>
                <a:lnTo>
                  <a:pt x="24003" y="952"/>
                </a:lnTo>
                <a:close/>
              </a:path>
              <a:path w="38100" h="38100">
                <a:moveTo>
                  <a:pt x="21574" y="38100"/>
                </a:moveTo>
                <a:lnTo>
                  <a:pt x="16525" y="38100"/>
                </a:lnTo>
                <a:lnTo>
                  <a:pt x="14097" y="37147"/>
                </a:lnTo>
                <a:lnTo>
                  <a:pt x="0" y="21907"/>
                </a:lnTo>
                <a:lnTo>
                  <a:pt x="0" y="16192"/>
                </a:lnTo>
                <a:lnTo>
                  <a:pt x="11763" y="952"/>
                </a:lnTo>
                <a:lnTo>
                  <a:pt x="26336" y="952"/>
                </a:lnTo>
                <a:lnTo>
                  <a:pt x="38100" y="16192"/>
                </a:lnTo>
                <a:lnTo>
                  <a:pt x="38100" y="21907"/>
                </a:lnTo>
                <a:lnTo>
                  <a:pt x="21574" y="38100"/>
                </a:lnTo>
                <a:close/>
              </a:path>
            </a:pathLst>
          </a:custGeom>
          <a:solidFill>
            <a:srgbClr val="000000"/>
          </a:solidFill>
        </p:spPr>
        <p:txBody>
          <a:bodyPr wrap="square" lIns="0" tIns="0" rIns="0" bIns="0" rtlCol="0"/>
          <a:lstStyle/>
          <a:p/>
        </p:txBody>
      </p:sp>
      <p:sp>
        <p:nvSpPr>
          <p:cNvPr id="4" name="object 4"/>
          <p:cNvSpPr/>
          <p:nvPr/>
        </p:nvSpPr>
        <p:spPr>
          <a:xfrm>
            <a:off x="1520824" y="1215930"/>
            <a:ext cx="38100" cy="38100"/>
          </a:xfrm>
          <a:custGeom>
            <a:avLst/>
            <a:gdLst/>
            <a:ahLst/>
            <a:cxnLst/>
            <a:rect l="l" t="t" r="r" b="b"/>
            <a:pathLst>
              <a:path w="38100" h="38100">
                <a:moveTo>
                  <a:pt x="24003" y="952"/>
                </a:moveTo>
                <a:lnTo>
                  <a:pt x="14097" y="952"/>
                </a:lnTo>
                <a:lnTo>
                  <a:pt x="16525" y="0"/>
                </a:lnTo>
                <a:lnTo>
                  <a:pt x="21574" y="0"/>
                </a:lnTo>
                <a:lnTo>
                  <a:pt x="24003" y="952"/>
                </a:lnTo>
                <a:close/>
              </a:path>
              <a:path w="38100" h="38100">
                <a:moveTo>
                  <a:pt x="21574" y="38100"/>
                </a:moveTo>
                <a:lnTo>
                  <a:pt x="16525" y="38100"/>
                </a:lnTo>
                <a:lnTo>
                  <a:pt x="14097" y="37147"/>
                </a:lnTo>
                <a:lnTo>
                  <a:pt x="0" y="21907"/>
                </a:lnTo>
                <a:lnTo>
                  <a:pt x="0" y="16192"/>
                </a:lnTo>
                <a:lnTo>
                  <a:pt x="9429" y="2857"/>
                </a:lnTo>
                <a:lnTo>
                  <a:pt x="11763" y="952"/>
                </a:lnTo>
                <a:lnTo>
                  <a:pt x="26336" y="952"/>
                </a:lnTo>
                <a:lnTo>
                  <a:pt x="28670" y="2857"/>
                </a:lnTo>
                <a:lnTo>
                  <a:pt x="30737" y="3810"/>
                </a:lnTo>
                <a:lnTo>
                  <a:pt x="38100" y="16192"/>
                </a:lnTo>
                <a:lnTo>
                  <a:pt x="38100" y="21907"/>
                </a:lnTo>
                <a:lnTo>
                  <a:pt x="24003" y="37147"/>
                </a:lnTo>
                <a:lnTo>
                  <a:pt x="21574" y="38100"/>
                </a:lnTo>
                <a:close/>
              </a:path>
            </a:pathLst>
          </a:custGeom>
          <a:solidFill>
            <a:srgbClr val="000000"/>
          </a:solidFill>
        </p:spPr>
        <p:txBody>
          <a:bodyPr wrap="square" lIns="0" tIns="0" rIns="0" bIns="0" rtlCol="0"/>
          <a:lstStyle/>
          <a:p/>
        </p:txBody>
      </p:sp>
      <p:sp>
        <p:nvSpPr>
          <p:cNvPr id="5" name="object 5"/>
          <p:cNvSpPr txBox="1"/>
          <p:nvPr/>
        </p:nvSpPr>
        <p:spPr>
          <a:xfrm>
            <a:off x="1647874" y="105668"/>
            <a:ext cx="5644515" cy="1588135"/>
          </a:xfrm>
          <a:prstGeom prst="rect">
            <a:avLst/>
          </a:prstGeom>
        </p:spPr>
        <p:txBody>
          <a:bodyPr wrap="square" lIns="0" tIns="71755" rIns="0" bIns="0" rtlCol="0" vert="horz">
            <a:spAutoFit/>
          </a:bodyPr>
          <a:lstStyle/>
          <a:p>
            <a:pPr marL="1944370">
              <a:lnSpc>
                <a:spcPct val="100000"/>
              </a:lnSpc>
              <a:spcBef>
                <a:spcPts val="565"/>
              </a:spcBef>
            </a:pPr>
            <a:r>
              <a:rPr dirty="0" sz="800">
                <a:latin typeface="Arial"/>
                <a:cs typeface="Arial"/>
              </a:rPr>
              <a:t>Battle of Neighborhoods</a:t>
            </a:r>
            <a:r>
              <a:rPr dirty="0" sz="800" spc="-5">
                <a:latin typeface="Arial"/>
                <a:cs typeface="Arial"/>
              </a:rPr>
              <a:t> </a:t>
            </a:r>
            <a:r>
              <a:rPr dirty="0" sz="800">
                <a:latin typeface="Arial"/>
                <a:cs typeface="Arial"/>
              </a:rPr>
              <a:t>Report</a:t>
            </a:r>
            <a:endParaRPr sz="800">
              <a:latin typeface="Arial"/>
              <a:cs typeface="Arial"/>
            </a:endParaRPr>
          </a:p>
          <a:p>
            <a:pPr marL="12700" marR="5080">
              <a:lnSpc>
                <a:spcPct val="119000"/>
              </a:lnSpc>
              <a:spcBef>
                <a:spcPts val="375"/>
              </a:spcBef>
            </a:pPr>
            <a:r>
              <a:rPr dirty="0" sz="1050">
                <a:latin typeface="Arial"/>
                <a:cs typeface="Arial"/>
              </a:rPr>
              <a:t>Apartment 1 rent cost is US7500 slightly above the US7000 budget. Apartment 1 is located</a:t>
            </a:r>
            <a:r>
              <a:rPr dirty="0" sz="1050" spc="-100">
                <a:latin typeface="Arial"/>
                <a:cs typeface="Arial"/>
              </a:rPr>
              <a:t> </a:t>
            </a:r>
            <a:r>
              <a:rPr dirty="0" sz="1050">
                <a:latin typeface="Arial"/>
                <a:cs typeface="Arial"/>
              </a:rPr>
              <a:t>400  meters from subway station at 59th Street and work place ( Park </a:t>
            </a:r>
            <a:r>
              <a:rPr dirty="0" sz="1050" spc="-10">
                <a:latin typeface="Arial"/>
                <a:cs typeface="Arial"/>
              </a:rPr>
              <a:t>Ave </a:t>
            </a:r>
            <a:r>
              <a:rPr dirty="0" sz="1050">
                <a:latin typeface="Arial"/>
                <a:cs typeface="Arial"/>
              </a:rPr>
              <a:t>and 53rd) is another 600  meters </a:t>
            </a:r>
            <a:r>
              <a:rPr dirty="0" sz="1050" spc="-20">
                <a:latin typeface="Arial"/>
                <a:cs typeface="Arial"/>
              </a:rPr>
              <a:t>way. </a:t>
            </a:r>
            <a:r>
              <a:rPr dirty="0" sz="1050">
                <a:latin typeface="Arial"/>
                <a:cs typeface="Arial"/>
              </a:rPr>
              <a:t>I can walk to work place and use subway for other places aroung. </a:t>
            </a:r>
            <a:r>
              <a:rPr dirty="0" sz="1050" spc="-10">
                <a:latin typeface="Arial"/>
                <a:cs typeface="Arial"/>
              </a:rPr>
              <a:t>Venues </a:t>
            </a:r>
            <a:r>
              <a:rPr dirty="0" sz="1050">
                <a:latin typeface="Arial"/>
                <a:cs typeface="Arial"/>
              </a:rPr>
              <a:t>for this  apt are as of Cluster 2 and it is located in a fine district in the East side of</a:t>
            </a:r>
            <a:r>
              <a:rPr dirty="0" sz="1050" spc="-55">
                <a:latin typeface="Arial"/>
                <a:cs typeface="Arial"/>
              </a:rPr>
              <a:t> </a:t>
            </a:r>
            <a:r>
              <a:rPr dirty="0" sz="1050">
                <a:latin typeface="Arial"/>
                <a:cs typeface="Arial"/>
              </a:rPr>
              <a:t>Manhattan.</a:t>
            </a:r>
            <a:endParaRPr sz="1050">
              <a:latin typeface="Arial"/>
              <a:cs typeface="Arial"/>
            </a:endParaRPr>
          </a:p>
          <a:p>
            <a:pPr marL="12700" marR="191135">
              <a:lnSpc>
                <a:spcPct val="119000"/>
              </a:lnSpc>
            </a:pPr>
            <a:r>
              <a:rPr dirty="0" sz="1050">
                <a:latin typeface="Arial"/>
                <a:cs typeface="Arial"/>
              </a:rPr>
              <a:t>Apartment 2 rent cost is US6935, just under the US7000 budget. Apartment 2 is located 60  meters from subway station at Fulton Street, but I will have to ride the subway daily to work</a:t>
            </a:r>
            <a:r>
              <a:rPr dirty="0" sz="1050" spc="-100">
                <a:latin typeface="Arial"/>
                <a:cs typeface="Arial"/>
              </a:rPr>
              <a:t> </a:t>
            </a:r>
            <a:r>
              <a:rPr dirty="0" sz="1050">
                <a:latin typeface="Arial"/>
                <a:cs typeface="Arial"/>
              </a:rPr>
              <a:t>,  possibly 40-60 min ride. </a:t>
            </a:r>
            <a:r>
              <a:rPr dirty="0" sz="1050" spc="-10">
                <a:latin typeface="Arial"/>
                <a:cs typeface="Arial"/>
              </a:rPr>
              <a:t>Venues </a:t>
            </a:r>
            <a:r>
              <a:rPr dirty="0" sz="1050">
                <a:latin typeface="Arial"/>
                <a:cs typeface="Arial"/>
              </a:rPr>
              <a:t>for this apt are as of Cluster</a:t>
            </a:r>
            <a:r>
              <a:rPr dirty="0" sz="1050" spc="-15">
                <a:latin typeface="Arial"/>
                <a:cs typeface="Arial"/>
              </a:rPr>
              <a:t> </a:t>
            </a:r>
            <a:r>
              <a:rPr dirty="0" sz="1050">
                <a:latin typeface="Arial"/>
                <a:cs typeface="Arial"/>
              </a:rPr>
              <a:t>3.</a:t>
            </a:r>
            <a:endParaRPr sz="1050">
              <a:latin typeface="Arial"/>
              <a:cs typeface="Arial"/>
            </a:endParaRPr>
          </a:p>
        </p:txBody>
      </p:sp>
      <p:sp>
        <p:nvSpPr>
          <p:cNvPr id="11" name="object 11"/>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2" name="object 12"/>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6" name="object 6"/>
          <p:cNvSpPr txBox="1"/>
          <p:nvPr/>
        </p:nvSpPr>
        <p:spPr>
          <a:xfrm>
            <a:off x="1647874" y="1801393"/>
            <a:ext cx="5377180" cy="596900"/>
          </a:xfrm>
          <a:prstGeom prst="rect">
            <a:avLst/>
          </a:prstGeom>
        </p:spPr>
        <p:txBody>
          <a:bodyPr wrap="square" lIns="0" tIns="12700" rIns="0" bIns="0" rtlCol="0" vert="horz">
            <a:spAutoFit/>
          </a:bodyPr>
          <a:lstStyle/>
          <a:p>
            <a:pPr marL="12700" marR="5080">
              <a:lnSpc>
                <a:spcPct val="119000"/>
              </a:lnSpc>
              <a:spcBef>
                <a:spcPts val="100"/>
              </a:spcBef>
            </a:pPr>
            <a:r>
              <a:rPr dirty="0" sz="1050">
                <a:latin typeface="Arial"/>
                <a:cs typeface="Arial"/>
              </a:rPr>
              <a:t>Based on current Singapore venues, I feel that Cluster 2 type of venues is a closer  resemblance to my current place. That means that Apartment 1 is a better choice since</a:t>
            </a:r>
            <a:r>
              <a:rPr dirty="0" sz="1050" spc="-100">
                <a:latin typeface="Arial"/>
                <a:cs typeface="Arial"/>
              </a:rPr>
              <a:t> </a:t>
            </a:r>
            <a:r>
              <a:rPr dirty="0" sz="1050">
                <a:latin typeface="Arial"/>
                <a:cs typeface="Arial"/>
              </a:rPr>
              <a:t>the  extra monthly rent is worth the conveniences it</a:t>
            </a:r>
            <a:r>
              <a:rPr dirty="0" sz="1050" spc="-15">
                <a:latin typeface="Arial"/>
                <a:cs typeface="Arial"/>
              </a:rPr>
              <a:t> </a:t>
            </a:r>
            <a:r>
              <a:rPr dirty="0" sz="1050">
                <a:latin typeface="Arial"/>
                <a:cs typeface="Arial"/>
              </a:rPr>
              <a:t>provides.</a:t>
            </a:r>
            <a:endParaRPr sz="1050">
              <a:latin typeface="Arial"/>
              <a:cs typeface="Arial"/>
            </a:endParaRPr>
          </a:p>
        </p:txBody>
      </p:sp>
      <p:sp>
        <p:nvSpPr>
          <p:cNvPr id="7" name="object 7"/>
          <p:cNvSpPr txBox="1"/>
          <p:nvPr/>
        </p:nvSpPr>
        <p:spPr>
          <a:xfrm>
            <a:off x="1381174" y="2822568"/>
            <a:ext cx="1562100" cy="276860"/>
          </a:xfrm>
          <a:prstGeom prst="rect">
            <a:avLst/>
          </a:prstGeom>
        </p:spPr>
        <p:txBody>
          <a:bodyPr wrap="square" lIns="0" tIns="12700" rIns="0" bIns="0" rtlCol="0" vert="horz">
            <a:spAutoFit/>
          </a:bodyPr>
          <a:lstStyle/>
          <a:p>
            <a:pPr marL="12700">
              <a:lnSpc>
                <a:spcPct val="100000"/>
              </a:lnSpc>
              <a:spcBef>
                <a:spcPts val="100"/>
              </a:spcBef>
            </a:pPr>
            <a:r>
              <a:rPr dirty="0" sz="1650" b="1">
                <a:latin typeface="Arial"/>
                <a:cs typeface="Arial"/>
              </a:rPr>
              <a:t>5.</a:t>
            </a:r>
            <a:r>
              <a:rPr dirty="0" sz="1650" spc="-90" b="1">
                <a:latin typeface="Arial"/>
                <a:cs typeface="Arial"/>
              </a:rPr>
              <a:t> </a:t>
            </a:r>
            <a:r>
              <a:rPr dirty="0" sz="1650" b="1">
                <a:latin typeface="Arial"/>
                <a:cs typeface="Arial"/>
              </a:rPr>
              <a:t>DISCUSSION</a:t>
            </a:r>
            <a:endParaRPr sz="1650">
              <a:latin typeface="Arial"/>
              <a:cs typeface="Arial"/>
            </a:endParaRPr>
          </a:p>
        </p:txBody>
      </p:sp>
      <p:sp>
        <p:nvSpPr>
          <p:cNvPr id="8" name="object 8"/>
          <p:cNvSpPr txBox="1"/>
          <p:nvPr/>
        </p:nvSpPr>
        <p:spPr>
          <a:xfrm>
            <a:off x="1381174" y="3287293"/>
            <a:ext cx="5844540" cy="977900"/>
          </a:xfrm>
          <a:prstGeom prst="rect">
            <a:avLst/>
          </a:prstGeom>
        </p:spPr>
        <p:txBody>
          <a:bodyPr wrap="square" lIns="0" tIns="12700" rIns="0" bIns="0" rtlCol="0" vert="horz">
            <a:spAutoFit/>
          </a:bodyPr>
          <a:lstStyle/>
          <a:p>
            <a:pPr marL="12700" marR="5080">
              <a:lnSpc>
                <a:spcPct val="119000"/>
              </a:lnSpc>
              <a:spcBef>
                <a:spcPts val="100"/>
              </a:spcBef>
            </a:pPr>
            <a:r>
              <a:rPr dirty="0" sz="1050">
                <a:latin typeface="Arial"/>
                <a:cs typeface="Arial"/>
              </a:rPr>
              <a:t>I am impressed with the overall organization, content and lab works presented during the</a:t>
            </a:r>
            <a:r>
              <a:rPr dirty="0" sz="1050" spc="-100">
                <a:latin typeface="Arial"/>
                <a:cs typeface="Arial"/>
              </a:rPr>
              <a:t> </a:t>
            </a:r>
            <a:r>
              <a:rPr dirty="0" sz="1050">
                <a:latin typeface="Arial"/>
                <a:cs typeface="Arial"/>
              </a:rPr>
              <a:t>Coursera  IBM Certification</a:t>
            </a:r>
            <a:r>
              <a:rPr dirty="0" sz="1050" spc="-5">
                <a:latin typeface="Arial"/>
                <a:cs typeface="Arial"/>
              </a:rPr>
              <a:t> </a:t>
            </a:r>
            <a:r>
              <a:rPr dirty="0" sz="1050">
                <a:latin typeface="Arial"/>
                <a:cs typeface="Arial"/>
              </a:rPr>
              <a:t>Course.</a:t>
            </a:r>
            <a:endParaRPr sz="1050">
              <a:latin typeface="Arial"/>
              <a:cs typeface="Arial"/>
            </a:endParaRPr>
          </a:p>
          <a:p>
            <a:pPr marL="12700" marR="182245">
              <a:lnSpc>
                <a:spcPct val="119000"/>
              </a:lnSpc>
            </a:pPr>
            <a:r>
              <a:rPr dirty="0" sz="1050">
                <a:latin typeface="Arial"/>
                <a:cs typeface="Arial"/>
              </a:rPr>
              <a:t>I feel this Capstone project was a great opportunity to practice and apply the Data Science</a:t>
            </a:r>
            <a:r>
              <a:rPr dirty="0" sz="1050" spc="-100">
                <a:latin typeface="Arial"/>
                <a:cs typeface="Arial"/>
              </a:rPr>
              <a:t> </a:t>
            </a:r>
            <a:r>
              <a:rPr dirty="0" sz="1050">
                <a:latin typeface="Arial"/>
                <a:cs typeface="Arial"/>
              </a:rPr>
              <a:t>tools  and methodologies</a:t>
            </a:r>
            <a:r>
              <a:rPr dirty="0" sz="1050" spc="-5">
                <a:latin typeface="Arial"/>
                <a:cs typeface="Arial"/>
              </a:rPr>
              <a:t> </a:t>
            </a:r>
            <a:r>
              <a:rPr dirty="0" sz="1050">
                <a:latin typeface="Arial"/>
                <a:cs typeface="Arial"/>
              </a:rPr>
              <a:t>learned.</a:t>
            </a:r>
            <a:endParaRPr sz="1050">
              <a:latin typeface="Arial"/>
              <a:cs typeface="Arial"/>
            </a:endParaRPr>
          </a:p>
          <a:p>
            <a:pPr marL="12700">
              <a:lnSpc>
                <a:spcPct val="100000"/>
              </a:lnSpc>
              <a:spcBef>
                <a:spcPts val="240"/>
              </a:spcBef>
            </a:pPr>
            <a:r>
              <a:rPr dirty="0" sz="1050">
                <a:latin typeface="Arial"/>
                <a:cs typeface="Arial"/>
              </a:rPr>
              <a:t>I feel I have acquired skills to become a professional Data Scientist and will continue</a:t>
            </a:r>
            <a:r>
              <a:rPr dirty="0" sz="1050" spc="-70">
                <a:latin typeface="Arial"/>
                <a:cs typeface="Arial"/>
              </a:rPr>
              <a:t> </a:t>
            </a:r>
            <a:r>
              <a:rPr dirty="0" sz="1050">
                <a:latin typeface="Arial"/>
                <a:cs typeface="Arial"/>
              </a:rPr>
              <a:t>exploring.</a:t>
            </a:r>
            <a:endParaRPr sz="1050">
              <a:latin typeface="Arial"/>
              <a:cs typeface="Arial"/>
            </a:endParaRPr>
          </a:p>
        </p:txBody>
      </p:sp>
      <p:sp>
        <p:nvSpPr>
          <p:cNvPr id="9" name="object 9"/>
          <p:cNvSpPr txBox="1"/>
          <p:nvPr/>
        </p:nvSpPr>
        <p:spPr>
          <a:xfrm>
            <a:off x="1381174" y="4603743"/>
            <a:ext cx="1608455" cy="276860"/>
          </a:xfrm>
          <a:prstGeom prst="rect">
            <a:avLst/>
          </a:prstGeom>
        </p:spPr>
        <p:txBody>
          <a:bodyPr wrap="square" lIns="0" tIns="12700" rIns="0" bIns="0" rtlCol="0" vert="horz">
            <a:spAutoFit/>
          </a:bodyPr>
          <a:lstStyle/>
          <a:p>
            <a:pPr marL="12700">
              <a:lnSpc>
                <a:spcPct val="100000"/>
              </a:lnSpc>
              <a:spcBef>
                <a:spcPts val="100"/>
              </a:spcBef>
            </a:pPr>
            <a:r>
              <a:rPr dirty="0" sz="1650" b="1">
                <a:latin typeface="Arial"/>
                <a:cs typeface="Arial"/>
              </a:rPr>
              <a:t>6.CONCLUSION</a:t>
            </a:r>
            <a:endParaRPr sz="1650">
              <a:latin typeface="Arial"/>
              <a:cs typeface="Arial"/>
            </a:endParaRPr>
          </a:p>
        </p:txBody>
      </p:sp>
      <p:sp>
        <p:nvSpPr>
          <p:cNvPr id="10" name="object 10"/>
          <p:cNvSpPr txBox="1"/>
          <p:nvPr/>
        </p:nvSpPr>
        <p:spPr>
          <a:xfrm>
            <a:off x="1381174" y="5068468"/>
            <a:ext cx="5918200" cy="596900"/>
          </a:xfrm>
          <a:prstGeom prst="rect">
            <a:avLst/>
          </a:prstGeom>
        </p:spPr>
        <p:txBody>
          <a:bodyPr wrap="square" lIns="0" tIns="43180" rIns="0" bIns="0" rtlCol="0" vert="horz">
            <a:spAutoFit/>
          </a:bodyPr>
          <a:lstStyle/>
          <a:p>
            <a:pPr marL="12700">
              <a:lnSpc>
                <a:spcPct val="100000"/>
              </a:lnSpc>
              <a:spcBef>
                <a:spcPts val="340"/>
              </a:spcBef>
            </a:pPr>
            <a:r>
              <a:rPr dirty="0" sz="1050">
                <a:latin typeface="Arial"/>
                <a:cs typeface="Arial"/>
              </a:rPr>
              <a:t>This project has given me insight on how to solve a real life</a:t>
            </a:r>
            <a:r>
              <a:rPr dirty="0" sz="1050" spc="-25">
                <a:latin typeface="Arial"/>
                <a:cs typeface="Arial"/>
              </a:rPr>
              <a:t> </a:t>
            </a:r>
            <a:r>
              <a:rPr dirty="0" sz="1050">
                <a:latin typeface="Arial"/>
                <a:cs typeface="Arial"/>
              </a:rPr>
              <a:t>problem.</a:t>
            </a:r>
            <a:endParaRPr sz="1050">
              <a:latin typeface="Arial"/>
              <a:cs typeface="Arial"/>
            </a:endParaRPr>
          </a:p>
          <a:p>
            <a:pPr marL="12700" marR="5080">
              <a:lnSpc>
                <a:spcPct val="119000"/>
              </a:lnSpc>
            </a:pPr>
            <a:r>
              <a:rPr dirty="0" sz="1050">
                <a:latin typeface="Arial"/>
                <a:cs typeface="Arial"/>
              </a:rPr>
              <a:t>The mapping with Folium is a very powerful technique to consolidate information, analyze and</a:t>
            </a:r>
            <a:r>
              <a:rPr dirty="0" sz="1050" spc="-100">
                <a:latin typeface="Arial"/>
                <a:cs typeface="Arial"/>
              </a:rPr>
              <a:t> </a:t>
            </a:r>
            <a:r>
              <a:rPr dirty="0" sz="1050">
                <a:latin typeface="Arial"/>
                <a:cs typeface="Arial"/>
              </a:rPr>
              <a:t>make  a decision</a:t>
            </a:r>
            <a:r>
              <a:rPr dirty="0" sz="1050" spc="-5">
                <a:latin typeface="Arial"/>
                <a:cs typeface="Arial"/>
              </a:rPr>
              <a:t> </a:t>
            </a:r>
            <a:r>
              <a:rPr dirty="0" sz="1050" spc="-10">
                <a:latin typeface="Arial"/>
                <a:cs typeface="Arial"/>
              </a:rPr>
              <a:t>confidently.</a:t>
            </a:r>
            <a:endParaRPr sz="105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p:nvPr/>
        </p:nvSpPr>
        <p:spPr>
          <a:xfrm>
            <a:off x="1520824" y="454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4" name="object 4"/>
          <p:cNvSpPr/>
          <p:nvPr/>
        </p:nvSpPr>
        <p:spPr>
          <a:xfrm>
            <a:off x="1520824" y="835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5" name="object 5"/>
          <p:cNvSpPr/>
          <p:nvPr/>
        </p:nvSpPr>
        <p:spPr>
          <a:xfrm>
            <a:off x="1520824" y="1406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6" name="object 6"/>
          <p:cNvSpPr/>
          <p:nvPr/>
        </p:nvSpPr>
        <p:spPr>
          <a:xfrm>
            <a:off x="1520824" y="1787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7" name="object 7"/>
          <p:cNvSpPr/>
          <p:nvPr/>
        </p:nvSpPr>
        <p:spPr>
          <a:xfrm>
            <a:off x="1520824" y="2359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8" name="object 8"/>
          <p:cNvSpPr/>
          <p:nvPr/>
        </p:nvSpPr>
        <p:spPr>
          <a:xfrm>
            <a:off x="1520824" y="2740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9" name="object 9"/>
          <p:cNvSpPr txBox="1"/>
          <p:nvPr/>
        </p:nvSpPr>
        <p:spPr>
          <a:xfrm>
            <a:off x="1647874" y="105598"/>
            <a:ext cx="5652135" cy="2921635"/>
          </a:xfrm>
          <a:prstGeom prst="rect">
            <a:avLst/>
          </a:prstGeom>
        </p:spPr>
        <p:txBody>
          <a:bodyPr wrap="square" lIns="0" tIns="71755" rIns="0" bIns="0" rtlCol="0" vert="horz">
            <a:spAutoFit/>
          </a:bodyPr>
          <a:lstStyle/>
          <a:p>
            <a:pPr marL="1944370">
              <a:lnSpc>
                <a:spcPct val="100000"/>
              </a:lnSpc>
              <a:spcBef>
                <a:spcPts val="565"/>
              </a:spcBef>
            </a:pPr>
            <a:r>
              <a:rPr dirty="0" sz="800">
                <a:latin typeface="Arial"/>
                <a:cs typeface="Arial"/>
              </a:rPr>
              <a:t>Battle of Neighborhoods</a:t>
            </a:r>
            <a:r>
              <a:rPr dirty="0" sz="800" spc="-5">
                <a:latin typeface="Arial"/>
                <a:cs typeface="Arial"/>
              </a:rPr>
              <a:t> </a:t>
            </a:r>
            <a:r>
              <a:rPr dirty="0" sz="800">
                <a:latin typeface="Arial"/>
                <a:cs typeface="Arial"/>
              </a:rPr>
              <a:t>Report</a:t>
            </a:r>
            <a:endParaRPr sz="800">
              <a:latin typeface="Arial"/>
              <a:cs typeface="Arial"/>
            </a:endParaRPr>
          </a:p>
          <a:p>
            <a:pPr marL="12700" marR="189230">
              <a:lnSpc>
                <a:spcPct val="119000"/>
              </a:lnSpc>
              <a:spcBef>
                <a:spcPts val="380"/>
              </a:spcBef>
            </a:pPr>
            <a:r>
              <a:rPr dirty="0" sz="1050">
                <a:latin typeface="Arial"/>
                <a:cs typeface="Arial"/>
              </a:rPr>
              <a:t>Use Foursquare and geopy data to map top 10 venues for all Manhattan neighborhoods</a:t>
            </a:r>
            <a:r>
              <a:rPr dirty="0" sz="1050" spc="-100">
                <a:latin typeface="Arial"/>
                <a:cs typeface="Arial"/>
              </a:rPr>
              <a:t> </a:t>
            </a:r>
            <a:r>
              <a:rPr dirty="0" sz="1050">
                <a:latin typeface="Arial"/>
                <a:cs typeface="Arial"/>
              </a:rPr>
              <a:t>and  clustered in</a:t>
            </a:r>
            <a:r>
              <a:rPr dirty="0" sz="1050" spc="-5">
                <a:latin typeface="Arial"/>
                <a:cs typeface="Arial"/>
              </a:rPr>
              <a:t> </a:t>
            </a:r>
            <a:r>
              <a:rPr dirty="0" sz="1050">
                <a:latin typeface="Arial"/>
                <a:cs typeface="Arial"/>
              </a:rPr>
              <a:t>groups</a:t>
            </a:r>
            <a:endParaRPr sz="1050">
              <a:latin typeface="Arial"/>
              <a:cs typeface="Arial"/>
            </a:endParaRPr>
          </a:p>
          <a:p>
            <a:pPr marL="12700" marR="100965">
              <a:lnSpc>
                <a:spcPct val="119000"/>
              </a:lnSpc>
            </a:pPr>
            <a:r>
              <a:rPr dirty="0" sz="1050">
                <a:latin typeface="Arial"/>
                <a:cs typeface="Arial"/>
              </a:rPr>
              <a:t>Use foursquare and geopy data to map the location of subway metro stations , separately</a:t>
            </a:r>
            <a:r>
              <a:rPr dirty="0" sz="1050" spc="-100">
                <a:latin typeface="Arial"/>
                <a:cs typeface="Arial"/>
              </a:rPr>
              <a:t> </a:t>
            </a:r>
            <a:r>
              <a:rPr dirty="0" sz="1050">
                <a:latin typeface="Arial"/>
                <a:cs typeface="Arial"/>
              </a:rPr>
              <a:t>and  on top of the above clustered map in order to be able to identify the venues and ammenities  near each metro station, or explore each subway location</a:t>
            </a:r>
            <a:r>
              <a:rPr dirty="0" sz="1050" spc="-20">
                <a:latin typeface="Arial"/>
                <a:cs typeface="Arial"/>
              </a:rPr>
              <a:t> </a:t>
            </a:r>
            <a:r>
              <a:rPr dirty="0" sz="1050">
                <a:latin typeface="Arial"/>
                <a:cs typeface="Arial"/>
              </a:rPr>
              <a:t>separately</a:t>
            </a:r>
            <a:endParaRPr sz="1050">
              <a:latin typeface="Arial"/>
              <a:cs typeface="Arial"/>
            </a:endParaRPr>
          </a:p>
          <a:p>
            <a:pPr marL="12700" marR="197485">
              <a:lnSpc>
                <a:spcPct val="119000"/>
              </a:lnSpc>
            </a:pPr>
            <a:r>
              <a:rPr dirty="0" sz="1050">
                <a:latin typeface="Arial"/>
                <a:cs typeface="Arial"/>
              </a:rPr>
              <a:t>Use Foursquare and geopy data to map the location of rental places, in some form, linked</a:t>
            </a:r>
            <a:r>
              <a:rPr dirty="0" sz="1050" spc="-100">
                <a:latin typeface="Arial"/>
                <a:cs typeface="Arial"/>
              </a:rPr>
              <a:t> </a:t>
            </a:r>
            <a:r>
              <a:rPr dirty="0" sz="1050">
                <a:latin typeface="Arial"/>
                <a:cs typeface="Arial"/>
              </a:rPr>
              <a:t>to  the subway</a:t>
            </a:r>
            <a:r>
              <a:rPr dirty="0" sz="1050" spc="-5">
                <a:latin typeface="Arial"/>
                <a:cs typeface="Arial"/>
              </a:rPr>
              <a:t> </a:t>
            </a:r>
            <a:r>
              <a:rPr dirty="0" sz="1050">
                <a:latin typeface="Arial"/>
                <a:cs typeface="Arial"/>
              </a:rPr>
              <a:t>locations.</a:t>
            </a:r>
            <a:endParaRPr sz="1050">
              <a:latin typeface="Arial"/>
              <a:cs typeface="Arial"/>
            </a:endParaRPr>
          </a:p>
          <a:p>
            <a:pPr marL="12700" marR="5080">
              <a:lnSpc>
                <a:spcPct val="119000"/>
              </a:lnSpc>
            </a:pPr>
            <a:r>
              <a:rPr dirty="0" sz="1050">
                <a:latin typeface="Arial"/>
                <a:cs typeface="Arial"/>
              </a:rPr>
              <a:t>Create a map that depicts, for instance, the average rental price per square ft, around a</a:t>
            </a:r>
            <a:r>
              <a:rPr dirty="0" sz="1050" spc="-100">
                <a:latin typeface="Arial"/>
                <a:cs typeface="Arial"/>
              </a:rPr>
              <a:t> </a:t>
            </a:r>
            <a:r>
              <a:rPr dirty="0" sz="1050">
                <a:latin typeface="Arial"/>
                <a:cs typeface="Arial"/>
              </a:rPr>
              <a:t>radious  of 1.0 mile around each subway station - or a similar metrics. I will be able to quickly point to  the popups to know the relative price per subway</a:t>
            </a:r>
            <a:r>
              <a:rPr dirty="0" sz="1050" spc="-15">
                <a:latin typeface="Arial"/>
                <a:cs typeface="Arial"/>
              </a:rPr>
              <a:t> </a:t>
            </a:r>
            <a:r>
              <a:rPr dirty="0" sz="1050">
                <a:latin typeface="Arial"/>
                <a:cs typeface="Arial"/>
              </a:rPr>
              <a:t>area.</a:t>
            </a:r>
            <a:endParaRPr sz="1050">
              <a:latin typeface="Arial"/>
              <a:cs typeface="Arial"/>
            </a:endParaRPr>
          </a:p>
          <a:p>
            <a:pPr marL="12700" marR="479425">
              <a:lnSpc>
                <a:spcPct val="119000"/>
              </a:lnSpc>
            </a:pPr>
            <a:r>
              <a:rPr dirty="0" sz="1050">
                <a:latin typeface="Arial"/>
                <a:cs typeface="Arial"/>
              </a:rPr>
              <a:t>Addresses from rental locations will be converted to geodata using Geopy-distance</a:t>
            </a:r>
            <a:r>
              <a:rPr dirty="0" sz="1050" spc="-100">
                <a:latin typeface="Arial"/>
                <a:cs typeface="Arial"/>
              </a:rPr>
              <a:t> </a:t>
            </a:r>
            <a:r>
              <a:rPr dirty="0" sz="1050">
                <a:latin typeface="Arial"/>
                <a:cs typeface="Arial"/>
              </a:rPr>
              <a:t>and  Nominatim.</a:t>
            </a:r>
            <a:endParaRPr sz="1050">
              <a:latin typeface="Arial"/>
              <a:cs typeface="Arial"/>
            </a:endParaRPr>
          </a:p>
          <a:p>
            <a:pPr marL="12700" marR="516255">
              <a:lnSpc>
                <a:spcPct val="119000"/>
              </a:lnSpc>
            </a:pPr>
            <a:r>
              <a:rPr dirty="0" sz="1050">
                <a:latin typeface="Arial"/>
                <a:cs typeface="Arial"/>
              </a:rPr>
              <a:t>Data will be searched in open data sources if available, from real estate sites if open</a:t>
            </a:r>
            <a:r>
              <a:rPr dirty="0" sz="1050" spc="-100">
                <a:latin typeface="Arial"/>
                <a:cs typeface="Arial"/>
              </a:rPr>
              <a:t> </a:t>
            </a:r>
            <a:r>
              <a:rPr dirty="0" sz="1050">
                <a:latin typeface="Arial"/>
                <a:cs typeface="Arial"/>
              </a:rPr>
              <a:t>to  reading, libraries or other government agencies such as Metro New </a:t>
            </a:r>
            <a:r>
              <a:rPr dirty="0" sz="1050" spc="-25">
                <a:latin typeface="Arial"/>
                <a:cs typeface="Arial"/>
              </a:rPr>
              <a:t>York </a:t>
            </a:r>
            <a:r>
              <a:rPr dirty="0" sz="1050" spc="-20">
                <a:latin typeface="Arial"/>
                <a:cs typeface="Arial"/>
              </a:rPr>
              <a:t>MTA,</a:t>
            </a:r>
            <a:r>
              <a:rPr dirty="0" sz="1050" spc="-40">
                <a:latin typeface="Arial"/>
                <a:cs typeface="Arial"/>
              </a:rPr>
              <a:t> </a:t>
            </a:r>
            <a:r>
              <a:rPr dirty="0" sz="1050">
                <a:latin typeface="Arial"/>
                <a:cs typeface="Arial"/>
              </a:rPr>
              <a:t>etc.</a:t>
            </a:r>
            <a:endParaRPr sz="1050">
              <a:latin typeface="Arial"/>
              <a:cs typeface="Arial"/>
            </a:endParaRPr>
          </a:p>
        </p:txBody>
      </p:sp>
      <p:sp>
        <p:nvSpPr>
          <p:cNvPr id="10" name="object 10"/>
          <p:cNvSpPr/>
          <p:nvPr/>
        </p:nvSpPr>
        <p:spPr>
          <a:xfrm>
            <a:off x="1520824" y="43306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1" name="object 11"/>
          <p:cNvSpPr/>
          <p:nvPr/>
        </p:nvSpPr>
        <p:spPr>
          <a:xfrm>
            <a:off x="1520824" y="45211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2" name="object 12"/>
          <p:cNvSpPr/>
          <p:nvPr/>
        </p:nvSpPr>
        <p:spPr>
          <a:xfrm>
            <a:off x="1520824" y="47116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3" name="object 13"/>
          <p:cNvSpPr/>
          <p:nvPr/>
        </p:nvSpPr>
        <p:spPr>
          <a:xfrm>
            <a:off x="1520824" y="49021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4" name="object 14"/>
          <p:cNvSpPr/>
          <p:nvPr/>
        </p:nvSpPr>
        <p:spPr>
          <a:xfrm>
            <a:off x="1520824" y="50926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5" name="object 15"/>
          <p:cNvSpPr/>
          <p:nvPr/>
        </p:nvSpPr>
        <p:spPr>
          <a:xfrm>
            <a:off x="1520824" y="528319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6" name="object 16"/>
          <p:cNvSpPr txBox="1"/>
          <p:nvPr/>
        </p:nvSpPr>
        <p:spPr>
          <a:xfrm>
            <a:off x="1381174" y="3460739"/>
            <a:ext cx="5525770" cy="1918970"/>
          </a:xfrm>
          <a:prstGeom prst="rect">
            <a:avLst/>
          </a:prstGeom>
        </p:spPr>
        <p:txBody>
          <a:bodyPr wrap="square" lIns="0" tIns="12700" rIns="0" bIns="0" rtlCol="0" vert="horz">
            <a:spAutoFit/>
          </a:bodyPr>
          <a:lstStyle/>
          <a:p>
            <a:pPr marL="12700">
              <a:lnSpc>
                <a:spcPct val="100000"/>
              </a:lnSpc>
              <a:spcBef>
                <a:spcPts val="100"/>
              </a:spcBef>
            </a:pPr>
            <a:r>
              <a:rPr dirty="0" sz="1350" b="1">
                <a:latin typeface="Arial"/>
                <a:cs typeface="Arial"/>
              </a:rPr>
              <a:t>2.4 Mapping</a:t>
            </a:r>
            <a:r>
              <a:rPr dirty="0" sz="1350" spc="-5" b="1">
                <a:latin typeface="Arial"/>
                <a:cs typeface="Arial"/>
              </a:rPr>
              <a:t> </a:t>
            </a:r>
            <a:r>
              <a:rPr dirty="0" sz="1350" b="1">
                <a:latin typeface="Arial"/>
                <a:cs typeface="Arial"/>
              </a:rPr>
              <a:t>Data</a:t>
            </a:r>
            <a:endParaRPr sz="1350">
              <a:latin typeface="Arial"/>
              <a:cs typeface="Arial"/>
            </a:endParaRPr>
          </a:p>
          <a:p>
            <a:pPr>
              <a:lnSpc>
                <a:spcPct val="100000"/>
              </a:lnSpc>
              <a:spcBef>
                <a:spcPts val="25"/>
              </a:spcBef>
            </a:pPr>
            <a:endParaRPr sz="1700">
              <a:latin typeface="Times New Roman"/>
              <a:cs typeface="Times New Roman"/>
            </a:endParaRPr>
          </a:p>
          <a:p>
            <a:pPr marL="12700">
              <a:lnSpc>
                <a:spcPct val="100000"/>
              </a:lnSpc>
            </a:pPr>
            <a:r>
              <a:rPr dirty="0" sz="1050">
                <a:latin typeface="Arial"/>
                <a:cs typeface="Arial"/>
              </a:rPr>
              <a:t>The following maps were created to facilitate the analysis and the choice of the palace to</a:t>
            </a:r>
            <a:r>
              <a:rPr dirty="0" sz="1050" spc="-100">
                <a:latin typeface="Arial"/>
                <a:cs typeface="Arial"/>
              </a:rPr>
              <a:t> </a:t>
            </a:r>
            <a:r>
              <a:rPr dirty="0" sz="1050">
                <a:latin typeface="Arial"/>
                <a:cs typeface="Arial"/>
              </a:rPr>
              <a:t>live.</a:t>
            </a:r>
            <a:endParaRPr sz="1050">
              <a:latin typeface="Arial"/>
              <a:cs typeface="Arial"/>
            </a:endParaRPr>
          </a:p>
          <a:p>
            <a:pPr>
              <a:lnSpc>
                <a:spcPct val="100000"/>
              </a:lnSpc>
              <a:spcBef>
                <a:spcPts val="15"/>
              </a:spcBef>
            </a:pPr>
            <a:endParaRPr sz="900">
              <a:latin typeface="Times New Roman"/>
              <a:cs typeface="Times New Roman"/>
            </a:endParaRPr>
          </a:p>
          <a:p>
            <a:pPr marL="279400" marR="3177540">
              <a:lnSpc>
                <a:spcPct val="119000"/>
              </a:lnSpc>
            </a:pPr>
            <a:r>
              <a:rPr dirty="0" sz="1050">
                <a:latin typeface="Arial"/>
                <a:cs typeface="Arial"/>
              </a:rPr>
              <a:t>Manhattan map of Neighborhoods  manhattan subway metro</a:t>
            </a:r>
            <a:r>
              <a:rPr dirty="0" sz="1050" spc="-100">
                <a:latin typeface="Arial"/>
                <a:cs typeface="Arial"/>
              </a:rPr>
              <a:t> </a:t>
            </a:r>
            <a:r>
              <a:rPr dirty="0" sz="1050">
                <a:latin typeface="Arial"/>
                <a:cs typeface="Arial"/>
              </a:rPr>
              <a:t>locations  Manhattan map of places for</a:t>
            </a:r>
            <a:r>
              <a:rPr dirty="0" sz="1050" spc="-65">
                <a:latin typeface="Arial"/>
                <a:cs typeface="Arial"/>
              </a:rPr>
              <a:t> </a:t>
            </a:r>
            <a:r>
              <a:rPr dirty="0" sz="1050">
                <a:latin typeface="Arial"/>
                <a:cs typeface="Arial"/>
              </a:rPr>
              <a:t>rent</a:t>
            </a:r>
            <a:endParaRPr sz="1050">
              <a:latin typeface="Arial"/>
              <a:cs typeface="Arial"/>
            </a:endParaRPr>
          </a:p>
          <a:p>
            <a:pPr marL="279400" marR="1435735">
              <a:lnSpc>
                <a:spcPct val="119000"/>
              </a:lnSpc>
            </a:pPr>
            <a:r>
              <a:rPr dirty="0" sz="1050">
                <a:latin typeface="Arial"/>
                <a:cs typeface="Arial"/>
              </a:rPr>
              <a:t>Manhattan map of clustered venues and neighborhoods  Combined maps of Manhattan rent places with subway</a:t>
            </a:r>
            <a:r>
              <a:rPr dirty="0" sz="1050" spc="-100">
                <a:latin typeface="Arial"/>
                <a:cs typeface="Arial"/>
              </a:rPr>
              <a:t> </a:t>
            </a:r>
            <a:r>
              <a:rPr dirty="0" sz="1050">
                <a:latin typeface="Arial"/>
                <a:cs typeface="Arial"/>
              </a:rPr>
              <a:t>locations</a:t>
            </a:r>
            <a:endParaRPr sz="1050">
              <a:latin typeface="Arial"/>
              <a:cs typeface="Arial"/>
            </a:endParaRPr>
          </a:p>
          <a:p>
            <a:pPr marL="279400">
              <a:lnSpc>
                <a:spcPct val="100000"/>
              </a:lnSpc>
              <a:spcBef>
                <a:spcPts val="240"/>
              </a:spcBef>
            </a:pPr>
            <a:r>
              <a:rPr dirty="0" sz="1050">
                <a:latin typeface="Arial"/>
                <a:cs typeface="Arial"/>
              </a:rPr>
              <a:t>Combined maps of Manhattan rent places with subway locations and venues</a:t>
            </a:r>
            <a:r>
              <a:rPr dirty="0" sz="1050" spc="-65">
                <a:latin typeface="Arial"/>
                <a:cs typeface="Arial"/>
              </a:rPr>
              <a:t> </a:t>
            </a:r>
            <a:r>
              <a:rPr dirty="0" sz="1050">
                <a:latin typeface="Arial"/>
                <a:cs typeface="Arial"/>
              </a:rPr>
              <a:t>clusters</a:t>
            </a:r>
            <a:endParaRPr sz="1050">
              <a:latin typeface="Arial"/>
              <a:cs typeface="Arial"/>
            </a:endParaRPr>
          </a:p>
        </p:txBody>
      </p:sp>
      <p:sp>
        <p:nvSpPr>
          <p:cNvPr id="17" name="object 17"/>
          <p:cNvSpPr/>
          <p:nvPr/>
        </p:nvSpPr>
        <p:spPr>
          <a:xfrm>
            <a:off x="1520824" y="865504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289"/>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7614" y="24003"/>
                </a:lnTo>
                <a:lnTo>
                  <a:pt x="36652" y="26289"/>
                </a:lnTo>
                <a:lnTo>
                  <a:pt x="35680" y="28670"/>
                </a:lnTo>
                <a:lnTo>
                  <a:pt x="34309" y="30765"/>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8" name="object 18"/>
          <p:cNvSpPr/>
          <p:nvPr/>
        </p:nvSpPr>
        <p:spPr>
          <a:xfrm>
            <a:off x="1520824" y="884554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19" name="object 19"/>
          <p:cNvSpPr/>
          <p:nvPr/>
        </p:nvSpPr>
        <p:spPr>
          <a:xfrm>
            <a:off x="1520824" y="903604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289"/>
                </a:lnTo>
                <a:lnTo>
                  <a:pt x="485" y="24003"/>
                </a:lnTo>
                <a:lnTo>
                  <a:pt x="0" y="21621"/>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621"/>
                </a:lnTo>
                <a:lnTo>
                  <a:pt x="37614" y="24003"/>
                </a:lnTo>
                <a:lnTo>
                  <a:pt x="36652" y="26289"/>
                </a:lnTo>
                <a:lnTo>
                  <a:pt x="35680" y="28670"/>
                </a:lnTo>
                <a:lnTo>
                  <a:pt x="34309" y="30765"/>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20" name="object 20"/>
          <p:cNvSpPr/>
          <p:nvPr/>
        </p:nvSpPr>
        <p:spPr>
          <a:xfrm>
            <a:off x="1520824" y="9417040"/>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289"/>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21" name="object 21"/>
          <p:cNvSpPr txBox="1"/>
          <p:nvPr/>
        </p:nvSpPr>
        <p:spPr>
          <a:xfrm>
            <a:off x="1381174" y="5803985"/>
            <a:ext cx="5852160" cy="3709670"/>
          </a:xfrm>
          <a:prstGeom prst="rect">
            <a:avLst/>
          </a:prstGeom>
        </p:spPr>
        <p:txBody>
          <a:bodyPr wrap="square" lIns="0" tIns="12700" rIns="0" bIns="0" rtlCol="0" vert="horz">
            <a:spAutoFit/>
          </a:bodyPr>
          <a:lstStyle/>
          <a:p>
            <a:pPr marL="12700">
              <a:lnSpc>
                <a:spcPct val="100000"/>
              </a:lnSpc>
              <a:spcBef>
                <a:spcPts val="100"/>
              </a:spcBef>
            </a:pPr>
            <a:r>
              <a:rPr dirty="0" sz="1650" b="1">
                <a:latin typeface="Arial"/>
                <a:cs typeface="Arial"/>
              </a:rPr>
              <a:t>3.</a:t>
            </a:r>
            <a:r>
              <a:rPr dirty="0" sz="1650" spc="-10" b="1">
                <a:latin typeface="Arial"/>
                <a:cs typeface="Arial"/>
              </a:rPr>
              <a:t> </a:t>
            </a:r>
            <a:r>
              <a:rPr dirty="0" sz="1650" b="1">
                <a:latin typeface="Arial"/>
                <a:cs typeface="Arial"/>
              </a:rPr>
              <a:t>Methodology</a:t>
            </a:r>
            <a:endParaRPr sz="1650">
              <a:latin typeface="Arial"/>
              <a:cs typeface="Arial"/>
            </a:endParaRPr>
          </a:p>
          <a:p>
            <a:pPr>
              <a:lnSpc>
                <a:spcPct val="100000"/>
              </a:lnSpc>
              <a:spcBef>
                <a:spcPts val="20"/>
              </a:spcBef>
            </a:pPr>
            <a:endParaRPr sz="2300">
              <a:latin typeface="Times New Roman"/>
              <a:cs typeface="Times New Roman"/>
            </a:endParaRPr>
          </a:p>
          <a:p>
            <a:pPr marL="12700">
              <a:lnSpc>
                <a:spcPct val="100000"/>
              </a:lnSpc>
              <a:spcBef>
                <a:spcPts val="5"/>
              </a:spcBef>
            </a:pPr>
            <a:r>
              <a:rPr dirty="0" sz="1350" b="1">
                <a:latin typeface="Arial"/>
                <a:cs typeface="Arial"/>
              </a:rPr>
              <a:t>3.1 Process steps and strategy to resolve the</a:t>
            </a:r>
            <a:r>
              <a:rPr dirty="0" sz="1350" spc="-25" b="1">
                <a:latin typeface="Arial"/>
                <a:cs typeface="Arial"/>
              </a:rPr>
              <a:t> </a:t>
            </a:r>
            <a:r>
              <a:rPr dirty="0" sz="1350" b="1">
                <a:latin typeface="Arial"/>
                <a:cs typeface="Arial"/>
              </a:rPr>
              <a:t>problem</a:t>
            </a:r>
            <a:endParaRPr sz="1350">
              <a:latin typeface="Arial"/>
              <a:cs typeface="Arial"/>
            </a:endParaRPr>
          </a:p>
          <a:p>
            <a:pPr>
              <a:lnSpc>
                <a:spcPct val="100000"/>
              </a:lnSpc>
              <a:spcBef>
                <a:spcPts val="15"/>
              </a:spcBef>
            </a:pPr>
            <a:endParaRPr sz="1500">
              <a:latin typeface="Times New Roman"/>
              <a:cs typeface="Times New Roman"/>
            </a:endParaRPr>
          </a:p>
          <a:p>
            <a:pPr marL="12700" marR="5080">
              <a:lnSpc>
                <a:spcPct val="119000"/>
              </a:lnSpc>
            </a:pPr>
            <a:r>
              <a:rPr dirty="0" sz="1050">
                <a:latin typeface="Arial"/>
                <a:cs typeface="Arial"/>
              </a:rPr>
              <a:t>The strategy is based on mapping the above described data in section 2.0, in order to facilitate the  choice of at least two candidate places for rent. The choice is made based on the demands  imposed : location near a </a:t>
            </a:r>
            <a:r>
              <a:rPr dirty="0" sz="1050" spc="-15">
                <a:latin typeface="Arial"/>
                <a:cs typeface="Arial"/>
              </a:rPr>
              <a:t>subway, </a:t>
            </a:r>
            <a:r>
              <a:rPr dirty="0" sz="1050">
                <a:latin typeface="Arial"/>
                <a:cs typeface="Arial"/>
              </a:rPr>
              <a:t>rental price and similar venues to Singapore. This visual  approach and maps with popups labels allow quick identification of location, price and feature,</a:t>
            </a:r>
            <a:r>
              <a:rPr dirty="0" sz="1050" spc="-100">
                <a:latin typeface="Arial"/>
                <a:cs typeface="Arial"/>
              </a:rPr>
              <a:t> </a:t>
            </a:r>
            <a:r>
              <a:rPr dirty="0" sz="1050">
                <a:latin typeface="Arial"/>
                <a:cs typeface="Arial"/>
              </a:rPr>
              <a:t>thus  making the selection very</a:t>
            </a:r>
            <a:r>
              <a:rPr dirty="0" sz="1050" spc="-5">
                <a:latin typeface="Arial"/>
                <a:cs typeface="Arial"/>
              </a:rPr>
              <a:t> </a:t>
            </a:r>
            <a:r>
              <a:rPr dirty="0" sz="1050" spc="-20">
                <a:latin typeface="Arial"/>
                <a:cs typeface="Arial"/>
              </a:rPr>
              <a:t>easy.</a:t>
            </a:r>
            <a:endParaRPr sz="1050">
              <a:latin typeface="Arial"/>
              <a:cs typeface="Arial"/>
            </a:endParaRPr>
          </a:p>
          <a:p>
            <a:pPr>
              <a:lnSpc>
                <a:spcPct val="100000"/>
              </a:lnSpc>
            </a:pPr>
            <a:endParaRPr sz="1100">
              <a:latin typeface="Times New Roman"/>
              <a:cs typeface="Times New Roman"/>
            </a:endParaRPr>
          </a:p>
          <a:p>
            <a:pPr>
              <a:lnSpc>
                <a:spcPct val="100000"/>
              </a:lnSpc>
              <a:spcBef>
                <a:spcPts val="25"/>
              </a:spcBef>
            </a:pPr>
            <a:endParaRPr sz="1500">
              <a:latin typeface="Times New Roman"/>
              <a:cs typeface="Times New Roman"/>
            </a:endParaRPr>
          </a:p>
          <a:p>
            <a:pPr marL="12700">
              <a:lnSpc>
                <a:spcPct val="100000"/>
              </a:lnSpc>
            </a:pPr>
            <a:r>
              <a:rPr dirty="0" sz="1050" b="1">
                <a:latin typeface="Arial"/>
                <a:cs typeface="Arial"/>
              </a:rPr>
              <a:t>Answer the key questions to make a</a:t>
            </a:r>
            <a:r>
              <a:rPr dirty="0" sz="1050" spc="-10" b="1">
                <a:latin typeface="Arial"/>
                <a:cs typeface="Arial"/>
              </a:rPr>
              <a:t> </a:t>
            </a:r>
            <a:r>
              <a:rPr dirty="0" sz="1050" b="1">
                <a:latin typeface="Arial"/>
                <a:cs typeface="Arial"/>
              </a:rPr>
              <a:t>decision</a:t>
            </a:r>
            <a:endParaRPr sz="1050">
              <a:latin typeface="Arial"/>
              <a:cs typeface="Arial"/>
            </a:endParaRPr>
          </a:p>
          <a:p>
            <a:pPr>
              <a:lnSpc>
                <a:spcPct val="100000"/>
              </a:lnSpc>
            </a:pPr>
            <a:endParaRPr sz="1500">
              <a:latin typeface="Times New Roman"/>
              <a:cs typeface="Times New Roman"/>
            </a:endParaRPr>
          </a:p>
          <a:p>
            <a:pPr marL="279400" marR="109220">
              <a:lnSpc>
                <a:spcPct val="119000"/>
              </a:lnSpc>
            </a:pPr>
            <a:r>
              <a:rPr dirty="0" sz="1050">
                <a:latin typeface="Arial"/>
                <a:cs typeface="Arial"/>
              </a:rPr>
              <a:t>what is the cost of rent (per square ft) around a mile radius from each subway metro</a:t>
            </a:r>
            <a:r>
              <a:rPr dirty="0" sz="1050" spc="-100">
                <a:latin typeface="Arial"/>
                <a:cs typeface="Arial"/>
              </a:rPr>
              <a:t> </a:t>
            </a:r>
            <a:r>
              <a:rPr dirty="0" sz="1050">
                <a:latin typeface="Arial"/>
                <a:cs typeface="Arial"/>
              </a:rPr>
              <a:t>station?  what is the area of Manhattan with best rental pricing that meets criteria</a:t>
            </a:r>
            <a:r>
              <a:rPr dirty="0" sz="1050" spc="-55">
                <a:latin typeface="Arial"/>
                <a:cs typeface="Arial"/>
              </a:rPr>
              <a:t> </a:t>
            </a:r>
            <a:r>
              <a:rPr dirty="0" sz="1050">
                <a:latin typeface="Arial"/>
                <a:cs typeface="Arial"/>
              </a:rPr>
              <a:t>established?</a:t>
            </a:r>
            <a:endParaRPr sz="1050">
              <a:latin typeface="Arial"/>
              <a:cs typeface="Arial"/>
            </a:endParaRPr>
          </a:p>
          <a:p>
            <a:pPr marL="279400" marR="8255">
              <a:lnSpc>
                <a:spcPct val="119000"/>
              </a:lnSpc>
            </a:pPr>
            <a:r>
              <a:rPr dirty="0" sz="1050">
                <a:latin typeface="Arial"/>
                <a:cs typeface="Arial"/>
              </a:rPr>
              <a:t>what is the distance from work place ( assume: Park </a:t>
            </a:r>
            <a:r>
              <a:rPr dirty="0" sz="1050" spc="-10">
                <a:latin typeface="Arial"/>
                <a:cs typeface="Arial"/>
              </a:rPr>
              <a:t>Ave </a:t>
            </a:r>
            <a:r>
              <a:rPr dirty="0" sz="1050">
                <a:latin typeface="Arial"/>
                <a:cs typeface="Arial"/>
              </a:rPr>
              <a:t>and 53 rd St) and the tentative</a:t>
            </a:r>
            <a:r>
              <a:rPr dirty="0" sz="1050" spc="-80">
                <a:latin typeface="Arial"/>
                <a:cs typeface="Arial"/>
              </a:rPr>
              <a:t> </a:t>
            </a:r>
            <a:r>
              <a:rPr dirty="0" sz="1050">
                <a:latin typeface="Arial"/>
                <a:cs typeface="Arial"/>
              </a:rPr>
              <a:t>future  home?</a:t>
            </a:r>
            <a:endParaRPr sz="1050">
              <a:latin typeface="Arial"/>
              <a:cs typeface="Arial"/>
            </a:endParaRPr>
          </a:p>
          <a:p>
            <a:pPr marL="279400">
              <a:lnSpc>
                <a:spcPct val="100000"/>
              </a:lnSpc>
              <a:spcBef>
                <a:spcPts val="240"/>
              </a:spcBef>
            </a:pPr>
            <a:r>
              <a:rPr dirty="0" sz="1050">
                <a:latin typeface="Arial"/>
                <a:cs typeface="Arial"/>
              </a:rPr>
              <a:t>what are the venues of the two best places to live? How the prices</a:t>
            </a:r>
            <a:r>
              <a:rPr dirty="0" sz="1050" spc="-35">
                <a:latin typeface="Arial"/>
                <a:cs typeface="Arial"/>
              </a:rPr>
              <a:t> </a:t>
            </a:r>
            <a:r>
              <a:rPr dirty="0" sz="1050">
                <a:latin typeface="Arial"/>
                <a:cs typeface="Arial"/>
              </a:rPr>
              <a:t>compare?</a:t>
            </a:r>
            <a:endParaRPr sz="1050">
              <a:latin typeface="Arial"/>
              <a:cs typeface="Arial"/>
            </a:endParaRPr>
          </a:p>
        </p:txBody>
      </p:sp>
      <p:sp>
        <p:nvSpPr>
          <p:cNvPr id="22" name="object 22"/>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3" name="object 23"/>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p:nvPr/>
        </p:nvSpPr>
        <p:spPr>
          <a:xfrm>
            <a:off x="1520824" y="454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384"/>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4" name="object 4"/>
          <p:cNvSpPr/>
          <p:nvPr/>
        </p:nvSpPr>
        <p:spPr>
          <a:xfrm>
            <a:off x="1520824" y="6445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289"/>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7614" y="24003"/>
                </a:lnTo>
                <a:lnTo>
                  <a:pt x="36652" y="26289"/>
                </a:lnTo>
                <a:lnTo>
                  <a:pt x="35680" y="28670"/>
                </a:lnTo>
                <a:lnTo>
                  <a:pt x="34309" y="30765"/>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5" name="object 5"/>
          <p:cNvSpPr/>
          <p:nvPr/>
        </p:nvSpPr>
        <p:spPr>
          <a:xfrm>
            <a:off x="1520824" y="835015"/>
            <a:ext cx="38100" cy="38100"/>
          </a:xfrm>
          <a:custGeom>
            <a:avLst/>
            <a:gdLst/>
            <a:ahLst/>
            <a:cxnLst/>
            <a:rect l="l" t="t" r="r" b="b"/>
            <a:pathLst>
              <a:path w="38100" h="38100">
                <a:moveTo>
                  <a:pt x="21574" y="38100"/>
                </a:moveTo>
                <a:lnTo>
                  <a:pt x="16525" y="38100"/>
                </a:lnTo>
                <a:lnTo>
                  <a:pt x="14097" y="37623"/>
                </a:lnTo>
                <a:lnTo>
                  <a:pt x="9429" y="35718"/>
                </a:lnTo>
                <a:lnTo>
                  <a:pt x="7362" y="34290"/>
                </a:lnTo>
                <a:lnTo>
                  <a:pt x="5581" y="32480"/>
                </a:lnTo>
                <a:lnTo>
                  <a:pt x="3790" y="30765"/>
                </a:lnTo>
                <a:lnTo>
                  <a:pt x="2419" y="28670"/>
                </a:lnTo>
                <a:lnTo>
                  <a:pt x="1447" y="26289"/>
                </a:lnTo>
                <a:lnTo>
                  <a:pt x="485" y="24003"/>
                </a:lnTo>
                <a:lnTo>
                  <a:pt x="0" y="21526"/>
                </a:lnTo>
                <a:lnTo>
                  <a:pt x="0" y="16478"/>
                </a:lnTo>
                <a:lnTo>
                  <a:pt x="5581" y="5619"/>
                </a:lnTo>
                <a:lnTo>
                  <a:pt x="7362" y="3810"/>
                </a:lnTo>
                <a:lnTo>
                  <a:pt x="9429" y="2381"/>
                </a:lnTo>
                <a:lnTo>
                  <a:pt x="14097" y="476"/>
                </a:lnTo>
                <a:lnTo>
                  <a:pt x="16525" y="0"/>
                </a:lnTo>
                <a:lnTo>
                  <a:pt x="21574" y="0"/>
                </a:lnTo>
                <a:lnTo>
                  <a:pt x="24003" y="476"/>
                </a:lnTo>
                <a:lnTo>
                  <a:pt x="28670" y="2381"/>
                </a:lnTo>
                <a:lnTo>
                  <a:pt x="30737" y="3810"/>
                </a:lnTo>
                <a:lnTo>
                  <a:pt x="32518" y="5619"/>
                </a:lnTo>
                <a:lnTo>
                  <a:pt x="34309" y="7334"/>
                </a:lnTo>
                <a:lnTo>
                  <a:pt x="35680" y="9429"/>
                </a:lnTo>
                <a:lnTo>
                  <a:pt x="36652" y="11715"/>
                </a:lnTo>
                <a:lnTo>
                  <a:pt x="37614" y="14097"/>
                </a:lnTo>
                <a:lnTo>
                  <a:pt x="38100" y="16478"/>
                </a:lnTo>
                <a:lnTo>
                  <a:pt x="38100" y="21526"/>
                </a:lnTo>
                <a:lnTo>
                  <a:pt x="37614" y="24003"/>
                </a:lnTo>
                <a:lnTo>
                  <a:pt x="36652" y="26289"/>
                </a:lnTo>
                <a:lnTo>
                  <a:pt x="35680" y="28670"/>
                </a:lnTo>
                <a:lnTo>
                  <a:pt x="34309" y="30765"/>
                </a:lnTo>
                <a:lnTo>
                  <a:pt x="32518" y="32480"/>
                </a:lnTo>
                <a:lnTo>
                  <a:pt x="30737" y="34290"/>
                </a:lnTo>
                <a:lnTo>
                  <a:pt x="28670" y="35718"/>
                </a:lnTo>
                <a:lnTo>
                  <a:pt x="24003" y="37623"/>
                </a:lnTo>
                <a:lnTo>
                  <a:pt x="21574" y="38100"/>
                </a:lnTo>
                <a:close/>
              </a:path>
            </a:pathLst>
          </a:custGeom>
          <a:solidFill>
            <a:srgbClr val="000000"/>
          </a:solidFill>
        </p:spPr>
        <p:txBody>
          <a:bodyPr wrap="square" lIns="0" tIns="0" rIns="0" bIns="0" rtlCol="0"/>
          <a:lstStyle/>
          <a:p/>
        </p:txBody>
      </p:sp>
      <p:sp>
        <p:nvSpPr>
          <p:cNvPr id="6" name="object 6"/>
          <p:cNvSpPr txBox="1"/>
          <p:nvPr/>
        </p:nvSpPr>
        <p:spPr>
          <a:xfrm>
            <a:off x="1647874" y="105598"/>
            <a:ext cx="5007610" cy="826135"/>
          </a:xfrm>
          <a:prstGeom prst="rect">
            <a:avLst/>
          </a:prstGeom>
        </p:spPr>
        <p:txBody>
          <a:bodyPr wrap="square" lIns="0" tIns="71755" rIns="0" bIns="0" rtlCol="0" vert="horz">
            <a:spAutoFit/>
          </a:bodyPr>
          <a:lstStyle/>
          <a:p>
            <a:pPr marL="1944370">
              <a:lnSpc>
                <a:spcPct val="100000"/>
              </a:lnSpc>
              <a:spcBef>
                <a:spcPts val="565"/>
              </a:spcBef>
            </a:pPr>
            <a:r>
              <a:rPr dirty="0" sz="800">
                <a:latin typeface="Arial"/>
                <a:cs typeface="Arial"/>
              </a:rPr>
              <a:t>Battle of Neighborhoods</a:t>
            </a:r>
            <a:r>
              <a:rPr dirty="0" sz="800" spc="-100">
                <a:latin typeface="Arial"/>
                <a:cs typeface="Arial"/>
              </a:rPr>
              <a:t> </a:t>
            </a:r>
            <a:r>
              <a:rPr dirty="0" sz="800">
                <a:latin typeface="Arial"/>
                <a:cs typeface="Arial"/>
              </a:rPr>
              <a:t>Report</a:t>
            </a:r>
            <a:endParaRPr sz="800">
              <a:latin typeface="Arial"/>
              <a:cs typeface="Arial"/>
            </a:endParaRPr>
          </a:p>
          <a:p>
            <a:pPr marL="12700" marR="5080">
              <a:lnSpc>
                <a:spcPct val="119000"/>
              </a:lnSpc>
              <a:spcBef>
                <a:spcPts val="380"/>
              </a:spcBef>
            </a:pPr>
            <a:r>
              <a:rPr dirty="0" sz="1050">
                <a:latin typeface="Arial"/>
                <a:cs typeface="Arial"/>
              </a:rPr>
              <a:t>how venues distribute among Manhattan neighborhoods and around metro</a:t>
            </a:r>
            <a:r>
              <a:rPr dirty="0" sz="1050" spc="-100">
                <a:latin typeface="Arial"/>
                <a:cs typeface="Arial"/>
              </a:rPr>
              <a:t> </a:t>
            </a:r>
            <a:r>
              <a:rPr dirty="0" sz="1050">
                <a:latin typeface="Arial"/>
                <a:cs typeface="Arial"/>
              </a:rPr>
              <a:t>stations?  are there </a:t>
            </a:r>
            <a:r>
              <a:rPr dirty="0" sz="1050" spc="-5">
                <a:latin typeface="Arial"/>
                <a:cs typeface="Arial"/>
              </a:rPr>
              <a:t>tradeoffs </a:t>
            </a:r>
            <a:r>
              <a:rPr dirty="0" sz="1050">
                <a:latin typeface="Arial"/>
                <a:cs typeface="Arial"/>
              </a:rPr>
              <a:t>between size and price and</a:t>
            </a:r>
            <a:r>
              <a:rPr dirty="0" sz="1050" spc="-10">
                <a:latin typeface="Arial"/>
                <a:cs typeface="Arial"/>
              </a:rPr>
              <a:t> </a:t>
            </a:r>
            <a:r>
              <a:rPr dirty="0" sz="1050">
                <a:latin typeface="Arial"/>
                <a:cs typeface="Arial"/>
              </a:rPr>
              <a:t>location?</a:t>
            </a:r>
            <a:endParaRPr sz="1050">
              <a:latin typeface="Arial"/>
              <a:cs typeface="Arial"/>
            </a:endParaRPr>
          </a:p>
          <a:p>
            <a:pPr marL="12700">
              <a:lnSpc>
                <a:spcPct val="100000"/>
              </a:lnSpc>
              <a:spcBef>
                <a:spcPts val="240"/>
              </a:spcBef>
            </a:pPr>
            <a:r>
              <a:rPr dirty="0" sz="1050">
                <a:latin typeface="Arial"/>
                <a:cs typeface="Arial"/>
              </a:rPr>
              <a:t>any other interesting statistical data findings of the real estate and overall</a:t>
            </a:r>
            <a:r>
              <a:rPr dirty="0" sz="1050" spc="-60">
                <a:latin typeface="Arial"/>
                <a:cs typeface="Arial"/>
              </a:rPr>
              <a:t> </a:t>
            </a:r>
            <a:r>
              <a:rPr dirty="0" sz="1050">
                <a:latin typeface="Arial"/>
                <a:cs typeface="Arial"/>
              </a:rPr>
              <a:t>data?</a:t>
            </a:r>
            <a:endParaRPr sz="1050">
              <a:latin typeface="Arial"/>
              <a:cs typeface="Arial"/>
            </a:endParaRPr>
          </a:p>
        </p:txBody>
      </p:sp>
      <p:sp>
        <p:nvSpPr>
          <p:cNvPr id="7" name="object 7"/>
          <p:cNvSpPr txBox="1"/>
          <p:nvPr/>
        </p:nvSpPr>
        <p:spPr>
          <a:xfrm>
            <a:off x="1381174" y="1365239"/>
            <a:ext cx="5255895" cy="402590"/>
          </a:xfrm>
          <a:prstGeom prst="rect">
            <a:avLst/>
          </a:prstGeom>
        </p:spPr>
        <p:txBody>
          <a:bodyPr wrap="square" lIns="0" tIns="46990" rIns="0" bIns="0" rtlCol="0" vert="horz">
            <a:spAutoFit/>
          </a:bodyPr>
          <a:lstStyle/>
          <a:p>
            <a:pPr marL="12700" marR="5080">
              <a:lnSpc>
                <a:spcPts val="1350"/>
              </a:lnSpc>
              <a:spcBef>
                <a:spcPts val="370"/>
              </a:spcBef>
            </a:pPr>
            <a:r>
              <a:rPr dirty="0" sz="1350" b="1">
                <a:latin typeface="Arial"/>
                <a:cs typeface="Arial"/>
              </a:rPr>
              <a:t>3.2 Data Science Methods, machine learning, mapping tools</a:t>
            </a:r>
            <a:r>
              <a:rPr dirty="0" sz="1350" spc="-100" b="1">
                <a:latin typeface="Arial"/>
                <a:cs typeface="Arial"/>
              </a:rPr>
              <a:t> </a:t>
            </a:r>
            <a:r>
              <a:rPr dirty="0" sz="1350" b="1">
                <a:latin typeface="Arial"/>
                <a:cs typeface="Arial"/>
              </a:rPr>
              <a:t>and  exploratory data</a:t>
            </a:r>
            <a:r>
              <a:rPr dirty="0" sz="1350" spc="-5" b="1">
                <a:latin typeface="Arial"/>
                <a:cs typeface="Arial"/>
              </a:rPr>
              <a:t> </a:t>
            </a:r>
            <a:r>
              <a:rPr dirty="0" sz="1350" b="1">
                <a:latin typeface="Arial"/>
                <a:cs typeface="Arial"/>
              </a:rPr>
              <a:t>analysis</a:t>
            </a:r>
            <a:endParaRPr sz="1350">
              <a:latin typeface="Arial"/>
              <a:cs typeface="Arial"/>
            </a:endParaRPr>
          </a:p>
        </p:txBody>
      </p:sp>
      <p:sp>
        <p:nvSpPr>
          <p:cNvPr id="8" name="object 8"/>
          <p:cNvSpPr txBox="1"/>
          <p:nvPr/>
        </p:nvSpPr>
        <p:spPr>
          <a:xfrm>
            <a:off x="761453" y="1974839"/>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[2]:</a:t>
            </a:r>
            <a:endParaRPr sz="1050">
              <a:latin typeface="Arial"/>
              <a:cs typeface="Arial"/>
            </a:endParaRPr>
          </a:p>
        </p:txBody>
      </p:sp>
      <p:sp>
        <p:nvSpPr>
          <p:cNvPr id="9" name="object 9"/>
          <p:cNvSpPr/>
          <p:nvPr/>
        </p:nvSpPr>
        <p:spPr>
          <a:xfrm>
            <a:off x="1344611" y="1935152"/>
            <a:ext cx="6010275" cy="2562225"/>
          </a:xfrm>
          <a:custGeom>
            <a:avLst/>
            <a:gdLst/>
            <a:ahLst/>
            <a:cxnLst/>
            <a:rect l="l" t="t" r="r" b="b"/>
            <a:pathLst>
              <a:path w="6010275" h="2562225">
                <a:moveTo>
                  <a:pt x="0" y="254793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2547937"/>
                </a:lnTo>
                <a:lnTo>
                  <a:pt x="6010275" y="2549842"/>
                </a:lnTo>
                <a:lnTo>
                  <a:pt x="6009913" y="2551652"/>
                </a:lnTo>
                <a:lnTo>
                  <a:pt x="6009189" y="2553366"/>
                </a:lnTo>
                <a:lnTo>
                  <a:pt x="6008465" y="2555176"/>
                </a:lnTo>
                <a:lnTo>
                  <a:pt x="5997882" y="2562225"/>
                </a:lnTo>
                <a:lnTo>
                  <a:pt x="5995987" y="2562225"/>
                </a:lnTo>
                <a:lnTo>
                  <a:pt x="14287" y="2562225"/>
                </a:lnTo>
                <a:lnTo>
                  <a:pt x="12392" y="2562225"/>
                </a:lnTo>
                <a:lnTo>
                  <a:pt x="10572" y="2561844"/>
                </a:lnTo>
                <a:lnTo>
                  <a:pt x="1085" y="2553366"/>
                </a:lnTo>
                <a:lnTo>
                  <a:pt x="361" y="2551652"/>
                </a:lnTo>
                <a:lnTo>
                  <a:pt x="0" y="2549842"/>
                </a:lnTo>
                <a:lnTo>
                  <a:pt x="0" y="2547937"/>
                </a:lnTo>
                <a:close/>
              </a:path>
            </a:pathLst>
          </a:custGeom>
          <a:ln w="9525">
            <a:solidFill>
              <a:srgbClr val="CFCFCF"/>
            </a:solidFill>
          </a:ln>
        </p:spPr>
        <p:txBody>
          <a:bodyPr wrap="square" lIns="0" tIns="0" rIns="0" bIns="0" rtlCol="0"/>
          <a:lstStyle/>
          <a:p/>
        </p:txBody>
      </p:sp>
      <p:sp>
        <p:nvSpPr>
          <p:cNvPr id="10" name="object 10"/>
          <p:cNvSpPr txBox="1"/>
          <p:nvPr/>
        </p:nvSpPr>
        <p:spPr>
          <a:xfrm>
            <a:off x="761453" y="4927589"/>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[3]:</a:t>
            </a:r>
            <a:endParaRPr sz="1050">
              <a:latin typeface="Arial"/>
              <a:cs typeface="Arial"/>
            </a:endParaRPr>
          </a:p>
        </p:txBody>
      </p:sp>
      <p:sp>
        <p:nvSpPr>
          <p:cNvPr id="11" name="object 11"/>
          <p:cNvSpPr/>
          <p:nvPr/>
        </p:nvSpPr>
        <p:spPr>
          <a:xfrm>
            <a:off x="1344611" y="4887902"/>
            <a:ext cx="6010275" cy="1276350"/>
          </a:xfrm>
          <a:custGeom>
            <a:avLst/>
            <a:gdLst/>
            <a:ahLst/>
            <a:cxnLst/>
            <a:rect l="l" t="t" r="r" b="b"/>
            <a:pathLst>
              <a:path w="6010275" h="1276350">
                <a:moveTo>
                  <a:pt x="0" y="126206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1262062"/>
                </a:lnTo>
                <a:lnTo>
                  <a:pt x="6010275" y="1263967"/>
                </a:lnTo>
                <a:lnTo>
                  <a:pt x="6009913" y="1265777"/>
                </a:lnTo>
                <a:lnTo>
                  <a:pt x="6009189" y="1267491"/>
                </a:lnTo>
                <a:lnTo>
                  <a:pt x="6008465" y="1269301"/>
                </a:lnTo>
                <a:lnTo>
                  <a:pt x="5997882" y="1276350"/>
                </a:lnTo>
                <a:lnTo>
                  <a:pt x="5995987" y="1276350"/>
                </a:lnTo>
                <a:lnTo>
                  <a:pt x="14287" y="1276350"/>
                </a:lnTo>
                <a:lnTo>
                  <a:pt x="12392" y="1276350"/>
                </a:lnTo>
                <a:lnTo>
                  <a:pt x="10572" y="1275969"/>
                </a:lnTo>
                <a:lnTo>
                  <a:pt x="1085" y="1267491"/>
                </a:lnTo>
                <a:lnTo>
                  <a:pt x="361" y="1265777"/>
                </a:lnTo>
                <a:lnTo>
                  <a:pt x="0" y="1263967"/>
                </a:lnTo>
                <a:lnTo>
                  <a:pt x="0" y="1262062"/>
                </a:lnTo>
                <a:close/>
              </a:path>
            </a:pathLst>
          </a:custGeom>
          <a:ln w="9525">
            <a:solidFill>
              <a:srgbClr val="CFCFCF"/>
            </a:solidFill>
          </a:ln>
        </p:spPr>
        <p:txBody>
          <a:bodyPr wrap="square" lIns="0" tIns="0" rIns="0" bIns="0" rtlCol="0"/>
          <a:lstStyle/>
          <a:p/>
        </p:txBody>
      </p:sp>
      <p:sp>
        <p:nvSpPr>
          <p:cNvPr id="12" name="object 12"/>
          <p:cNvSpPr txBox="1"/>
          <p:nvPr/>
        </p:nvSpPr>
        <p:spPr>
          <a:xfrm>
            <a:off x="761453" y="8480414"/>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[4]:</a:t>
            </a:r>
            <a:endParaRPr sz="1050">
              <a:latin typeface="Arial"/>
              <a:cs typeface="Arial"/>
            </a:endParaRPr>
          </a:p>
        </p:txBody>
      </p:sp>
      <p:sp>
        <p:nvSpPr>
          <p:cNvPr id="13" name="object 13"/>
          <p:cNvSpPr/>
          <p:nvPr/>
        </p:nvSpPr>
        <p:spPr>
          <a:xfrm>
            <a:off x="1344611" y="8440727"/>
            <a:ext cx="6010275" cy="457200"/>
          </a:xfrm>
          <a:custGeom>
            <a:avLst/>
            <a:gdLst/>
            <a:ahLst/>
            <a:cxnLst/>
            <a:rect l="l" t="t" r="r" b="b"/>
            <a:pathLst>
              <a:path w="6010275" h="457200">
                <a:moveTo>
                  <a:pt x="0" y="44291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442912"/>
                </a:lnTo>
                <a:lnTo>
                  <a:pt x="6010275" y="444817"/>
                </a:lnTo>
                <a:lnTo>
                  <a:pt x="6009913" y="446627"/>
                </a:lnTo>
                <a:lnTo>
                  <a:pt x="6009189" y="448341"/>
                </a:lnTo>
                <a:lnTo>
                  <a:pt x="6008465" y="450151"/>
                </a:lnTo>
                <a:lnTo>
                  <a:pt x="5997882" y="457200"/>
                </a:lnTo>
                <a:lnTo>
                  <a:pt x="5995987" y="457200"/>
                </a:lnTo>
                <a:lnTo>
                  <a:pt x="14287" y="457200"/>
                </a:lnTo>
                <a:lnTo>
                  <a:pt x="12392" y="457200"/>
                </a:lnTo>
                <a:lnTo>
                  <a:pt x="10572" y="456819"/>
                </a:lnTo>
                <a:lnTo>
                  <a:pt x="1085" y="448341"/>
                </a:lnTo>
                <a:lnTo>
                  <a:pt x="361" y="446627"/>
                </a:lnTo>
                <a:lnTo>
                  <a:pt x="0" y="444817"/>
                </a:lnTo>
                <a:lnTo>
                  <a:pt x="0" y="442912"/>
                </a:lnTo>
                <a:close/>
              </a:path>
            </a:pathLst>
          </a:custGeom>
          <a:ln w="9525">
            <a:solidFill>
              <a:srgbClr val="CFCFCF"/>
            </a:solidFill>
          </a:ln>
        </p:spPr>
        <p:txBody>
          <a:bodyPr wrap="square" lIns="0" tIns="0" rIns="0" bIns="0" rtlCol="0"/>
          <a:lstStyle/>
          <a:p/>
        </p:txBody>
      </p:sp>
      <p:sp>
        <p:nvSpPr>
          <p:cNvPr id="14" name="object 14"/>
          <p:cNvSpPr txBox="1"/>
          <p:nvPr/>
        </p:nvSpPr>
        <p:spPr>
          <a:xfrm>
            <a:off x="1381174" y="9185264"/>
            <a:ext cx="476758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Dial FourSquare to find venues around chosen neighborhood in</a:t>
            </a:r>
            <a:r>
              <a:rPr dirty="0" sz="1050" spc="-100" b="1">
                <a:latin typeface="Arial"/>
                <a:cs typeface="Arial"/>
              </a:rPr>
              <a:t> </a:t>
            </a:r>
            <a:r>
              <a:rPr dirty="0" sz="1050" b="1">
                <a:latin typeface="Arial"/>
                <a:cs typeface="Arial"/>
              </a:rPr>
              <a:t>Singapore</a:t>
            </a:r>
            <a:endParaRPr sz="1050">
              <a:latin typeface="Arial"/>
              <a:cs typeface="Arial"/>
            </a:endParaRPr>
          </a:p>
        </p:txBody>
      </p:sp>
      <p:sp>
        <p:nvSpPr>
          <p:cNvPr id="20" name="object 20"/>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1" name="object 21"/>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5" name="object 15"/>
          <p:cNvSpPr txBox="1"/>
          <p:nvPr/>
        </p:nvSpPr>
        <p:spPr>
          <a:xfrm>
            <a:off x="1381174" y="4537064"/>
            <a:ext cx="1418590" cy="185420"/>
          </a:xfrm>
          <a:prstGeom prst="rect">
            <a:avLst/>
          </a:prstGeom>
        </p:spPr>
        <p:txBody>
          <a:bodyPr wrap="square" lIns="0" tIns="12700" rIns="0" bIns="0" rtlCol="0" vert="horz">
            <a:spAutoFit/>
          </a:bodyPr>
          <a:lstStyle/>
          <a:p>
            <a:pPr marL="12700">
              <a:lnSpc>
                <a:spcPct val="100000"/>
              </a:lnSpc>
              <a:spcBef>
                <a:spcPts val="100"/>
              </a:spcBef>
            </a:pPr>
            <a:r>
              <a:rPr dirty="0" sz="1050" spc="125">
                <a:latin typeface="Arial"/>
                <a:cs typeface="Arial"/>
              </a:rPr>
              <a:t>Libraries</a:t>
            </a:r>
            <a:r>
              <a:rPr dirty="0" sz="1050" spc="240">
                <a:latin typeface="Arial"/>
                <a:cs typeface="Arial"/>
              </a:rPr>
              <a:t> </a:t>
            </a:r>
            <a:r>
              <a:rPr dirty="0" sz="1050" spc="90">
                <a:latin typeface="Arial"/>
                <a:cs typeface="Arial"/>
              </a:rPr>
              <a:t>imported.</a:t>
            </a:r>
            <a:endParaRPr sz="1050">
              <a:latin typeface="Arial"/>
              <a:cs typeface="Arial"/>
            </a:endParaRPr>
          </a:p>
        </p:txBody>
      </p:sp>
      <p:sp>
        <p:nvSpPr>
          <p:cNvPr id="16" name="object 16"/>
          <p:cNvSpPr txBox="1"/>
          <p:nvPr/>
        </p:nvSpPr>
        <p:spPr>
          <a:xfrm>
            <a:off x="1381174" y="6194414"/>
            <a:ext cx="5817870" cy="2071370"/>
          </a:xfrm>
          <a:prstGeom prst="rect">
            <a:avLst/>
          </a:prstGeom>
        </p:spPr>
        <p:txBody>
          <a:bodyPr wrap="square" lIns="0" tIns="10795" rIns="0" bIns="0" rtlCol="0" vert="horz">
            <a:spAutoFit/>
          </a:bodyPr>
          <a:lstStyle/>
          <a:p>
            <a:pPr marL="12700" marR="5080">
              <a:lnSpc>
                <a:spcPct val="101200"/>
              </a:lnSpc>
              <a:spcBef>
                <a:spcPts val="85"/>
              </a:spcBef>
            </a:pPr>
            <a:r>
              <a:rPr dirty="0" sz="1050" spc="100">
                <a:latin typeface="Arial"/>
                <a:cs typeface="Arial"/>
              </a:rPr>
              <a:t>F:\Anaconda\lib\site-packages\ipykernel_launcher.py:3: </a:t>
            </a:r>
            <a:r>
              <a:rPr dirty="0" sz="1050" spc="55">
                <a:latin typeface="Arial"/>
                <a:cs typeface="Arial"/>
              </a:rPr>
              <a:t>DeprecationWarning: </a:t>
            </a:r>
            <a:r>
              <a:rPr dirty="0" sz="1050" spc="50">
                <a:latin typeface="Arial"/>
                <a:cs typeface="Arial"/>
              </a:rPr>
              <a:t>Usin  </a:t>
            </a:r>
            <a:r>
              <a:rPr dirty="0" sz="1050" spc="-10">
                <a:latin typeface="Arial"/>
                <a:cs typeface="Arial"/>
              </a:rPr>
              <a:t>g </a:t>
            </a:r>
            <a:r>
              <a:rPr dirty="0" sz="1050" spc="15">
                <a:latin typeface="Arial"/>
                <a:cs typeface="Arial"/>
              </a:rPr>
              <a:t>Nominatim </a:t>
            </a:r>
            <a:r>
              <a:rPr dirty="0" sz="1050" spc="110">
                <a:latin typeface="Arial"/>
                <a:cs typeface="Arial"/>
              </a:rPr>
              <a:t>with </a:t>
            </a:r>
            <a:r>
              <a:rPr dirty="0" sz="1050" spc="90">
                <a:latin typeface="Arial"/>
                <a:cs typeface="Arial"/>
              </a:rPr>
              <a:t>the </a:t>
            </a:r>
            <a:r>
              <a:rPr dirty="0" sz="1050" spc="125">
                <a:latin typeface="Arial"/>
                <a:cs typeface="Arial"/>
              </a:rPr>
              <a:t>default </a:t>
            </a:r>
            <a:r>
              <a:rPr dirty="0" sz="1050" spc="90">
                <a:latin typeface="Arial"/>
                <a:cs typeface="Arial"/>
              </a:rPr>
              <a:t>"geopy/1.20.0" </a:t>
            </a:r>
            <a:r>
              <a:rPr dirty="0" sz="1050" spc="80">
                <a:latin typeface="Arial"/>
                <a:cs typeface="Arial"/>
              </a:rPr>
              <a:t>`user_agent` </a:t>
            </a:r>
            <a:r>
              <a:rPr dirty="0" sz="1050" spc="195">
                <a:latin typeface="Arial"/>
                <a:cs typeface="Arial"/>
              </a:rPr>
              <a:t>is </a:t>
            </a:r>
            <a:r>
              <a:rPr dirty="0" sz="1050" spc="114">
                <a:latin typeface="Arial"/>
                <a:cs typeface="Arial"/>
              </a:rPr>
              <a:t>strongly </a:t>
            </a:r>
            <a:r>
              <a:rPr dirty="0" sz="1050" spc="60">
                <a:latin typeface="Arial"/>
                <a:cs typeface="Arial"/>
              </a:rPr>
              <a:t>discourage  </a:t>
            </a:r>
            <a:r>
              <a:rPr dirty="0" sz="1050" spc="135">
                <a:latin typeface="Arial"/>
                <a:cs typeface="Arial"/>
                <a:hlinkClick r:id="rId2"/>
              </a:rPr>
              <a:t>d, </a:t>
            </a:r>
            <a:r>
              <a:rPr dirty="0" sz="1050" spc="20">
                <a:latin typeface="Arial"/>
                <a:cs typeface="Arial"/>
                <a:hlinkClick r:id="rId2"/>
              </a:rPr>
              <a:t>as </a:t>
            </a:r>
            <a:r>
              <a:rPr dirty="0" sz="1050" spc="310">
                <a:latin typeface="Arial"/>
                <a:cs typeface="Arial"/>
                <a:hlinkClick r:id="rId2"/>
              </a:rPr>
              <a:t>it </a:t>
            </a:r>
            <a:r>
              <a:rPr dirty="0" sz="1050" spc="130">
                <a:latin typeface="Arial"/>
                <a:cs typeface="Arial"/>
                <a:hlinkClick r:id="rId2"/>
              </a:rPr>
              <a:t>violates </a:t>
            </a:r>
            <a:r>
              <a:rPr dirty="0" sz="1050" spc="55">
                <a:latin typeface="Arial"/>
                <a:cs typeface="Arial"/>
                <a:hlinkClick r:id="rId2"/>
              </a:rPr>
              <a:t>Nominatim's </a:t>
            </a:r>
            <a:r>
              <a:rPr dirty="0" sz="1050" spc="-65">
                <a:latin typeface="Arial"/>
                <a:cs typeface="Arial"/>
                <a:hlinkClick r:id="rId2"/>
              </a:rPr>
              <a:t>ToS </a:t>
            </a:r>
            <a:r>
              <a:rPr dirty="0" sz="1050" spc="114">
                <a:latin typeface="Arial"/>
                <a:cs typeface="Arial"/>
                <a:hlinkClick r:id="rId2"/>
              </a:rPr>
              <a:t>https://operations.osmfoundation.org/policie  </a:t>
            </a:r>
            <a:r>
              <a:rPr dirty="0" sz="1050" spc="80">
                <a:latin typeface="Arial"/>
                <a:cs typeface="Arial"/>
                <a:hlinkClick r:id="rId2"/>
              </a:rPr>
              <a:t>s/nominatim/ </a:t>
            </a:r>
            <a:r>
              <a:rPr dirty="0" sz="1050" spc="110">
                <a:latin typeface="Arial"/>
                <a:cs typeface="Arial"/>
                <a:hlinkClick r:id="rId2"/>
              </a:rPr>
              <a:t>(https://operations.osmfoundation.org/policies/nominatim/) </a:t>
            </a:r>
            <a:r>
              <a:rPr dirty="0" sz="1050" spc="-10">
                <a:latin typeface="Arial"/>
                <a:cs typeface="Arial"/>
                <a:hlinkClick r:id="rId2"/>
              </a:rPr>
              <a:t>and</a:t>
            </a:r>
            <a:r>
              <a:rPr dirty="0" sz="1050" spc="-10">
                <a:latin typeface="Arial"/>
                <a:cs typeface="Arial"/>
              </a:rPr>
              <a:t> </a:t>
            </a:r>
            <a:r>
              <a:rPr dirty="0" sz="1050" spc="-85">
                <a:latin typeface="Arial"/>
                <a:cs typeface="Arial"/>
              </a:rPr>
              <a:t>may  </a:t>
            </a:r>
            <a:r>
              <a:rPr dirty="0" sz="1050" spc="100">
                <a:latin typeface="Arial"/>
                <a:cs typeface="Arial"/>
              </a:rPr>
              <a:t>possibly </a:t>
            </a:r>
            <a:r>
              <a:rPr dirty="0" sz="1050" spc="15">
                <a:latin typeface="Arial"/>
                <a:cs typeface="Arial"/>
              </a:rPr>
              <a:t>cause </a:t>
            </a:r>
            <a:r>
              <a:rPr dirty="0" sz="1050" spc="-10">
                <a:latin typeface="Arial"/>
                <a:cs typeface="Arial"/>
              </a:rPr>
              <a:t>403 and 429 </a:t>
            </a:r>
            <a:r>
              <a:rPr dirty="0" sz="1050" spc="-110">
                <a:latin typeface="Arial"/>
                <a:cs typeface="Arial"/>
              </a:rPr>
              <a:t>HTTP</a:t>
            </a:r>
            <a:r>
              <a:rPr dirty="0" sz="1050" spc="70">
                <a:latin typeface="Arial"/>
                <a:cs typeface="Arial"/>
              </a:rPr>
              <a:t> </a:t>
            </a:r>
            <a:r>
              <a:rPr dirty="0" sz="1050" spc="140">
                <a:latin typeface="Arial"/>
                <a:cs typeface="Arial"/>
              </a:rPr>
              <a:t>errors. </a:t>
            </a:r>
            <a:r>
              <a:rPr dirty="0" sz="1050" spc="40">
                <a:latin typeface="Arial"/>
                <a:cs typeface="Arial"/>
              </a:rPr>
              <a:t>Please </a:t>
            </a:r>
            <a:r>
              <a:rPr dirty="0" sz="1050" spc="110">
                <a:latin typeface="Arial"/>
                <a:cs typeface="Arial"/>
              </a:rPr>
              <a:t>specify </a:t>
            </a:r>
            <a:r>
              <a:rPr dirty="0" sz="1050" spc="-10">
                <a:latin typeface="Arial"/>
                <a:cs typeface="Arial"/>
              </a:rPr>
              <a:t>a </a:t>
            </a:r>
            <a:r>
              <a:rPr dirty="0" sz="1050" spc="10">
                <a:latin typeface="Arial"/>
                <a:cs typeface="Arial"/>
              </a:rPr>
              <a:t>custom </a:t>
            </a:r>
            <a:r>
              <a:rPr dirty="0" sz="1050" spc="80">
                <a:latin typeface="Arial"/>
                <a:cs typeface="Arial"/>
              </a:rPr>
              <a:t>`user_agent` wi  </a:t>
            </a:r>
            <a:r>
              <a:rPr dirty="0" sz="1050" spc="135">
                <a:latin typeface="Arial"/>
                <a:cs typeface="Arial"/>
              </a:rPr>
              <a:t>th </a:t>
            </a:r>
            <a:r>
              <a:rPr dirty="0" sz="1050" spc="80">
                <a:latin typeface="Arial"/>
                <a:cs typeface="Arial"/>
              </a:rPr>
              <a:t>`Nominatim(user_agent="my-application")` </a:t>
            </a:r>
            <a:r>
              <a:rPr dirty="0" sz="1050" spc="110">
                <a:latin typeface="Arial"/>
                <a:cs typeface="Arial"/>
              </a:rPr>
              <a:t>or </a:t>
            </a:r>
            <a:r>
              <a:rPr dirty="0" sz="1050" spc="20">
                <a:latin typeface="Arial"/>
                <a:cs typeface="Arial"/>
              </a:rPr>
              <a:t>by </a:t>
            </a:r>
            <a:r>
              <a:rPr dirty="0" sz="1050" spc="114">
                <a:latin typeface="Arial"/>
                <a:cs typeface="Arial"/>
              </a:rPr>
              <a:t>overriding </a:t>
            </a:r>
            <a:r>
              <a:rPr dirty="0" sz="1050" spc="90">
                <a:latin typeface="Arial"/>
                <a:cs typeface="Arial"/>
              </a:rPr>
              <a:t>the </a:t>
            </a:r>
            <a:r>
              <a:rPr dirty="0" sz="1050" spc="125">
                <a:latin typeface="Arial"/>
                <a:cs typeface="Arial"/>
              </a:rPr>
              <a:t>default </a:t>
            </a:r>
            <a:r>
              <a:rPr dirty="0" sz="1050" spc="80">
                <a:latin typeface="Arial"/>
                <a:cs typeface="Arial"/>
              </a:rPr>
              <a:t>`user_  </a:t>
            </a:r>
            <a:r>
              <a:rPr dirty="0" sz="1050" spc="110">
                <a:latin typeface="Arial"/>
                <a:cs typeface="Arial"/>
              </a:rPr>
              <a:t>agent`: </a:t>
            </a:r>
            <a:r>
              <a:rPr dirty="0" sz="1050" spc="80">
                <a:latin typeface="Arial"/>
                <a:cs typeface="Arial"/>
              </a:rPr>
              <a:t>`geopy.geocoders.options.default_user_agent </a:t>
            </a:r>
            <a:r>
              <a:rPr dirty="0" sz="1050" spc="-40">
                <a:latin typeface="Arial"/>
                <a:cs typeface="Arial"/>
              </a:rPr>
              <a:t>= </a:t>
            </a:r>
            <a:r>
              <a:rPr dirty="0" sz="1050" spc="120">
                <a:latin typeface="Arial"/>
                <a:cs typeface="Arial"/>
              </a:rPr>
              <a:t>"my-application"`. </a:t>
            </a:r>
            <a:r>
              <a:rPr dirty="0" sz="1050" spc="135">
                <a:latin typeface="Arial"/>
                <a:cs typeface="Arial"/>
              </a:rPr>
              <a:t>In </a:t>
            </a:r>
            <a:r>
              <a:rPr dirty="0" sz="1050" spc="-10">
                <a:latin typeface="Arial"/>
                <a:cs typeface="Arial"/>
              </a:rPr>
              <a:t>geo  </a:t>
            </a:r>
            <a:r>
              <a:rPr dirty="0" sz="1050" spc="20">
                <a:latin typeface="Arial"/>
                <a:cs typeface="Arial"/>
              </a:rPr>
              <a:t>py </a:t>
            </a:r>
            <a:r>
              <a:rPr dirty="0" sz="1050" spc="90">
                <a:latin typeface="Arial"/>
                <a:cs typeface="Arial"/>
              </a:rPr>
              <a:t>2.0 </a:t>
            </a:r>
            <a:r>
              <a:rPr dirty="0" sz="1050" spc="165">
                <a:latin typeface="Arial"/>
                <a:cs typeface="Arial"/>
              </a:rPr>
              <a:t>this </a:t>
            </a:r>
            <a:r>
              <a:rPr dirty="0" sz="1050" spc="210">
                <a:latin typeface="Arial"/>
                <a:cs typeface="Arial"/>
              </a:rPr>
              <a:t>will </a:t>
            </a:r>
            <a:r>
              <a:rPr dirty="0" sz="1050" spc="-50">
                <a:latin typeface="Arial"/>
                <a:cs typeface="Arial"/>
              </a:rPr>
              <a:t>become </a:t>
            </a:r>
            <a:r>
              <a:rPr dirty="0" sz="1050" spc="-10">
                <a:latin typeface="Arial"/>
                <a:cs typeface="Arial"/>
              </a:rPr>
              <a:t>an</a:t>
            </a:r>
            <a:r>
              <a:rPr dirty="0" sz="1050" spc="75">
                <a:latin typeface="Arial"/>
                <a:cs typeface="Arial"/>
              </a:rPr>
              <a:t> </a:t>
            </a:r>
            <a:r>
              <a:rPr dirty="0" sz="1050" spc="95">
                <a:latin typeface="Arial"/>
                <a:cs typeface="Arial"/>
              </a:rPr>
              <a:t>exception.</a:t>
            </a:r>
            <a:endParaRPr sz="1050">
              <a:latin typeface="Arial"/>
              <a:cs typeface="Arial"/>
            </a:endParaRPr>
          </a:p>
          <a:p>
            <a:pPr marL="12700" marR="5080" indent="146050">
              <a:lnSpc>
                <a:spcPct val="101200"/>
              </a:lnSpc>
            </a:pPr>
            <a:r>
              <a:rPr dirty="0" sz="1050" spc="80">
                <a:latin typeface="Arial"/>
                <a:cs typeface="Arial"/>
              </a:rPr>
              <a:t>This </a:t>
            </a:r>
            <a:r>
              <a:rPr dirty="0" sz="1050" spc="195">
                <a:latin typeface="Arial"/>
                <a:cs typeface="Arial"/>
              </a:rPr>
              <a:t>is </a:t>
            </a:r>
            <a:r>
              <a:rPr dirty="0" sz="1050" spc="65">
                <a:latin typeface="Arial"/>
                <a:cs typeface="Arial"/>
              </a:rPr>
              <a:t>separate </a:t>
            </a:r>
            <a:r>
              <a:rPr dirty="0" sz="1050" spc="50">
                <a:latin typeface="Arial"/>
                <a:cs typeface="Arial"/>
              </a:rPr>
              <a:t>from </a:t>
            </a:r>
            <a:r>
              <a:rPr dirty="0" sz="1050" spc="90">
                <a:latin typeface="Arial"/>
                <a:cs typeface="Arial"/>
              </a:rPr>
              <a:t>the </a:t>
            </a:r>
            <a:r>
              <a:rPr dirty="0" sz="1050" spc="110">
                <a:latin typeface="Arial"/>
                <a:cs typeface="Arial"/>
              </a:rPr>
              <a:t>ipykernel </a:t>
            </a:r>
            <a:r>
              <a:rPr dirty="0" sz="1050" spc="10">
                <a:latin typeface="Arial"/>
                <a:cs typeface="Arial"/>
              </a:rPr>
              <a:t>package </a:t>
            </a:r>
            <a:r>
              <a:rPr dirty="0" sz="1050" spc="20">
                <a:latin typeface="Arial"/>
                <a:cs typeface="Arial"/>
              </a:rPr>
              <a:t>so </a:t>
            </a:r>
            <a:r>
              <a:rPr dirty="0" sz="1050" spc="-95">
                <a:latin typeface="Arial"/>
                <a:cs typeface="Arial"/>
              </a:rPr>
              <a:t>we </a:t>
            </a:r>
            <a:r>
              <a:rPr dirty="0" sz="1050" spc="10">
                <a:latin typeface="Arial"/>
                <a:cs typeface="Arial"/>
              </a:rPr>
              <a:t>can </a:t>
            </a:r>
            <a:r>
              <a:rPr dirty="0" sz="1050" spc="75">
                <a:latin typeface="Arial"/>
                <a:cs typeface="Arial"/>
              </a:rPr>
              <a:t>avoid </a:t>
            </a:r>
            <a:r>
              <a:rPr dirty="0" sz="1050" spc="60">
                <a:latin typeface="Arial"/>
                <a:cs typeface="Arial"/>
              </a:rPr>
              <a:t>doing </a:t>
            </a:r>
            <a:r>
              <a:rPr dirty="0" sz="1050" spc="85">
                <a:latin typeface="Arial"/>
                <a:cs typeface="Arial"/>
              </a:rPr>
              <a:t>imports </a:t>
            </a:r>
            <a:r>
              <a:rPr dirty="0" sz="1050" spc="90">
                <a:latin typeface="Arial"/>
                <a:cs typeface="Arial"/>
              </a:rPr>
              <a:t>unt  </a:t>
            </a:r>
            <a:r>
              <a:rPr dirty="0" sz="1050" spc="340">
                <a:latin typeface="Arial"/>
                <a:cs typeface="Arial"/>
              </a:rPr>
              <a:t>il</a:t>
            </a:r>
            <a:endParaRPr sz="1050">
              <a:latin typeface="Arial"/>
              <a:cs typeface="Arial"/>
            </a:endParaRPr>
          </a:p>
          <a:p>
            <a:pPr marL="12700" marR="78105">
              <a:lnSpc>
                <a:spcPct val="101200"/>
              </a:lnSpc>
              <a:spcBef>
                <a:spcPts val="825"/>
              </a:spcBef>
            </a:pPr>
            <a:r>
              <a:rPr dirty="0" sz="1050" spc="-30">
                <a:latin typeface="Arial"/>
                <a:cs typeface="Arial"/>
              </a:rPr>
              <a:t>The </a:t>
            </a:r>
            <a:r>
              <a:rPr dirty="0" sz="1050" spc="80">
                <a:latin typeface="Arial"/>
                <a:cs typeface="Arial"/>
              </a:rPr>
              <a:t>geograpical </a:t>
            </a:r>
            <a:r>
              <a:rPr dirty="0" sz="1050" spc="85">
                <a:latin typeface="Arial"/>
                <a:cs typeface="Arial"/>
              </a:rPr>
              <a:t>coordinate </a:t>
            </a:r>
            <a:r>
              <a:rPr dirty="0" sz="1050" spc="135">
                <a:latin typeface="Arial"/>
                <a:cs typeface="Arial"/>
              </a:rPr>
              <a:t>of </a:t>
            </a:r>
            <a:r>
              <a:rPr dirty="0" sz="1050" spc="90">
                <a:latin typeface="Arial"/>
                <a:cs typeface="Arial"/>
              </a:rPr>
              <a:t>the </a:t>
            </a:r>
            <a:r>
              <a:rPr dirty="0" sz="1050" spc="75">
                <a:latin typeface="Arial"/>
                <a:cs typeface="Arial"/>
              </a:rPr>
              <a:t>place </a:t>
            </a:r>
            <a:r>
              <a:rPr dirty="0" sz="1050" spc="165">
                <a:latin typeface="Arial"/>
                <a:cs typeface="Arial"/>
              </a:rPr>
              <a:t>in </a:t>
            </a:r>
            <a:r>
              <a:rPr dirty="0" sz="1050" spc="45">
                <a:latin typeface="Arial"/>
                <a:cs typeface="Arial"/>
              </a:rPr>
              <a:t>Singapore </a:t>
            </a:r>
            <a:r>
              <a:rPr dirty="0" sz="1050" spc="70">
                <a:latin typeface="Arial"/>
                <a:cs typeface="Arial"/>
              </a:rPr>
              <a:t>are </a:t>
            </a:r>
            <a:r>
              <a:rPr dirty="0" sz="1050" spc="50">
                <a:latin typeface="Arial"/>
                <a:cs typeface="Arial"/>
              </a:rPr>
              <a:t>1.2792423, </a:t>
            </a:r>
            <a:r>
              <a:rPr dirty="0" sz="1050" spc="20">
                <a:latin typeface="Arial"/>
                <a:cs typeface="Arial"/>
              </a:rPr>
              <a:t>103.848131  </a:t>
            </a:r>
            <a:r>
              <a:rPr dirty="0" sz="1050" spc="135">
                <a:latin typeface="Arial"/>
                <a:cs typeface="Arial"/>
              </a:rPr>
              <a:t>2.</a:t>
            </a:r>
            <a:endParaRPr sz="1050">
              <a:latin typeface="Arial"/>
              <a:cs typeface="Arial"/>
            </a:endParaRPr>
          </a:p>
        </p:txBody>
      </p:sp>
      <p:sp>
        <p:nvSpPr>
          <p:cNvPr id="17" name="object 17"/>
          <p:cNvSpPr txBox="1"/>
          <p:nvPr/>
        </p:nvSpPr>
        <p:spPr>
          <a:xfrm>
            <a:off x="1349374" y="1974849"/>
            <a:ext cx="6000750" cy="2452370"/>
          </a:xfrm>
          <a:prstGeom prst="rect">
            <a:avLst/>
          </a:prstGeom>
        </p:spPr>
        <p:txBody>
          <a:bodyPr wrap="square" lIns="0" tIns="12700" rIns="0" bIns="0" rtlCol="0" vert="horz">
            <a:spAutoFit/>
          </a:bodyPr>
          <a:lstStyle/>
          <a:p>
            <a:pPr marL="53975">
              <a:lnSpc>
                <a:spcPct val="100000"/>
              </a:lnSpc>
              <a:spcBef>
                <a:spcPts val="100"/>
              </a:spcBef>
            </a:pPr>
            <a:r>
              <a:rPr dirty="0" sz="1050" spc="30" b="1">
                <a:latin typeface="Arial"/>
                <a:cs typeface="Arial"/>
              </a:rPr>
              <a:t>import </a:t>
            </a:r>
            <a:r>
              <a:rPr dirty="0" sz="1050" spc="-55">
                <a:latin typeface="Arial"/>
                <a:cs typeface="Arial"/>
              </a:rPr>
              <a:t>numpy </a:t>
            </a:r>
            <a:r>
              <a:rPr dirty="0" sz="1050" spc="-10" b="1">
                <a:latin typeface="Arial"/>
                <a:cs typeface="Arial"/>
              </a:rPr>
              <a:t>as</a:t>
            </a:r>
            <a:r>
              <a:rPr dirty="0" sz="1050" spc="70" b="1">
                <a:latin typeface="Arial"/>
                <a:cs typeface="Arial"/>
              </a:rPr>
              <a:t> </a:t>
            </a:r>
            <a:r>
              <a:rPr dirty="0" sz="1050" spc="-10">
                <a:latin typeface="Arial"/>
                <a:cs typeface="Arial"/>
              </a:rPr>
              <a:t>np</a:t>
            </a:r>
            <a:endParaRPr sz="1050">
              <a:latin typeface="Arial"/>
              <a:cs typeface="Arial"/>
            </a:endParaRPr>
          </a:p>
          <a:p>
            <a:pPr marL="53975">
              <a:lnSpc>
                <a:spcPct val="100000"/>
              </a:lnSpc>
              <a:spcBef>
                <a:spcPts val="15"/>
              </a:spcBef>
            </a:pPr>
            <a:r>
              <a:rPr dirty="0" sz="1050" spc="30" b="1">
                <a:latin typeface="Arial"/>
                <a:cs typeface="Arial"/>
              </a:rPr>
              <a:t>import</a:t>
            </a:r>
            <a:r>
              <a:rPr dirty="0" sz="1050" spc="280" b="1">
                <a:latin typeface="Arial"/>
                <a:cs typeface="Arial"/>
              </a:rPr>
              <a:t> </a:t>
            </a:r>
            <a:r>
              <a:rPr dirty="0" sz="1050" spc="80">
                <a:latin typeface="Arial"/>
                <a:cs typeface="Arial"/>
              </a:rPr>
              <a:t>time</a:t>
            </a:r>
            <a:endParaRPr sz="1050">
              <a:latin typeface="Arial"/>
              <a:cs typeface="Arial"/>
            </a:endParaRPr>
          </a:p>
          <a:p>
            <a:pPr marL="53975" marR="2860040">
              <a:lnSpc>
                <a:spcPct val="101200"/>
              </a:lnSpc>
            </a:pPr>
            <a:r>
              <a:rPr dirty="0" sz="1050" spc="30" b="1">
                <a:latin typeface="Arial"/>
                <a:cs typeface="Arial"/>
              </a:rPr>
              <a:t>import </a:t>
            </a:r>
            <a:r>
              <a:rPr dirty="0" sz="1050">
                <a:latin typeface="Arial"/>
                <a:cs typeface="Arial"/>
              </a:rPr>
              <a:t>pandas </a:t>
            </a:r>
            <a:r>
              <a:rPr dirty="0" sz="1050" spc="-10" b="1">
                <a:latin typeface="Arial"/>
                <a:cs typeface="Arial"/>
              </a:rPr>
              <a:t>as </a:t>
            </a:r>
            <a:r>
              <a:rPr dirty="0" sz="1050" spc="-10">
                <a:latin typeface="Arial"/>
                <a:cs typeface="Arial"/>
              </a:rPr>
              <a:t>pd  </a:t>
            </a:r>
            <a:r>
              <a:rPr dirty="0" sz="1050" spc="90">
                <a:latin typeface="Arial"/>
                <a:cs typeface="Arial"/>
              </a:rPr>
              <a:t>pd.set_option('display.max_columns', </a:t>
            </a:r>
            <a:r>
              <a:rPr dirty="0" sz="1050">
                <a:latin typeface="Arial"/>
                <a:cs typeface="Arial"/>
              </a:rPr>
              <a:t>None)  </a:t>
            </a:r>
            <a:r>
              <a:rPr dirty="0" sz="1050" spc="100">
                <a:latin typeface="Arial"/>
                <a:cs typeface="Arial"/>
              </a:rPr>
              <a:t>pd.set_option('display.max_rows',</a:t>
            </a:r>
            <a:r>
              <a:rPr dirty="0" sz="1050" spc="270">
                <a:latin typeface="Arial"/>
                <a:cs typeface="Arial"/>
              </a:rPr>
              <a:t> </a:t>
            </a:r>
            <a:r>
              <a:rPr dirty="0" sz="1050">
                <a:latin typeface="Arial"/>
                <a:cs typeface="Arial"/>
              </a:rPr>
              <a:t>None)</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30" b="1">
                <a:latin typeface="Arial"/>
                <a:cs typeface="Arial"/>
              </a:rPr>
              <a:t>import</a:t>
            </a:r>
            <a:r>
              <a:rPr dirty="0" sz="1050" spc="280" b="1">
                <a:latin typeface="Arial"/>
                <a:cs typeface="Arial"/>
              </a:rPr>
              <a:t> </a:t>
            </a:r>
            <a:r>
              <a:rPr dirty="0" sz="1050" spc="95">
                <a:latin typeface="Arial"/>
                <a:cs typeface="Arial"/>
              </a:rPr>
              <a:t>json</a:t>
            </a:r>
            <a:endParaRPr sz="1050">
              <a:latin typeface="Arial"/>
              <a:cs typeface="Arial"/>
            </a:endParaRPr>
          </a:p>
          <a:p>
            <a:pPr marL="53975">
              <a:lnSpc>
                <a:spcPct val="100000"/>
              </a:lnSpc>
              <a:spcBef>
                <a:spcPts val="15"/>
              </a:spcBef>
            </a:pPr>
            <a:r>
              <a:rPr dirty="0" sz="1050" spc="30" b="1">
                <a:latin typeface="Arial"/>
                <a:cs typeface="Arial"/>
              </a:rPr>
              <a:t>import</a:t>
            </a:r>
            <a:r>
              <a:rPr dirty="0" sz="1050" spc="280" b="1">
                <a:latin typeface="Arial"/>
                <a:cs typeface="Arial"/>
              </a:rPr>
              <a:t> </a:t>
            </a:r>
            <a:r>
              <a:rPr dirty="0" sz="1050" spc="70">
                <a:latin typeface="Arial"/>
                <a:cs typeface="Arial"/>
              </a:rPr>
              <a:t>requests</a:t>
            </a:r>
            <a:endParaRPr sz="1050">
              <a:latin typeface="Arial"/>
              <a:cs typeface="Arial"/>
            </a:endParaRPr>
          </a:p>
          <a:p>
            <a:pPr marL="53975">
              <a:lnSpc>
                <a:spcPct val="100000"/>
              </a:lnSpc>
              <a:spcBef>
                <a:spcPts val="15"/>
              </a:spcBef>
            </a:pPr>
            <a:r>
              <a:rPr dirty="0" sz="1050" spc="-10" b="1">
                <a:latin typeface="Arial"/>
                <a:cs typeface="Arial"/>
              </a:rPr>
              <a:t>from </a:t>
            </a:r>
            <a:r>
              <a:rPr dirty="0" sz="1050" spc="90">
                <a:latin typeface="Arial"/>
                <a:cs typeface="Arial"/>
              </a:rPr>
              <a:t>pandas.io.json </a:t>
            </a:r>
            <a:r>
              <a:rPr dirty="0" sz="1050" spc="30" b="1">
                <a:latin typeface="Arial"/>
                <a:cs typeface="Arial"/>
              </a:rPr>
              <a:t>import</a:t>
            </a:r>
            <a:r>
              <a:rPr dirty="0" sz="1050" spc="100" b="1">
                <a:latin typeface="Arial"/>
                <a:cs typeface="Arial"/>
              </a:rPr>
              <a:t> </a:t>
            </a:r>
            <a:r>
              <a:rPr dirty="0" sz="1050" spc="70">
                <a:latin typeface="Arial"/>
                <a:cs typeface="Arial"/>
              </a:rPr>
              <a:t>json_normalize</a:t>
            </a:r>
            <a:endParaRPr sz="1050">
              <a:latin typeface="Arial"/>
              <a:cs typeface="Arial"/>
            </a:endParaRPr>
          </a:p>
          <a:p>
            <a:pPr>
              <a:lnSpc>
                <a:spcPct val="100000"/>
              </a:lnSpc>
              <a:spcBef>
                <a:spcPts val="10"/>
              </a:spcBef>
            </a:pPr>
            <a:endParaRPr sz="1100">
              <a:latin typeface="Times New Roman"/>
              <a:cs typeface="Times New Roman"/>
            </a:endParaRPr>
          </a:p>
          <a:p>
            <a:pPr marL="53975" marR="3153410">
              <a:lnSpc>
                <a:spcPct val="101200"/>
              </a:lnSpc>
            </a:pPr>
            <a:r>
              <a:rPr dirty="0" sz="1050" spc="-10" b="1">
                <a:latin typeface="Arial"/>
                <a:cs typeface="Arial"/>
              </a:rPr>
              <a:t>from </a:t>
            </a:r>
            <a:r>
              <a:rPr dirty="0" sz="1050" spc="35">
                <a:latin typeface="Arial"/>
                <a:cs typeface="Arial"/>
              </a:rPr>
              <a:t>geopy.geocoders </a:t>
            </a:r>
            <a:r>
              <a:rPr dirty="0" sz="1050" spc="30" b="1">
                <a:latin typeface="Arial"/>
                <a:cs typeface="Arial"/>
              </a:rPr>
              <a:t>import </a:t>
            </a:r>
            <a:r>
              <a:rPr dirty="0" sz="1050" spc="15">
                <a:latin typeface="Arial"/>
                <a:cs typeface="Arial"/>
              </a:rPr>
              <a:t>Nominatim  </a:t>
            </a:r>
            <a:r>
              <a:rPr dirty="0" sz="1050" spc="-10" b="1">
                <a:latin typeface="Arial"/>
                <a:cs typeface="Arial"/>
              </a:rPr>
              <a:t>from </a:t>
            </a:r>
            <a:r>
              <a:rPr dirty="0" sz="1050" spc="40">
                <a:latin typeface="Arial"/>
                <a:cs typeface="Arial"/>
              </a:rPr>
              <a:t>geopy.exc </a:t>
            </a:r>
            <a:r>
              <a:rPr dirty="0" sz="1050" spc="30" b="1">
                <a:latin typeface="Arial"/>
                <a:cs typeface="Arial"/>
              </a:rPr>
              <a:t>import </a:t>
            </a:r>
            <a:r>
              <a:rPr dirty="0" sz="1050">
                <a:latin typeface="Arial"/>
                <a:cs typeface="Arial"/>
              </a:rPr>
              <a:t>GeocoderTimedOut  </a:t>
            </a:r>
            <a:r>
              <a:rPr dirty="0" sz="1050" spc="30" b="1">
                <a:latin typeface="Arial"/>
                <a:cs typeface="Arial"/>
              </a:rPr>
              <a:t>import</a:t>
            </a:r>
            <a:r>
              <a:rPr dirty="0" sz="1050" spc="275" b="1">
                <a:latin typeface="Arial"/>
                <a:cs typeface="Arial"/>
              </a:rPr>
              <a:t> </a:t>
            </a:r>
            <a:r>
              <a:rPr dirty="0" sz="1050" spc="110">
                <a:latin typeface="Arial"/>
                <a:cs typeface="Arial"/>
              </a:rPr>
              <a:t>folium</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40" b="1">
                <a:latin typeface="Arial"/>
                <a:cs typeface="Arial"/>
              </a:rPr>
              <a:t>print</a:t>
            </a:r>
            <a:r>
              <a:rPr dirty="0" sz="1050" spc="140">
                <a:latin typeface="Arial"/>
                <a:cs typeface="Arial"/>
              </a:rPr>
              <a:t>('Libraries</a:t>
            </a:r>
            <a:r>
              <a:rPr dirty="0" sz="1050" spc="280">
                <a:latin typeface="Arial"/>
                <a:cs typeface="Arial"/>
              </a:rPr>
              <a:t> </a:t>
            </a:r>
            <a:r>
              <a:rPr dirty="0" sz="1050" spc="125">
                <a:latin typeface="Arial"/>
                <a:cs typeface="Arial"/>
              </a:rPr>
              <a:t>imported.')</a:t>
            </a:r>
            <a:endParaRPr sz="1050">
              <a:latin typeface="Arial"/>
              <a:cs typeface="Arial"/>
            </a:endParaRPr>
          </a:p>
        </p:txBody>
      </p:sp>
      <p:sp>
        <p:nvSpPr>
          <p:cNvPr id="18" name="object 18"/>
          <p:cNvSpPr txBox="1"/>
          <p:nvPr/>
        </p:nvSpPr>
        <p:spPr>
          <a:xfrm>
            <a:off x="1349374" y="4927605"/>
            <a:ext cx="6000750" cy="1156970"/>
          </a:xfrm>
          <a:prstGeom prst="rect">
            <a:avLst/>
          </a:prstGeom>
        </p:spPr>
        <p:txBody>
          <a:bodyPr wrap="square" lIns="0" tIns="12700" rIns="0" bIns="0" rtlCol="0" vert="horz">
            <a:spAutoFit/>
          </a:bodyPr>
          <a:lstStyle/>
          <a:p>
            <a:pPr marL="53975">
              <a:lnSpc>
                <a:spcPct val="100000"/>
              </a:lnSpc>
              <a:spcBef>
                <a:spcPts val="100"/>
              </a:spcBef>
            </a:pPr>
            <a:r>
              <a:rPr dirty="0" sz="1050" spc="40">
                <a:latin typeface="Arial"/>
                <a:cs typeface="Arial"/>
              </a:rPr>
              <a:t>address </a:t>
            </a:r>
            <a:r>
              <a:rPr dirty="0" sz="1050" spc="-40">
                <a:latin typeface="Arial"/>
                <a:cs typeface="Arial"/>
              </a:rPr>
              <a:t>= </a:t>
            </a:r>
            <a:r>
              <a:rPr dirty="0" sz="1050" spc="60">
                <a:latin typeface="Arial"/>
                <a:cs typeface="Arial"/>
              </a:rPr>
              <a:t>'Mccallum </a:t>
            </a:r>
            <a:r>
              <a:rPr dirty="0" sz="1050" spc="135">
                <a:latin typeface="Arial"/>
                <a:cs typeface="Arial"/>
              </a:rPr>
              <a:t>Street,</a:t>
            </a:r>
            <a:r>
              <a:rPr dirty="0" sz="1050" spc="130">
                <a:latin typeface="Arial"/>
                <a:cs typeface="Arial"/>
              </a:rPr>
              <a:t> </a:t>
            </a:r>
            <a:r>
              <a:rPr dirty="0" sz="1050" spc="75">
                <a:latin typeface="Arial"/>
                <a:cs typeface="Arial"/>
              </a:rPr>
              <a:t>Singapore'</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85">
                <a:latin typeface="Arial"/>
                <a:cs typeface="Arial"/>
              </a:rPr>
              <a:t>geolocator </a:t>
            </a:r>
            <a:r>
              <a:rPr dirty="0" sz="1050" spc="-40">
                <a:latin typeface="Arial"/>
                <a:cs typeface="Arial"/>
              </a:rPr>
              <a:t>=</a:t>
            </a:r>
            <a:r>
              <a:rPr dirty="0" sz="1050" spc="95">
                <a:latin typeface="Arial"/>
                <a:cs typeface="Arial"/>
              </a:rPr>
              <a:t> </a:t>
            </a:r>
            <a:r>
              <a:rPr dirty="0" sz="1050" spc="55">
                <a:latin typeface="Arial"/>
                <a:cs typeface="Arial"/>
              </a:rPr>
              <a:t>Nominatim()</a:t>
            </a:r>
            <a:endParaRPr sz="1050">
              <a:latin typeface="Arial"/>
              <a:cs typeface="Arial"/>
            </a:endParaRPr>
          </a:p>
          <a:p>
            <a:pPr marL="53975" marR="2273935">
              <a:lnSpc>
                <a:spcPct val="101200"/>
              </a:lnSpc>
            </a:pPr>
            <a:r>
              <a:rPr dirty="0" sz="1050" spc="120">
                <a:latin typeface="Arial"/>
                <a:cs typeface="Arial"/>
              </a:rPr>
              <a:t>location </a:t>
            </a:r>
            <a:r>
              <a:rPr dirty="0" sz="1050" spc="-40">
                <a:latin typeface="Arial"/>
                <a:cs typeface="Arial"/>
              </a:rPr>
              <a:t>= </a:t>
            </a:r>
            <a:r>
              <a:rPr dirty="0" sz="1050" spc="70">
                <a:latin typeface="Arial"/>
                <a:cs typeface="Arial"/>
              </a:rPr>
              <a:t>geolocator.geocode(address, </a:t>
            </a:r>
            <a:r>
              <a:rPr dirty="0" sz="1050" spc="65">
                <a:latin typeface="Arial"/>
                <a:cs typeface="Arial"/>
              </a:rPr>
              <a:t>timeout=10)  </a:t>
            </a:r>
            <a:r>
              <a:rPr dirty="0" sz="1050" spc="150">
                <a:latin typeface="Arial"/>
                <a:cs typeface="Arial"/>
              </a:rPr>
              <a:t>latitude </a:t>
            </a:r>
            <a:r>
              <a:rPr dirty="0" sz="1050" spc="-40">
                <a:latin typeface="Arial"/>
                <a:cs typeface="Arial"/>
              </a:rPr>
              <a:t>=</a:t>
            </a:r>
            <a:r>
              <a:rPr dirty="0" sz="1050" spc="160">
                <a:latin typeface="Arial"/>
                <a:cs typeface="Arial"/>
              </a:rPr>
              <a:t> </a:t>
            </a:r>
            <a:r>
              <a:rPr dirty="0" sz="1050" spc="145">
                <a:latin typeface="Arial"/>
                <a:cs typeface="Arial"/>
              </a:rPr>
              <a:t>location.latitude</a:t>
            </a:r>
            <a:endParaRPr sz="1050">
              <a:latin typeface="Arial"/>
              <a:cs typeface="Arial"/>
            </a:endParaRPr>
          </a:p>
          <a:p>
            <a:pPr marL="53975">
              <a:lnSpc>
                <a:spcPct val="100000"/>
              </a:lnSpc>
              <a:spcBef>
                <a:spcPts val="15"/>
              </a:spcBef>
            </a:pPr>
            <a:r>
              <a:rPr dirty="0" sz="1050" spc="100">
                <a:latin typeface="Arial"/>
                <a:cs typeface="Arial"/>
              </a:rPr>
              <a:t>longitude </a:t>
            </a:r>
            <a:r>
              <a:rPr dirty="0" sz="1050" spc="-40">
                <a:latin typeface="Arial"/>
                <a:cs typeface="Arial"/>
              </a:rPr>
              <a:t>=</a:t>
            </a:r>
            <a:r>
              <a:rPr dirty="0" sz="1050" spc="70">
                <a:latin typeface="Arial"/>
                <a:cs typeface="Arial"/>
              </a:rPr>
              <a:t> </a:t>
            </a:r>
            <a:r>
              <a:rPr dirty="0" sz="1050" spc="120">
                <a:latin typeface="Arial"/>
                <a:cs typeface="Arial"/>
              </a:rPr>
              <a:t>location.longitude</a:t>
            </a:r>
            <a:endParaRPr sz="1050">
              <a:latin typeface="Arial"/>
              <a:cs typeface="Arial"/>
            </a:endParaRPr>
          </a:p>
          <a:p>
            <a:pPr marL="53975">
              <a:lnSpc>
                <a:spcPct val="100000"/>
              </a:lnSpc>
              <a:spcBef>
                <a:spcPts val="15"/>
              </a:spcBef>
            </a:pPr>
            <a:r>
              <a:rPr dirty="0" sz="1050" spc="105" b="1">
                <a:latin typeface="Arial"/>
                <a:cs typeface="Arial"/>
              </a:rPr>
              <a:t>print</a:t>
            </a:r>
            <a:r>
              <a:rPr dirty="0" sz="1050" spc="105">
                <a:latin typeface="Arial"/>
                <a:cs typeface="Arial"/>
              </a:rPr>
              <a:t>('The </a:t>
            </a:r>
            <a:r>
              <a:rPr dirty="0" sz="1050" spc="80">
                <a:latin typeface="Arial"/>
                <a:cs typeface="Arial"/>
              </a:rPr>
              <a:t>geograpical </a:t>
            </a:r>
            <a:r>
              <a:rPr dirty="0" sz="1050" spc="85">
                <a:latin typeface="Arial"/>
                <a:cs typeface="Arial"/>
              </a:rPr>
              <a:t>coordinate </a:t>
            </a:r>
            <a:r>
              <a:rPr dirty="0" sz="1050" spc="135">
                <a:latin typeface="Arial"/>
                <a:cs typeface="Arial"/>
              </a:rPr>
              <a:t>of </a:t>
            </a:r>
            <a:r>
              <a:rPr dirty="0" sz="1050" spc="90">
                <a:latin typeface="Arial"/>
                <a:cs typeface="Arial"/>
              </a:rPr>
              <a:t>the </a:t>
            </a:r>
            <a:r>
              <a:rPr dirty="0" sz="1050" spc="75">
                <a:latin typeface="Arial"/>
                <a:cs typeface="Arial"/>
              </a:rPr>
              <a:t>place </a:t>
            </a:r>
            <a:r>
              <a:rPr dirty="0" sz="1050" spc="165">
                <a:latin typeface="Arial"/>
                <a:cs typeface="Arial"/>
              </a:rPr>
              <a:t>in </a:t>
            </a:r>
            <a:r>
              <a:rPr dirty="0" sz="1050" spc="45">
                <a:latin typeface="Arial"/>
                <a:cs typeface="Arial"/>
              </a:rPr>
              <a:t>Singapore </a:t>
            </a:r>
            <a:r>
              <a:rPr dirty="0" sz="1050" spc="70">
                <a:latin typeface="Arial"/>
                <a:cs typeface="Arial"/>
              </a:rPr>
              <a:t>are</a:t>
            </a:r>
            <a:r>
              <a:rPr dirty="0" sz="1050" spc="5">
                <a:latin typeface="Arial"/>
                <a:cs typeface="Arial"/>
              </a:rPr>
              <a:t> </a:t>
            </a:r>
            <a:r>
              <a:rPr dirty="0" sz="1050" spc="245">
                <a:latin typeface="Arial"/>
                <a:cs typeface="Arial"/>
              </a:rPr>
              <a:t>{}, </a:t>
            </a:r>
            <a:r>
              <a:rPr dirty="0" sz="1050" spc="185">
                <a:latin typeface="Arial"/>
                <a:cs typeface="Arial"/>
              </a:rPr>
              <a:t>{}.'.format(l</a:t>
            </a:r>
            <a:endParaRPr sz="1050">
              <a:latin typeface="Arial"/>
              <a:cs typeface="Arial"/>
            </a:endParaRPr>
          </a:p>
        </p:txBody>
      </p:sp>
      <p:sp>
        <p:nvSpPr>
          <p:cNvPr id="19" name="object 19"/>
          <p:cNvSpPr txBox="1"/>
          <p:nvPr/>
        </p:nvSpPr>
        <p:spPr>
          <a:xfrm>
            <a:off x="1349374" y="8480414"/>
            <a:ext cx="6000750" cy="347345"/>
          </a:xfrm>
          <a:prstGeom prst="rect">
            <a:avLst/>
          </a:prstGeom>
        </p:spPr>
        <p:txBody>
          <a:bodyPr wrap="square" lIns="0" tIns="10795" rIns="0" bIns="0" rtlCol="0" vert="horz">
            <a:spAutoFit/>
          </a:bodyPr>
          <a:lstStyle/>
          <a:p>
            <a:pPr marL="53975" marR="3446145">
              <a:lnSpc>
                <a:spcPct val="101200"/>
              </a:lnSpc>
              <a:spcBef>
                <a:spcPts val="85"/>
              </a:spcBef>
            </a:pPr>
            <a:r>
              <a:rPr dirty="0" sz="1050" spc="60">
                <a:latin typeface="Arial"/>
                <a:cs typeface="Arial"/>
              </a:rPr>
              <a:t>neighborhood_latitude=1.2792423  </a:t>
            </a:r>
            <a:r>
              <a:rPr dirty="0" sz="1050" spc="60">
                <a:latin typeface="Arial"/>
                <a:cs typeface="Arial"/>
              </a:rPr>
              <a:t>neighborhood_longitud</a:t>
            </a:r>
            <a:r>
              <a:rPr dirty="0" sz="1050" spc="65">
                <a:latin typeface="Arial"/>
                <a:cs typeface="Arial"/>
              </a:rPr>
              <a:t>e</a:t>
            </a:r>
            <a:r>
              <a:rPr dirty="0" sz="1050" spc="-45">
                <a:latin typeface="Arial"/>
                <a:cs typeface="Arial"/>
              </a:rPr>
              <a:t>=</a:t>
            </a:r>
            <a:r>
              <a:rPr dirty="0" sz="1050" spc="15">
                <a:latin typeface="Arial"/>
                <a:cs typeface="Arial"/>
              </a:rPr>
              <a:t>103.8481312</a:t>
            </a:r>
            <a:endParaRPr sz="105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761453" y="469798"/>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[5]:</a:t>
            </a:r>
            <a:endParaRPr sz="1050">
              <a:latin typeface="Arial"/>
              <a:cs typeface="Arial"/>
            </a:endParaRPr>
          </a:p>
        </p:txBody>
      </p:sp>
      <p:sp>
        <p:nvSpPr>
          <p:cNvPr id="5" name="object 5"/>
          <p:cNvSpPr/>
          <p:nvPr/>
        </p:nvSpPr>
        <p:spPr>
          <a:xfrm>
            <a:off x="1344611" y="430110"/>
            <a:ext cx="6010275" cy="781050"/>
          </a:xfrm>
          <a:custGeom>
            <a:avLst/>
            <a:gdLst/>
            <a:ahLst/>
            <a:cxnLst/>
            <a:rect l="l" t="t" r="r" b="b"/>
            <a:pathLst>
              <a:path w="6010275" h="781050">
                <a:moveTo>
                  <a:pt x="0" y="76676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766762"/>
                </a:lnTo>
                <a:lnTo>
                  <a:pt x="6010275" y="768667"/>
                </a:lnTo>
                <a:lnTo>
                  <a:pt x="6009913" y="770477"/>
                </a:lnTo>
                <a:lnTo>
                  <a:pt x="6009189" y="772191"/>
                </a:lnTo>
                <a:lnTo>
                  <a:pt x="6008465" y="774001"/>
                </a:lnTo>
                <a:lnTo>
                  <a:pt x="5997882" y="781050"/>
                </a:lnTo>
                <a:lnTo>
                  <a:pt x="5995987" y="781050"/>
                </a:lnTo>
                <a:lnTo>
                  <a:pt x="14287" y="781050"/>
                </a:lnTo>
                <a:lnTo>
                  <a:pt x="12392" y="781050"/>
                </a:lnTo>
                <a:lnTo>
                  <a:pt x="10572" y="780669"/>
                </a:lnTo>
                <a:lnTo>
                  <a:pt x="1085" y="772191"/>
                </a:lnTo>
                <a:lnTo>
                  <a:pt x="361" y="770477"/>
                </a:lnTo>
                <a:lnTo>
                  <a:pt x="0" y="768667"/>
                </a:lnTo>
                <a:lnTo>
                  <a:pt x="0" y="766762"/>
                </a:lnTo>
                <a:close/>
              </a:path>
            </a:pathLst>
          </a:custGeom>
          <a:ln w="9525">
            <a:solidFill>
              <a:srgbClr val="CFCFCF"/>
            </a:solidFill>
          </a:ln>
        </p:spPr>
        <p:txBody>
          <a:bodyPr wrap="square" lIns="0" tIns="0" rIns="0" bIns="0" rtlCol="0"/>
          <a:lstStyle/>
          <a:p/>
        </p:txBody>
      </p:sp>
      <p:sp>
        <p:nvSpPr>
          <p:cNvPr id="6" name="object 6"/>
          <p:cNvSpPr txBox="1"/>
          <p:nvPr/>
        </p:nvSpPr>
        <p:spPr>
          <a:xfrm>
            <a:off x="761453" y="137467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[6]:</a:t>
            </a:r>
            <a:endParaRPr sz="1050">
              <a:latin typeface="Arial"/>
              <a:cs typeface="Arial"/>
            </a:endParaRPr>
          </a:p>
        </p:txBody>
      </p:sp>
      <p:sp>
        <p:nvSpPr>
          <p:cNvPr id="7" name="object 7"/>
          <p:cNvSpPr/>
          <p:nvPr/>
        </p:nvSpPr>
        <p:spPr>
          <a:xfrm>
            <a:off x="1344611" y="1334985"/>
            <a:ext cx="6010275" cy="2562225"/>
          </a:xfrm>
          <a:custGeom>
            <a:avLst/>
            <a:gdLst/>
            <a:ahLst/>
            <a:cxnLst/>
            <a:rect l="l" t="t" r="r" b="b"/>
            <a:pathLst>
              <a:path w="6010275" h="2562225">
                <a:moveTo>
                  <a:pt x="0" y="254793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2547937"/>
                </a:lnTo>
                <a:lnTo>
                  <a:pt x="6010275" y="2549842"/>
                </a:lnTo>
                <a:lnTo>
                  <a:pt x="6009913" y="2551652"/>
                </a:lnTo>
                <a:lnTo>
                  <a:pt x="6009189" y="2553366"/>
                </a:lnTo>
                <a:lnTo>
                  <a:pt x="6008465" y="2555176"/>
                </a:lnTo>
                <a:lnTo>
                  <a:pt x="5997882" y="2562225"/>
                </a:lnTo>
                <a:lnTo>
                  <a:pt x="5995987" y="2562225"/>
                </a:lnTo>
                <a:lnTo>
                  <a:pt x="14287" y="2562225"/>
                </a:lnTo>
                <a:lnTo>
                  <a:pt x="12392" y="2562225"/>
                </a:lnTo>
                <a:lnTo>
                  <a:pt x="10572" y="2561844"/>
                </a:lnTo>
                <a:lnTo>
                  <a:pt x="1085" y="2553366"/>
                </a:lnTo>
                <a:lnTo>
                  <a:pt x="361" y="2551652"/>
                </a:lnTo>
                <a:lnTo>
                  <a:pt x="0" y="2549842"/>
                </a:lnTo>
                <a:lnTo>
                  <a:pt x="0" y="2547937"/>
                </a:lnTo>
                <a:close/>
              </a:path>
            </a:pathLst>
          </a:custGeom>
          <a:ln w="9525">
            <a:solidFill>
              <a:srgbClr val="CFCFCF"/>
            </a:solidFill>
          </a:ln>
        </p:spPr>
        <p:txBody>
          <a:bodyPr wrap="square" lIns="0" tIns="0" rIns="0" bIns="0" rtlCol="0"/>
          <a:lstStyle/>
          <a:p/>
        </p:txBody>
      </p:sp>
      <p:sp>
        <p:nvSpPr>
          <p:cNvPr id="8" name="object 8"/>
          <p:cNvSpPr txBox="1"/>
          <p:nvPr/>
        </p:nvSpPr>
        <p:spPr>
          <a:xfrm>
            <a:off x="761453" y="465127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[7]:</a:t>
            </a:r>
            <a:endParaRPr sz="1050">
              <a:latin typeface="Arial"/>
              <a:cs typeface="Arial"/>
            </a:endParaRPr>
          </a:p>
        </p:txBody>
      </p:sp>
      <p:sp>
        <p:nvSpPr>
          <p:cNvPr id="9" name="object 9"/>
          <p:cNvSpPr/>
          <p:nvPr/>
        </p:nvSpPr>
        <p:spPr>
          <a:xfrm>
            <a:off x="1344611" y="4621110"/>
            <a:ext cx="6010275" cy="295275"/>
          </a:xfrm>
          <a:custGeom>
            <a:avLst/>
            <a:gdLst/>
            <a:ahLst/>
            <a:cxnLst/>
            <a:rect l="l" t="t" r="r" b="b"/>
            <a:pathLst>
              <a:path w="6010275" h="295275">
                <a:moveTo>
                  <a:pt x="0" y="28098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280987"/>
                </a:lnTo>
                <a:lnTo>
                  <a:pt x="6010275" y="282892"/>
                </a:lnTo>
                <a:lnTo>
                  <a:pt x="6009913" y="284702"/>
                </a:lnTo>
                <a:lnTo>
                  <a:pt x="6009189" y="286416"/>
                </a:lnTo>
                <a:lnTo>
                  <a:pt x="6008465" y="288226"/>
                </a:lnTo>
                <a:lnTo>
                  <a:pt x="5997882" y="295275"/>
                </a:lnTo>
                <a:lnTo>
                  <a:pt x="5995987" y="295275"/>
                </a:lnTo>
                <a:lnTo>
                  <a:pt x="14287" y="295275"/>
                </a:lnTo>
                <a:lnTo>
                  <a:pt x="12392" y="295275"/>
                </a:lnTo>
                <a:lnTo>
                  <a:pt x="10572" y="294894"/>
                </a:lnTo>
                <a:lnTo>
                  <a:pt x="1085" y="286416"/>
                </a:lnTo>
                <a:lnTo>
                  <a:pt x="361" y="284702"/>
                </a:lnTo>
                <a:lnTo>
                  <a:pt x="0" y="282892"/>
                </a:lnTo>
                <a:lnTo>
                  <a:pt x="0" y="280987"/>
                </a:lnTo>
                <a:close/>
              </a:path>
            </a:pathLst>
          </a:custGeom>
          <a:ln w="9525">
            <a:solidFill>
              <a:srgbClr val="CFCFCF"/>
            </a:solidFill>
          </a:ln>
        </p:spPr>
        <p:txBody>
          <a:bodyPr wrap="square" lIns="0" tIns="0" rIns="0" bIns="0" rtlCol="0"/>
          <a:lstStyle/>
          <a:p/>
        </p:txBody>
      </p:sp>
      <p:sp>
        <p:nvSpPr>
          <p:cNvPr id="10" name="object 10"/>
          <p:cNvSpPr txBox="1"/>
          <p:nvPr/>
        </p:nvSpPr>
        <p:spPr>
          <a:xfrm>
            <a:off x="1381174" y="5203723"/>
            <a:ext cx="521208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Function that extracts the category of the venue - borrow from the Foursquare</a:t>
            </a:r>
            <a:r>
              <a:rPr dirty="0" sz="1050" spc="-100" b="1">
                <a:latin typeface="Arial"/>
                <a:cs typeface="Arial"/>
              </a:rPr>
              <a:t> </a:t>
            </a:r>
            <a:r>
              <a:rPr dirty="0" sz="1050" b="1">
                <a:latin typeface="Arial"/>
                <a:cs typeface="Arial"/>
              </a:rPr>
              <a:t>lab</a:t>
            </a:r>
            <a:endParaRPr sz="1050">
              <a:latin typeface="Arial"/>
              <a:cs typeface="Arial"/>
            </a:endParaRPr>
          </a:p>
        </p:txBody>
      </p:sp>
      <p:sp>
        <p:nvSpPr>
          <p:cNvPr id="11" name="object 11"/>
          <p:cNvSpPr txBox="1"/>
          <p:nvPr/>
        </p:nvSpPr>
        <p:spPr>
          <a:xfrm>
            <a:off x="761453" y="5584723"/>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[8]:</a:t>
            </a:r>
            <a:endParaRPr sz="1050">
              <a:latin typeface="Arial"/>
              <a:cs typeface="Arial"/>
            </a:endParaRPr>
          </a:p>
        </p:txBody>
      </p:sp>
      <p:sp>
        <p:nvSpPr>
          <p:cNvPr id="12" name="object 12"/>
          <p:cNvSpPr/>
          <p:nvPr/>
        </p:nvSpPr>
        <p:spPr>
          <a:xfrm>
            <a:off x="1344611" y="5554560"/>
            <a:ext cx="6010275" cy="1914525"/>
          </a:xfrm>
          <a:custGeom>
            <a:avLst/>
            <a:gdLst/>
            <a:ahLst/>
            <a:cxnLst/>
            <a:rect l="l" t="t" r="r" b="b"/>
            <a:pathLst>
              <a:path w="6010275" h="1914525">
                <a:moveTo>
                  <a:pt x="0" y="190023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1900237"/>
                </a:lnTo>
                <a:lnTo>
                  <a:pt x="6010275" y="1902142"/>
                </a:lnTo>
                <a:lnTo>
                  <a:pt x="6009913" y="1903952"/>
                </a:lnTo>
                <a:lnTo>
                  <a:pt x="6009189" y="1905666"/>
                </a:lnTo>
                <a:lnTo>
                  <a:pt x="6008465" y="1907476"/>
                </a:lnTo>
                <a:lnTo>
                  <a:pt x="5997882" y="1914525"/>
                </a:lnTo>
                <a:lnTo>
                  <a:pt x="5995987" y="1914525"/>
                </a:lnTo>
                <a:lnTo>
                  <a:pt x="14287" y="1914525"/>
                </a:lnTo>
                <a:lnTo>
                  <a:pt x="12392" y="1914525"/>
                </a:lnTo>
                <a:lnTo>
                  <a:pt x="10572" y="1914144"/>
                </a:lnTo>
                <a:lnTo>
                  <a:pt x="1085" y="1905666"/>
                </a:lnTo>
                <a:lnTo>
                  <a:pt x="361" y="1903952"/>
                </a:lnTo>
                <a:lnTo>
                  <a:pt x="0" y="1902142"/>
                </a:lnTo>
                <a:lnTo>
                  <a:pt x="0" y="1900237"/>
                </a:lnTo>
                <a:close/>
              </a:path>
            </a:pathLst>
          </a:custGeom>
          <a:ln w="9525">
            <a:solidFill>
              <a:srgbClr val="CFCFCF"/>
            </a:solidFill>
          </a:ln>
        </p:spPr>
        <p:txBody>
          <a:bodyPr wrap="square" lIns="0" tIns="0" rIns="0" bIns="0" rtlCol="0"/>
          <a:lstStyle/>
          <a:p/>
        </p:txBody>
      </p:sp>
      <p:sp>
        <p:nvSpPr>
          <p:cNvPr id="13" name="object 13"/>
          <p:cNvSpPr txBox="1"/>
          <p:nvPr/>
        </p:nvSpPr>
        <p:spPr>
          <a:xfrm>
            <a:off x="761602" y="3936898"/>
            <a:ext cx="53848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Arial"/>
                <a:cs typeface="Arial"/>
              </a:rPr>
              <a:t>Ou</a:t>
            </a:r>
            <a:r>
              <a:rPr dirty="0" sz="1050">
                <a:latin typeface="Arial"/>
                <a:cs typeface="Arial"/>
              </a:rPr>
              <a:t>t</a:t>
            </a:r>
            <a:r>
              <a:rPr dirty="0" sz="1050" spc="210">
                <a:latin typeface="Arial"/>
                <a:cs typeface="Arial"/>
              </a:rPr>
              <a:t>[6]:</a:t>
            </a:r>
            <a:endParaRPr sz="1050">
              <a:latin typeface="Arial"/>
              <a:cs typeface="Arial"/>
            </a:endParaRPr>
          </a:p>
        </p:txBody>
      </p:sp>
      <p:sp>
        <p:nvSpPr>
          <p:cNvPr id="19" name="object 1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20" name="object 20"/>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14" name="object 14"/>
          <p:cNvSpPr txBox="1"/>
          <p:nvPr/>
        </p:nvSpPr>
        <p:spPr>
          <a:xfrm>
            <a:off x="1381174" y="3936898"/>
            <a:ext cx="5817870" cy="509270"/>
          </a:xfrm>
          <a:prstGeom prst="rect">
            <a:avLst/>
          </a:prstGeom>
        </p:spPr>
        <p:txBody>
          <a:bodyPr wrap="square" lIns="0" tIns="10795" rIns="0" bIns="0" rtlCol="0" vert="horz">
            <a:spAutoFit/>
          </a:bodyPr>
          <a:lstStyle/>
          <a:p>
            <a:pPr algn="just" marL="12700" marR="5080">
              <a:lnSpc>
                <a:spcPct val="101200"/>
              </a:lnSpc>
              <a:spcBef>
                <a:spcPts val="85"/>
              </a:spcBef>
            </a:pPr>
            <a:r>
              <a:rPr dirty="0" sz="1050" spc="45">
                <a:latin typeface="Arial"/>
                <a:cs typeface="Arial"/>
              </a:rPr>
              <a:t>'https://api.foursquare.com/v2/venues/explore?&amp;client_id=LUETHARMZN0ATS5LKT1YNT  </a:t>
            </a:r>
            <a:r>
              <a:rPr dirty="0" sz="1050" spc="-60">
                <a:latin typeface="Arial"/>
                <a:cs typeface="Arial"/>
              </a:rPr>
              <a:t>B2C5Y2MS42IUKEYIJ5JGN1NNJU&amp;client_secret=4H4F054UDSZJ2EATK5DEMCMRPR3RNRCTXCZBCC  </a:t>
            </a:r>
            <a:r>
              <a:rPr dirty="0" sz="1050" spc="30">
                <a:latin typeface="Arial"/>
                <a:cs typeface="Arial"/>
              </a:rPr>
              <a:t>CIELED3EZB&amp;v=20180604&amp;ll=1.2792423,103.8481312&amp;radius=500&amp;limit=100'</a:t>
            </a:r>
            <a:endParaRPr sz="1050">
              <a:latin typeface="Arial"/>
              <a:cs typeface="Arial"/>
            </a:endParaRPr>
          </a:p>
        </p:txBody>
      </p:sp>
      <p:sp>
        <p:nvSpPr>
          <p:cNvPr id="15" name="object 15"/>
          <p:cNvSpPr txBox="1"/>
          <p:nvPr/>
        </p:nvSpPr>
        <p:spPr>
          <a:xfrm>
            <a:off x="1349374" y="469899"/>
            <a:ext cx="6000750" cy="671195"/>
          </a:xfrm>
          <a:prstGeom prst="rect">
            <a:avLst/>
          </a:prstGeom>
        </p:spPr>
        <p:txBody>
          <a:bodyPr wrap="square" lIns="0" tIns="10795" rIns="0" bIns="0" rtlCol="0" vert="horz">
            <a:spAutoFit/>
          </a:bodyPr>
          <a:lstStyle/>
          <a:p>
            <a:pPr marL="53975" marR="1246505">
              <a:lnSpc>
                <a:spcPct val="101200"/>
              </a:lnSpc>
              <a:spcBef>
                <a:spcPts val="85"/>
              </a:spcBef>
            </a:pPr>
            <a:r>
              <a:rPr dirty="0" sz="1050" spc="-65">
                <a:latin typeface="Arial"/>
                <a:cs typeface="Arial"/>
              </a:rPr>
              <a:t>CLIENT_ID="LUETHARMZN0ATS5LKT1YNTB2C5Y2MS42IUKEYIJ5JGN1NNJU"  </a:t>
            </a:r>
            <a:r>
              <a:rPr dirty="0" sz="1050" spc="-95">
                <a:latin typeface="Arial"/>
                <a:cs typeface="Arial"/>
              </a:rPr>
              <a:t>CLIENT_SECRET="4H4F054UDSZJ2EATK5DEMCMRPR3RNRCTXCZBCCCIELED3EZB"  </a:t>
            </a:r>
            <a:r>
              <a:rPr dirty="0" sz="1050" spc="-100">
                <a:latin typeface="Arial"/>
                <a:cs typeface="Arial"/>
              </a:rPr>
              <a:t>VERSION </a:t>
            </a:r>
            <a:r>
              <a:rPr dirty="0" sz="1050" spc="-40">
                <a:latin typeface="Arial"/>
                <a:cs typeface="Arial"/>
              </a:rPr>
              <a:t>=</a:t>
            </a:r>
            <a:r>
              <a:rPr dirty="0" sz="1050" spc="20">
                <a:latin typeface="Arial"/>
                <a:cs typeface="Arial"/>
              </a:rPr>
              <a:t> </a:t>
            </a:r>
            <a:r>
              <a:rPr dirty="0" sz="1050" spc="70">
                <a:latin typeface="Arial"/>
                <a:cs typeface="Arial"/>
              </a:rPr>
              <a:t>'20180604'</a:t>
            </a:r>
            <a:endParaRPr sz="1050">
              <a:latin typeface="Arial"/>
              <a:cs typeface="Arial"/>
            </a:endParaRPr>
          </a:p>
          <a:p>
            <a:pPr marL="53975">
              <a:lnSpc>
                <a:spcPct val="100000"/>
              </a:lnSpc>
              <a:spcBef>
                <a:spcPts val="15"/>
              </a:spcBef>
            </a:pPr>
            <a:r>
              <a:rPr dirty="0" sz="1050" spc="40">
                <a:latin typeface="Arial"/>
                <a:cs typeface="Arial"/>
              </a:rPr>
              <a:t>LIMIT </a:t>
            </a:r>
            <a:r>
              <a:rPr dirty="0" sz="1050" spc="-40">
                <a:latin typeface="Arial"/>
                <a:cs typeface="Arial"/>
              </a:rPr>
              <a:t>=</a:t>
            </a:r>
            <a:r>
              <a:rPr dirty="0" sz="1050" spc="185">
                <a:latin typeface="Arial"/>
                <a:cs typeface="Arial"/>
              </a:rPr>
              <a:t> </a:t>
            </a:r>
            <a:r>
              <a:rPr dirty="0" sz="1050" spc="-10">
                <a:latin typeface="Arial"/>
                <a:cs typeface="Arial"/>
              </a:rPr>
              <a:t>100</a:t>
            </a:r>
            <a:endParaRPr sz="1050">
              <a:latin typeface="Arial"/>
              <a:cs typeface="Arial"/>
            </a:endParaRPr>
          </a:p>
        </p:txBody>
      </p:sp>
      <p:sp>
        <p:nvSpPr>
          <p:cNvPr id="16" name="object 16"/>
          <p:cNvSpPr txBox="1"/>
          <p:nvPr/>
        </p:nvSpPr>
        <p:spPr>
          <a:xfrm>
            <a:off x="1349374" y="1374774"/>
            <a:ext cx="6000750" cy="2452370"/>
          </a:xfrm>
          <a:prstGeom prst="rect">
            <a:avLst/>
          </a:prstGeom>
        </p:spPr>
        <p:txBody>
          <a:bodyPr wrap="square" lIns="0" tIns="12700" rIns="0" bIns="0" rtlCol="0" vert="horz">
            <a:spAutoFit/>
          </a:bodyPr>
          <a:lstStyle/>
          <a:p>
            <a:pPr marL="53975">
              <a:lnSpc>
                <a:spcPct val="100000"/>
              </a:lnSpc>
              <a:spcBef>
                <a:spcPts val="100"/>
              </a:spcBef>
            </a:pPr>
            <a:r>
              <a:rPr dirty="0" sz="1050" spc="-10" i="1">
                <a:latin typeface="Arial"/>
                <a:cs typeface="Arial"/>
              </a:rPr>
              <a:t># </a:t>
            </a:r>
            <a:r>
              <a:rPr dirty="0" sz="1050" spc="100" i="1">
                <a:latin typeface="Arial"/>
                <a:cs typeface="Arial"/>
              </a:rPr>
              <a:t>define</a:t>
            </a:r>
            <a:r>
              <a:rPr dirty="0" sz="1050" spc="285" i="1">
                <a:latin typeface="Arial"/>
                <a:cs typeface="Arial"/>
              </a:rPr>
              <a:t> </a:t>
            </a:r>
            <a:r>
              <a:rPr dirty="0" sz="1050" spc="100" i="1">
                <a:latin typeface="Arial"/>
                <a:cs typeface="Arial"/>
              </a:rPr>
              <a:t>radius</a:t>
            </a:r>
            <a:endParaRPr sz="1050">
              <a:latin typeface="Arial"/>
              <a:cs typeface="Arial"/>
            </a:endParaRPr>
          </a:p>
          <a:p>
            <a:pPr marL="53975">
              <a:lnSpc>
                <a:spcPct val="100000"/>
              </a:lnSpc>
              <a:spcBef>
                <a:spcPts val="15"/>
              </a:spcBef>
            </a:pPr>
            <a:r>
              <a:rPr dirty="0" sz="1050" spc="100">
                <a:latin typeface="Arial"/>
                <a:cs typeface="Arial"/>
              </a:rPr>
              <a:t>radius  </a:t>
            </a:r>
            <a:r>
              <a:rPr dirty="0" sz="1050" spc="-40">
                <a:latin typeface="Arial"/>
                <a:cs typeface="Arial"/>
              </a:rPr>
              <a:t>=</a:t>
            </a:r>
            <a:r>
              <a:rPr dirty="0" sz="1050" spc="-15">
                <a:latin typeface="Arial"/>
                <a:cs typeface="Arial"/>
              </a:rPr>
              <a:t> </a:t>
            </a:r>
            <a:r>
              <a:rPr dirty="0" sz="1050" spc="-10">
                <a:latin typeface="Arial"/>
                <a:cs typeface="Arial"/>
              </a:rPr>
              <a:t>500</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0" i="1">
                <a:latin typeface="Arial"/>
                <a:cs typeface="Arial"/>
              </a:rPr>
              <a:t>#  </a:t>
            </a:r>
            <a:r>
              <a:rPr dirty="0" sz="1050" spc="90" i="1">
                <a:latin typeface="Arial"/>
                <a:cs typeface="Arial"/>
              </a:rPr>
              <a:t>create</a:t>
            </a:r>
            <a:r>
              <a:rPr dirty="0" sz="1050" spc="204" i="1">
                <a:latin typeface="Arial"/>
                <a:cs typeface="Arial"/>
              </a:rPr>
              <a:t> </a:t>
            </a:r>
            <a:r>
              <a:rPr dirty="0" sz="1050" spc="-125" i="1">
                <a:latin typeface="Arial"/>
                <a:cs typeface="Arial"/>
              </a:rPr>
              <a:t>URL</a:t>
            </a:r>
            <a:endParaRPr sz="1050">
              <a:latin typeface="Arial"/>
              <a:cs typeface="Arial"/>
            </a:endParaRPr>
          </a:p>
          <a:p>
            <a:pPr marL="346710" marR="635" indent="-293370">
              <a:lnSpc>
                <a:spcPct val="101200"/>
              </a:lnSpc>
            </a:pPr>
            <a:r>
              <a:rPr dirty="0" sz="1050" spc="185">
                <a:latin typeface="Arial"/>
                <a:cs typeface="Arial"/>
              </a:rPr>
              <a:t>url </a:t>
            </a:r>
            <a:r>
              <a:rPr dirty="0" sz="1050" spc="-40">
                <a:latin typeface="Arial"/>
                <a:cs typeface="Arial"/>
              </a:rPr>
              <a:t>= </a:t>
            </a:r>
            <a:r>
              <a:rPr dirty="0" sz="1050" spc="105">
                <a:latin typeface="Arial"/>
                <a:cs typeface="Arial"/>
              </a:rPr>
              <a:t>'https://api.foursquare.com/v2/venues/explore?&amp;client_id={}&amp;client_secret={  </a:t>
            </a:r>
            <a:r>
              <a:rPr dirty="0" sz="1050" spc="10">
                <a:latin typeface="Arial"/>
                <a:cs typeface="Arial"/>
              </a:rPr>
              <a:t>CLIENT_ID,</a:t>
            </a:r>
            <a:endParaRPr sz="1050">
              <a:latin typeface="Arial"/>
              <a:cs typeface="Arial"/>
            </a:endParaRPr>
          </a:p>
          <a:p>
            <a:pPr marL="346710" marR="4618990">
              <a:lnSpc>
                <a:spcPct val="101200"/>
              </a:lnSpc>
            </a:pPr>
            <a:r>
              <a:rPr dirty="0" sz="1050" spc="-85">
                <a:latin typeface="Arial"/>
                <a:cs typeface="Arial"/>
              </a:rPr>
              <a:t>CLIENT_SECRE</a:t>
            </a:r>
            <a:r>
              <a:rPr dirty="0" sz="1050" spc="-90">
                <a:latin typeface="Arial"/>
                <a:cs typeface="Arial"/>
              </a:rPr>
              <a:t>T</a:t>
            </a:r>
            <a:r>
              <a:rPr dirty="0" sz="1050" spc="285">
                <a:latin typeface="Arial"/>
                <a:cs typeface="Arial"/>
              </a:rPr>
              <a:t>,  </a:t>
            </a:r>
            <a:r>
              <a:rPr dirty="0" sz="1050" spc="-55">
                <a:latin typeface="Arial"/>
                <a:cs typeface="Arial"/>
              </a:rPr>
              <a:t>VERSION,</a:t>
            </a:r>
            <a:endParaRPr sz="1050">
              <a:latin typeface="Arial"/>
              <a:cs typeface="Arial"/>
            </a:endParaRPr>
          </a:p>
          <a:p>
            <a:pPr marL="346710" marR="3959225">
              <a:lnSpc>
                <a:spcPct val="101200"/>
              </a:lnSpc>
            </a:pPr>
            <a:r>
              <a:rPr dirty="0" sz="1050" spc="90">
                <a:latin typeface="Arial"/>
                <a:cs typeface="Arial"/>
              </a:rPr>
              <a:t>neighborhood_latitude,  </a:t>
            </a:r>
            <a:r>
              <a:rPr dirty="0" sz="1050" spc="70">
                <a:latin typeface="Arial"/>
                <a:cs typeface="Arial"/>
              </a:rPr>
              <a:t>neighborhood_longitude,  </a:t>
            </a:r>
            <a:r>
              <a:rPr dirty="0" sz="1050" spc="125">
                <a:latin typeface="Arial"/>
                <a:cs typeface="Arial"/>
              </a:rPr>
              <a:t>radius,</a:t>
            </a:r>
            <a:endParaRPr sz="1050">
              <a:latin typeface="Arial"/>
              <a:cs typeface="Arial"/>
            </a:endParaRPr>
          </a:p>
          <a:p>
            <a:pPr marL="346710">
              <a:lnSpc>
                <a:spcPct val="100000"/>
              </a:lnSpc>
              <a:spcBef>
                <a:spcPts val="15"/>
              </a:spcBef>
            </a:pPr>
            <a:r>
              <a:rPr dirty="0" sz="1050" spc="70">
                <a:latin typeface="Arial"/>
                <a:cs typeface="Arial"/>
              </a:rPr>
              <a:t>LIMIT)</a:t>
            </a:r>
            <a:endParaRPr sz="1050">
              <a:latin typeface="Arial"/>
              <a:cs typeface="Arial"/>
            </a:endParaRPr>
          </a:p>
          <a:p>
            <a:pPr>
              <a:lnSpc>
                <a:spcPct val="100000"/>
              </a:lnSpc>
              <a:spcBef>
                <a:spcPts val="20"/>
              </a:spcBef>
            </a:pPr>
            <a:endParaRPr sz="1100">
              <a:latin typeface="Times New Roman"/>
              <a:cs typeface="Times New Roman"/>
            </a:endParaRPr>
          </a:p>
          <a:p>
            <a:pPr marL="53975">
              <a:lnSpc>
                <a:spcPct val="100000"/>
              </a:lnSpc>
              <a:spcBef>
                <a:spcPts val="5"/>
              </a:spcBef>
            </a:pPr>
            <a:r>
              <a:rPr dirty="0" sz="1050" spc="-10" i="1">
                <a:latin typeface="Arial"/>
                <a:cs typeface="Arial"/>
              </a:rPr>
              <a:t># </a:t>
            </a:r>
            <a:r>
              <a:rPr dirty="0" sz="1050" spc="110" i="1">
                <a:latin typeface="Arial"/>
                <a:cs typeface="Arial"/>
              </a:rPr>
              <a:t>display</a:t>
            </a:r>
            <a:r>
              <a:rPr dirty="0" sz="1050" spc="285" i="1">
                <a:latin typeface="Arial"/>
                <a:cs typeface="Arial"/>
              </a:rPr>
              <a:t> </a:t>
            </a:r>
            <a:r>
              <a:rPr dirty="0" sz="1050" spc="-125" i="1">
                <a:latin typeface="Arial"/>
                <a:cs typeface="Arial"/>
              </a:rPr>
              <a:t>URL</a:t>
            </a:r>
            <a:endParaRPr sz="1050">
              <a:latin typeface="Arial"/>
              <a:cs typeface="Arial"/>
            </a:endParaRPr>
          </a:p>
          <a:p>
            <a:pPr marL="53975">
              <a:lnSpc>
                <a:spcPct val="100000"/>
              </a:lnSpc>
              <a:spcBef>
                <a:spcPts val="15"/>
              </a:spcBef>
            </a:pPr>
            <a:r>
              <a:rPr dirty="0" sz="1050" spc="185">
                <a:latin typeface="Arial"/>
                <a:cs typeface="Arial"/>
              </a:rPr>
              <a:t>url</a:t>
            </a:r>
            <a:endParaRPr sz="1050">
              <a:latin typeface="Arial"/>
              <a:cs typeface="Arial"/>
            </a:endParaRPr>
          </a:p>
        </p:txBody>
      </p:sp>
      <p:sp>
        <p:nvSpPr>
          <p:cNvPr id="17" name="object 17"/>
          <p:cNvSpPr txBox="1"/>
          <p:nvPr/>
        </p:nvSpPr>
        <p:spPr>
          <a:xfrm>
            <a:off x="1349374" y="4651380"/>
            <a:ext cx="6000750" cy="185420"/>
          </a:xfrm>
          <a:prstGeom prst="rect">
            <a:avLst/>
          </a:prstGeom>
        </p:spPr>
        <p:txBody>
          <a:bodyPr wrap="square" lIns="0" tIns="12700" rIns="0" bIns="0" rtlCol="0" vert="horz">
            <a:spAutoFit/>
          </a:bodyPr>
          <a:lstStyle/>
          <a:p>
            <a:pPr marL="53975">
              <a:lnSpc>
                <a:spcPct val="100000"/>
              </a:lnSpc>
              <a:spcBef>
                <a:spcPts val="100"/>
              </a:spcBef>
            </a:pPr>
            <a:r>
              <a:rPr dirty="0" sz="1050" spc="135">
                <a:latin typeface="Arial"/>
                <a:cs typeface="Arial"/>
              </a:rPr>
              <a:t>results </a:t>
            </a:r>
            <a:r>
              <a:rPr dirty="0" sz="1050" spc="-40">
                <a:latin typeface="Arial"/>
                <a:cs typeface="Arial"/>
              </a:rPr>
              <a:t>=</a:t>
            </a:r>
            <a:r>
              <a:rPr dirty="0" sz="1050" spc="-5">
                <a:latin typeface="Arial"/>
                <a:cs typeface="Arial"/>
              </a:rPr>
              <a:t> </a:t>
            </a:r>
            <a:r>
              <a:rPr dirty="0" sz="1050" spc="135">
                <a:latin typeface="Arial"/>
                <a:cs typeface="Arial"/>
              </a:rPr>
              <a:t>requests.get(url).json()</a:t>
            </a:r>
            <a:endParaRPr sz="1050">
              <a:latin typeface="Arial"/>
              <a:cs typeface="Arial"/>
            </a:endParaRPr>
          </a:p>
        </p:txBody>
      </p:sp>
      <p:sp>
        <p:nvSpPr>
          <p:cNvPr id="18" name="object 18"/>
          <p:cNvSpPr txBox="1"/>
          <p:nvPr/>
        </p:nvSpPr>
        <p:spPr>
          <a:xfrm>
            <a:off x="1349374" y="5584830"/>
            <a:ext cx="6000750" cy="1804670"/>
          </a:xfrm>
          <a:prstGeom prst="rect">
            <a:avLst/>
          </a:prstGeom>
        </p:spPr>
        <p:txBody>
          <a:bodyPr wrap="square" lIns="0" tIns="12700" rIns="0" bIns="0" rtlCol="0" vert="horz">
            <a:spAutoFit/>
          </a:bodyPr>
          <a:lstStyle/>
          <a:p>
            <a:pPr algn="ctr" marR="2218690">
              <a:lnSpc>
                <a:spcPct val="100000"/>
              </a:lnSpc>
              <a:spcBef>
                <a:spcPts val="100"/>
              </a:spcBef>
            </a:pPr>
            <a:r>
              <a:rPr dirty="0" sz="1050" spc="-10" i="1">
                <a:latin typeface="Arial"/>
                <a:cs typeface="Arial"/>
              </a:rPr>
              <a:t># </a:t>
            </a:r>
            <a:r>
              <a:rPr dirty="0" sz="1050" spc="114" i="1">
                <a:latin typeface="Arial"/>
                <a:cs typeface="Arial"/>
              </a:rPr>
              <a:t>function </a:t>
            </a:r>
            <a:r>
              <a:rPr dirty="0" sz="1050" spc="135" i="1">
                <a:latin typeface="Arial"/>
                <a:cs typeface="Arial"/>
              </a:rPr>
              <a:t>that </a:t>
            </a:r>
            <a:r>
              <a:rPr dirty="0" sz="1050" spc="114" i="1">
                <a:latin typeface="Arial"/>
                <a:cs typeface="Arial"/>
              </a:rPr>
              <a:t>extracts </a:t>
            </a:r>
            <a:r>
              <a:rPr dirty="0" sz="1050" spc="90" i="1">
                <a:latin typeface="Arial"/>
                <a:cs typeface="Arial"/>
              </a:rPr>
              <a:t>the </a:t>
            </a:r>
            <a:r>
              <a:rPr dirty="0" sz="1050" spc="70" i="1">
                <a:latin typeface="Arial"/>
                <a:cs typeface="Arial"/>
              </a:rPr>
              <a:t>category </a:t>
            </a:r>
            <a:r>
              <a:rPr dirty="0" sz="1050" spc="135" i="1">
                <a:latin typeface="Arial"/>
                <a:cs typeface="Arial"/>
              </a:rPr>
              <a:t>of </a:t>
            </a:r>
            <a:r>
              <a:rPr dirty="0" sz="1050" spc="90" i="1">
                <a:latin typeface="Arial"/>
                <a:cs typeface="Arial"/>
              </a:rPr>
              <a:t>the</a:t>
            </a:r>
            <a:r>
              <a:rPr dirty="0" sz="1050" spc="204" i="1">
                <a:latin typeface="Arial"/>
                <a:cs typeface="Arial"/>
              </a:rPr>
              <a:t> </a:t>
            </a:r>
            <a:r>
              <a:rPr dirty="0" sz="1050" spc="5" i="1">
                <a:latin typeface="Arial"/>
                <a:cs typeface="Arial"/>
              </a:rPr>
              <a:t>venue</a:t>
            </a:r>
            <a:endParaRPr sz="1050">
              <a:latin typeface="Arial"/>
              <a:cs typeface="Arial"/>
            </a:endParaRPr>
          </a:p>
          <a:p>
            <a:pPr marL="53975">
              <a:lnSpc>
                <a:spcPct val="100000"/>
              </a:lnSpc>
              <a:spcBef>
                <a:spcPts val="15"/>
              </a:spcBef>
            </a:pPr>
            <a:r>
              <a:rPr dirty="0" sz="1050" spc="50" b="1">
                <a:latin typeface="Arial"/>
                <a:cs typeface="Arial"/>
              </a:rPr>
              <a:t>def</a:t>
            </a:r>
            <a:r>
              <a:rPr dirty="0" sz="1050" spc="280" b="1">
                <a:latin typeface="Arial"/>
                <a:cs typeface="Arial"/>
              </a:rPr>
              <a:t> </a:t>
            </a:r>
            <a:r>
              <a:rPr dirty="0" sz="1050" spc="80">
                <a:latin typeface="Arial"/>
                <a:cs typeface="Arial"/>
              </a:rPr>
              <a:t>get_category_type(row):</a:t>
            </a:r>
            <a:endParaRPr sz="1050">
              <a:latin typeface="Arial"/>
              <a:cs typeface="Arial"/>
            </a:endParaRPr>
          </a:p>
          <a:p>
            <a:pPr marL="346710">
              <a:lnSpc>
                <a:spcPct val="100000"/>
              </a:lnSpc>
              <a:spcBef>
                <a:spcPts val="15"/>
              </a:spcBef>
            </a:pPr>
            <a:r>
              <a:rPr dirty="0" sz="1050" spc="165" b="1">
                <a:latin typeface="Arial"/>
                <a:cs typeface="Arial"/>
              </a:rPr>
              <a:t>try</a:t>
            </a:r>
            <a:r>
              <a:rPr dirty="0" sz="1050" spc="165">
                <a:latin typeface="Arial"/>
                <a:cs typeface="Arial"/>
              </a:rPr>
              <a:t>:</a:t>
            </a:r>
            <a:endParaRPr sz="1050">
              <a:latin typeface="Arial"/>
              <a:cs typeface="Arial"/>
            </a:endParaRPr>
          </a:p>
          <a:p>
            <a:pPr marL="640080">
              <a:lnSpc>
                <a:spcPct val="100000"/>
              </a:lnSpc>
              <a:spcBef>
                <a:spcPts val="15"/>
              </a:spcBef>
            </a:pPr>
            <a:r>
              <a:rPr dirty="0" sz="1050" spc="125">
                <a:latin typeface="Arial"/>
                <a:cs typeface="Arial"/>
              </a:rPr>
              <a:t>categories_list </a:t>
            </a:r>
            <a:r>
              <a:rPr dirty="0" sz="1050" spc="-40">
                <a:latin typeface="Arial"/>
                <a:cs typeface="Arial"/>
              </a:rPr>
              <a:t>=</a:t>
            </a:r>
            <a:r>
              <a:rPr dirty="0" sz="1050" spc="20">
                <a:latin typeface="Arial"/>
                <a:cs typeface="Arial"/>
              </a:rPr>
              <a:t> </a:t>
            </a:r>
            <a:r>
              <a:rPr dirty="0" sz="1050" spc="130">
                <a:latin typeface="Arial"/>
                <a:cs typeface="Arial"/>
              </a:rPr>
              <a:t>row['categories']</a:t>
            </a:r>
            <a:endParaRPr sz="1050">
              <a:latin typeface="Arial"/>
              <a:cs typeface="Arial"/>
            </a:endParaRPr>
          </a:p>
          <a:p>
            <a:pPr marL="346710">
              <a:lnSpc>
                <a:spcPct val="100000"/>
              </a:lnSpc>
              <a:spcBef>
                <a:spcPts val="15"/>
              </a:spcBef>
            </a:pPr>
            <a:r>
              <a:rPr dirty="0" sz="1050" spc="55" b="1">
                <a:latin typeface="Arial"/>
                <a:cs typeface="Arial"/>
              </a:rPr>
              <a:t>except</a:t>
            </a:r>
            <a:r>
              <a:rPr dirty="0" sz="1050" spc="55">
                <a:latin typeface="Arial"/>
                <a:cs typeface="Arial"/>
              </a:rPr>
              <a:t>:</a:t>
            </a:r>
            <a:endParaRPr sz="1050">
              <a:latin typeface="Arial"/>
              <a:cs typeface="Arial"/>
            </a:endParaRPr>
          </a:p>
          <a:p>
            <a:pPr marL="640080">
              <a:lnSpc>
                <a:spcPct val="100000"/>
              </a:lnSpc>
              <a:spcBef>
                <a:spcPts val="15"/>
              </a:spcBef>
            </a:pPr>
            <a:r>
              <a:rPr dirty="0" sz="1050" spc="125">
                <a:latin typeface="Arial"/>
                <a:cs typeface="Arial"/>
              </a:rPr>
              <a:t>categories_list </a:t>
            </a:r>
            <a:r>
              <a:rPr dirty="0" sz="1050" spc="-40">
                <a:latin typeface="Arial"/>
                <a:cs typeface="Arial"/>
              </a:rPr>
              <a:t>=</a:t>
            </a:r>
            <a:r>
              <a:rPr dirty="0" sz="1050" spc="20">
                <a:latin typeface="Arial"/>
                <a:cs typeface="Arial"/>
              </a:rPr>
              <a:t> </a:t>
            </a:r>
            <a:r>
              <a:rPr dirty="0" sz="1050" spc="110">
                <a:latin typeface="Arial"/>
                <a:cs typeface="Arial"/>
              </a:rPr>
              <a:t>row['venue.categories']</a:t>
            </a:r>
            <a:endParaRPr sz="1050">
              <a:latin typeface="Arial"/>
              <a:cs typeface="Arial"/>
            </a:endParaRPr>
          </a:p>
          <a:p>
            <a:pPr>
              <a:lnSpc>
                <a:spcPct val="100000"/>
              </a:lnSpc>
              <a:spcBef>
                <a:spcPts val="25"/>
              </a:spcBef>
            </a:pPr>
            <a:endParaRPr sz="1100">
              <a:latin typeface="Times New Roman"/>
              <a:cs typeface="Times New Roman"/>
            </a:endParaRPr>
          </a:p>
          <a:p>
            <a:pPr marL="346710">
              <a:lnSpc>
                <a:spcPct val="100000"/>
              </a:lnSpc>
            </a:pPr>
            <a:r>
              <a:rPr dirty="0" sz="1050" spc="254" b="1">
                <a:latin typeface="Arial"/>
                <a:cs typeface="Arial"/>
              </a:rPr>
              <a:t>if </a:t>
            </a:r>
            <a:r>
              <a:rPr dirty="0" sz="1050" spc="135">
                <a:latin typeface="Arial"/>
                <a:cs typeface="Arial"/>
              </a:rPr>
              <a:t>len(categories_list) </a:t>
            </a:r>
            <a:r>
              <a:rPr dirty="0" sz="1050" spc="-40">
                <a:latin typeface="Arial"/>
                <a:cs typeface="Arial"/>
              </a:rPr>
              <a:t>==</a:t>
            </a:r>
            <a:r>
              <a:rPr dirty="0" sz="1050" spc="20">
                <a:latin typeface="Arial"/>
                <a:cs typeface="Arial"/>
              </a:rPr>
              <a:t> </a:t>
            </a:r>
            <a:r>
              <a:rPr dirty="0" sz="1050" spc="135">
                <a:latin typeface="Arial"/>
                <a:cs typeface="Arial"/>
              </a:rPr>
              <a:t>0:</a:t>
            </a:r>
            <a:endParaRPr sz="1050">
              <a:latin typeface="Arial"/>
              <a:cs typeface="Arial"/>
            </a:endParaRPr>
          </a:p>
          <a:p>
            <a:pPr marL="640080">
              <a:lnSpc>
                <a:spcPct val="100000"/>
              </a:lnSpc>
              <a:spcBef>
                <a:spcPts val="15"/>
              </a:spcBef>
            </a:pPr>
            <a:r>
              <a:rPr dirty="0" sz="1050" spc="70" b="1">
                <a:latin typeface="Arial"/>
                <a:cs typeface="Arial"/>
              </a:rPr>
              <a:t>return</a:t>
            </a:r>
            <a:r>
              <a:rPr dirty="0" sz="1050" spc="280" b="1">
                <a:latin typeface="Arial"/>
                <a:cs typeface="Arial"/>
              </a:rPr>
              <a:t> </a:t>
            </a:r>
            <a:r>
              <a:rPr dirty="0" sz="1050" spc="-55">
                <a:latin typeface="Arial"/>
                <a:cs typeface="Arial"/>
              </a:rPr>
              <a:t>None</a:t>
            </a:r>
            <a:endParaRPr sz="1050">
              <a:latin typeface="Arial"/>
              <a:cs typeface="Arial"/>
            </a:endParaRPr>
          </a:p>
          <a:p>
            <a:pPr marL="346710">
              <a:lnSpc>
                <a:spcPct val="100000"/>
              </a:lnSpc>
              <a:spcBef>
                <a:spcPts val="15"/>
              </a:spcBef>
            </a:pPr>
            <a:r>
              <a:rPr dirty="0" sz="1050" spc="105" b="1">
                <a:latin typeface="Arial"/>
                <a:cs typeface="Arial"/>
              </a:rPr>
              <a:t>else</a:t>
            </a:r>
            <a:r>
              <a:rPr dirty="0" sz="1050" spc="105">
                <a:latin typeface="Arial"/>
                <a:cs typeface="Arial"/>
              </a:rPr>
              <a:t>:</a:t>
            </a:r>
            <a:endParaRPr sz="1050">
              <a:latin typeface="Arial"/>
              <a:cs typeface="Arial"/>
            </a:endParaRPr>
          </a:p>
          <a:p>
            <a:pPr marL="640080">
              <a:lnSpc>
                <a:spcPct val="100000"/>
              </a:lnSpc>
              <a:spcBef>
                <a:spcPts val="15"/>
              </a:spcBef>
            </a:pPr>
            <a:r>
              <a:rPr dirty="0" sz="1050" spc="70" b="1">
                <a:latin typeface="Arial"/>
                <a:cs typeface="Arial"/>
              </a:rPr>
              <a:t>return</a:t>
            </a:r>
            <a:r>
              <a:rPr dirty="0" sz="1050" spc="280" b="1">
                <a:latin typeface="Arial"/>
                <a:cs typeface="Arial"/>
              </a:rPr>
              <a:t> </a:t>
            </a:r>
            <a:r>
              <a:rPr dirty="0" sz="1050" spc="130">
                <a:latin typeface="Arial"/>
                <a:cs typeface="Arial"/>
              </a:rPr>
              <a:t>categories_list[0]['name']</a:t>
            </a:r>
            <a:endParaRPr sz="10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761453" y="469798"/>
            <a:ext cx="539115"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10">
                <a:latin typeface="Arial"/>
                <a:cs typeface="Arial"/>
              </a:rPr>
              <a:t> [9]:</a:t>
            </a:r>
            <a:endParaRPr sz="1050">
              <a:latin typeface="Arial"/>
              <a:cs typeface="Arial"/>
            </a:endParaRPr>
          </a:p>
        </p:txBody>
      </p:sp>
      <p:sp>
        <p:nvSpPr>
          <p:cNvPr id="5" name="object 5"/>
          <p:cNvSpPr/>
          <p:nvPr/>
        </p:nvSpPr>
        <p:spPr>
          <a:xfrm>
            <a:off x="1344611" y="430110"/>
            <a:ext cx="6010275" cy="2724150"/>
          </a:xfrm>
          <a:custGeom>
            <a:avLst/>
            <a:gdLst/>
            <a:ahLst/>
            <a:cxnLst/>
            <a:rect l="l" t="t" r="r" b="b"/>
            <a:pathLst>
              <a:path w="6010275" h="2724150">
                <a:moveTo>
                  <a:pt x="0" y="270986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2709862"/>
                </a:lnTo>
                <a:lnTo>
                  <a:pt x="6010275" y="2711767"/>
                </a:lnTo>
                <a:lnTo>
                  <a:pt x="6009913" y="2713577"/>
                </a:lnTo>
                <a:lnTo>
                  <a:pt x="6009189" y="2715291"/>
                </a:lnTo>
                <a:lnTo>
                  <a:pt x="6008465" y="2717101"/>
                </a:lnTo>
                <a:lnTo>
                  <a:pt x="5997882" y="2724150"/>
                </a:lnTo>
                <a:lnTo>
                  <a:pt x="5995987" y="2724150"/>
                </a:lnTo>
                <a:lnTo>
                  <a:pt x="14287" y="2724150"/>
                </a:lnTo>
                <a:lnTo>
                  <a:pt x="12392" y="2724150"/>
                </a:lnTo>
                <a:lnTo>
                  <a:pt x="10572" y="2723769"/>
                </a:lnTo>
                <a:lnTo>
                  <a:pt x="1085" y="2715291"/>
                </a:lnTo>
                <a:lnTo>
                  <a:pt x="361" y="2713577"/>
                </a:lnTo>
                <a:lnTo>
                  <a:pt x="0" y="2711767"/>
                </a:lnTo>
                <a:lnTo>
                  <a:pt x="0" y="2709862"/>
                </a:lnTo>
                <a:close/>
              </a:path>
            </a:pathLst>
          </a:custGeom>
          <a:ln w="9525">
            <a:solidFill>
              <a:srgbClr val="CFCFCF"/>
            </a:solidFill>
          </a:ln>
        </p:spPr>
        <p:txBody>
          <a:bodyPr wrap="square" lIns="0" tIns="0" rIns="0" bIns="0" rtlCol="0"/>
          <a:lstStyle/>
          <a:p/>
        </p:txBody>
      </p:sp>
      <p:sp>
        <p:nvSpPr>
          <p:cNvPr id="6" name="object 6"/>
          <p:cNvSpPr txBox="1"/>
          <p:nvPr/>
        </p:nvSpPr>
        <p:spPr>
          <a:xfrm>
            <a:off x="1381174" y="6394348"/>
            <a:ext cx="4153535"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Map of Singapore with venues near residence place for</a:t>
            </a:r>
            <a:r>
              <a:rPr dirty="0" sz="1050" spc="-100" b="1">
                <a:latin typeface="Arial"/>
                <a:cs typeface="Arial"/>
              </a:rPr>
              <a:t> </a:t>
            </a:r>
            <a:r>
              <a:rPr dirty="0" sz="1050" b="1">
                <a:latin typeface="Arial"/>
                <a:cs typeface="Arial"/>
              </a:rPr>
              <a:t>reference</a:t>
            </a:r>
            <a:endParaRPr sz="1050">
              <a:latin typeface="Arial"/>
              <a:cs typeface="Arial"/>
            </a:endParaRPr>
          </a:p>
        </p:txBody>
      </p:sp>
      <p:sp>
        <p:nvSpPr>
          <p:cNvPr id="9" name="object 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10" name="object 10"/>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graphicFrame>
        <p:nvGraphicFramePr>
          <p:cNvPr id="7" name="object 7"/>
          <p:cNvGraphicFramePr>
            <a:graphicFrameLocks noGrp="1"/>
          </p:cNvGraphicFramePr>
          <p:nvPr/>
        </p:nvGraphicFramePr>
        <p:xfrm>
          <a:off x="742552" y="3240962"/>
          <a:ext cx="5302885" cy="2762250"/>
        </p:xfrm>
        <a:graphic>
          <a:graphicData uri="http://schemas.openxmlformats.org/drawingml/2006/table">
            <a:tbl>
              <a:tblPr firstRow="1" bandRow="1">
                <a:tableStyleId>{2D5ABB26-0587-4C30-8999-92F81FD0307C}</a:tableStyleId>
              </a:tblPr>
              <a:tblGrid>
                <a:gridCol w="654685"/>
                <a:gridCol w="1696719"/>
                <a:gridCol w="1628775"/>
                <a:gridCol w="598170"/>
                <a:gridCol w="723900"/>
              </a:tblGrid>
              <a:tr h="341630">
                <a:tc>
                  <a:txBody>
                    <a:bodyPr/>
                    <a:lstStyle/>
                    <a:p>
                      <a:pPr marL="31750">
                        <a:lnSpc>
                          <a:spcPts val="990"/>
                        </a:lnSpc>
                      </a:pPr>
                      <a:r>
                        <a:rPr dirty="0" sz="1050" spc="125">
                          <a:latin typeface="Arial"/>
                          <a:cs typeface="Arial"/>
                        </a:rPr>
                        <a:t>Out[9]:</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53975">
                        <a:lnSpc>
                          <a:spcPct val="100000"/>
                        </a:lnSpc>
                        <a:spcBef>
                          <a:spcPts val="5"/>
                        </a:spcBef>
                      </a:pPr>
                      <a:r>
                        <a:rPr dirty="0" sz="900" b="1">
                          <a:latin typeface="Arial"/>
                          <a:cs typeface="Arial"/>
                        </a:rPr>
                        <a:t>name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3975">
                        <a:lnSpc>
                          <a:spcPct val="100000"/>
                        </a:lnSpc>
                        <a:spcBef>
                          <a:spcPts val="5"/>
                        </a:spcBef>
                      </a:pPr>
                      <a:r>
                        <a:rPr dirty="0" sz="900" b="1">
                          <a:latin typeface="Arial"/>
                          <a:cs typeface="Arial"/>
                        </a:rPr>
                        <a:t>categories</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2069">
                        <a:lnSpc>
                          <a:spcPct val="100000"/>
                        </a:lnSpc>
                        <a:spcBef>
                          <a:spcPts val="5"/>
                        </a:spcBef>
                      </a:pPr>
                      <a:r>
                        <a:rPr dirty="0" sz="900" b="1">
                          <a:latin typeface="Arial"/>
                          <a:cs typeface="Arial"/>
                        </a:rPr>
                        <a:t>lat</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2069">
                        <a:lnSpc>
                          <a:spcPct val="100000"/>
                        </a:lnSpc>
                        <a:spcBef>
                          <a:spcPts val="5"/>
                        </a:spcBef>
                      </a:pPr>
                      <a:r>
                        <a:rPr dirty="0" sz="900" b="1">
                          <a:latin typeface="Arial"/>
                          <a:cs typeface="Arial"/>
                        </a:rPr>
                        <a:t>lng</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409"/>
                        </a:spcBef>
                      </a:pPr>
                      <a:r>
                        <a:rPr dirty="0" sz="900" b="1">
                          <a:latin typeface="Arial"/>
                          <a:cs typeface="Arial"/>
                        </a:rPr>
                        <a:t>0 </a:t>
                      </a:r>
                      <a:r>
                        <a:rPr dirty="0" sz="900">
                          <a:latin typeface="Arial"/>
                          <a:cs typeface="Arial"/>
                        </a:rPr>
                        <a:t>Napoleon Food &amp; Wine</a:t>
                      </a:r>
                      <a:r>
                        <a:rPr dirty="0" sz="900" spc="-135">
                          <a:latin typeface="Arial"/>
                          <a:cs typeface="Arial"/>
                        </a:rPr>
                        <a:t> </a:t>
                      </a:r>
                      <a:r>
                        <a:rPr dirty="0" sz="900">
                          <a:latin typeface="Arial"/>
                          <a:cs typeface="Arial"/>
                        </a:rPr>
                        <a:t>Bar</a:t>
                      </a:r>
                      <a:endParaRPr sz="900">
                        <a:latin typeface="Arial"/>
                        <a:cs typeface="Arial"/>
                      </a:endParaRPr>
                    </a:p>
                  </a:txBody>
                  <a:tcPr marL="0" marR="0" marB="0" marT="52069">
                    <a:lnT w="12700">
                      <a:solidFill>
                        <a:srgbClr val="000000"/>
                      </a:solidFill>
                      <a:prstDash val="solid"/>
                    </a:lnT>
                  </a:tcPr>
                </a:tc>
                <a:tc>
                  <a:txBody>
                    <a:bodyPr/>
                    <a:lstStyle/>
                    <a:p>
                      <a:pPr algn="r" marR="53975">
                        <a:lnSpc>
                          <a:spcPct val="100000"/>
                        </a:lnSpc>
                        <a:spcBef>
                          <a:spcPts val="409"/>
                        </a:spcBef>
                      </a:pPr>
                      <a:r>
                        <a:rPr dirty="0" sz="900">
                          <a:latin typeface="Arial"/>
                          <a:cs typeface="Arial"/>
                        </a:rPr>
                        <a:t>Wine</a:t>
                      </a:r>
                      <a:r>
                        <a:rPr dirty="0" sz="900" spc="-100">
                          <a:latin typeface="Arial"/>
                          <a:cs typeface="Arial"/>
                        </a:rPr>
                        <a:t> </a:t>
                      </a:r>
                      <a:r>
                        <a:rPr dirty="0" sz="900">
                          <a:latin typeface="Arial"/>
                          <a:cs typeface="Arial"/>
                        </a:rPr>
                        <a:t>Bar</a:t>
                      </a:r>
                      <a:endParaRPr sz="900">
                        <a:latin typeface="Arial"/>
                        <a:cs typeface="Arial"/>
                      </a:endParaRPr>
                    </a:p>
                  </a:txBody>
                  <a:tcPr marL="0" marR="0" marB="0" marT="52069">
                    <a:lnT w="12700">
                      <a:solidFill>
                        <a:srgbClr val="000000"/>
                      </a:solidFill>
                      <a:prstDash val="solid"/>
                    </a:lnT>
                  </a:tcPr>
                </a:tc>
                <a:tc>
                  <a:txBody>
                    <a:bodyPr/>
                    <a:lstStyle/>
                    <a:p>
                      <a:pPr algn="r" marR="52069">
                        <a:lnSpc>
                          <a:spcPct val="100000"/>
                        </a:lnSpc>
                        <a:spcBef>
                          <a:spcPts val="409"/>
                        </a:spcBef>
                      </a:pPr>
                      <a:r>
                        <a:rPr dirty="0" sz="900">
                          <a:latin typeface="Arial"/>
                          <a:cs typeface="Arial"/>
                        </a:rPr>
                        <a:t>1.279925</a:t>
                      </a:r>
                      <a:endParaRPr sz="900">
                        <a:latin typeface="Arial"/>
                        <a:cs typeface="Arial"/>
                      </a:endParaRPr>
                    </a:p>
                  </a:txBody>
                  <a:tcPr marL="0" marR="0" marB="0" marT="52069">
                    <a:lnT w="12700">
                      <a:solidFill>
                        <a:srgbClr val="000000"/>
                      </a:solidFill>
                      <a:prstDash val="solid"/>
                    </a:lnT>
                  </a:tcPr>
                </a:tc>
                <a:tc>
                  <a:txBody>
                    <a:bodyPr/>
                    <a:lstStyle/>
                    <a:p>
                      <a:pPr algn="r" marR="52069">
                        <a:lnSpc>
                          <a:spcPct val="100000"/>
                        </a:lnSpc>
                        <a:spcBef>
                          <a:spcPts val="409"/>
                        </a:spcBef>
                      </a:pPr>
                      <a:r>
                        <a:rPr dirty="0" sz="900">
                          <a:latin typeface="Arial"/>
                          <a:cs typeface="Arial"/>
                        </a:rPr>
                        <a:t>103.847333</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929640" algn="l"/>
                        </a:tabLst>
                      </a:pPr>
                      <a:r>
                        <a:rPr dirty="0" sz="900" b="1">
                          <a:latin typeface="Arial"/>
                          <a:cs typeface="Arial"/>
                        </a:rPr>
                        <a:t>1	</a:t>
                      </a:r>
                      <a:r>
                        <a:rPr dirty="0" sz="900">
                          <a:latin typeface="Arial"/>
                          <a:cs typeface="Arial"/>
                        </a:rPr>
                        <a:t>Pepper</a:t>
                      </a:r>
                      <a:r>
                        <a:rPr dirty="0" sz="900" spc="-100">
                          <a:latin typeface="Arial"/>
                          <a:cs typeface="Arial"/>
                        </a:rPr>
                        <a:t> </a:t>
                      </a:r>
                      <a:r>
                        <a:rPr dirty="0" sz="900">
                          <a:latin typeface="Arial"/>
                          <a:cs typeface="Arial"/>
                        </a:rPr>
                        <a:t>Bowl</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Asian</a:t>
                      </a:r>
                      <a:r>
                        <a:rPr dirty="0" sz="900" spc="-100">
                          <a:latin typeface="Arial"/>
                          <a:cs typeface="Arial"/>
                        </a:rPr>
                        <a:t> </a:t>
                      </a:r>
                      <a:r>
                        <a:rPr dirty="0" sz="900">
                          <a:latin typeface="Arial"/>
                          <a:cs typeface="Arial"/>
                        </a:rPr>
                        <a:t>Restaurant</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1.279371</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103.846710</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1253490" algn="l"/>
                        </a:tabLst>
                      </a:pPr>
                      <a:r>
                        <a:rPr dirty="0" sz="900" b="1">
                          <a:latin typeface="Arial"/>
                          <a:cs typeface="Arial"/>
                        </a:rPr>
                        <a:t>2	</a:t>
                      </a:r>
                      <a:r>
                        <a:rPr dirty="0" sz="900">
                          <a:latin typeface="Arial"/>
                          <a:cs typeface="Arial"/>
                        </a:rPr>
                        <a:t>Native</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Cocktail</a:t>
                      </a:r>
                      <a:r>
                        <a:rPr dirty="0" sz="900" spc="-100">
                          <a:latin typeface="Arial"/>
                          <a:cs typeface="Arial"/>
                        </a:rPr>
                        <a:t> </a:t>
                      </a:r>
                      <a:r>
                        <a:rPr dirty="0" sz="900">
                          <a:latin typeface="Arial"/>
                          <a:cs typeface="Arial"/>
                        </a:rPr>
                        <a:t>Bar</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1.280135</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103.846844</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758190" algn="l"/>
                        </a:tabLst>
                      </a:pPr>
                      <a:r>
                        <a:rPr dirty="0" sz="900" b="1">
                          <a:latin typeface="Arial"/>
                          <a:cs typeface="Arial"/>
                        </a:rPr>
                        <a:t>3	</a:t>
                      </a:r>
                      <a:r>
                        <a:rPr dirty="0" sz="900">
                          <a:latin typeface="Arial"/>
                          <a:cs typeface="Arial"/>
                        </a:rPr>
                        <a:t>Park Bench</a:t>
                      </a:r>
                      <a:r>
                        <a:rPr dirty="0" sz="900" spc="-100">
                          <a:latin typeface="Arial"/>
                          <a:cs typeface="Arial"/>
                        </a:rPr>
                        <a:t> </a:t>
                      </a:r>
                      <a:r>
                        <a:rPr dirty="0" sz="900">
                          <a:latin typeface="Arial"/>
                          <a:cs typeface="Arial"/>
                        </a:rPr>
                        <a:t>Deli</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Deli /</a:t>
                      </a:r>
                      <a:r>
                        <a:rPr dirty="0" sz="900" spc="-100">
                          <a:latin typeface="Arial"/>
                          <a:cs typeface="Arial"/>
                        </a:rPr>
                        <a:t> </a:t>
                      </a:r>
                      <a:r>
                        <a:rPr dirty="0" sz="900">
                          <a:latin typeface="Arial"/>
                          <a:cs typeface="Arial"/>
                        </a:rPr>
                        <a:t>Bodega</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1.279872</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103.847287</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1031240" algn="l"/>
                        </a:tabLst>
                      </a:pPr>
                      <a:r>
                        <a:rPr dirty="0" sz="900" b="1">
                          <a:latin typeface="Arial"/>
                          <a:cs typeface="Arial"/>
                        </a:rPr>
                        <a:t>4	</a:t>
                      </a:r>
                      <a:r>
                        <a:rPr dirty="0" sz="900">
                          <a:latin typeface="Arial"/>
                          <a:cs typeface="Arial"/>
                        </a:rPr>
                        <a:t>Freehouse</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Beer</a:t>
                      </a:r>
                      <a:r>
                        <a:rPr dirty="0" sz="900" spc="-100">
                          <a:latin typeface="Arial"/>
                          <a:cs typeface="Arial"/>
                        </a:rPr>
                        <a:t> </a:t>
                      </a:r>
                      <a:r>
                        <a:rPr dirty="0" sz="900">
                          <a:latin typeface="Arial"/>
                          <a:cs typeface="Arial"/>
                        </a:rPr>
                        <a:t>Garden</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1.281254</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103.848513</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535305" algn="l"/>
                        </a:tabLst>
                      </a:pPr>
                      <a:r>
                        <a:rPr dirty="0" sz="900" b="1">
                          <a:latin typeface="Arial"/>
                          <a:cs typeface="Arial"/>
                        </a:rPr>
                        <a:t>5	</a:t>
                      </a:r>
                      <a:r>
                        <a:rPr dirty="0" sz="900">
                          <a:latin typeface="Arial"/>
                          <a:cs typeface="Arial"/>
                        </a:rPr>
                        <a:t>Sofitel So</a:t>
                      </a:r>
                      <a:r>
                        <a:rPr dirty="0" sz="900" spc="-100">
                          <a:latin typeface="Arial"/>
                          <a:cs typeface="Arial"/>
                        </a:rPr>
                        <a:t> </a:t>
                      </a:r>
                      <a:r>
                        <a:rPr dirty="0" sz="900">
                          <a:latin typeface="Arial"/>
                          <a:cs typeface="Arial"/>
                        </a:rPr>
                        <a:t>Singapore</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Hotel</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1.280124</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103.849867</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912494" algn="l"/>
                        </a:tabLst>
                      </a:pPr>
                      <a:r>
                        <a:rPr dirty="0" sz="900" b="1">
                          <a:latin typeface="Arial"/>
                          <a:cs typeface="Arial"/>
                        </a:rPr>
                        <a:t>6	</a:t>
                      </a:r>
                      <a:r>
                        <a:rPr dirty="0" sz="900" spc="-5">
                          <a:latin typeface="Arial"/>
                          <a:cs typeface="Arial"/>
                        </a:rPr>
                        <a:t>Coffee</a:t>
                      </a:r>
                      <a:r>
                        <a:rPr dirty="0" sz="900" spc="-90">
                          <a:latin typeface="Arial"/>
                          <a:cs typeface="Arial"/>
                        </a:rPr>
                        <a:t> </a:t>
                      </a:r>
                      <a:r>
                        <a:rPr dirty="0" sz="900">
                          <a:latin typeface="Arial"/>
                          <a:cs typeface="Arial"/>
                        </a:rPr>
                        <a:t>Break</a:t>
                      </a:r>
                      <a:endParaRPr sz="900">
                        <a:latin typeface="Arial"/>
                        <a:cs typeface="Arial"/>
                      </a:endParaRPr>
                    </a:p>
                  </a:txBody>
                  <a:tcPr marL="0" marR="0" marB="0" marT="48895"/>
                </a:tc>
                <a:tc>
                  <a:txBody>
                    <a:bodyPr/>
                    <a:lstStyle/>
                    <a:p>
                      <a:pPr algn="r" marR="53975">
                        <a:lnSpc>
                          <a:spcPct val="100000"/>
                        </a:lnSpc>
                        <a:spcBef>
                          <a:spcPts val="385"/>
                        </a:spcBef>
                      </a:pPr>
                      <a:r>
                        <a:rPr dirty="0" sz="900" spc="-5">
                          <a:latin typeface="Arial"/>
                          <a:cs typeface="Arial"/>
                        </a:rPr>
                        <a:t>Coffee</a:t>
                      </a:r>
                      <a:r>
                        <a:rPr dirty="0" sz="900" spc="-90">
                          <a:latin typeface="Arial"/>
                          <a:cs typeface="Arial"/>
                        </a:rPr>
                        <a:t> </a:t>
                      </a:r>
                      <a:r>
                        <a:rPr dirty="0" sz="900">
                          <a:latin typeface="Arial"/>
                          <a:cs typeface="Arial"/>
                        </a:rPr>
                        <a:t>Shop</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1.279529</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103.846695</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1151890" algn="l"/>
                        </a:tabLst>
                      </a:pPr>
                      <a:r>
                        <a:rPr dirty="0" sz="900" b="1">
                          <a:latin typeface="Arial"/>
                          <a:cs typeface="Arial"/>
                        </a:rPr>
                        <a:t>7	</a:t>
                      </a:r>
                      <a:r>
                        <a:rPr dirty="0" sz="900">
                          <a:latin typeface="Arial"/>
                          <a:cs typeface="Arial"/>
                        </a:rPr>
                        <a:t>PS.Cafe</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Café</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1.280468</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103.846264</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3975">
                        <a:lnSpc>
                          <a:spcPct val="100000"/>
                        </a:lnSpc>
                        <a:spcBef>
                          <a:spcPts val="385"/>
                        </a:spcBef>
                        <a:tabLst>
                          <a:tab pos="643890" algn="l"/>
                        </a:tabLst>
                      </a:pPr>
                      <a:r>
                        <a:rPr dirty="0" sz="900" b="1">
                          <a:latin typeface="Arial"/>
                          <a:cs typeface="Arial"/>
                        </a:rPr>
                        <a:t>8	</a:t>
                      </a:r>
                      <a:r>
                        <a:rPr dirty="0" sz="900">
                          <a:latin typeface="Arial"/>
                          <a:cs typeface="Arial"/>
                        </a:rPr>
                        <a:t>Dumpling</a:t>
                      </a:r>
                      <a:r>
                        <a:rPr dirty="0" sz="900" spc="-100">
                          <a:latin typeface="Arial"/>
                          <a:cs typeface="Arial"/>
                        </a:rPr>
                        <a:t> </a:t>
                      </a:r>
                      <a:r>
                        <a:rPr dirty="0" sz="900">
                          <a:latin typeface="Arial"/>
                          <a:cs typeface="Arial"/>
                        </a:rPr>
                        <a:t>Darlings</a:t>
                      </a:r>
                      <a:endParaRPr sz="900">
                        <a:latin typeface="Arial"/>
                        <a:cs typeface="Arial"/>
                      </a:endParaRPr>
                    </a:p>
                  </a:txBody>
                  <a:tcPr marL="0" marR="0" marB="0" marT="48895"/>
                </a:tc>
                <a:tc>
                  <a:txBody>
                    <a:bodyPr/>
                    <a:lstStyle/>
                    <a:p>
                      <a:pPr algn="r" marR="53975">
                        <a:lnSpc>
                          <a:spcPct val="100000"/>
                        </a:lnSpc>
                        <a:spcBef>
                          <a:spcPts val="385"/>
                        </a:spcBef>
                      </a:pPr>
                      <a:r>
                        <a:rPr dirty="0" sz="900">
                          <a:latin typeface="Arial"/>
                          <a:cs typeface="Arial"/>
                        </a:rPr>
                        <a:t>Dumpling</a:t>
                      </a:r>
                      <a:r>
                        <a:rPr dirty="0" sz="900" spc="-100">
                          <a:latin typeface="Arial"/>
                          <a:cs typeface="Arial"/>
                        </a:rPr>
                        <a:t> </a:t>
                      </a:r>
                      <a:r>
                        <a:rPr dirty="0" sz="900">
                          <a:latin typeface="Arial"/>
                          <a:cs typeface="Arial"/>
                        </a:rPr>
                        <a:t>Restaurant</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1.280483</a:t>
                      </a:r>
                      <a:endParaRPr sz="900">
                        <a:latin typeface="Arial"/>
                        <a:cs typeface="Arial"/>
                      </a:endParaRPr>
                    </a:p>
                  </a:txBody>
                  <a:tcPr marL="0" marR="0" marB="0" marT="48895"/>
                </a:tc>
                <a:tc>
                  <a:txBody>
                    <a:bodyPr/>
                    <a:lstStyle/>
                    <a:p>
                      <a:pPr algn="r" marR="52069">
                        <a:lnSpc>
                          <a:spcPct val="100000"/>
                        </a:lnSpc>
                        <a:spcBef>
                          <a:spcPts val="385"/>
                        </a:spcBef>
                      </a:pPr>
                      <a:r>
                        <a:rPr dirty="0" sz="900">
                          <a:latin typeface="Arial"/>
                          <a:cs typeface="Arial"/>
                        </a:rPr>
                        <a:t>103.846942</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53975">
                        <a:lnSpc>
                          <a:spcPts val="990"/>
                        </a:lnSpc>
                        <a:spcBef>
                          <a:spcPts val="385"/>
                        </a:spcBef>
                        <a:tabLst>
                          <a:tab pos="1304290" algn="l"/>
                        </a:tabLst>
                      </a:pPr>
                      <a:r>
                        <a:rPr dirty="0" sz="900" b="1">
                          <a:latin typeface="Arial"/>
                          <a:cs typeface="Arial"/>
                        </a:rPr>
                        <a:t>9	</a:t>
                      </a:r>
                      <a:r>
                        <a:rPr dirty="0" sz="900">
                          <a:latin typeface="Arial"/>
                          <a:cs typeface="Arial"/>
                        </a:rPr>
                        <a:t>Nouri</a:t>
                      </a:r>
                      <a:endParaRPr sz="900">
                        <a:latin typeface="Arial"/>
                        <a:cs typeface="Arial"/>
                      </a:endParaRPr>
                    </a:p>
                  </a:txBody>
                  <a:tcPr marL="0" marR="0" marB="0" marT="48895"/>
                </a:tc>
                <a:tc>
                  <a:txBody>
                    <a:bodyPr/>
                    <a:lstStyle/>
                    <a:p>
                      <a:pPr algn="r" marR="53975">
                        <a:lnSpc>
                          <a:spcPts val="990"/>
                        </a:lnSpc>
                        <a:spcBef>
                          <a:spcPts val="385"/>
                        </a:spcBef>
                      </a:pPr>
                      <a:r>
                        <a:rPr dirty="0" sz="900">
                          <a:latin typeface="Arial"/>
                          <a:cs typeface="Arial"/>
                        </a:rPr>
                        <a:t>Modern European</a:t>
                      </a:r>
                      <a:r>
                        <a:rPr dirty="0" sz="900" spc="-100">
                          <a:latin typeface="Arial"/>
                          <a:cs typeface="Arial"/>
                        </a:rPr>
                        <a:t> </a:t>
                      </a:r>
                      <a:r>
                        <a:rPr dirty="0" sz="900">
                          <a:latin typeface="Arial"/>
                          <a:cs typeface="Arial"/>
                        </a:rPr>
                        <a:t>Restaurant</a:t>
                      </a:r>
                      <a:endParaRPr sz="900">
                        <a:latin typeface="Arial"/>
                        <a:cs typeface="Arial"/>
                      </a:endParaRPr>
                    </a:p>
                  </a:txBody>
                  <a:tcPr marL="0" marR="0" marB="0" marT="48895"/>
                </a:tc>
                <a:tc>
                  <a:txBody>
                    <a:bodyPr/>
                    <a:lstStyle/>
                    <a:p>
                      <a:pPr algn="r" marR="52069">
                        <a:lnSpc>
                          <a:spcPts val="990"/>
                        </a:lnSpc>
                        <a:spcBef>
                          <a:spcPts val="385"/>
                        </a:spcBef>
                      </a:pPr>
                      <a:r>
                        <a:rPr dirty="0" sz="900">
                          <a:latin typeface="Arial"/>
                          <a:cs typeface="Arial"/>
                        </a:rPr>
                        <a:t>1.280267</a:t>
                      </a:r>
                      <a:endParaRPr sz="900">
                        <a:latin typeface="Arial"/>
                        <a:cs typeface="Arial"/>
                      </a:endParaRPr>
                    </a:p>
                  </a:txBody>
                  <a:tcPr marL="0" marR="0" marB="0" marT="48895"/>
                </a:tc>
                <a:tc>
                  <a:txBody>
                    <a:bodyPr/>
                    <a:lstStyle/>
                    <a:p>
                      <a:pPr algn="r" marR="52069">
                        <a:lnSpc>
                          <a:spcPts val="990"/>
                        </a:lnSpc>
                        <a:spcBef>
                          <a:spcPts val="385"/>
                        </a:spcBef>
                      </a:pPr>
                      <a:r>
                        <a:rPr dirty="0" sz="900">
                          <a:latin typeface="Arial"/>
                          <a:cs typeface="Arial"/>
                        </a:rPr>
                        <a:t>103.846750</a:t>
                      </a:r>
                      <a:endParaRPr sz="900">
                        <a:latin typeface="Arial"/>
                        <a:cs typeface="Arial"/>
                      </a:endParaRPr>
                    </a:p>
                  </a:txBody>
                  <a:tcPr marL="0" marR="0" marB="0" marT="48895"/>
                </a:tc>
              </a:tr>
            </a:tbl>
          </a:graphicData>
        </a:graphic>
      </p:graphicFrame>
      <p:sp>
        <p:nvSpPr>
          <p:cNvPr id="8" name="object 8"/>
          <p:cNvSpPr txBox="1"/>
          <p:nvPr/>
        </p:nvSpPr>
        <p:spPr>
          <a:xfrm>
            <a:off x="1349374" y="469899"/>
            <a:ext cx="6000750" cy="2614295"/>
          </a:xfrm>
          <a:prstGeom prst="rect">
            <a:avLst/>
          </a:prstGeom>
        </p:spPr>
        <p:txBody>
          <a:bodyPr wrap="square" lIns="0" tIns="12700" rIns="0" bIns="0" rtlCol="0" vert="horz">
            <a:spAutoFit/>
          </a:bodyPr>
          <a:lstStyle/>
          <a:p>
            <a:pPr marL="53975">
              <a:lnSpc>
                <a:spcPct val="100000"/>
              </a:lnSpc>
              <a:spcBef>
                <a:spcPts val="100"/>
              </a:spcBef>
            </a:pPr>
            <a:r>
              <a:rPr dirty="0" sz="1050" spc="10">
                <a:latin typeface="Arial"/>
                <a:cs typeface="Arial"/>
              </a:rPr>
              <a:t>venues </a:t>
            </a:r>
            <a:r>
              <a:rPr dirty="0" sz="1050" spc="-40">
                <a:latin typeface="Arial"/>
                <a:cs typeface="Arial"/>
              </a:rPr>
              <a:t>=</a:t>
            </a:r>
            <a:r>
              <a:rPr dirty="0" sz="1050" spc="-5">
                <a:latin typeface="Arial"/>
                <a:cs typeface="Arial"/>
              </a:rPr>
              <a:t> </a:t>
            </a:r>
            <a:r>
              <a:rPr dirty="0" sz="1050" spc="155">
                <a:latin typeface="Arial"/>
                <a:cs typeface="Arial"/>
              </a:rPr>
              <a:t>results['response']['groups'][0]['items']</a:t>
            </a:r>
            <a:endParaRPr sz="1050">
              <a:latin typeface="Arial"/>
              <a:cs typeface="Arial"/>
            </a:endParaRPr>
          </a:p>
          <a:p>
            <a:pPr marL="53975" marR="1906905">
              <a:lnSpc>
                <a:spcPct val="202400"/>
              </a:lnSpc>
            </a:pPr>
            <a:r>
              <a:rPr dirty="0" sz="1050" spc="-5">
                <a:latin typeface="Arial"/>
                <a:cs typeface="Arial"/>
              </a:rPr>
              <a:t>SGnearby_venues </a:t>
            </a:r>
            <a:r>
              <a:rPr dirty="0" sz="1050" spc="-40">
                <a:latin typeface="Arial"/>
                <a:cs typeface="Arial"/>
              </a:rPr>
              <a:t>= </a:t>
            </a:r>
            <a:r>
              <a:rPr dirty="0" sz="1050" spc="65">
                <a:latin typeface="Arial"/>
                <a:cs typeface="Arial"/>
              </a:rPr>
              <a:t>json_normalize(venues) </a:t>
            </a:r>
            <a:r>
              <a:rPr dirty="0" sz="1050" spc="-10" i="1">
                <a:latin typeface="Arial"/>
                <a:cs typeface="Arial"/>
              </a:rPr>
              <a:t># </a:t>
            </a:r>
            <a:r>
              <a:rPr dirty="0" sz="1050" spc="165" i="1">
                <a:latin typeface="Arial"/>
                <a:cs typeface="Arial"/>
              </a:rPr>
              <a:t>flatten </a:t>
            </a:r>
            <a:r>
              <a:rPr dirty="0" sz="1050" spc="-125" i="1">
                <a:latin typeface="Arial"/>
                <a:cs typeface="Arial"/>
              </a:rPr>
              <a:t>JSON  </a:t>
            </a:r>
            <a:r>
              <a:rPr dirty="0" sz="1050" spc="-10" i="1">
                <a:latin typeface="Arial"/>
                <a:cs typeface="Arial"/>
              </a:rPr>
              <a:t># </a:t>
            </a:r>
            <a:r>
              <a:rPr dirty="0" sz="1050" spc="245" i="1">
                <a:latin typeface="Arial"/>
                <a:cs typeface="Arial"/>
              </a:rPr>
              <a:t>filter</a:t>
            </a:r>
            <a:r>
              <a:rPr dirty="0" sz="1050" spc="285" i="1">
                <a:latin typeface="Arial"/>
                <a:cs typeface="Arial"/>
              </a:rPr>
              <a:t> </a:t>
            </a:r>
            <a:r>
              <a:rPr dirty="0" sz="1050" spc="15" i="1">
                <a:latin typeface="Arial"/>
                <a:cs typeface="Arial"/>
              </a:rPr>
              <a:t>columns</a:t>
            </a:r>
            <a:endParaRPr sz="1050">
              <a:latin typeface="Arial"/>
              <a:cs typeface="Arial"/>
            </a:endParaRPr>
          </a:p>
          <a:p>
            <a:pPr marL="53975" marR="635">
              <a:lnSpc>
                <a:spcPct val="101200"/>
              </a:lnSpc>
            </a:pPr>
            <a:r>
              <a:rPr dirty="0" sz="1050" spc="95">
                <a:latin typeface="Arial"/>
                <a:cs typeface="Arial"/>
              </a:rPr>
              <a:t>filtered_columns </a:t>
            </a:r>
            <a:r>
              <a:rPr dirty="0" sz="1050" spc="-40">
                <a:latin typeface="Arial"/>
                <a:cs typeface="Arial"/>
              </a:rPr>
              <a:t>= </a:t>
            </a:r>
            <a:r>
              <a:rPr dirty="0" sz="1050" spc="90">
                <a:latin typeface="Arial"/>
                <a:cs typeface="Arial"/>
              </a:rPr>
              <a:t>['venue.name', </a:t>
            </a:r>
            <a:r>
              <a:rPr dirty="0" sz="1050" spc="114">
                <a:latin typeface="Arial"/>
                <a:cs typeface="Arial"/>
              </a:rPr>
              <a:t>'venue.categories', </a:t>
            </a:r>
            <a:r>
              <a:rPr dirty="0" sz="1050" spc="150">
                <a:latin typeface="Arial"/>
                <a:cs typeface="Arial"/>
              </a:rPr>
              <a:t>'venue.location.lat', </a:t>
            </a:r>
            <a:r>
              <a:rPr dirty="0" sz="1050" spc="80">
                <a:latin typeface="Arial"/>
                <a:cs typeface="Arial"/>
              </a:rPr>
              <a:t>'venu  </a:t>
            </a:r>
            <a:r>
              <a:rPr dirty="0" sz="1050" spc="-5">
                <a:latin typeface="Arial"/>
                <a:cs typeface="Arial"/>
              </a:rPr>
              <a:t>SGnearby_venues </a:t>
            </a:r>
            <a:r>
              <a:rPr dirty="0" sz="1050" spc="60">
                <a:latin typeface="Arial"/>
                <a:cs typeface="Arial"/>
              </a:rPr>
              <a:t>=SGnearby_venues.loc[:,</a:t>
            </a:r>
            <a:r>
              <a:rPr dirty="0" sz="1050" spc="280">
                <a:latin typeface="Arial"/>
                <a:cs typeface="Arial"/>
              </a:rPr>
              <a:t> </a:t>
            </a:r>
            <a:r>
              <a:rPr dirty="0" sz="1050" spc="110">
                <a:latin typeface="Arial"/>
                <a:cs typeface="Arial"/>
              </a:rPr>
              <a:t>filtered_columns]</a:t>
            </a:r>
            <a:endParaRPr sz="1050">
              <a:latin typeface="Arial"/>
              <a:cs typeface="Arial"/>
            </a:endParaRPr>
          </a:p>
          <a:p>
            <a:pPr>
              <a:lnSpc>
                <a:spcPct val="100000"/>
              </a:lnSpc>
              <a:spcBef>
                <a:spcPts val="20"/>
              </a:spcBef>
            </a:pPr>
            <a:endParaRPr sz="1100">
              <a:latin typeface="Times New Roman"/>
              <a:cs typeface="Times New Roman"/>
            </a:endParaRPr>
          </a:p>
          <a:p>
            <a:pPr marL="53975">
              <a:lnSpc>
                <a:spcPct val="100000"/>
              </a:lnSpc>
              <a:spcBef>
                <a:spcPts val="5"/>
              </a:spcBef>
            </a:pPr>
            <a:r>
              <a:rPr dirty="0" sz="1050" spc="-10" i="1">
                <a:latin typeface="Arial"/>
                <a:cs typeface="Arial"/>
              </a:rPr>
              <a:t># </a:t>
            </a:r>
            <a:r>
              <a:rPr dirty="0" sz="1050" spc="245" i="1">
                <a:latin typeface="Arial"/>
                <a:cs typeface="Arial"/>
              </a:rPr>
              <a:t>filter </a:t>
            </a:r>
            <a:r>
              <a:rPr dirty="0" sz="1050" spc="90" i="1">
                <a:latin typeface="Arial"/>
                <a:cs typeface="Arial"/>
              </a:rPr>
              <a:t>the </a:t>
            </a:r>
            <a:r>
              <a:rPr dirty="0" sz="1050" spc="70" i="1">
                <a:latin typeface="Arial"/>
                <a:cs typeface="Arial"/>
              </a:rPr>
              <a:t>category </a:t>
            </a:r>
            <a:r>
              <a:rPr dirty="0" sz="1050" spc="165" i="1">
                <a:latin typeface="Arial"/>
                <a:cs typeface="Arial"/>
              </a:rPr>
              <a:t>for </a:t>
            </a:r>
            <a:r>
              <a:rPr dirty="0" sz="1050" spc="5" i="1">
                <a:latin typeface="Arial"/>
                <a:cs typeface="Arial"/>
              </a:rPr>
              <a:t>each</a:t>
            </a:r>
            <a:r>
              <a:rPr dirty="0" sz="1050" spc="100" i="1">
                <a:latin typeface="Arial"/>
                <a:cs typeface="Arial"/>
              </a:rPr>
              <a:t> </a:t>
            </a:r>
            <a:r>
              <a:rPr dirty="0" sz="1050" spc="10" i="1">
                <a:latin typeface="Arial"/>
                <a:cs typeface="Arial"/>
              </a:rPr>
              <a:t>row</a:t>
            </a:r>
            <a:endParaRPr sz="1050">
              <a:latin typeface="Arial"/>
              <a:cs typeface="Arial"/>
            </a:endParaRPr>
          </a:p>
          <a:p>
            <a:pPr marL="53975">
              <a:lnSpc>
                <a:spcPct val="100000"/>
              </a:lnSpc>
              <a:spcBef>
                <a:spcPts val="15"/>
              </a:spcBef>
            </a:pPr>
            <a:r>
              <a:rPr dirty="0" sz="1050" spc="70">
                <a:latin typeface="Arial"/>
                <a:cs typeface="Arial"/>
              </a:rPr>
              <a:t>SGnearby_venues['venue.categories'] </a:t>
            </a:r>
            <a:r>
              <a:rPr dirty="0" sz="1050" spc="-40">
                <a:latin typeface="Arial"/>
                <a:cs typeface="Arial"/>
              </a:rPr>
              <a:t>= </a:t>
            </a:r>
            <a:r>
              <a:rPr dirty="0" sz="1050" spc="55">
                <a:latin typeface="Arial"/>
                <a:cs typeface="Arial"/>
              </a:rPr>
              <a:t>SGnearby_venues.apply(get_category_type,</a:t>
            </a:r>
            <a:r>
              <a:rPr dirty="0" sz="1050">
                <a:latin typeface="Arial"/>
                <a:cs typeface="Arial"/>
              </a:rPr>
              <a:t> </a:t>
            </a:r>
            <a:r>
              <a:rPr dirty="0" sz="1050" spc="20">
                <a:latin typeface="Arial"/>
                <a:cs typeface="Arial"/>
              </a:rPr>
              <a:t>ax</a:t>
            </a:r>
            <a:endParaRPr sz="1050">
              <a:latin typeface="Arial"/>
              <a:cs typeface="Arial"/>
            </a:endParaRPr>
          </a:p>
          <a:p>
            <a:pPr>
              <a:lnSpc>
                <a:spcPct val="100000"/>
              </a:lnSpc>
              <a:spcBef>
                <a:spcPts val="20"/>
              </a:spcBef>
            </a:pPr>
            <a:endParaRPr sz="1100">
              <a:latin typeface="Times New Roman"/>
              <a:cs typeface="Times New Roman"/>
            </a:endParaRPr>
          </a:p>
          <a:p>
            <a:pPr marL="53975">
              <a:lnSpc>
                <a:spcPct val="100000"/>
              </a:lnSpc>
              <a:spcBef>
                <a:spcPts val="5"/>
              </a:spcBef>
            </a:pPr>
            <a:r>
              <a:rPr dirty="0" sz="1050" spc="-10" i="1">
                <a:latin typeface="Arial"/>
                <a:cs typeface="Arial"/>
              </a:rPr>
              <a:t># </a:t>
            </a:r>
            <a:r>
              <a:rPr dirty="0" sz="1050" spc="75" i="1">
                <a:latin typeface="Arial"/>
                <a:cs typeface="Arial"/>
              </a:rPr>
              <a:t>clean</a:t>
            </a:r>
            <a:r>
              <a:rPr dirty="0" sz="1050" spc="285" i="1">
                <a:latin typeface="Arial"/>
                <a:cs typeface="Arial"/>
              </a:rPr>
              <a:t> </a:t>
            </a:r>
            <a:r>
              <a:rPr dirty="0" sz="1050" spc="15" i="1">
                <a:latin typeface="Arial"/>
                <a:cs typeface="Arial"/>
              </a:rPr>
              <a:t>columns</a:t>
            </a:r>
            <a:endParaRPr sz="1050">
              <a:latin typeface="Arial"/>
              <a:cs typeface="Arial"/>
            </a:endParaRPr>
          </a:p>
          <a:p>
            <a:pPr marL="53975">
              <a:lnSpc>
                <a:spcPct val="100000"/>
              </a:lnSpc>
              <a:spcBef>
                <a:spcPts val="15"/>
              </a:spcBef>
            </a:pPr>
            <a:r>
              <a:rPr dirty="0" sz="1050" spc="15">
                <a:latin typeface="Arial"/>
                <a:cs typeface="Arial"/>
              </a:rPr>
              <a:t>SGnearby_venues.columns </a:t>
            </a:r>
            <a:r>
              <a:rPr dirty="0" sz="1050" spc="-40">
                <a:latin typeface="Arial"/>
                <a:cs typeface="Arial"/>
              </a:rPr>
              <a:t>= </a:t>
            </a:r>
            <a:r>
              <a:rPr dirty="0" sz="1050" spc="200">
                <a:latin typeface="Arial"/>
                <a:cs typeface="Arial"/>
              </a:rPr>
              <a:t>[col.split(".")[</a:t>
            </a:r>
            <a:r>
              <a:rPr dirty="0" sz="1050" spc="200" b="1">
                <a:latin typeface="Arial"/>
                <a:cs typeface="Arial"/>
              </a:rPr>
              <a:t>-</a:t>
            </a:r>
            <a:r>
              <a:rPr dirty="0" sz="1050" spc="200">
                <a:latin typeface="Arial"/>
                <a:cs typeface="Arial"/>
              </a:rPr>
              <a:t>1] </a:t>
            </a:r>
            <a:r>
              <a:rPr dirty="0" sz="1050" spc="110" b="1">
                <a:latin typeface="Arial"/>
                <a:cs typeface="Arial"/>
              </a:rPr>
              <a:t>for </a:t>
            </a:r>
            <a:r>
              <a:rPr dirty="0" sz="1050" spc="125">
                <a:latin typeface="Arial"/>
                <a:cs typeface="Arial"/>
              </a:rPr>
              <a:t>col </a:t>
            </a:r>
            <a:r>
              <a:rPr dirty="0" sz="1050" spc="110" b="1">
                <a:latin typeface="Arial"/>
                <a:cs typeface="Arial"/>
              </a:rPr>
              <a:t>in</a:t>
            </a:r>
            <a:r>
              <a:rPr dirty="0" sz="1050" spc="-30" b="1">
                <a:latin typeface="Arial"/>
                <a:cs typeface="Arial"/>
              </a:rPr>
              <a:t> </a:t>
            </a:r>
            <a:r>
              <a:rPr dirty="0" sz="1050" spc="25">
                <a:latin typeface="Arial"/>
                <a:cs typeface="Arial"/>
              </a:rPr>
              <a:t>SGnearby_venues.columns]</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0" i="1">
                <a:latin typeface="Arial"/>
                <a:cs typeface="Arial"/>
              </a:rPr>
              <a:t># </a:t>
            </a:r>
            <a:r>
              <a:rPr dirty="0" sz="1050" spc="10" i="1">
                <a:latin typeface="Arial"/>
                <a:cs typeface="Arial"/>
              </a:rPr>
              <a:t>venues </a:t>
            </a:r>
            <a:r>
              <a:rPr dirty="0" sz="1050" spc="50" i="1">
                <a:latin typeface="Arial"/>
                <a:cs typeface="Arial"/>
              </a:rPr>
              <a:t>near </a:t>
            </a:r>
            <a:r>
              <a:rPr dirty="0" sz="1050" spc="10" i="1">
                <a:latin typeface="Arial"/>
                <a:cs typeface="Arial"/>
              </a:rPr>
              <a:t>chosen </a:t>
            </a:r>
            <a:r>
              <a:rPr dirty="0" sz="1050" spc="40" i="1">
                <a:latin typeface="Arial"/>
                <a:cs typeface="Arial"/>
              </a:rPr>
              <a:t>neighborhood </a:t>
            </a:r>
            <a:r>
              <a:rPr dirty="0" sz="1050" spc="165" i="1">
                <a:latin typeface="Arial"/>
                <a:cs typeface="Arial"/>
              </a:rPr>
              <a:t>in</a:t>
            </a:r>
            <a:r>
              <a:rPr dirty="0" sz="1050" spc="25" i="1">
                <a:latin typeface="Arial"/>
                <a:cs typeface="Arial"/>
              </a:rPr>
              <a:t> </a:t>
            </a:r>
            <a:r>
              <a:rPr dirty="0" sz="1050" spc="45" i="1">
                <a:latin typeface="Arial"/>
                <a:cs typeface="Arial"/>
              </a:rPr>
              <a:t>Singapore</a:t>
            </a:r>
            <a:endParaRPr sz="1050">
              <a:latin typeface="Arial"/>
              <a:cs typeface="Arial"/>
            </a:endParaRPr>
          </a:p>
          <a:p>
            <a:pPr marL="53975">
              <a:lnSpc>
                <a:spcPct val="100000"/>
              </a:lnSpc>
              <a:spcBef>
                <a:spcPts val="15"/>
              </a:spcBef>
            </a:pPr>
            <a:r>
              <a:rPr dirty="0" sz="1050" spc="25">
                <a:latin typeface="Arial"/>
                <a:cs typeface="Arial"/>
              </a:rPr>
              <a:t>SGnearby_venues.head(10)</a:t>
            </a:r>
            <a:endParaRPr sz="105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[10]:</a:t>
            </a:r>
            <a:endParaRPr sz="1050">
              <a:latin typeface="Arial"/>
              <a:cs typeface="Arial"/>
            </a:endParaRPr>
          </a:p>
        </p:txBody>
      </p:sp>
      <p:sp>
        <p:nvSpPr>
          <p:cNvPr id="5" name="object 5"/>
          <p:cNvSpPr/>
          <p:nvPr/>
        </p:nvSpPr>
        <p:spPr>
          <a:xfrm>
            <a:off x="1344611" y="430110"/>
            <a:ext cx="6010275" cy="2886075"/>
          </a:xfrm>
          <a:custGeom>
            <a:avLst/>
            <a:gdLst/>
            <a:ahLst/>
            <a:cxnLst/>
            <a:rect l="l" t="t" r="r" b="b"/>
            <a:pathLst>
              <a:path w="6010275" h="2886075">
                <a:moveTo>
                  <a:pt x="0" y="287178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10275" y="12382"/>
                </a:lnTo>
                <a:lnTo>
                  <a:pt x="6010275" y="14287"/>
                </a:lnTo>
                <a:lnTo>
                  <a:pt x="6010275" y="2871787"/>
                </a:lnTo>
                <a:lnTo>
                  <a:pt x="6010275" y="2873692"/>
                </a:lnTo>
                <a:lnTo>
                  <a:pt x="6009913" y="2875502"/>
                </a:lnTo>
                <a:lnTo>
                  <a:pt x="6009189" y="2877216"/>
                </a:lnTo>
                <a:lnTo>
                  <a:pt x="6008465" y="2879026"/>
                </a:lnTo>
                <a:lnTo>
                  <a:pt x="6001454" y="2884931"/>
                </a:lnTo>
                <a:lnTo>
                  <a:pt x="5999702" y="2885694"/>
                </a:lnTo>
                <a:lnTo>
                  <a:pt x="5997882" y="2886075"/>
                </a:lnTo>
                <a:lnTo>
                  <a:pt x="5995987" y="2886075"/>
                </a:lnTo>
                <a:lnTo>
                  <a:pt x="14287" y="2886075"/>
                </a:lnTo>
                <a:lnTo>
                  <a:pt x="12392" y="2886075"/>
                </a:lnTo>
                <a:lnTo>
                  <a:pt x="10572" y="2885694"/>
                </a:lnTo>
                <a:lnTo>
                  <a:pt x="8820" y="2884931"/>
                </a:lnTo>
                <a:lnTo>
                  <a:pt x="7067" y="2884265"/>
                </a:lnTo>
                <a:lnTo>
                  <a:pt x="1085" y="2877216"/>
                </a:lnTo>
                <a:lnTo>
                  <a:pt x="361" y="2875502"/>
                </a:lnTo>
                <a:lnTo>
                  <a:pt x="0" y="2873692"/>
                </a:lnTo>
                <a:lnTo>
                  <a:pt x="0" y="2871787"/>
                </a:lnTo>
                <a:close/>
              </a:path>
            </a:pathLst>
          </a:custGeom>
          <a:ln w="9525">
            <a:solidFill>
              <a:srgbClr val="CFCFCF"/>
            </a:solidFill>
          </a:ln>
        </p:spPr>
        <p:txBody>
          <a:bodyPr wrap="square" lIns="0" tIns="0" rIns="0" bIns="0" rtlCol="0"/>
          <a:lstStyle/>
          <a:p/>
        </p:txBody>
      </p:sp>
      <p:sp>
        <p:nvSpPr>
          <p:cNvPr id="6" name="object 6"/>
          <p:cNvSpPr txBox="1"/>
          <p:nvPr/>
        </p:nvSpPr>
        <p:spPr>
          <a:xfrm>
            <a:off x="1381174" y="7223023"/>
            <a:ext cx="5901690" cy="452120"/>
          </a:xfrm>
          <a:prstGeom prst="rect">
            <a:avLst/>
          </a:prstGeom>
        </p:spPr>
        <p:txBody>
          <a:bodyPr wrap="square" lIns="0" tIns="39369" rIns="0" bIns="0" rtlCol="0" vert="horz">
            <a:spAutoFit/>
          </a:bodyPr>
          <a:lstStyle/>
          <a:p>
            <a:pPr marL="12700" marR="5080">
              <a:lnSpc>
                <a:spcPts val="1050"/>
              </a:lnSpc>
              <a:spcBef>
                <a:spcPts val="309"/>
              </a:spcBef>
            </a:pPr>
            <a:r>
              <a:rPr dirty="0" sz="1050" b="1">
                <a:latin typeface="Arial"/>
                <a:cs typeface="Arial"/>
              </a:rPr>
              <a:t>Cluster neighborhood data was produced with Foursquare during course lab work. A csv</a:t>
            </a:r>
            <a:r>
              <a:rPr dirty="0" sz="1050" spc="-100" b="1">
                <a:latin typeface="Arial"/>
                <a:cs typeface="Arial"/>
              </a:rPr>
              <a:t> </a:t>
            </a:r>
            <a:r>
              <a:rPr dirty="0" sz="1050" b="1">
                <a:latin typeface="Arial"/>
                <a:cs typeface="Arial"/>
              </a:rPr>
              <a:t>file  was produced containing the neighborhoods around the 40 Boroughs. </a:t>
            </a:r>
            <a:r>
              <a:rPr dirty="0" sz="1050" spc="-10" b="1">
                <a:latin typeface="Arial"/>
                <a:cs typeface="Arial"/>
              </a:rPr>
              <a:t>Now, </a:t>
            </a:r>
            <a:r>
              <a:rPr dirty="0" sz="1050" b="1">
                <a:latin typeface="Arial"/>
                <a:cs typeface="Arial"/>
              </a:rPr>
              <a:t>the csv file is  just read for convenience and consolidation of</a:t>
            </a:r>
            <a:r>
              <a:rPr dirty="0" sz="1050" spc="-10" b="1">
                <a:latin typeface="Arial"/>
                <a:cs typeface="Arial"/>
              </a:rPr>
              <a:t> </a:t>
            </a:r>
            <a:r>
              <a:rPr dirty="0" sz="1050" b="1">
                <a:latin typeface="Arial"/>
                <a:cs typeface="Arial"/>
              </a:rPr>
              <a:t>report.</a:t>
            </a:r>
            <a:endParaRPr sz="1050">
              <a:latin typeface="Arial"/>
              <a:cs typeface="Arial"/>
            </a:endParaRPr>
          </a:p>
        </p:txBody>
      </p:sp>
      <p:sp>
        <p:nvSpPr>
          <p:cNvPr id="7" name="object 7"/>
          <p:cNvSpPr/>
          <p:nvPr/>
        </p:nvSpPr>
        <p:spPr>
          <a:xfrm>
            <a:off x="3892539" y="3378189"/>
            <a:ext cx="2438400" cy="351470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6330939" y="3378189"/>
            <a:ext cx="923918" cy="351470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396998" y="3378189"/>
            <a:ext cx="2495550" cy="3514709"/>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4578349" y="4883139"/>
            <a:ext cx="190500" cy="190500"/>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4578348" y="48831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12" name="object 12"/>
          <p:cNvSpPr/>
          <p:nvPr/>
        </p:nvSpPr>
        <p:spPr>
          <a:xfrm>
            <a:off x="3473449" y="5864214"/>
            <a:ext cx="190500" cy="190500"/>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3473448" y="58642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14" name="object 14"/>
          <p:cNvSpPr/>
          <p:nvPr/>
        </p:nvSpPr>
        <p:spPr>
          <a:xfrm>
            <a:off x="3711574" y="4511664"/>
            <a:ext cx="190500" cy="190500"/>
          </a:xfrm>
          <a:prstGeom prst="rect">
            <a:avLst/>
          </a:prstGeom>
          <a:blipFill>
            <a:blip r:embed="rId7" cstate="print"/>
            <a:stretch>
              <a:fillRect/>
            </a:stretch>
          </a:blipFill>
        </p:spPr>
        <p:txBody>
          <a:bodyPr wrap="square" lIns="0" tIns="0" rIns="0" bIns="0" rtlCol="0"/>
          <a:lstStyle/>
          <a:p/>
        </p:txBody>
      </p:sp>
      <p:sp>
        <p:nvSpPr>
          <p:cNvPr id="15" name="object 15"/>
          <p:cNvSpPr/>
          <p:nvPr/>
        </p:nvSpPr>
        <p:spPr>
          <a:xfrm>
            <a:off x="3711573" y="451166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16" name="object 16"/>
          <p:cNvSpPr/>
          <p:nvPr/>
        </p:nvSpPr>
        <p:spPr>
          <a:xfrm>
            <a:off x="4492624" y="4978389"/>
            <a:ext cx="190500" cy="190500"/>
          </a:xfrm>
          <a:prstGeom prst="rect">
            <a:avLst/>
          </a:prstGeom>
          <a:blipFill>
            <a:blip r:embed="rId8" cstate="print"/>
            <a:stretch>
              <a:fillRect/>
            </a:stretch>
          </a:blipFill>
        </p:spPr>
        <p:txBody>
          <a:bodyPr wrap="square" lIns="0" tIns="0" rIns="0" bIns="0" rtlCol="0"/>
          <a:lstStyle/>
          <a:p/>
        </p:txBody>
      </p:sp>
      <p:sp>
        <p:nvSpPr>
          <p:cNvPr id="17" name="object 17"/>
          <p:cNvSpPr/>
          <p:nvPr/>
        </p:nvSpPr>
        <p:spPr>
          <a:xfrm>
            <a:off x="4492623" y="49783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18" name="object 18"/>
          <p:cNvSpPr/>
          <p:nvPr/>
        </p:nvSpPr>
        <p:spPr>
          <a:xfrm>
            <a:off x="3444874" y="5587989"/>
            <a:ext cx="190500" cy="190500"/>
          </a:xfrm>
          <a:prstGeom prst="rect">
            <a:avLst/>
          </a:prstGeom>
          <a:blipFill>
            <a:blip r:embed="rId9" cstate="print"/>
            <a:stretch>
              <a:fillRect/>
            </a:stretch>
          </a:blipFill>
        </p:spPr>
        <p:txBody>
          <a:bodyPr wrap="square" lIns="0" tIns="0" rIns="0" bIns="0" rtlCol="0"/>
          <a:lstStyle/>
          <a:p/>
        </p:txBody>
      </p:sp>
      <p:sp>
        <p:nvSpPr>
          <p:cNvPr id="19" name="object 19"/>
          <p:cNvSpPr/>
          <p:nvPr/>
        </p:nvSpPr>
        <p:spPr>
          <a:xfrm>
            <a:off x="3444873" y="55879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20" name="object 20"/>
          <p:cNvSpPr/>
          <p:nvPr/>
        </p:nvSpPr>
        <p:spPr>
          <a:xfrm>
            <a:off x="2682874" y="3921114"/>
            <a:ext cx="190500" cy="190500"/>
          </a:xfrm>
          <a:prstGeom prst="rect">
            <a:avLst/>
          </a:prstGeom>
          <a:blipFill>
            <a:blip r:embed="rId10" cstate="print"/>
            <a:stretch>
              <a:fillRect/>
            </a:stretch>
          </a:blipFill>
        </p:spPr>
        <p:txBody>
          <a:bodyPr wrap="square" lIns="0" tIns="0" rIns="0" bIns="0" rtlCol="0"/>
          <a:lstStyle/>
          <a:p/>
        </p:txBody>
      </p:sp>
      <p:sp>
        <p:nvSpPr>
          <p:cNvPr id="21" name="object 21"/>
          <p:cNvSpPr/>
          <p:nvPr/>
        </p:nvSpPr>
        <p:spPr>
          <a:xfrm>
            <a:off x="2682874" y="39211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22" name="object 22"/>
          <p:cNvSpPr/>
          <p:nvPr/>
        </p:nvSpPr>
        <p:spPr>
          <a:xfrm>
            <a:off x="3883024" y="3892539"/>
            <a:ext cx="190500" cy="190500"/>
          </a:xfrm>
          <a:prstGeom prst="rect">
            <a:avLst/>
          </a:prstGeom>
          <a:blipFill>
            <a:blip r:embed="rId11" cstate="print"/>
            <a:stretch>
              <a:fillRect/>
            </a:stretch>
          </a:blipFill>
        </p:spPr>
        <p:txBody>
          <a:bodyPr wrap="square" lIns="0" tIns="0" rIns="0" bIns="0" rtlCol="0"/>
          <a:lstStyle/>
          <a:p/>
        </p:txBody>
      </p:sp>
      <p:sp>
        <p:nvSpPr>
          <p:cNvPr id="23" name="object 23"/>
          <p:cNvSpPr/>
          <p:nvPr/>
        </p:nvSpPr>
        <p:spPr>
          <a:xfrm>
            <a:off x="3883023" y="38925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24" name="object 24"/>
          <p:cNvSpPr/>
          <p:nvPr/>
        </p:nvSpPr>
        <p:spPr>
          <a:xfrm>
            <a:off x="3540124" y="4273539"/>
            <a:ext cx="190500" cy="190500"/>
          </a:xfrm>
          <a:prstGeom prst="rect">
            <a:avLst/>
          </a:prstGeom>
          <a:blipFill>
            <a:blip r:embed="rId12" cstate="print"/>
            <a:stretch>
              <a:fillRect/>
            </a:stretch>
          </a:blipFill>
        </p:spPr>
        <p:txBody>
          <a:bodyPr wrap="square" lIns="0" tIns="0" rIns="0" bIns="0" rtlCol="0"/>
          <a:lstStyle/>
          <a:p/>
        </p:txBody>
      </p:sp>
      <p:sp>
        <p:nvSpPr>
          <p:cNvPr id="25" name="object 25"/>
          <p:cNvSpPr/>
          <p:nvPr/>
        </p:nvSpPr>
        <p:spPr>
          <a:xfrm>
            <a:off x="3540123" y="42735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26" name="object 26"/>
          <p:cNvSpPr/>
          <p:nvPr/>
        </p:nvSpPr>
        <p:spPr>
          <a:xfrm>
            <a:off x="4035424" y="6397614"/>
            <a:ext cx="190500" cy="190500"/>
          </a:xfrm>
          <a:prstGeom prst="rect">
            <a:avLst/>
          </a:prstGeom>
          <a:blipFill>
            <a:blip r:embed="rId13" cstate="print"/>
            <a:stretch>
              <a:fillRect/>
            </a:stretch>
          </a:blipFill>
        </p:spPr>
        <p:txBody>
          <a:bodyPr wrap="square" lIns="0" tIns="0" rIns="0" bIns="0" rtlCol="0"/>
          <a:lstStyle/>
          <a:p/>
        </p:txBody>
      </p:sp>
      <p:sp>
        <p:nvSpPr>
          <p:cNvPr id="27" name="object 27"/>
          <p:cNvSpPr/>
          <p:nvPr/>
        </p:nvSpPr>
        <p:spPr>
          <a:xfrm>
            <a:off x="4035423" y="63976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28" name="object 28"/>
          <p:cNvSpPr/>
          <p:nvPr/>
        </p:nvSpPr>
        <p:spPr>
          <a:xfrm>
            <a:off x="3902074" y="3930639"/>
            <a:ext cx="190500" cy="190500"/>
          </a:xfrm>
          <a:prstGeom prst="rect">
            <a:avLst/>
          </a:prstGeom>
          <a:blipFill>
            <a:blip r:embed="rId14" cstate="print"/>
            <a:stretch>
              <a:fillRect/>
            </a:stretch>
          </a:blipFill>
        </p:spPr>
        <p:txBody>
          <a:bodyPr wrap="square" lIns="0" tIns="0" rIns="0" bIns="0" rtlCol="0"/>
          <a:lstStyle/>
          <a:p/>
        </p:txBody>
      </p:sp>
      <p:sp>
        <p:nvSpPr>
          <p:cNvPr id="29" name="object 29"/>
          <p:cNvSpPr/>
          <p:nvPr/>
        </p:nvSpPr>
        <p:spPr>
          <a:xfrm>
            <a:off x="3902073" y="39306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30" name="object 30"/>
          <p:cNvSpPr/>
          <p:nvPr/>
        </p:nvSpPr>
        <p:spPr>
          <a:xfrm>
            <a:off x="4130674" y="5873739"/>
            <a:ext cx="190500" cy="190500"/>
          </a:xfrm>
          <a:prstGeom prst="rect">
            <a:avLst/>
          </a:prstGeom>
          <a:blipFill>
            <a:blip r:embed="rId15" cstate="print"/>
            <a:stretch>
              <a:fillRect/>
            </a:stretch>
          </a:blipFill>
        </p:spPr>
        <p:txBody>
          <a:bodyPr wrap="square" lIns="0" tIns="0" rIns="0" bIns="0" rtlCol="0"/>
          <a:lstStyle/>
          <a:p/>
        </p:txBody>
      </p:sp>
      <p:sp>
        <p:nvSpPr>
          <p:cNvPr id="31" name="object 31"/>
          <p:cNvSpPr/>
          <p:nvPr/>
        </p:nvSpPr>
        <p:spPr>
          <a:xfrm>
            <a:off x="4130673" y="58737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32" name="object 32"/>
          <p:cNvSpPr/>
          <p:nvPr/>
        </p:nvSpPr>
        <p:spPr>
          <a:xfrm>
            <a:off x="4911724" y="3902064"/>
            <a:ext cx="190500" cy="190500"/>
          </a:xfrm>
          <a:prstGeom prst="rect">
            <a:avLst/>
          </a:prstGeom>
          <a:blipFill>
            <a:blip r:embed="rId16" cstate="print"/>
            <a:stretch>
              <a:fillRect/>
            </a:stretch>
          </a:blipFill>
        </p:spPr>
        <p:txBody>
          <a:bodyPr wrap="square" lIns="0" tIns="0" rIns="0" bIns="0" rtlCol="0"/>
          <a:lstStyle/>
          <a:p/>
        </p:txBody>
      </p:sp>
      <p:sp>
        <p:nvSpPr>
          <p:cNvPr id="33" name="object 33"/>
          <p:cNvSpPr/>
          <p:nvPr/>
        </p:nvSpPr>
        <p:spPr>
          <a:xfrm>
            <a:off x="4911723" y="390206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34" name="object 34"/>
          <p:cNvSpPr/>
          <p:nvPr/>
        </p:nvSpPr>
        <p:spPr>
          <a:xfrm>
            <a:off x="5559424" y="4149714"/>
            <a:ext cx="190500" cy="190500"/>
          </a:xfrm>
          <a:prstGeom prst="rect">
            <a:avLst/>
          </a:prstGeom>
          <a:blipFill>
            <a:blip r:embed="rId17" cstate="print"/>
            <a:stretch>
              <a:fillRect/>
            </a:stretch>
          </a:blipFill>
        </p:spPr>
        <p:txBody>
          <a:bodyPr wrap="square" lIns="0" tIns="0" rIns="0" bIns="0" rtlCol="0"/>
          <a:lstStyle/>
          <a:p/>
        </p:txBody>
      </p:sp>
      <p:sp>
        <p:nvSpPr>
          <p:cNvPr id="35" name="object 35"/>
          <p:cNvSpPr/>
          <p:nvPr/>
        </p:nvSpPr>
        <p:spPr>
          <a:xfrm>
            <a:off x="5559423" y="41497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36" name="object 36"/>
          <p:cNvSpPr/>
          <p:nvPr/>
        </p:nvSpPr>
        <p:spPr>
          <a:xfrm>
            <a:off x="5340349" y="4549764"/>
            <a:ext cx="190500" cy="190500"/>
          </a:xfrm>
          <a:prstGeom prst="rect">
            <a:avLst/>
          </a:prstGeom>
          <a:blipFill>
            <a:blip r:embed="rId18" cstate="print"/>
            <a:stretch>
              <a:fillRect/>
            </a:stretch>
          </a:blipFill>
        </p:spPr>
        <p:txBody>
          <a:bodyPr wrap="square" lIns="0" tIns="0" rIns="0" bIns="0" rtlCol="0"/>
          <a:lstStyle/>
          <a:p/>
        </p:txBody>
      </p:sp>
      <p:sp>
        <p:nvSpPr>
          <p:cNvPr id="37" name="object 37"/>
          <p:cNvSpPr/>
          <p:nvPr/>
        </p:nvSpPr>
        <p:spPr>
          <a:xfrm>
            <a:off x="5340348" y="454976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38" name="object 38"/>
          <p:cNvSpPr/>
          <p:nvPr/>
        </p:nvSpPr>
        <p:spPr>
          <a:xfrm>
            <a:off x="4711699" y="4387839"/>
            <a:ext cx="190500" cy="190500"/>
          </a:xfrm>
          <a:prstGeom prst="rect">
            <a:avLst/>
          </a:prstGeom>
          <a:blipFill>
            <a:blip r:embed="rId19" cstate="print"/>
            <a:stretch>
              <a:fillRect/>
            </a:stretch>
          </a:blipFill>
        </p:spPr>
        <p:txBody>
          <a:bodyPr wrap="square" lIns="0" tIns="0" rIns="0" bIns="0" rtlCol="0"/>
          <a:lstStyle/>
          <a:p/>
        </p:txBody>
      </p:sp>
      <p:sp>
        <p:nvSpPr>
          <p:cNvPr id="39" name="object 39"/>
          <p:cNvSpPr/>
          <p:nvPr/>
        </p:nvSpPr>
        <p:spPr>
          <a:xfrm>
            <a:off x="4711698" y="43878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40" name="object 40"/>
          <p:cNvSpPr/>
          <p:nvPr/>
        </p:nvSpPr>
        <p:spPr>
          <a:xfrm>
            <a:off x="4444999" y="4502139"/>
            <a:ext cx="190500" cy="190500"/>
          </a:xfrm>
          <a:prstGeom prst="rect">
            <a:avLst/>
          </a:prstGeom>
          <a:blipFill>
            <a:blip r:embed="rId20" cstate="print"/>
            <a:stretch>
              <a:fillRect/>
            </a:stretch>
          </a:blipFill>
        </p:spPr>
        <p:txBody>
          <a:bodyPr wrap="square" lIns="0" tIns="0" rIns="0" bIns="0" rtlCol="0"/>
          <a:lstStyle/>
          <a:p/>
        </p:txBody>
      </p:sp>
      <p:sp>
        <p:nvSpPr>
          <p:cNvPr id="41" name="object 41"/>
          <p:cNvSpPr/>
          <p:nvPr/>
        </p:nvSpPr>
        <p:spPr>
          <a:xfrm>
            <a:off x="4444998" y="45021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42" name="object 42"/>
          <p:cNvSpPr/>
          <p:nvPr/>
        </p:nvSpPr>
        <p:spPr>
          <a:xfrm>
            <a:off x="3273424" y="5816589"/>
            <a:ext cx="190500" cy="190500"/>
          </a:xfrm>
          <a:prstGeom prst="rect">
            <a:avLst/>
          </a:prstGeom>
          <a:blipFill>
            <a:blip r:embed="rId21" cstate="print"/>
            <a:stretch>
              <a:fillRect/>
            </a:stretch>
          </a:blipFill>
        </p:spPr>
        <p:txBody>
          <a:bodyPr wrap="square" lIns="0" tIns="0" rIns="0" bIns="0" rtlCol="0"/>
          <a:lstStyle/>
          <a:p/>
        </p:txBody>
      </p:sp>
      <p:sp>
        <p:nvSpPr>
          <p:cNvPr id="43" name="object 43"/>
          <p:cNvSpPr/>
          <p:nvPr/>
        </p:nvSpPr>
        <p:spPr>
          <a:xfrm>
            <a:off x="3273423" y="58165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44" name="object 44"/>
          <p:cNvSpPr/>
          <p:nvPr/>
        </p:nvSpPr>
        <p:spPr>
          <a:xfrm>
            <a:off x="4683124" y="6349989"/>
            <a:ext cx="190500" cy="190500"/>
          </a:xfrm>
          <a:prstGeom prst="rect">
            <a:avLst/>
          </a:prstGeom>
          <a:blipFill>
            <a:blip r:embed="rId22" cstate="print"/>
            <a:stretch>
              <a:fillRect/>
            </a:stretch>
          </a:blipFill>
        </p:spPr>
        <p:txBody>
          <a:bodyPr wrap="square" lIns="0" tIns="0" rIns="0" bIns="0" rtlCol="0"/>
          <a:lstStyle/>
          <a:p/>
        </p:txBody>
      </p:sp>
      <p:sp>
        <p:nvSpPr>
          <p:cNvPr id="45" name="object 45"/>
          <p:cNvSpPr/>
          <p:nvPr/>
        </p:nvSpPr>
        <p:spPr>
          <a:xfrm>
            <a:off x="4683123" y="63499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46" name="object 46"/>
          <p:cNvSpPr/>
          <p:nvPr/>
        </p:nvSpPr>
        <p:spPr>
          <a:xfrm>
            <a:off x="4902199" y="3883014"/>
            <a:ext cx="190500" cy="190500"/>
          </a:xfrm>
          <a:prstGeom prst="rect">
            <a:avLst/>
          </a:prstGeom>
          <a:blipFill>
            <a:blip r:embed="rId23" cstate="print"/>
            <a:stretch>
              <a:fillRect/>
            </a:stretch>
          </a:blipFill>
        </p:spPr>
        <p:txBody>
          <a:bodyPr wrap="square" lIns="0" tIns="0" rIns="0" bIns="0" rtlCol="0"/>
          <a:lstStyle/>
          <a:p/>
        </p:txBody>
      </p:sp>
      <p:sp>
        <p:nvSpPr>
          <p:cNvPr id="47" name="object 47"/>
          <p:cNvSpPr/>
          <p:nvPr/>
        </p:nvSpPr>
        <p:spPr>
          <a:xfrm>
            <a:off x="4902198" y="38830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48" name="object 48"/>
          <p:cNvSpPr/>
          <p:nvPr/>
        </p:nvSpPr>
        <p:spPr>
          <a:xfrm>
            <a:off x="6426214" y="6835764"/>
            <a:ext cx="114269" cy="57134"/>
          </a:xfrm>
          <a:prstGeom prst="rect">
            <a:avLst/>
          </a:prstGeom>
          <a:blipFill>
            <a:blip r:embed="rId24" cstate="print"/>
            <a:stretch>
              <a:fillRect/>
            </a:stretch>
          </a:blipFill>
        </p:spPr>
        <p:txBody>
          <a:bodyPr wrap="square" lIns="0" tIns="0" rIns="0" bIns="0" rtlCol="0"/>
          <a:lstStyle/>
          <a:p/>
        </p:txBody>
      </p:sp>
      <p:sp>
        <p:nvSpPr>
          <p:cNvPr id="49" name="object 49"/>
          <p:cNvSpPr/>
          <p:nvPr/>
        </p:nvSpPr>
        <p:spPr>
          <a:xfrm>
            <a:off x="6426214" y="6835764"/>
            <a:ext cx="114300" cy="57150"/>
          </a:xfrm>
          <a:custGeom>
            <a:avLst/>
            <a:gdLst/>
            <a:ahLst/>
            <a:cxnLst/>
            <a:rect l="l" t="t" r="r" b="b"/>
            <a:pathLst>
              <a:path w="114300" h="57150">
                <a:moveTo>
                  <a:pt x="0" y="57134"/>
                </a:moveTo>
                <a:lnTo>
                  <a:pt x="57134" y="0"/>
                </a:lnTo>
                <a:lnTo>
                  <a:pt x="114269" y="57134"/>
                </a:lnTo>
              </a:path>
            </a:pathLst>
          </a:custGeom>
          <a:ln w="19050">
            <a:solidFill>
              <a:srgbClr val="0000FF"/>
            </a:solidFill>
          </a:ln>
        </p:spPr>
        <p:txBody>
          <a:bodyPr wrap="square" lIns="0" tIns="0" rIns="0" bIns="0" rtlCol="0"/>
          <a:lstStyle/>
          <a:p/>
        </p:txBody>
      </p:sp>
      <p:sp>
        <p:nvSpPr>
          <p:cNvPr id="50" name="object 50"/>
          <p:cNvSpPr/>
          <p:nvPr/>
        </p:nvSpPr>
        <p:spPr>
          <a:xfrm>
            <a:off x="3292474" y="5826114"/>
            <a:ext cx="190500" cy="190500"/>
          </a:xfrm>
          <a:prstGeom prst="rect">
            <a:avLst/>
          </a:prstGeom>
          <a:blipFill>
            <a:blip r:embed="rId25" cstate="print"/>
            <a:stretch>
              <a:fillRect/>
            </a:stretch>
          </a:blipFill>
        </p:spPr>
        <p:txBody>
          <a:bodyPr wrap="square" lIns="0" tIns="0" rIns="0" bIns="0" rtlCol="0"/>
          <a:lstStyle/>
          <a:p/>
        </p:txBody>
      </p:sp>
      <p:sp>
        <p:nvSpPr>
          <p:cNvPr id="51" name="object 51"/>
          <p:cNvSpPr/>
          <p:nvPr/>
        </p:nvSpPr>
        <p:spPr>
          <a:xfrm>
            <a:off x="3292473" y="58261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52" name="object 52"/>
          <p:cNvSpPr/>
          <p:nvPr/>
        </p:nvSpPr>
        <p:spPr>
          <a:xfrm>
            <a:off x="3692524" y="4502139"/>
            <a:ext cx="190500" cy="190500"/>
          </a:xfrm>
          <a:prstGeom prst="rect">
            <a:avLst/>
          </a:prstGeom>
          <a:blipFill>
            <a:blip r:embed="rId26" cstate="print"/>
            <a:stretch>
              <a:fillRect/>
            </a:stretch>
          </a:blipFill>
        </p:spPr>
        <p:txBody>
          <a:bodyPr wrap="square" lIns="0" tIns="0" rIns="0" bIns="0" rtlCol="0"/>
          <a:lstStyle/>
          <a:p/>
        </p:txBody>
      </p:sp>
      <p:sp>
        <p:nvSpPr>
          <p:cNvPr id="53" name="object 53"/>
          <p:cNvSpPr/>
          <p:nvPr/>
        </p:nvSpPr>
        <p:spPr>
          <a:xfrm>
            <a:off x="3692523" y="450213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54" name="object 54"/>
          <p:cNvSpPr/>
          <p:nvPr/>
        </p:nvSpPr>
        <p:spPr>
          <a:xfrm>
            <a:off x="5816599" y="5559414"/>
            <a:ext cx="190500" cy="190500"/>
          </a:xfrm>
          <a:prstGeom prst="rect">
            <a:avLst/>
          </a:prstGeom>
          <a:blipFill>
            <a:blip r:embed="rId27" cstate="print"/>
            <a:stretch>
              <a:fillRect/>
            </a:stretch>
          </a:blipFill>
        </p:spPr>
        <p:txBody>
          <a:bodyPr wrap="square" lIns="0" tIns="0" rIns="0" bIns="0" rtlCol="0"/>
          <a:lstStyle/>
          <a:p/>
        </p:txBody>
      </p:sp>
      <p:sp>
        <p:nvSpPr>
          <p:cNvPr id="55" name="object 55"/>
          <p:cNvSpPr/>
          <p:nvPr/>
        </p:nvSpPr>
        <p:spPr>
          <a:xfrm>
            <a:off x="5816598" y="55594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56" name="object 56"/>
          <p:cNvSpPr/>
          <p:nvPr/>
        </p:nvSpPr>
        <p:spPr>
          <a:xfrm>
            <a:off x="3740149" y="4378314"/>
            <a:ext cx="190500" cy="190500"/>
          </a:xfrm>
          <a:prstGeom prst="rect">
            <a:avLst/>
          </a:prstGeom>
          <a:blipFill>
            <a:blip r:embed="rId28" cstate="print"/>
            <a:stretch>
              <a:fillRect/>
            </a:stretch>
          </a:blipFill>
        </p:spPr>
        <p:txBody>
          <a:bodyPr wrap="square" lIns="0" tIns="0" rIns="0" bIns="0" rtlCol="0"/>
          <a:lstStyle/>
          <a:p/>
        </p:txBody>
      </p:sp>
      <p:sp>
        <p:nvSpPr>
          <p:cNvPr id="57" name="object 57"/>
          <p:cNvSpPr/>
          <p:nvPr/>
        </p:nvSpPr>
        <p:spPr>
          <a:xfrm>
            <a:off x="3740148" y="4378314"/>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58" name="object 58"/>
          <p:cNvSpPr/>
          <p:nvPr/>
        </p:nvSpPr>
        <p:spPr>
          <a:xfrm>
            <a:off x="1949449" y="4483089"/>
            <a:ext cx="190500" cy="190500"/>
          </a:xfrm>
          <a:prstGeom prst="rect">
            <a:avLst/>
          </a:prstGeom>
          <a:blipFill>
            <a:blip r:embed="rId29" cstate="print"/>
            <a:stretch>
              <a:fillRect/>
            </a:stretch>
          </a:blipFill>
        </p:spPr>
        <p:txBody>
          <a:bodyPr wrap="square" lIns="0" tIns="0" rIns="0" bIns="0" rtlCol="0"/>
          <a:lstStyle/>
          <a:p/>
        </p:txBody>
      </p:sp>
      <p:sp>
        <p:nvSpPr>
          <p:cNvPr id="59" name="object 59"/>
          <p:cNvSpPr/>
          <p:nvPr/>
        </p:nvSpPr>
        <p:spPr>
          <a:xfrm>
            <a:off x="1949449" y="44830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60" name="object 60"/>
          <p:cNvSpPr/>
          <p:nvPr/>
        </p:nvSpPr>
        <p:spPr>
          <a:xfrm>
            <a:off x="3816349" y="3797289"/>
            <a:ext cx="190500" cy="190500"/>
          </a:xfrm>
          <a:prstGeom prst="rect">
            <a:avLst/>
          </a:prstGeom>
          <a:blipFill>
            <a:blip r:embed="rId30" cstate="print"/>
            <a:stretch>
              <a:fillRect/>
            </a:stretch>
          </a:blipFill>
        </p:spPr>
        <p:txBody>
          <a:bodyPr wrap="square" lIns="0" tIns="0" rIns="0" bIns="0" rtlCol="0"/>
          <a:lstStyle/>
          <a:p/>
        </p:txBody>
      </p:sp>
      <p:sp>
        <p:nvSpPr>
          <p:cNvPr id="61" name="object 61"/>
          <p:cNvSpPr/>
          <p:nvPr/>
        </p:nvSpPr>
        <p:spPr>
          <a:xfrm>
            <a:off x="3816348" y="37972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62" name="object 62"/>
          <p:cNvSpPr/>
          <p:nvPr/>
        </p:nvSpPr>
        <p:spPr>
          <a:xfrm>
            <a:off x="4149724" y="6349989"/>
            <a:ext cx="190500" cy="190500"/>
          </a:xfrm>
          <a:prstGeom prst="rect">
            <a:avLst/>
          </a:prstGeom>
          <a:blipFill>
            <a:blip r:embed="rId31" cstate="print"/>
            <a:stretch>
              <a:fillRect/>
            </a:stretch>
          </a:blipFill>
        </p:spPr>
        <p:txBody>
          <a:bodyPr wrap="square" lIns="0" tIns="0" rIns="0" bIns="0" rtlCol="0"/>
          <a:lstStyle/>
          <a:p/>
        </p:txBody>
      </p:sp>
      <p:sp>
        <p:nvSpPr>
          <p:cNvPr id="63" name="object 63"/>
          <p:cNvSpPr/>
          <p:nvPr/>
        </p:nvSpPr>
        <p:spPr>
          <a:xfrm>
            <a:off x="4149723" y="6349989"/>
            <a:ext cx="190500" cy="190500"/>
          </a:xfrm>
          <a:custGeom>
            <a:avLst/>
            <a:gdLst/>
            <a:ahLst/>
            <a:cxnLst/>
            <a:rect l="l" t="t" r="r" b="b"/>
            <a:pathLst>
              <a:path w="190500" h="190500">
                <a:moveTo>
                  <a:pt x="190500" y="95250"/>
                </a:moveTo>
                <a:lnTo>
                  <a:pt x="95250" y="190500"/>
                </a:lnTo>
                <a:lnTo>
                  <a:pt x="0" y="95250"/>
                </a:lnTo>
                <a:lnTo>
                  <a:pt x="95250" y="0"/>
                </a:lnTo>
                <a:lnTo>
                  <a:pt x="190500" y="95250"/>
                </a:lnTo>
                <a:close/>
              </a:path>
            </a:pathLst>
          </a:custGeom>
          <a:ln w="19050">
            <a:solidFill>
              <a:srgbClr val="0000FF"/>
            </a:solidFill>
          </a:ln>
        </p:spPr>
        <p:txBody>
          <a:bodyPr wrap="square" lIns="0" tIns="0" rIns="0" bIns="0" rtlCol="0"/>
          <a:lstStyle/>
          <a:p/>
        </p:txBody>
      </p:sp>
      <p:sp>
        <p:nvSpPr>
          <p:cNvPr id="64" name="object 64"/>
          <p:cNvSpPr/>
          <p:nvPr/>
        </p:nvSpPr>
        <p:spPr>
          <a:xfrm>
            <a:off x="1901823" y="3378189"/>
            <a:ext cx="57150" cy="28575"/>
          </a:xfrm>
          <a:prstGeom prst="rect">
            <a:avLst/>
          </a:prstGeom>
          <a:blipFill>
            <a:blip r:embed="rId32" cstate="print"/>
            <a:stretch>
              <a:fillRect/>
            </a:stretch>
          </a:blipFill>
        </p:spPr>
        <p:txBody>
          <a:bodyPr wrap="square" lIns="0" tIns="0" rIns="0" bIns="0" rtlCol="0"/>
          <a:lstStyle/>
          <a:p/>
        </p:txBody>
      </p:sp>
      <p:sp>
        <p:nvSpPr>
          <p:cNvPr id="65" name="object 65"/>
          <p:cNvSpPr/>
          <p:nvPr/>
        </p:nvSpPr>
        <p:spPr>
          <a:xfrm>
            <a:off x="1901823" y="3378189"/>
            <a:ext cx="57150" cy="28575"/>
          </a:xfrm>
          <a:custGeom>
            <a:avLst/>
            <a:gdLst/>
            <a:ahLst/>
            <a:cxnLst/>
            <a:rect l="l" t="t" r="r" b="b"/>
            <a:pathLst>
              <a:path w="57150" h="28575">
                <a:moveTo>
                  <a:pt x="57150" y="0"/>
                </a:moveTo>
                <a:lnTo>
                  <a:pt x="28575" y="28575"/>
                </a:lnTo>
                <a:lnTo>
                  <a:pt x="0" y="0"/>
                </a:lnTo>
              </a:path>
            </a:pathLst>
          </a:custGeom>
          <a:ln w="19050">
            <a:solidFill>
              <a:srgbClr val="0000FF"/>
            </a:solidFill>
          </a:ln>
        </p:spPr>
        <p:txBody>
          <a:bodyPr wrap="square" lIns="0" tIns="0" rIns="0" bIns="0" rtlCol="0"/>
          <a:lstStyle/>
          <a:p/>
        </p:txBody>
      </p:sp>
      <p:sp>
        <p:nvSpPr>
          <p:cNvPr id="66" name="object 66"/>
          <p:cNvSpPr/>
          <p:nvPr/>
        </p:nvSpPr>
        <p:spPr>
          <a:xfrm>
            <a:off x="1501774" y="3482964"/>
            <a:ext cx="304800" cy="590550"/>
          </a:xfrm>
          <a:custGeom>
            <a:avLst/>
            <a:gdLst/>
            <a:ahLst/>
            <a:cxnLst/>
            <a:rect l="l" t="t" r="r" b="b"/>
            <a:pathLst>
              <a:path w="304800" h="590550">
                <a:moveTo>
                  <a:pt x="0" y="561975"/>
                </a:moveTo>
                <a:lnTo>
                  <a:pt x="0" y="28575"/>
                </a:lnTo>
                <a:lnTo>
                  <a:pt x="0" y="24785"/>
                </a:lnTo>
                <a:lnTo>
                  <a:pt x="724" y="21140"/>
                </a:lnTo>
                <a:lnTo>
                  <a:pt x="2175" y="17639"/>
                </a:lnTo>
                <a:lnTo>
                  <a:pt x="3625" y="14138"/>
                </a:lnTo>
                <a:lnTo>
                  <a:pt x="5690" y="11049"/>
                </a:lnTo>
                <a:lnTo>
                  <a:pt x="8369" y="8369"/>
                </a:lnTo>
                <a:lnTo>
                  <a:pt x="11049" y="5690"/>
                </a:lnTo>
                <a:lnTo>
                  <a:pt x="14138" y="3625"/>
                </a:lnTo>
                <a:lnTo>
                  <a:pt x="17639" y="2175"/>
                </a:lnTo>
                <a:lnTo>
                  <a:pt x="21140" y="724"/>
                </a:lnTo>
                <a:lnTo>
                  <a:pt x="24785" y="0"/>
                </a:lnTo>
                <a:lnTo>
                  <a:pt x="28575" y="0"/>
                </a:lnTo>
                <a:lnTo>
                  <a:pt x="276225" y="0"/>
                </a:lnTo>
                <a:lnTo>
                  <a:pt x="280014" y="0"/>
                </a:lnTo>
                <a:lnTo>
                  <a:pt x="283659" y="724"/>
                </a:lnTo>
                <a:lnTo>
                  <a:pt x="287159" y="2175"/>
                </a:lnTo>
                <a:lnTo>
                  <a:pt x="290661" y="3625"/>
                </a:lnTo>
                <a:lnTo>
                  <a:pt x="302624" y="17639"/>
                </a:lnTo>
                <a:lnTo>
                  <a:pt x="304075" y="21140"/>
                </a:lnTo>
                <a:lnTo>
                  <a:pt x="304800" y="24785"/>
                </a:lnTo>
                <a:lnTo>
                  <a:pt x="304800" y="28575"/>
                </a:lnTo>
                <a:lnTo>
                  <a:pt x="304800" y="561975"/>
                </a:lnTo>
                <a:lnTo>
                  <a:pt x="304800" y="565764"/>
                </a:lnTo>
                <a:lnTo>
                  <a:pt x="304075" y="569409"/>
                </a:lnTo>
                <a:lnTo>
                  <a:pt x="302624" y="572909"/>
                </a:lnTo>
                <a:lnTo>
                  <a:pt x="301174" y="576411"/>
                </a:lnTo>
                <a:lnTo>
                  <a:pt x="299109" y="579501"/>
                </a:lnTo>
                <a:lnTo>
                  <a:pt x="296430" y="582180"/>
                </a:lnTo>
                <a:lnTo>
                  <a:pt x="293751" y="584859"/>
                </a:lnTo>
                <a:lnTo>
                  <a:pt x="290661" y="586924"/>
                </a:lnTo>
                <a:lnTo>
                  <a:pt x="287159" y="588374"/>
                </a:lnTo>
                <a:lnTo>
                  <a:pt x="283659" y="589825"/>
                </a:lnTo>
                <a:lnTo>
                  <a:pt x="280014" y="590550"/>
                </a:lnTo>
                <a:lnTo>
                  <a:pt x="276225" y="590550"/>
                </a:lnTo>
                <a:lnTo>
                  <a:pt x="28575" y="590550"/>
                </a:lnTo>
                <a:lnTo>
                  <a:pt x="24785" y="590550"/>
                </a:lnTo>
                <a:lnTo>
                  <a:pt x="21140" y="589825"/>
                </a:lnTo>
                <a:lnTo>
                  <a:pt x="17639" y="588374"/>
                </a:lnTo>
                <a:lnTo>
                  <a:pt x="14138" y="586924"/>
                </a:lnTo>
                <a:lnTo>
                  <a:pt x="11049" y="584859"/>
                </a:lnTo>
                <a:lnTo>
                  <a:pt x="8369" y="582180"/>
                </a:lnTo>
                <a:lnTo>
                  <a:pt x="5690" y="579501"/>
                </a:lnTo>
                <a:lnTo>
                  <a:pt x="3625" y="576411"/>
                </a:lnTo>
                <a:lnTo>
                  <a:pt x="2175" y="572909"/>
                </a:lnTo>
                <a:lnTo>
                  <a:pt x="724" y="569409"/>
                </a:lnTo>
                <a:lnTo>
                  <a:pt x="0" y="565764"/>
                </a:lnTo>
                <a:lnTo>
                  <a:pt x="0" y="561975"/>
                </a:lnTo>
                <a:close/>
              </a:path>
            </a:pathLst>
          </a:custGeom>
          <a:ln w="19050">
            <a:solidFill>
              <a:srgbClr val="000000"/>
            </a:solidFill>
          </a:ln>
        </p:spPr>
        <p:txBody>
          <a:bodyPr wrap="square" lIns="0" tIns="0" rIns="0" bIns="0" rtlCol="0"/>
          <a:lstStyle/>
          <a:p/>
        </p:txBody>
      </p:sp>
      <p:sp>
        <p:nvSpPr>
          <p:cNvPr id="67" name="object 67"/>
          <p:cNvSpPr/>
          <p:nvPr/>
        </p:nvSpPr>
        <p:spPr>
          <a:xfrm>
            <a:off x="1511299" y="3773484"/>
            <a:ext cx="285750" cy="0"/>
          </a:xfrm>
          <a:custGeom>
            <a:avLst/>
            <a:gdLst/>
            <a:ahLst/>
            <a:cxnLst/>
            <a:rect l="l" t="t" r="r" b="b"/>
            <a:pathLst>
              <a:path w="285750" h="0">
                <a:moveTo>
                  <a:pt x="0" y="0"/>
                </a:moveTo>
                <a:lnTo>
                  <a:pt x="285749" y="0"/>
                </a:lnTo>
              </a:path>
            </a:pathLst>
          </a:custGeom>
          <a:ln w="9509">
            <a:solidFill>
              <a:srgbClr val="CCCCCC"/>
            </a:solidFill>
          </a:ln>
        </p:spPr>
        <p:txBody>
          <a:bodyPr wrap="square" lIns="0" tIns="0" rIns="0" bIns="0" rtlCol="0"/>
          <a:lstStyle/>
          <a:p/>
        </p:txBody>
      </p:sp>
      <p:sp>
        <p:nvSpPr>
          <p:cNvPr id="68" name="object 68"/>
          <p:cNvSpPr txBox="1"/>
          <p:nvPr/>
        </p:nvSpPr>
        <p:spPr>
          <a:xfrm>
            <a:off x="688230" y="3327379"/>
            <a:ext cx="1045210" cy="690880"/>
          </a:xfrm>
          <a:prstGeom prst="rect">
            <a:avLst/>
          </a:prstGeom>
        </p:spPr>
        <p:txBody>
          <a:bodyPr wrap="square" lIns="0" tIns="41275" rIns="0" bIns="0" rtlCol="0" vert="horz">
            <a:spAutoFit/>
          </a:bodyPr>
          <a:lstStyle/>
          <a:p>
            <a:pPr marL="12700">
              <a:lnSpc>
                <a:spcPct val="100000"/>
              </a:lnSpc>
              <a:spcBef>
                <a:spcPts val="325"/>
              </a:spcBef>
            </a:pPr>
            <a:r>
              <a:rPr dirty="0" sz="1050" spc="105">
                <a:latin typeface="Arial"/>
                <a:cs typeface="Arial"/>
              </a:rPr>
              <a:t>Out[10]:</a:t>
            </a:r>
            <a:endParaRPr sz="1050">
              <a:latin typeface="Arial"/>
              <a:cs typeface="Arial"/>
            </a:endParaRPr>
          </a:p>
          <a:p>
            <a:pPr algn="r" marR="5080">
              <a:lnSpc>
                <a:spcPct val="100000"/>
              </a:lnSpc>
              <a:spcBef>
                <a:spcPts val="240"/>
              </a:spcBef>
            </a:pPr>
            <a:r>
              <a:rPr dirty="0" sz="1050" spc="360">
                <a:latin typeface="DejaVu Sans Mono"/>
                <a:cs typeface="DejaVu Sans Mono"/>
              </a:rPr>
              <a:t>+</a:t>
            </a:r>
            <a:endParaRPr sz="1050">
              <a:latin typeface="DejaVu Sans Mono"/>
              <a:cs typeface="DejaVu Sans Mono"/>
            </a:endParaRPr>
          </a:p>
          <a:p>
            <a:pPr>
              <a:lnSpc>
                <a:spcPct val="100000"/>
              </a:lnSpc>
              <a:spcBef>
                <a:spcPts val="10"/>
              </a:spcBef>
            </a:pPr>
            <a:endParaRPr sz="850">
              <a:latin typeface="Times New Roman"/>
              <a:cs typeface="Times New Roman"/>
            </a:endParaRPr>
          </a:p>
          <a:p>
            <a:pPr algn="r" marR="5080">
              <a:lnSpc>
                <a:spcPct val="100000"/>
              </a:lnSpc>
            </a:pPr>
            <a:r>
              <a:rPr dirty="0" sz="1050" spc="360">
                <a:latin typeface="DejaVu Sans Mono"/>
                <a:cs typeface="DejaVu Sans Mono"/>
              </a:rPr>
              <a:t>−</a:t>
            </a:r>
            <a:endParaRPr sz="1050">
              <a:latin typeface="DejaVu Sans Mono"/>
              <a:cs typeface="DejaVu Sans Mono"/>
            </a:endParaRPr>
          </a:p>
        </p:txBody>
      </p:sp>
      <p:sp>
        <p:nvSpPr>
          <p:cNvPr id="71" name="object 71"/>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72" name="object 72"/>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69" name="object 69"/>
          <p:cNvSpPr txBox="1"/>
          <p:nvPr/>
        </p:nvSpPr>
        <p:spPr>
          <a:xfrm>
            <a:off x="5936505" y="6737339"/>
            <a:ext cx="1283335" cy="151130"/>
          </a:xfrm>
          <a:prstGeom prst="rect">
            <a:avLst/>
          </a:prstGeom>
        </p:spPr>
        <p:txBody>
          <a:bodyPr wrap="square" lIns="0" tIns="15875" rIns="0" bIns="0" rtlCol="0" vert="horz">
            <a:spAutoFit/>
          </a:bodyPr>
          <a:lstStyle/>
          <a:p>
            <a:pPr marL="12700">
              <a:lnSpc>
                <a:spcPct val="100000"/>
              </a:lnSpc>
              <a:spcBef>
                <a:spcPts val="125"/>
              </a:spcBef>
            </a:pPr>
            <a:r>
              <a:rPr dirty="0" sz="800" spc="10">
                <a:latin typeface="Arial"/>
                <a:cs typeface="Arial"/>
                <a:hlinkClick r:id="rId33"/>
              </a:rPr>
              <a:t>Leaflet </a:t>
            </a:r>
            <a:r>
              <a:rPr dirty="0" sz="800" spc="5">
                <a:latin typeface="Arial"/>
                <a:cs typeface="Arial"/>
                <a:hlinkClick r:id="rId33"/>
              </a:rPr>
              <a:t>(http://leafletjs.com)</a:t>
            </a:r>
            <a:endParaRPr sz="800">
              <a:latin typeface="Arial"/>
              <a:cs typeface="Arial"/>
            </a:endParaRPr>
          </a:p>
        </p:txBody>
      </p:sp>
      <p:sp>
        <p:nvSpPr>
          <p:cNvPr id="70" name="object 70"/>
          <p:cNvSpPr txBox="1"/>
          <p:nvPr/>
        </p:nvSpPr>
        <p:spPr>
          <a:xfrm>
            <a:off x="1349374" y="469902"/>
            <a:ext cx="6000750" cy="2776220"/>
          </a:xfrm>
          <a:prstGeom prst="rect">
            <a:avLst/>
          </a:prstGeom>
        </p:spPr>
        <p:txBody>
          <a:bodyPr wrap="square" lIns="0" tIns="12700" rIns="0" bIns="0" rtlCol="0" vert="horz">
            <a:spAutoFit/>
          </a:bodyPr>
          <a:lstStyle/>
          <a:p>
            <a:pPr marL="53975">
              <a:lnSpc>
                <a:spcPct val="100000"/>
              </a:lnSpc>
              <a:spcBef>
                <a:spcPts val="100"/>
              </a:spcBef>
              <a:tabLst>
                <a:tab pos="2473325" algn="l"/>
              </a:tabLst>
            </a:pPr>
            <a:r>
              <a:rPr dirty="0" sz="1050" spc="-10" i="1">
                <a:latin typeface="Arial"/>
                <a:cs typeface="Arial"/>
              </a:rPr>
              <a:t>#  </a:t>
            </a:r>
            <a:r>
              <a:rPr dirty="0" sz="1050" spc="90" i="1">
                <a:latin typeface="Arial"/>
                <a:cs typeface="Arial"/>
              </a:rPr>
              <a:t>create  </a:t>
            </a:r>
            <a:r>
              <a:rPr dirty="0" sz="1050" spc="-105" i="1">
                <a:latin typeface="Arial"/>
                <a:cs typeface="Arial"/>
              </a:rPr>
              <a:t>map </a:t>
            </a:r>
            <a:r>
              <a:rPr dirty="0" sz="1050" spc="80" i="1">
                <a:latin typeface="Arial"/>
                <a:cs typeface="Arial"/>
              </a:rPr>
              <a:t> </a:t>
            </a:r>
            <a:r>
              <a:rPr dirty="0" sz="1050" spc="135" i="1">
                <a:latin typeface="Arial"/>
                <a:cs typeface="Arial"/>
              </a:rPr>
              <a:t>of</a:t>
            </a:r>
            <a:r>
              <a:rPr dirty="0" sz="1050" spc="130" i="1">
                <a:latin typeface="Arial"/>
                <a:cs typeface="Arial"/>
              </a:rPr>
              <a:t> </a:t>
            </a:r>
            <a:r>
              <a:rPr dirty="0" sz="1050" spc="45" i="1">
                <a:latin typeface="Arial"/>
                <a:cs typeface="Arial"/>
              </a:rPr>
              <a:t>Singapore</a:t>
            </a:r>
            <a:r>
              <a:rPr dirty="0" sz="1050" spc="290" i="1">
                <a:latin typeface="Arial"/>
                <a:cs typeface="Arial"/>
              </a:rPr>
              <a:t> </a:t>
            </a:r>
            <a:r>
              <a:rPr dirty="0" sz="1050" spc="75" i="1">
                <a:latin typeface="Arial"/>
                <a:cs typeface="Arial"/>
              </a:rPr>
              <a:t>place	using </a:t>
            </a:r>
            <a:r>
              <a:rPr dirty="0" sz="1050" spc="150" i="1">
                <a:latin typeface="Arial"/>
                <a:cs typeface="Arial"/>
              </a:rPr>
              <a:t>latitude </a:t>
            </a:r>
            <a:r>
              <a:rPr dirty="0" sz="1050" spc="-10" i="1">
                <a:latin typeface="Arial"/>
                <a:cs typeface="Arial"/>
              </a:rPr>
              <a:t>and </a:t>
            </a:r>
            <a:r>
              <a:rPr dirty="0" sz="1050" spc="100" i="1">
                <a:latin typeface="Arial"/>
                <a:cs typeface="Arial"/>
              </a:rPr>
              <a:t>longitude</a:t>
            </a:r>
            <a:r>
              <a:rPr dirty="0" sz="1050" spc="260" i="1">
                <a:latin typeface="Arial"/>
                <a:cs typeface="Arial"/>
              </a:rPr>
              <a:t> </a:t>
            </a:r>
            <a:r>
              <a:rPr dirty="0" sz="1050" spc="70" i="1">
                <a:latin typeface="Arial"/>
                <a:cs typeface="Arial"/>
              </a:rPr>
              <a:t>values</a:t>
            </a:r>
            <a:endParaRPr sz="1050">
              <a:latin typeface="Arial"/>
              <a:cs typeface="Arial"/>
            </a:endParaRPr>
          </a:p>
          <a:p>
            <a:pPr marL="53975">
              <a:lnSpc>
                <a:spcPct val="100000"/>
              </a:lnSpc>
              <a:spcBef>
                <a:spcPts val="15"/>
              </a:spcBef>
            </a:pPr>
            <a:r>
              <a:rPr dirty="0" sz="1050" spc="-50">
                <a:latin typeface="Arial"/>
                <a:cs typeface="Arial"/>
              </a:rPr>
              <a:t>map_sg </a:t>
            </a:r>
            <a:r>
              <a:rPr dirty="0" sz="1050" spc="-40">
                <a:latin typeface="Arial"/>
                <a:cs typeface="Arial"/>
              </a:rPr>
              <a:t>= </a:t>
            </a:r>
            <a:r>
              <a:rPr dirty="0" sz="1050" spc="120">
                <a:latin typeface="Arial"/>
                <a:cs typeface="Arial"/>
              </a:rPr>
              <a:t>folium.Map(location=[latitude, </a:t>
            </a:r>
            <a:r>
              <a:rPr dirty="0" sz="1050" spc="135">
                <a:latin typeface="Arial"/>
                <a:cs typeface="Arial"/>
              </a:rPr>
              <a:t>longitude],</a:t>
            </a:r>
            <a:r>
              <a:rPr dirty="0" sz="1050" spc="-55">
                <a:latin typeface="Arial"/>
                <a:cs typeface="Arial"/>
              </a:rPr>
              <a:t> </a:t>
            </a:r>
            <a:r>
              <a:rPr dirty="0" sz="1050" spc="50">
                <a:latin typeface="Arial"/>
                <a:cs typeface="Arial"/>
              </a:rPr>
              <a:t>zoom_start=20)</a:t>
            </a:r>
            <a:endParaRPr sz="1050">
              <a:latin typeface="Arial"/>
              <a:cs typeface="Arial"/>
            </a:endParaRPr>
          </a:p>
          <a:p>
            <a:pPr>
              <a:lnSpc>
                <a:spcPct val="100000"/>
              </a:lnSpc>
              <a:spcBef>
                <a:spcPts val="25"/>
              </a:spcBef>
            </a:pPr>
            <a:endParaRPr sz="1100">
              <a:latin typeface="Times New Roman"/>
              <a:cs typeface="Times New Roman"/>
            </a:endParaRPr>
          </a:p>
          <a:p>
            <a:pPr marL="53975">
              <a:lnSpc>
                <a:spcPct val="100000"/>
              </a:lnSpc>
            </a:pPr>
            <a:r>
              <a:rPr dirty="0" sz="1050" spc="-10" i="1">
                <a:latin typeface="Arial"/>
                <a:cs typeface="Arial"/>
              </a:rPr>
              <a:t># add </a:t>
            </a:r>
            <a:r>
              <a:rPr dirty="0" sz="1050" spc="35" i="1">
                <a:latin typeface="Arial"/>
                <a:cs typeface="Arial"/>
              </a:rPr>
              <a:t>markers </a:t>
            </a:r>
            <a:r>
              <a:rPr dirty="0" sz="1050" spc="135" i="1">
                <a:latin typeface="Arial"/>
                <a:cs typeface="Arial"/>
              </a:rPr>
              <a:t>to</a:t>
            </a:r>
            <a:r>
              <a:rPr dirty="0" sz="1050" spc="215" i="1">
                <a:latin typeface="Arial"/>
                <a:cs typeface="Arial"/>
              </a:rPr>
              <a:t> </a:t>
            </a:r>
            <a:r>
              <a:rPr dirty="0" sz="1050" spc="-105" i="1">
                <a:latin typeface="Arial"/>
                <a:cs typeface="Arial"/>
              </a:rPr>
              <a:t>map</a:t>
            </a:r>
            <a:endParaRPr sz="1050">
              <a:latin typeface="Arial"/>
              <a:cs typeface="Arial"/>
            </a:endParaRPr>
          </a:p>
          <a:p>
            <a:pPr marL="346710" marR="1905" indent="-293370">
              <a:lnSpc>
                <a:spcPct val="101200"/>
              </a:lnSpc>
            </a:pPr>
            <a:r>
              <a:rPr dirty="0" sz="1050" spc="110" b="1">
                <a:latin typeface="Arial"/>
                <a:cs typeface="Arial"/>
              </a:rPr>
              <a:t>for </a:t>
            </a:r>
            <a:r>
              <a:rPr dirty="0" sz="1050" spc="225">
                <a:latin typeface="Arial"/>
                <a:cs typeface="Arial"/>
              </a:rPr>
              <a:t>lat, </a:t>
            </a:r>
            <a:r>
              <a:rPr dirty="0" sz="1050" spc="150">
                <a:latin typeface="Arial"/>
                <a:cs typeface="Arial"/>
              </a:rPr>
              <a:t>lng, </a:t>
            </a:r>
            <a:r>
              <a:rPr dirty="0" sz="1050" spc="130">
                <a:latin typeface="Arial"/>
                <a:cs typeface="Arial"/>
              </a:rPr>
              <a:t>label </a:t>
            </a:r>
            <a:r>
              <a:rPr dirty="0" sz="1050" spc="110" b="1">
                <a:latin typeface="Arial"/>
                <a:cs typeface="Arial"/>
              </a:rPr>
              <a:t>in </a:t>
            </a:r>
            <a:r>
              <a:rPr dirty="0" sz="1050" spc="100">
                <a:latin typeface="Arial"/>
                <a:cs typeface="Arial"/>
              </a:rPr>
              <a:t>zip(SGnearby_venues['lat'], </a:t>
            </a:r>
            <a:r>
              <a:rPr dirty="0" sz="1050" spc="80">
                <a:latin typeface="Arial"/>
                <a:cs typeface="Arial"/>
              </a:rPr>
              <a:t>SGnearby_venues['lng'], </a:t>
            </a:r>
            <a:r>
              <a:rPr dirty="0" sz="1050" spc="-30">
                <a:latin typeface="Arial"/>
                <a:cs typeface="Arial"/>
              </a:rPr>
              <a:t>SGnear  </a:t>
            </a:r>
            <a:r>
              <a:rPr dirty="0" sz="1050" spc="130">
                <a:latin typeface="Arial"/>
                <a:cs typeface="Arial"/>
              </a:rPr>
              <a:t>label </a:t>
            </a:r>
            <a:r>
              <a:rPr dirty="0" sz="1050" spc="-40">
                <a:latin typeface="Arial"/>
                <a:cs typeface="Arial"/>
              </a:rPr>
              <a:t>= </a:t>
            </a:r>
            <a:r>
              <a:rPr dirty="0" sz="1050" spc="100">
                <a:latin typeface="Arial"/>
                <a:cs typeface="Arial"/>
              </a:rPr>
              <a:t>folium.Popup(label,</a:t>
            </a:r>
            <a:r>
              <a:rPr dirty="0" sz="1050" spc="80">
                <a:latin typeface="Arial"/>
                <a:cs typeface="Arial"/>
              </a:rPr>
              <a:t> </a:t>
            </a:r>
            <a:r>
              <a:rPr dirty="0" sz="1050" spc="55">
                <a:latin typeface="Arial"/>
                <a:cs typeface="Arial"/>
              </a:rPr>
              <a:t>parse_html=True)</a:t>
            </a:r>
            <a:endParaRPr sz="1050">
              <a:latin typeface="Arial"/>
              <a:cs typeface="Arial"/>
            </a:endParaRPr>
          </a:p>
          <a:p>
            <a:pPr marL="640080" marR="3592829" indent="-293370">
              <a:lnSpc>
                <a:spcPct val="101200"/>
              </a:lnSpc>
            </a:pPr>
            <a:r>
              <a:rPr dirty="0" sz="1050" spc="90">
                <a:latin typeface="Arial"/>
                <a:cs typeface="Arial"/>
              </a:rPr>
              <a:t>foliu</a:t>
            </a:r>
            <a:r>
              <a:rPr dirty="0" sz="1050" spc="200">
                <a:latin typeface="Arial"/>
                <a:cs typeface="Arial"/>
              </a:rPr>
              <a:t>m</a:t>
            </a:r>
            <a:r>
              <a:rPr dirty="0" sz="1050" spc="280">
                <a:latin typeface="Arial"/>
                <a:cs typeface="Arial"/>
              </a:rPr>
              <a:t>.</a:t>
            </a:r>
            <a:r>
              <a:rPr dirty="0" sz="1050" spc="40">
                <a:latin typeface="Arial"/>
                <a:cs typeface="Arial"/>
              </a:rPr>
              <a:t>RegularPolygonMarke</a:t>
            </a:r>
            <a:r>
              <a:rPr dirty="0" sz="1050" spc="20">
                <a:latin typeface="Arial"/>
                <a:cs typeface="Arial"/>
              </a:rPr>
              <a:t>r</a:t>
            </a:r>
            <a:r>
              <a:rPr dirty="0" sz="1050" spc="200">
                <a:latin typeface="Arial"/>
                <a:cs typeface="Arial"/>
              </a:rPr>
              <a:t>(  </a:t>
            </a:r>
            <a:r>
              <a:rPr dirty="0" sz="1050" spc="235">
                <a:latin typeface="Arial"/>
                <a:cs typeface="Arial"/>
              </a:rPr>
              <a:t>[lat, </a:t>
            </a:r>
            <a:r>
              <a:rPr dirty="0" sz="1050" spc="175">
                <a:latin typeface="Arial"/>
                <a:cs typeface="Arial"/>
              </a:rPr>
              <a:t>lng],  </a:t>
            </a:r>
            <a:r>
              <a:rPr dirty="0" sz="1050" spc="45">
                <a:latin typeface="Arial"/>
                <a:cs typeface="Arial"/>
              </a:rPr>
              <a:t>number_of_sides=4,  </a:t>
            </a:r>
            <a:r>
              <a:rPr dirty="0" sz="1050" spc="80">
                <a:latin typeface="Arial"/>
                <a:cs typeface="Arial"/>
              </a:rPr>
              <a:t>radius=10,</a:t>
            </a:r>
            <a:endParaRPr sz="1050">
              <a:latin typeface="Arial"/>
              <a:cs typeface="Arial"/>
            </a:endParaRPr>
          </a:p>
          <a:p>
            <a:pPr marL="640080" marR="3812540">
              <a:lnSpc>
                <a:spcPct val="101200"/>
              </a:lnSpc>
            </a:pPr>
            <a:r>
              <a:rPr dirty="0" sz="1050" spc="70">
                <a:latin typeface="Arial"/>
                <a:cs typeface="Arial"/>
              </a:rPr>
              <a:t>popup=label,  </a:t>
            </a:r>
            <a:r>
              <a:rPr dirty="0" sz="1050" spc="145">
                <a:latin typeface="Arial"/>
                <a:cs typeface="Arial"/>
              </a:rPr>
              <a:t>color='blue',  </a:t>
            </a:r>
            <a:r>
              <a:rPr dirty="0" sz="1050" spc="190">
                <a:latin typeface="Arial"/>
                <a:cs typeface="Arial"/>
              </a:rPr>
              <a:t>fill_colo</a:t>
            </a:r>
            <a:r>
              <a:rPr dirty="0" sz="1050" spc="165">
                <a:latin typeface="Arial"/>
                <a:cs typeface="Arial"/>
              </a:rPr>
              <a:t>r</a:t>
            </a:r>
            <a:r>
              <a:rPr dirty="0" sz="1050" spc="-45">
                <a:latin typeface="Arial"/>
                <a:cs typeface="Arial"/>
              </a:rPr>
              <a:t>=</a:t>
            </a:r>
            <a:r>
              <a:rPr dirty="0" sz="1050" spc="185">
                <a:latin typeface="Arial"/>
                <a:cs typeface="Arial"/>
              </a:rPr>
              <a:t>'#0f0f0f</a:t>
            </a:r>
            <a:r>
              <a:rPr dirty="0" sz="1050" spc="80">
                <a:latin typeface="Arial"/>
                <a:cs typeface="Arial"/>
              </a:rPr>
              <a:t>'</a:t>
            </a:r>
            <a:r>
              <a:rPr dirty="0" sz="1050" spc="285">
                <a:latin typeface="Arial"/>
                <a:cs typeface="Arial"/>
              </a:rPr>
              <a:t>,  </a:t>
            </a:r>
            <a:r>
              <a:rPr dirty="0" sz="1050" spc="145">
                <a:latin typeface="Arial"/>
                <a:cs typeface="Arial"/>
              </a:rPr>
              <a:t>fill_opacity=0.7,</a:t>
            </a:r>
            <a:endParaRPr sz="1050">
              <a:latin typeface="Arial"/>
              <a:cs typeface="Arial"/>
            </a:endParaRPr>
          </a:p>
          <a:p>
            <a:pPr marL="346710">
              <a:lnSpc>
                <a:spcPct val="100000"/>
              </a:lnSpc>
              <a:spcBef>
                <a:spcPts val="15"/>
              </a:spcBef>
            </a:pPr>
            <a:r>
              <a:rPr dirty="0" sz="1050" spc="55">
                <a:latin typeface="Arial"/>
                <a:cs typeface="Arial"/>
              </a:rPr>
              <a:t>).add_to(map_sg)</a:t>
            </a:r>
            <a:endParaRPr sz="1050">
              <a:latin typeface="Arial"/>
              <a:cs typeface="Arial"/>
            </a:endParaRPr>
          </a:p>
          <a:p>
            <a:pPr>
              <a:lnSpc>
                <a:spcPct val="100000"/>
              </a:lnSpc>
              <a:spcBef>
                <a:spcPts val="20"/>
              </a:spcBef>
            </a:pPr>
            <a:endParaRPr sz="1100">
              <a:latin typeface="Times New Roman"/>
              <a:cs typeface="Times New Roman"/>
            </a:endParaRPr>
          </a:p>
          <a:p>
            <a:pPr marL="53975">
              <a:lnSpc>
                <a:spcPct val="100000"/>
              </a:lnSpc>
              <a:spcBef>
                <a:spcPts val="5"/>
              </a:spcBef>
            </a:pPr>
            <a:r>
              <a:rPr dirty="0" sz="1050" spc="-50">
                <a:latin typeface="Arial"/>
                <a:cs typeface="Arial"/>
              </a:rPr>
              <a:t>map_sg</a:t>
            </a:r>
            <a:endParaRPr sz="10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3579815" y="165099"/>
            <a:ext cx="144907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p:txBody>
      </p:sp>
      <p:sp>
        <p:nvSpPr>
          <p:cNvPr id="4" name="object 4"/>
          <p:cNvSpPr txBox="1"/>
          <p:nvPr/>
        </p:nvSpPr>
        <p:spPr>
          <a:xfrm>
            <a:off x="688230" y="4697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[11]:</a:t>
            </a:r>
            <a:endParaRPr sz="1050">
              <a:latin typeface="Arial"/>
              <a:cs typeface="Arial"/>
            </a:endParaRPr>
          </a:p>
        </p:txBody>
      </p:sp>
      <p:sp>
        <p:nvSpPr>
          <p:cNvPr id="5" name="object 5"/>
          <p:cNvSpPr/>
          <p:nvPr/>
        </p:nvSpPr>
        <p:spPr>
          <a:xfrm>
            <a:off x="1344611" y="430110"/>
            <a:ext cx="6010275" cy="619125"/>
          </a:xfrm>
          <a:custGeom>
            <a:avLst/>
            <a:gdLst/>
            <a:ahLst/>
            <a:cxnLst/>
            <a:rect l="l" t="t" r="r" b="b"/>
            <a:pathLst>
              <a:path w="6010275" h="619125">
                <a:moveTo>
                  <a:pt x="0" y="604837"/>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10275" y="12382"/>
                </a:lnTo>
                <a:lnTo>
                  <a:pt x="6010275" y="14287"/>
                </a:lnTo>
                <a:lnTo>
                  <a:pt x="6010275" y="604837"/>
                </a:lnTo>
                <a:lnTo>
                  <a:pt x="6010275" y="606742"/>
                </a:lnTo>
                <a:lnTo>
                  <a:pt x="6009913" y="608552"/>
                </a:lnTo>
                <a:lnTo>
                  <a:pt x="6009189" y="610266"/>
                </a:lnTo>
                <a:lnTo>
                  <a:pt x="6008465" y="612076"/>
                </a:lnTo>
                <a:lnTo>
                  <a:pt x="6001454" y="617981"/>
                </a:lnTo>
                <a:lnTo>
                  <a:pt x="5999702" y="618744"/>
                </a:lnTo>
                <a:lnTo>
                  <a:pt x="5997882" y="619125"/>
                </a:lnTo>
                <a:lnTo>
                  <a:pt x="5995987" y="619125"/>
                </a:lnTo>
                <a:lnTo>
                  <a:pt x="14287" y="619125"/>
                </a:lnTo>
                <a:lnTo>
                  <a:pt x="12392" y="619125"/>
                </a:lnTo>
                <a:lnTo>
                  <a:pt x="10572" y="618744"/>
                </a:lnTo>
                <a:lnTo>
                  <a:pt x="1085" y="610266"/>
                </a:lnTo>
                <a:lnTo>
                  <a:pt x="361" y="608552"/>
                </a:lnTo>
                <a:lnTo>
                  <a:pt x="0" y="606742"/>
                </a:lnTo>
                <a:lnTo>
                  <a:pt x="0" y="604837"/>
                </a:lnTo>
                <a:close/>
              </a:path>
            </a:pathLst>
          </a:custGeom>
          <a:ln w="9525">
            <a:solidFill>
              <a:srgbClr val="CFCFCF"/>
            </a:solidFill>
          </a:ln>
        </p:spPr>
        <p:txBody>
          <a:bodyPr wrap="square" lIns="0" tIns="0" rIns="0" bIns="0" rtlCol="0"/>
          <a:lstStyle/>
          <a:p/>
        </p:txBody>
      </p:sp>
      <p:sp>
        <p:nvSpPr>
          <p:cNvPr id="6" name="object 6"/>
          <p:cNvSpPr txBox="1"/>
          <p:nvPr/>
        </p:nvSpPr>
        <p:spPr>
          <a:xfrm>
            <a:off x="688230" y="292724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[12]:</a:t>
            </a:r>
            <a:endParaRPr sz="1050">
              <a:latin typeface="Arial"/>
              <a:cs typeface="Arial"/>
            </a:endParaRPr>
          </a:p>
        </p:txBody>
      </p:sp>
      <p:sp>
        <p:nvSpPr>
          <p:cNvPr id="7" name="object 7"/>
          <p:cNvSpPr/>
          <p:nvPr/>
        </p:nvSpPr>
        <p:spPr>
          <a:xfrm>
            <a:off x="1344611" y="2887560"/>
            <a:ext cx="6010275" cy="304800"/>
          </a:xfrm>
          <a:custGeom>
            <a:avLst/>
            <a:gdLst/>
            <a:ahLst/>
            <a:cxnLst/>
            <a:rect l="l" t="t" r="r" b="b"/>
            <a:pathLst>
              <a:path w="6010275" h="304800">
                <a:moveTo>
                  <a:pt x="0" y="29051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290512"/>
                </a:lnTo>
                <a:lnTo>
                  <a:pt x="6010275" y="292417"/>
                </a:lnTo>
                <a:lnTo>
                  <a:pt x="6009913" y="294227"/>
                </a:lnTo>
                <a:lnTo>
                  <a:pt x="6009189" y="295941"/>
                </a:lnTo>
                <a:lnTo>
                  <a:pt x="6008465" y="297751"/>
                </a:lnTo>
                <a:lnTo>
                  <a:pt x="5997882" y="304800"/>
                </a:lnTo>
                <a:lnTo>
                  <a:pt x="5995987" y="304800"/>
                </a:lnTo>
                <a:lnTo>
                  <a:pt x="14287" y="304800"/>
                </a:lnTo>
                <a:lnTo>
                  <a:pt x="12392" y="304800"/>
                </a:lnTo>
                <a:lnTo>
                  <a:pt x="10572" y="304419"/>
                </a:lnTo>
                <a:lnTo>
                  <a:pt x="1085" y="295941"/>
                </a:lnTo>
                <a:lnTo>
                  <a:pt x="361" y="294227"/>
                </a:lnTo>
                <a:lnTo>
                  <a:pt x="0" y="292417"/>
                </a:lnTo>
                <a:lnTo>
                  <a:pt x="0" y="290512"/>
                </a:lnTo>
                <a:close/>
              </a:path>
            </a:pathLst>
          </a:custGeom>
          <a:ln w="9525">
            <a:solidFill>
              <a:srgbClr val="CFCFCF"/>
            </a:solidFill>
          </a:ln>
        </p:spPr>
        <p:txBody>
          <a:bodyPr wrap="square" lIns="0" tIns="0" rIns="0" bIns="0" rtlCol="0"/>
          <a:lstStyle/>
          <a:p/>
        </p:txBody>
      </p:sp>
      <p:sp>
        <p:nvSpPr>
          <p:cNvPr id="8" name="object 8"/>
          <p:cNvSpPr txBox="1"/>
          <p:nvPr/>
        </p:nvSpPr>
        <p:spPr>
          <a:xfrm>
            <a:off x="1381174" y="5194198"/>
            <a:ext cx="454533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Manhattan Borough neighborhoods - data with top 10 clustered</a:t>
            </a:r>
            <a:r>
              <a:rPr dirty="0" sz="1050" spc="-100" b="1">
                <a:latin typeface="Arial"/>
                <a:cs typeface="Arial"/>
              </a:rPr>
              <a:t> </a:t>
            </a:r>
            <a:r>
              <a:rPr dirty="0" sz="1050" b="1">
                <a:latin typeface="Arial"/>
                <a:cs typeface="Arial"/>
              </a:rPr>
              <a:t>venues</a:t>
            </a:r>
            <a:endParaRPr sz="1050">
              <a:latin typeface="Arial"/>
              <a:cs typeface="Arial"/>
            </a:endParaRPr>
          </a:p>
        </p:txBody>
      </p:sp>
      <p:sp>
        <p:nvSpPr>
          <p:cNvPr id="9" name="object 9"/>
          <p:cNvSpPr txBox="1"/>
          <p:nvPr/>
        </p:nvSpPr>
        <p:spPr>
          <a:xfrm>
            <a:off x="688230" y="5575198"/>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[13]:</a:t>
            </a:r>
            <a:endParaRPr sz="1050">
              <a:latin typeface="Arial"/>
              <a:cs typeface="Arial"/>
            </a:endParaRPr>
          </a:p>
        </p:txBody>
      </p:sp>
      <p:sp>
        <p:nvSpPr>
          <p:cNvPr id="10" name="object 10"/>
          <p:cNvSpPr/>
          <p:nvPr/>
        </p:nvSpPr>
        <p:spPr>
          <a:xfrm>
            <a:off x="1344611" y="5545035"/>
            <a:ext cx="6010275" cy="457200"/>
          </a:xfrm>
          <a:custGeom>
            <a:avLst/>
            <a:gdLst/>
            <a:ahLst/>
            <a:cxnLst/>
            <a:rect l="l" t="t" r="r" b="b"/>
            <a:pathLst>
              <a:path w="6010275" h="457200">
                <a:moveTo>
                  <a:pt x="0" y="442912"/>
                </a:moveTo>
                <a:lnTo>
                  <a:pt x="0" y="14287"/>
                </a:lnTo>
                <a:lnTo>
                  <a:pt x="0" y="12382"/>
                </a:lnTo>
                <a:lnTo>
                  <a:pt x="361" y="10572"/>
                </a:lnTo>
                <a:lnTo>
                  <a:pt x="12392" y="0"/>
                </a:lnTo>
                <a:lnTo>
                  <a:pt x="14287" y="0"/>
                </a:lnTo>
                <a:lnTo>
                  <a:pt x="5995987" y="0"/>
                </a:lnTo>
                <a:lnTo>
                  <a:pt x="5997882" y="0"/>
                </a:lnTo>
                <a:lnTo>
                  <a:pt x="5999702" y="380"/>
                </a:lnTo>
                <a:lnTo>
                  <a:pt x="6010275" y="12382"/>
                </a:lnTo>
                <a:lnTo>
                  <a:pt x="6010275" y="14287"/>
                </a:lnTo>
                <a:lnTo>
                  <a:pt x="6010275" y="442912"/>
                </a:lnTo>
                <a:lnTo>
                  <a:pt x="6010275" y="444817"/>
                </a:lnTo>
                <a:lnTo>
                  <a:pt x="6009913" y="446627"/>
                </a:lnTo>
                <a:lnTo>
                  <a:pt x="6009189" y="448341"/>
                </a:lnTo>
                <a:lnTo>
                  <a:pt x="6008465" y="450151"/>
                </a:lnTo>
                <a:lnTo>
                  <a:pt x="5997882" y="457200"/>
                </a:lnTo>
                <a:lnTo>
                  <a:pt x="5995987" y="457200"/>
                </a:lnTo>
                <a:lnTo>
                  <a:pt x="14287" y="457200"/>
                </a:lnTo>
                <a:lnTo>
                  <a:pt x="12392" y="457200"/>
                </a:lnTo>
                <a:lnTo>
                  <a:pt x="10572" y="456819"/>
                </a:lnTo>
                <a:lnTo>
                  <a:pt x="1085" y="448341"/>
                </a:lnTo>
                <a:lnTo>
                  <a:pt x="361" y="446627"/>
                </a:lnTo>
                <a:lnTo>
                  <a:pt x="0" y="444817"/>
                </a:lnTo>
                <a:lnTo>
                  <a:pt x="0" y="442912"/>
                </a:lnTo>
                <a:close/>
              </a:path>
            </a:pathLst>
          </a:custGeom>
          <a:ln w="9525">
            <a:solidFill>
              <a:srgbClr val="CFCFCF"/>
            </a:solidFill>
          </a:ln>
        </p:spPr>
        <p:txBody>
          <a:bodyPr wrap="square" lIns="0" tIns="0" rIns="0" bIns="0" rtlCol="0"/>
          <a:lstStyle/>
          <a:p/>
        </p:txBody>
      </p:sp>
      <p:sp>
        <p:nvSpPr>
          <p:cNvPr id="11" name="object 11"/>
          <p:cNvSpPr txBox="1"/>
          <p:nvPr/>
        </p:nvSpPr>
        <p:spPr>
          <a:xfrm>
            <a:off x="1381174" y="9499498"/>
            <a:ext cx="5693410" cy="185420"/>
          </a:xfrm>
          <a:prstGeom prst="rect">
            <a:avLst/>
          </a:prstGeom>
        </p:spPr>
        <p:txBody>
          <a:bodyPr wrap="square" lIns="0" tIns="12700" rIns="0" bIns="0" rtlCol="0" vert="horz">
            <a:spAutoFit/>
          </a:bodyPr>
          <a:lstStyle/>
          <a:p>
            <a:pPr marL="12700">
              <a:lnSpc>
                <a:spcPct val="100000"/>
              </a:lnSpc>
              <a:spcBef>
                <a:spcPts val="100"/>
              </a:spcBef>
            </a:pPr>
            <a:r>
              <a:rPr dirty="0" sz="1050" b="1">
                <a:latin typeface="Arial"/>
                <a:cs typeface="Arial"/>
              </a:rPr>
              <a:t>popus allow to identify each neighborhood and the cluster of venues around it in order</a:t>
            </a:r>
            <a:r>
              <a:rPr dirty="0" sz="1050" spc="-100" b="1">
                <a:latin typeface="Arial"/>
                <a:cs typeface="Arial"/>
              </a:rPr>
              <a:t> </a:t>
            </a:r>
            <a:r>
              <a:rPr dirty="0" sz="1050" b="1">
                <a:latin typeface="Arial"/>
                <a:cs typeface="Arial"/>
              </a:rPr>
              <a:t>to</a:t>
            </a:r>
            <a:endParaRPr sz="1050">
              <a:latin typeface="Arial"/>
              <a:cs typeface="Arial"/>
            </a:endParaRPr>
          </a:p>
        </p:txBody>
      </p:sp>
      <p:graphicFrame>
        <p:nvGraphicFramePr>
          <p:cNvPr id="12" name="object 12"/>
          <p:cNvGraphicFramePr>
            <a:graphicFrameLocks noGrp="1"/>
          </p:cNvGraphicFramePr>
          <p:nvPr/>
        </p:nvGraphicFramePr>
        <p:xfrm>
          <a:off x="669180" y="1135937"/>
          <a:ext cx="4957445" cy="1524000"/>
        </p:xfrm>
        <a:graphic>
          <a:graphicData uri="http://schemas.openxmlformats.org/drawingml/2006/table">
            <a:tbl>
              <a:tblPr firstRow="1" bandRow="1">
                <a:tableStyleId>{2D5ABB26-0587-4C30-8999-92F81FD0307C}</a:tableStyleId>
              </a:tblPr>
              <a:tblGrid>
                <a:gridCol w="727710"/>
                <a:gridCol w="835025"/>
                <a:gridCol w="1134110"/>
                <a:gridCol w="656590"/>
                <a:gridCol w="694689"/>
                <a:gridCol w="905510"/>
              </a:tblGrid>
              <a:tr h="341630">
                <a:tc>
                  <a:txBody>
                    <a:bodyPr/>
                    <a:lstStyle/>
                    <a:p>
                      <a:pPr marL="31750">
                        <a:lnSpc>
                          <a:spcPts val="990"/>
                        </a:lnSpc>
                      </a:pPr>
                      <a:r>
                        <a:rPr dirty="0" sz="1050" spc="105">
                          <a:latin typeface="Arial"/>
                          <a:cs typeface="Arial"/>
                        </a:rPr>
                        <a:t>Out[11]:</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48895">
                        <a:lnSpc>
                          <a:spcPct val="100000"/>
                        </a:lnSpc>
                        <a:spcBef>
                          <a:spcPts val="5"/>
                        </a:spcBef>
                      </a:pPr>
                      <a:r>
                        <a:rPr dirty="0" sz="900" b="1">
                          <a:latin typeface="Arial"/>
                          <a:cs typeface="Arial"/>
                        </a:rPr>
                        <a:t>Borough</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9530">
                        <a:lnSpc>
                          <a:spcPct val="100000"/>
                        </a:lnSpc>
                        <a:spcBef>
                          <a:spcPts val="5"/>
                        </a:spcBef>
                      </a:pPr>
                      <a:r>
                        <a:rPr dirty="0" sz="900" b="1">
                          <a:latin typeface="Arial"/>
                          <a:cs typeface="Arial"/>
                        </a:rPr>
                        <a:t>Neighborhood</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8895">
                        <a:lnSpc>
                          <a:spcPct val="100000"/>
                        </a:lnSpc>
                        <a:spcBef>
                          <a:spcPts val="5"/>
                        </a:spcBef>
                      </a:pPr>
                      <a:r>
                        <a:rPr dirty="0" sz="900" b="1">
                          <a:latin typeface="Arial"/>
                          <a:cs typeface="Arial"/>
                        </a:rPr>
                        <a:t>Latitude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ctr" marL="29209">
                        <a:lnSpc>
                          <a:spcPct val="100000"/>
                        </a:lnSpc>
                        <a:spcBef>
                          <a:spcPts val="5"/>
                        </a:spcBef>
                      </a:pPr>
                      <a:r>
                        <a:rPr dirty="0" sz="900" b="1">
                          <a:latin typeface="Arial"/>
                          <a:cs typeface="Arial"/>
                        </a:rPr>
                        <a:t>Longitude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48895">
                        <a:lnSpc>
                          <a:spcPct val="100000"/>
                        </a:lnSpc>
                        <a:spcBef>
                          <a:spcPts val="5"/>
                        </a:spcBef>
                      </a:pPr>
                      <a:r>
                        <a:rPr dirty="0" sz="900" b="1">
                          <a:latin typeface="Arial"/>
                          <a:cs typeface="Arial"/>
                        </a:rPr>
                        <a:t>Cluster</a:t>
                      </a:r>
                      <a:r>
                        <a:rPr dirty="0" sz="900" spc="-100" b="1">
                          <a:latin typeface="Arial"/>
                          <a:cs typeface="Arial"/>
                        </a:rPr>
                        <a:t> </a:t>
                      </a:r>
                      <a:r>
                        <a:rPr dirty="0" sz="900" b="1">
                          <a:latin typeface="Arial"/>
                          <a:cs typeface="Arial"/>
                        </a:rPr>
                        <a:t>Labels</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48895">
                        <a:lnSpc>
                          <a:spcPct val="100000"/>
                        </a:lnSpc>
                        <a:spcBef>
                          <a:spcPts val="409"/>
                        </a:spcBef>
                      </a:pPr>
                      <a:r>
                        <a:rPr dirty="0" sz="900" b="1">
                          <a:latin typeface="Arial"/>
                          <a:cs typeface="Arial"/>
                        </a:rPr>
                        <a:t>0</a:t>
                      </a:r>
                      <a:r>
                        <a:rPr dirty="0" sz="900" spc="70" b="1">
                          <a:latin typeface="Arial"/>
                          <a:cs typeface="Arial"/>
                        </a:rPr>
                        <a:t> </a:t>
                      </a:r>
                      <a:r>
                        <a:rPr dirty="0" sz="900">
                          <a:latin typeface="Arial"/>
                          <a:cs typeface="Arial"/>
                        </a:rPr>
                        <a:t>Manhattan</a:t>
                      </a:r>
                      <a:endParaRPr sz="900">
                        <a:latin typeface="Arial"/>
                        <a:cs typeface="Arial"/>
                      </a:endParaRPr>
                    </a:p>
                  </a:txBody>
                  <a:tcPr marL="0" marR="0" marB="0" marT="52069">
                    <a:lnT w="12700">
                      <a:solidFill>
                        <a:srgbClr val="000000"/>
                      </a:solidFill>
                      <a:prstDash val="solid"/>
                    </a:lnT>
                  </a:tcPr>
                </a:tc>
                <a:tc>
                  <a:txBody>
                    <a:bodyPr/>
                    <a:lstStyle/>
                    <a:p>
                      <a:pPr algn="r" marR="49530">
                        <a:lnSpc>
                          <a:spcPct val="100000"/>
                        </a:lnSpc>
                        <a:spcBef>
                          <a:spcPts val="409"/>
                        </a:spcBef>
                      </a:pPr>
                      <a:r>
                        <a:rPr dirty="0" sz="900">
                          <a:latin typeface="Arial"/>
                          <a:cs typeface="Arial"/>
                        </a:rPr>
                        <a:t>Marble</a:t>
                      </a:r>
                      <a:r>
                        <a:rPr dirty="0" sz="900" spc="-100">
                          <a:latin typeface="Arial"/>
                          <a:cs typeface="Arial"/>
                        </a:rPr>
                        <a:t> </a:t>
                      </a:r>
                      <a:r>
                        <a:rPr dirty="0" sz="900">
                          <a:latin typeface="Arial"/>
                          <a:cs typeface="Arial"/>
                        </a:rPr>
                        <a:t>Hill</a:t>
                      </a:r>
                      <a:endParaRPr sz="900">
                        <a:latin typeface="Arial"/>
                        <a:cs typeface="Arial"/>
                      </a:endParaRPr>
                    </a:p>
                  </a:txBody>
                  <a:tcPr marL="0" marR="0" marB="0" marT="52069">
                    <a:lnT w="12700">
                      <a:solidFill>
                        <a:srgbClr val="000000"/>
                      </a:solidFill>
                      <a:prstDash val="solid"/>
                    </a:lnT>
                  </a:tcPr>
                </a:tc>
                <a:tc>
                  <a:txBody>
                    <a:bodyPr/>
                    <a:lstStyle/>
                    <a:p>
                      <a:pPr algn="r" marR="48895">
                        <a:lnSpc>
                          <a:spcPct val="100000"/>
                        </a:lnSpc>
                        <a:spcBef>
                          <a:spcPts val="409"/>
                        </a:spcBef>
                      </a:pPr>
                      <a:r>
                        <a:rPr dirty="0" sz="900">
                          <a:latin typeface="Arial"/>
                          <a:cs typeface="Arial"/>
                        </a:rPr>
                        <a:t>40.876551</a:t>
                      </a:r>
                      <a:endParaRPr sz="900">
                        <a:latin typeface="Arial"/>
                        <a:cs typeface="Arial"/>
                      </a:endParaRPr>
                    </a:p>
                  </a:txBody>
                  <a:tcPr marL="0" marR="0" marB="0" marT="52069">
                    <a:lnT w="12700">
                      <a:solidFill>
                        <a:srgbClr val="000000"/>
                      </a:solidFill>
                      <a:prstDash val="solid"/>
                    </a:lnT>
                  </a:tcPr>
                </a:tc>
                <a:tc>
                  <a:txBody>
                    <a:bodyPr/>
                    <a:lstStyle/>
                    <a:p>
                      <a:pPr algn="ctr" marL="3175">
                        <a:lnSpc>
                          <a:spcPct val="100000"/>
                        </a:lnSpc>
                        <a:spcBef>
                          <a:spcPts val="409"/>
                        </a:spcBef>
                      </a:pPr>
                      <a:r>
                        <a:rPr dirty="0" sz="900">
                          <a:latin typeface="Arial"/>
                          <a:cs typeface="Arial"/>
                        </a:rPr>
                        <a:t>-73.910660</a:t>
                      </a:r>
                      <a:endParaRPr sz="900">
                        <a:latin typeface="Arial"/>
                        <a:cs typeface="Arial"/>
                      </a:endParaRPr>
                    </a:p>
                  </a:txBody>
                  <a:tcPr marL="0" marR="0" marB="0" marT="52069">
                    <a:lnT w="12700">
                      <a:solidFill>
                        <a:srgbClr val="000000"/>
                      </a:solidFill>
                      <a:prstDash val="solid"/>
                    </a:lnT>
                  </a:tcPr>
                </a:tc>
                <a:tc>
                  <a:txBody>
                    <a:bodyPr/>
                    <a:lstStyle/>
                    <a:p>
                      <a:pPr algn="r" marR="48895">
                        <a:lnSpc>
                          <a:spcPct val="100000"/>
                        </a:lnSpc>
                        <a:spcBef>
                          <a:spcPts val="409"/>
                        </a:spcBef>
                      </a:pPr>
                      <a:r>
                        <a:rPr dirty="0" sz="900">
                          <a:latin typeface="Arial"/>
                          <a:cs typeface="Arial"/>
                        </a:rPr>
                        <a:t>2</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48895">
                        <a:lnSpc>
                          <a:spcPct val="100000"/>
                        </a:lnSpc>
                        <a:spcBef>
                          <a:spcPts val="385"/>
                        </a:spcBef>
                      </a:pPr>
                      <a:r>
                        <a:rPr dirty="0" sz="900" b="1">
                          <a:latin typeface="Arial"/>
                          <a:cs typeface="Arial"/>
                        </a:rPr>
                        <a:t>1</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Chinatown</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40.715618</a:t>
                      </a:r>
                      <a:endParaRPr sz="900">
                        <a:latin typeface="Arial"/>
                        <a:cs typeface="Arial"/>
                      </a:endParaRPr>
                    </a:p>
                  </a:txBody>
                  <a:tcPr marL="0" marR="0" marB="0" marT="48895"/>
                </a:tc>
                <a:tc>
                  <a:txBody>
                    <a:bodyPr/>
                    <a:lstStyle/>
                    <a:p>
                      <a:pPr algn="ctr" marL="3175">
                        <a:lnSpc>
                          <a:spcPct val="100000"/>
                        </a:lnSpc>
                        <a:spcBef>
                          <a:spcPts val="385"/>
                        </a:spcBef>
                      </a:pPr>
                      <a:r>
                        <a:rPr dirty="0" sz="900">
                          <a:latin typeface="Arial"/>
                          <a:cs typeface="Arial"/>
                        </a:rPr>
                        <a:t>-73.994279</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2</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48895">
                        <a:lnSpc>
                          <a:spcPct val="100000"/>
                        </a:lnSpc>
                        <a:spcBef>
                          <a:spcPts val="385"/>
                        </a:spcBef>
                      </a:pPr>
                      <a:r>
                        <a:rPr dirty="0" sz="900" b="1">
                          <a:latin typeface="Arial"/>
                          <a:cs typeface="Arial"/>
                        </a:rPr>
                        <a:t>2</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49530">
                        <a:lnSpc>
                          <a:spcPct val="100000"/>
                        </a:lnSpc>
                        <a:spcBef>
                          <a:spcPts val="385"/>
                        </a:spcBef>
                      </a:pPr>
                      <a:r>
                        <a:rPr dirty="0" sz="900" spc="-5">
                          <a:latin typeface="Arial"/>
                          <a:cs typeface="Arial"/>
                        </a:rPr>
                        <a:t>Washington</a:t>
                      </a:r>
                      <a:r>
                        <a:rPr dirty="0" sz="900" spc="-85">
                          <a:latin typeface="Arial"/>
                          <a:cs typeface="Arial"/>
                        </a:rPr>
                        <a:t> </a:t>
                      </a:r>
                      <a:r>
                        <a:rPr dirty="0" sz="900">
                          <a:latin typeface="Arial"/>
                          <a:cs typeface="Arial"/>
                        </a:rPr>
                        <a:t>Heights</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40.851903</a:t>
                      </a:r>
                      <a:endParaRPr sz="900">
                        <a:latin typeface="Arial"/>
                        <a:cs typeface="Arial"/>
                      </a:endParaRPr>
                    </a:p>
                  </a:txBody>
                  <a:tcPr marL="0" marR="0" marB="0" marT="48895"/>
                </a:tc>
                <a:tc>
                  <a:txBody>
                    <a:bodyPr/>
                    <a:lstStyle/>
                    <a:p>
                      <a:pPr algn="ctr" marL="3175">
                        <a:lnSpc>
                          <a:spcPct val="100000"/>
                        </a:lnSpc>
                        <a:spcBef>
                          <a:spcPts val="385"/>
                        </a:spcBef>
                      </a:pPr>
                      <a:r>
                        <a:rPr dirty="0" sz="900">
                          <a:latin typeface="Arial"/>
                          <a:cs typeface="Arial"/>
                        </a:rPr>
                        <a:t>-73.936900</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48895">
                        <a:lnSpc>
                          <a:spcPct val="100000"/>
                        </a:lnSpc>
                        <a:spcBef>
                          <a:spcPts val="385"/>
                        </a:spcBef>
                      </a:pPr>
                      <a:r>
                        <a:rPr dirty="0" sz="900" b="1">
                          <a:latin typeface="Arial"/>
                          <a:cs typeface="Arial"/>
                        </a:rPr>
                        <a:t>3</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49530">
                        <a:lnSpc>
                          <a:spcPct val="100000"/>
                        </a:lnSpc>
                        <a:spcBef>
                          <a:spcPts val="385"/>
                        </a:spcBef>
                      </a:pPr>
                      <a:r>
                        <a:rPr dirty="0" sz="900">
                          <a:latin typeface="Arial"/>
                          <a:cs typeface="Arial"/>
                        </a:rPr>
                        <a:t>Inwood</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40.867684</a:t>
                      </a:r>
                      <a:endParaRPr sz="900">
                        <a:latin typeface="Arial"/>
                        <a:cs typeface="Arial"/>
                      </a:endParaRPr>
                    </a:p>
                  </a:txBody>
                  <a:tcPr marL="0" marR="0" marB="0" marT="48895"/>
                </a:tc>
                <a:tc>
                  <a:txBody>
                    <a:bodyPr/>
                    <a:lstStyle/>
                    <a:p>
                      <a:pPr algn="ctr" marL="3175">
                        <a:lnSpc>
                          <a:spcPct val="100000"/>
                        </a:lnSpc>
                        <a:spcBef>
                          <a:spcPts val="385"/>
                        </a:spcBef>
                      </a:pPr>
                      <a:r>
                        <a:rPr dirty="0" sz="900">
                          <a:latin typeface="Arial"/>
                          <a:cs typeface="Arial"/>
                        </a:rPr>
                        <a:t>-73.921210</a:t>
                      </a:r>
                      <a:endParaRPr sz="900">
                        <a:latin typeface="Arial"/>
                        <a:cs typeface="Arial"/>
                      </a:endParaRPr>
                    </a:p>
                  </a:txBody>
                  <a:tcPr marL="0" marR="0" marB="0" marT="48895"/>
                </a:tc>
                <a:tc>
                  <a:txBody>
                    <a:bodyPr/>
                    <a:lstStyle/>
                    <a:p>
                      <a:pPr algn="r" marR="48895">
                        <a:lnSpc>
                          <a:spcPct val="100000"/>
                        </a:lnSpc>
                        <a:spcBef>
                          <a:spcPts val="385"/>
                        </a:spcBef>
                      </a:pPr>
                      <a:r>
                        <a:rPr dirty="0" sz="900">
                          <a:latin typeface="Arial"/>
                          <a:cs typeface="Arial"/>
                        </a:rPr>
                        <a:t>3</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48895">
                        <a:lnSpc>
                          <a:spcPts val="990"/>
                        </a:lnSpc>
                        <a:spcBef>
                          <a:spcPts val="385"/>
                        </a:spcBef>
                      </a:pPr>
                      <a:r>
                        <a:rPr dirty="0" sz="900" b="1">
                          <a:latin typeface="Arial"/>
                          <a:cs typeface="Arial"/>
                        </a:rPr>
                        <a:t>4</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49530">
                        <a:lnSpc>
                          <a:spcPts val="990"/>
                        </a:lnSpc>
                        <a:spcBef>
                          <a:spcPts val="385"/>
                        </a:spcBef>
                      </a:pPr>
                      <a:r>
                        <a:rPr dirty="0" sz="900">
                          <a:latin typeface="Arial"/>
                          <a:cs typeface="Arial"/>
                        </a:rPr>
                        <a:t>Hamilton</a:t>
                      </a:r>
                      <a:r>
                        <a:rPr dirty="0" sz="900" spc="-100">
                          <a:latin typeface="Arial"/>
                          <a:cs typeface="Arial"/>
                        </a:rPr>
                        <a:t> </a:t>
                      </a:r>
                      <a:r>
                        <a:rPr dirty="0" sz="900">
                          <a:latin typeface="Arial"/>
                          <a:cs typeface="Arial"/>
                        </a:rPr>
                        <a:t>Heights</a:t>
                      </a:r>
                      <a:endParaRPr sz="900">
                        <a:latin typeface="Arial"/>
                        <a:cs typeface="Arial"/>
                      </a:endParaRPr>
                    </a:p>
                  </a:txBody>
                  <a:tcPr marL="0" marR="0" marB="0" marT="48895"/>
                </a:tc>
                <a:tc>
                  <a:txBody>
                    <a:bodyPr/>
                    <a:lstStyle/>
                    <a:p>
                      <a:pPr algn="r" marR="48895">
                        <a:lnSpc>
                          <a:spcPts val="990"/>
                        </a:lnSpc>
                        <a:spcBef>
                          <a:spcPts val="385"/>
                        </a:spcBef>
                      </a:pPr>
                      <a:r>
                        <a:rPr dirty="0" sz="900">
                          <a:latin typeface="Arial"/>
                          <a:cs typeface="Arial"/>
                        </a:rPr>
                        <a:t>40.823604</a:t>
                      </a:r>
                      <a:endParaRPr sz="900">
                        <a:latin typeface="Arial"/>
                        <a:cs typeface="Arial"/>
                      </a:endParaRPr>
                    </a:p>
                  </a:txBody>
                  <a:tcPr marL="0" marR="0" marB="0" marT="48895"/>
                </a:tc>
                <a:tc>
                  <a:txBody>
                    <a:bodyPr/>
                    <a:lstStyle/>
                    <a:p>
                      <a:pPr algn="ctr" marL="3175">
                        <a:lnSpc>
                          <a:spcPts val="990"/>
                        </a:lnSpc>
                        <a:spcBef>
                          <a:spcPts val="385"/>
                        </a:spcBef>
                      </a:pPr>
                      <a:r>
                        <a:rPr dirty="0" sz="900">
                          <a:latin typeface="Arial"/>
                          <a:cs typeface="Arial"/>
                        </a:rPr>
                        <a:t>-73.949688</a:t>
                      </a:r>
                      <a:endParaRPr sz="900">
                        <a:latin typeface="Arial"/>
                        <a:cs typeface="Arial"/>
                      </a:endParaRPr>
                    </a:p>
                  </a:txBody>
                  <a:tcPr marL="0" marR="0" marB="0" marT="48895"/>
                </a:tc>
                <a:tc>
                  <a:txBody>
                    <a:bodyPr/>
                    <a:lstStyle/>
                    <a:p>
                      <a:pPr algn="r" marR="48895">
                        <a:lnSpc>
                          <a:spcPts val="990"/>
                        </a:lnSpc>
                        <a:spcBef>
                          <a:spcPts val="385"/>
                        </a:spcBef>
                      </a:pPr>
                      <a:r>
                        <a:rPr dirty="0" sz="900">
                          <a:latin typeface="Arial"/>
                          <a:cs typeface="Arial"/>
                        </a:rPr>
                        <a:t>0</a:t>
                      </a:r>
                      <a:endParaRPr sz="900">
                        <a:latin typeface="Arial"/>
                        <a:cs typeface="Arial"/>
                      </a:endParaRPr>
                    </a:p>
                  </a:txBody>
                  <a:tcPr marL="0" marR="0" marB="0" marT="48895"/>
                </a:tc>
              </a:tr>
            </a:tbl>
          </a:graphicData>
        </a:graphic>
      </p:graphicFrame>
      <p:graphicFrame>
        <p:nvGraphicFramePr>
          <p:cNvPr id="13" name="object 13"/>
          <p:cNvGraphicFramePr>
            <a:graphicFrameLocks noGrp="1"/>
          </p:cNvGraphicFramePr>
          <p:nvPr/>
        </p:nvGraphicFramePr>
        <p:xfrm>
          <a:off x="669180" y="3269537"/>
          <a:ext cx="4871720" cy="1524000"/>
        </p:xfrm>
        <a:graphic>
          <a:graphicData uri="http://schemas.openxmlformats.org/drawingml/2006/table">
            <a:tbl>
              <a:tblPr firstRow="1" bandRow="1">
                <a:tableStyleId>{2D5ABB26-0587-4C30-8999-92F81FD0307C}</a:tableStyleId>
              </a:tblPr>
              <a:tblGrid>
                <a:gridCol w="727710"/>
                <a:gridCol w="902969"/>
                <a:gridCol w="981075"/>
                <a:gridCol w="657225"/>
                <a:gridCol w="695325"/>
                <a:gridCol w="906145"/>
              </a:tblGrid>
              <a:tr h="341630">
                <a:tc>
                  <a:txBody>
                    <a:bodyPr/>
                    <a:lstStyle/>
                    <a:p>
                      <a:pPr marL="31750">
                        <a:lnSpc>
                          <a:spcPts val="990"/>
                        </a:lnSpc>
                      </a:pPr>
                      <a:r>
                        <a:rPr dirty="0" sz="1050" spc="105">
                          <a:latin typeface="Arial"/>
                          <a:cs typeface="Arial"/>
                        </a:rPr>
                        <a:t>Out[12]:</a:t>
                      </a:r>
                      <a:endParaRPr sz="1050">
                        <a:latin typeface="Arial"/>
                        <a:cs typeface="Arial"/>
                      </a:endParaRPr>
                    </a:p>
                  </a:txBody>
                  <a:tcPr marL="0" marR="0" marB="0" marT="0"/>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Borough</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Neighborhood</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0165">
                        <a:lnSpc>
                          <a:spcPct val="100000"/>
                        </a:lnSpc>
                        <a:spcBef>
                          <a:spcPts val="5"/>
                        </a:spcBef>
                      </a:pPr>
                      <a:r>
                        <a:rPr dirty="0" sz="900" b="1">
                          <a:latin typeface="Arial"/>
                          <a:cs typeface="Arial"/>
                        </a:rPr>
                        <a:t>Latitude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ctr" marL="26034">
                        <a:lnSpc>
                          <a:spcPct val="100000"/>
                        </a:lnSpc>
                        <a:spcBef>
                          <a:spcPts val="5"/>
                        </a:spcBef>
                      </a:pPr>
                      <a:r>
                        <a:rPr dirty="0" sz="900" b="1">
                          <a:latin typeface="Arial"/>
                          <a:cs typeface="Arial"/>
                        </a:rPr>
                        <a:t>Longitude</a:t>
                      </a:r>
                      <a:endParaRPr sz="900">
                        <a:latin typeface="Arial"/>
                        <a:cs typeface="Arial"/>
                      </a:endParaRPr>
                    </a:p>
                  </a:txBody>
                  <a:tcPr marL="0" marR="0" marB="0" marT="5080">
                    <a:lnB w="12700">
                      <a:solidFill>
                        <a:srgbClr val="000000"/>
                      </a:solidFill>
                      <a:prstDash val="solid"/>
                    </a:lnB>
                  </a:tcPr>
                </a:tc>
                <a:tc>
                  <a:txBody>
                    <a:bodyPr/>
                    <a:lstStyle/>
                    <a:p>
                      <a:pPr>
                        <a:lnSpc>
                          <a:spcPct val="100000"/>
                        </a:lnSpc>
                        <a:spcBef>
                          <a:spcPts val="40"/>
                        </a:spcBef>
                      </a:pPr>
                      <a:endParaRPr sz="900">
                        <a:latin typeface="Times New Roman"/>
                        <a:cs typeface="Times New Roman"/>
                      </a:endParaRPr>
                    </a:p>
                    <a:p>
                      <a:pPr algn="r" marR="51435">
                        <a:lnSpc>
                          <a:spcPct val="100000"/>
                        </a:lnSpc>
                        <a:spcBef>
                          <a:spcPts val="5"/>
                        </a:spcBef>
                      </a:pPr>
                      <a:r>
                        <a:rPr dirty="0" sz="900" b="1">
                          <a:latin typeface="Arial"/>
                          <a:cs typeface="Arial"/>
                        </a:rPr>
                        <a:t>Cluster</a:t>
                      </a:r>
                      <a:r>
                        <a:rPr dirty="0" sz="900" spc="-100" b="1">
                          <a:latin typeface="Arial"/>
                          <a:cs typeface="Arial"/>
                        </a:rPr>
                        <a:t> </a:t>
                      </a:r>
                      <a:r>
                        <a:rPr dirty="0" sz="900" b="1">
                          <a:latin typeface="Arial"/>
                          <a:cs typeface="Arial"/>
                        </a:rPr>
                        <a:t>Labels</a:t>
                      </a:r>
                      <a:endParaRPr sz="900">
                        <a:latin typeface="Arial"/>
                        <a:cs typeface="Arial"/>
                      </a:endParaRPr>
                    </a:p>
                  </a:txBody>
                  <a:tcPr marL="0" marR="0" marB="0" marT="5080">
                    <a:lnB w="12700">
                      <a:solidFill>
                        <a:srgbClr val="000000"/>
                      </a:solidFill>
                      <a:prstDash val="solid"/>
                    </a:lnB>
                  </a:tcPr>
                </a:tc>
              </a:tr>
              <a:tr h="250825">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409"/>
                        </a:spcBef>
                      </a:pPr>
                      <a:r>
                        <a:rPr dirty="0" sz="900" b="1">
                          <a:latin typeface="Arial"/>
                          <a:cs typeface="Arial"/>
                        </a:rPr>
                        <a:t>35</a:t>
                      </a:r>
                      <a:r>
                        <a:rPr dirty="0" sz="900" spc="70" b="1">
                          <a:latin typeface="Arial"/>
                          <a:cs typeface="Arial"/>
                        </a:rPr>
                        <a:t> </a:t>
                      </a:r>
                      <a:r>
                        <a:rPr dirty="0" sz="900">
                          <a:latin typeface="Arial"/>
                          <a:cs typeface="Arial"/>
                        </a:rPr>
                        <a:t>Manhattan</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spc="-10">
                          <a:latin typeface="Arial"/>
                          <a:cs typeface="Arial"/>
                        </a:rPr>
                        <a:t>Turtle</a:t>
                      </a:r>
                      <a:r>
                        <a:rPr dirty="0" sz="900" spc="-75">
                          <a:latin typeface="Arial"/>
                          <a:cs typeface="Arial"/>
                        </a:rPr>
                        <a:t> </a:t>
                      </a:r>
                      <a:r>
                        <a:rPr dirty="0" sz="900">
                          <a:latin typeface="Arial"/>
                          <a:cs typeface="Arial"/>
                        </a:rPr>
                        <a:t>Bay</a:t>
                      </a:r>
                      <a:endParaRPr sz="900">
                        <a:latin typeface="Arial"/>
                        <a:cs typeface="Arial"/>
                      </a:endParaRPr>
                    </a:p>
                  </a:txBody>
                  <a:tcPr marL="0" marR="0" marB="0" marT="52069">
                    <a:lnT w="12700">
                      <a:solidFill>
                        <a:srgbClr val="000000"/>
                      </a:solidFill>
                      <a:prstDash val="solid"/>
                    </a:lnT>
                  </a:tcPr>
                </a:tc>
                <a:tc>
                  <a:txBody>
                    <a:bodyPr/>
                    <a:lstStyle/>
                    <a:p>
                      <a:pPr algn="r" marR="50165">
                        <a:lnSpc>
                          <a:spcPct val="100000"/>
                        </a:lnSpc>
                        <a:spcBef>
                          <a:spcPts val="409"/>
                        </a:spcBef>
                      </a:pPr>
                      <a:r>
                        <a:rPr dirty="0" sz="900">
                          <a:latin typeface="Arial"/>
                          <a:cs typeface="Arial"/>
                        </a:rPr>
                        <a:t>40.752042</a:t>
                      </a:r>
                      <a:endParaRPr sz="900">
                        <a:latin typeface="Arial"/>
                        <a:cs typeface="Arial"/>
                      </a:endParaRPr>
                    </a:p>
                  </a:txBody>
                  <a:tcPr marL="0" marR="0" marB="0" marT="52069">
                    <a:lnT w="12700">
                      <a:solidFill>
                        <a:srgbClr val="000000"/>
                      </a:solidFill>
                      <a:prstDash val="solid"/>
                    </a:lnT>
                  </a:tcPr>
                </a:tc>
                <a:tc>
                  <a:txBody>
                    <a:bodyPr/>
                    <a:lstStyle/>
                    <a:p>
                      <a:pPr algn="ctr">
                        <a:lnSpc>
                          <a:spcPct val="100000"/>
                        </a:lnSpc>
                        <a:spcBef>
                          <a:spcPts val="409"/>
                        </a:spcBef>
                      </a:pPr>
                      <a:r>
                        <a:rPr dirty="0" sz="900">
                          <a:latin typeface="Arial"/>
                          <a:cs typeface="Arial"/>
                        </a:rPr>
                        <a:t>-73.967708</a:t>
                      </a:r>
                      <a:endParaRPr sz="900">
                        <a:latin typeface="Arial"/>
                        <a:cs typeface="Arial"/>
                      </a:endParaRPr>
                    </a:p>
                  </a:txBody>
                  <a:tcPr marL="0" marR="0" marB="0" marT="52069">
                    <a:lnT w="12700">
                      <a:solidFill>
                        <a:srgbClr val="000000"/>
                      </a:solidFill>
                      <a:prstDash val="solid"/>
                    </a:lnT>
                  </a:tcPr>
                </a:tc>
                <a:tc>
                  <a:txBody>
                    <a:bodyPr/>
                    <a:lstStyle/>
                    <a:p>
                      <a:pPr algn="r" marR="51435">
                        <a:lnSpc>
                          <a:spcPct val="100000"/>
                        </a:lnSpc>
                        <a:spcBef>
                          <a:spcPts val="409"/>
                        </a:spcBef>
                      </a:pPr>
                      <a:r>
                        <a:rPr dirty="0" sz="900">
                          <a:latin typeface="Arial"/>
                          <a:cs typeface="Arial"/>
                        </a:rPr>
                        <a:t>3</a:t>
                      </a:r>
                      <a:endParaRPr sz="900">
                        <a:latin typeface="Arial"/>
                        <a:cs typeface="Arial"/>
                      </a:endParaRPr>
                    </a:p>
                  </a:txBody>
                  <a:tcPr marL="0" marR="0" marB="0" marT="52069">
                    <a:lnT w="12700">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pPr>
                      <a:r>
                        <a:rPr dirty="0" sz="900" b="1">
                          <a:latin typeface="Arial"/>
                          <a:cs typeface="Arial"/>
                        </a:rPr>
                        <a:t>36</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50165">
                        <a:lnSpc>
                          <a:spcPct val="100000"/>
                        </a:lnSpc>
                        <a:spcBef>
                          <a:spcPts val="385"/>
                        </a:spcBef>
                      </a:pPr>
                      <a:r>
                        <a:rPr dirty="0" sz="900" spc="-10">
                          <a:latin typeface="Arial"/>
                          <a:cs typeface="Arial"/>
                        </a:rPr>
                        <a:t>Tudor</a:t>
                      </a:r>
                      <a:r>
                        <a:rPr dirty="0" sz="900" spc="-85">
                          <a:latin typeface="Arial"/>
                          <a:cs typeface="Arial"/>
                        </a:rPr>
                        <a:t> </a:t>
                      </a:r>
                      <a:r>
                        <a:rPr dirty="0" sz="900">
                          <a:latin typeface="Arial"/>
                          <a:cs typeface="Arial"/>
                        </a:rPr>
                        <a:t>City</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40.746917</a:t>
                      </a:r>
                      <a:endParaRPr sz="900">
                        <a:latin typeface="Arial"/>
                        <a:cs typeface="Arial"/>
                      </a:endParaRPr>
                    </a:p>
                  </a:txBody>
                  <a:tcPr marL="0" marR="0" marB="0" marT="48895"/>
                </a:tc>
                <a:tc>
                  <a:txBody>
                    <a:bodyPr/>
                    <a:lstStyle/>
                    <a:p>
                      <a:pPr algn="ctr">
                        <a:lnSpc>
                          <a:spcPct val="100000"/>
                        </a:lnSpc>
                        <a:spcBef>
                          <a:spcPts val="385"/>
                        </a:spcBef>
                      </a:pPr>
                      <a:r>
                        <a:rPr dirty="0" sz="900">
                          <a:latin typeface="Arial"/>
                          <a:cs typeface="Arial"/>
                        </a:rPr>
                        <a:t>-73.971219</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3</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pPr>
                      <a:r>
                        <a:rPr dirty="0" sz="900" b="1">
                          <a:latin typeface="Arial"/>
                          <a:cs typeface="Arial"/>
                        </a:rPr>
                        <a:t>37</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Stuyvesant</a:t>
                      </a:r>
                      <a:r>
                        <a:rPr dirty="0" sz="900" spc="-100">
                          <a:latin typeface="Arial"/>
                          <a:cs typeface="Arial"/>
                        </a:rPr>
                        <a:t> </a:t>
                      </a:r>
                      <a:r>
                        <a:rPr dirty="0" sz="900" spc="-25">
                          <a:latin typeface="Arial"/>
                          <a:cs typeface="Arial"/>
                        </a:rPr>
                        <a:t>Town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40.731000</a:t>
                      </a:r>
                      <a:endParaRPr sz="900">
                        <a:latin typeface="Arial"/>
                        <a:cs typeface="Arial"/>
                      </a:endParaRPr>
                    </a:p>
                  </a:txBody>
                  <a:tcPr marL="0" marR="0" marB="0" marT="48895"/>
                </a:tc>
                <a:tc>
                  <a:txBody>
                    <a:bodyPr/>
                    <a:lstStyle/>
                    <a:p>
                      <a:pPr algn="ctr">
                        <a:lnSpc>
                          <a:spcPct val="100000"/>
                        </a:lnSpc>
                        <a:spcBef>
                          <a:spcPts val="385"/>
                        </a:spcBef>
                      </a:pPr>
                      <a:r>
                        <a:rPr dirty="0" sz="900">
                          <a:latin typeface="Arial"/>
                          <a:cs typeface="Arial"/>
                        </a:rPr>
                        <a:t>-73.974052</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4</a:t>
                      </a:r>
                      <a:endParaRPr sz="900">
                        <a:latin typeface="Arial"/>
                        <a:cs typeface="Arial"/>
                      </a:endParaRPr>
                    </a:p>
                  </a:txBody>
                  <a:tcPr marL="0" marR="0" marB="0" marT="48895"/>
                </a:tc>
              </a:tr>
              <a:tr h="247650">
                <a:tc>
                  <a:txBody>
                    <a:bodyPr/>
                    <a:lstStyle/>
                    <a:p>
                      <a:pPr>
                        <a:lnSpc>
                          <a:spcPct val="100000"/>
                        </a:lnSpc>
                      </a:pPr>
                      <a:endParaRPr sz="900">
                        <a:latin typeface="Times New Roman"/>
                        <a:cs typeface="Times New Roman"/>
                      </a:endParaRPr>
                    </a:p>
                  </a:txBody>
                  <a:tcPr marL="0" marR="0" marB="0" marT="0"/>
                </a:tc>
                <a:tc>
                  <a:txBody>
                    <a:bodyPr/>
                    <a:lstStyle/>
                    <a:p>
                      <a:pPr algn="r" marR="50165">
                        <a:lnSpc>
                          <a:spcPct val="100000"/>
                        </a:lnSpc>
                        <a:spcBef>
                          <a:spcPts val="385"/>
                        </a:spcBef>
                      </a:pPr>
                      <a:r>
                        <a:rPr dirty="0" sz="900" b="1">
                          <a:latin typeface="Arial"/>
                          <a:cs typeface="Arial"/>
                        </a:rPr>
                        <a:t>38</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Flatiron</a:t>
                      </a:r>
                      <a:endParaRPr sz="900">
                        <a:latin typeface="Arial"/>
                        <a:cs typeface="Arial"/>
                      </a:endParaRPr>
                    </a:p>
                  </a:txBody>
                  <a:tcPr marL="0" marR="0" marB="0" marT="48895"/>
                </a:tc>
                <a:tc>
                  <a:txBody>
                    <a:bodyPr/>
                    <a:lstStyle/>
                    <a:p>
                      <a:pPr algn="r" marR="50165">
                        <a:lnSpc>
                          <a:spcPct val="100000"/>
                        </a:lnSpc>
                        <a:spcBef>
                          <a:spcPts val="385"/>
                        </a:spcBef>
                      </a:pPr>
                      <a:r>
                        <a:rPr dirty="0" sz="900">
                          <a:latin typeface="Arial"/>
                          <a:cs typeface="Arial"/>
                        </a:rPr>
                        <a:t>40.739673</a:t>
                      </a:r>
                      <a:endParaRPr sz="900">
                        <a:latin typeface="Arial"/>
                        <a:cs typeface="Arial"/>
                      </a:endParaRPr>
                    </a:p>
                  </a:txBody>
                  <a:tcPr marL="0" marR="0" marB="0" marT="48895"/>
                </a:tc>
                <a:tc>
                  <a:txBody>
                    <a:bodyPr/>
                    <a:lstStyle/>
                    <a:p>
                      <a:pPr algn="ctr">
                        <a:lnSpc>
                          <a:spcPct val="100000"/>
                        </a:lnSpc>
                        <a:spcBef>
                          <a:spcPts val="385"/>
                        </a:spcBef>
                      </a:pPr>
                      <a:r>
                        <a:rPr dirty="0" sz="900">
                          <a:latin typeface="Arial"/>
                          <a:cs typeface="Arial"/>
                        </a:rPr>
                        <a:t>-73.990947</a:t>
                      </a:r>
                      <a:endParaRPr sz="900">
                        <a:latin typeface="Arial"/>
                        <a:cs typeface="Arial"/>
                      </a:endParaRPr>
                    </a:p>
                  </a:txBody>
                  <a:tcPr marL="0" marR="0" marB="0" marT="48895"/>
                </a:tc>
                <a:tc>
                  <a:txBody>
                    <a:bodyPr/>
                    <a:lstStyle/>
                    <a:p>
                      <a:pPr algn="r" marR="51435">
                        <a:lnSpc>
                          <a:spcPct val="100000"/>
                        </a:lnSpc>
                        <a:spcBef>
                          <a:spcPts val="385"/>
                        </a:spcBef>
                      </a:pPr>
                      <a:r>
                        <a:rPr dirty="0" sz="900">
                          <a:latin typeface="Arial"/>
                          <a:cs typeface="Arial"/>
                        </a:rPr>
                        <a:t>3</a:t>
                      </a:r>
                      <a:endParaRPr sz="900">
                        <a:latin typeface="Arial"/>
                        <a:cs typeface="Arial"/>
                      </a:endParaRPr>
                    </a:p>
                  </a:txBody>
                  <a:tcPr marL="0" marR="0" marB="0" marT="48895"/>
                </a:tc>
              </a:tr>
              <a:tr h="187325">
                <a:tc>
                  <a:txBody>
                    <a:bodyPr/>
                    <a:lstStyle/>
                    <a:p>
                      <a:pPr>
                        <a:lnSpc>
                          <a:spcPct val="100000"/>
                        </a:lnSpc>
                      </a:pPr>
                      <a:endParaRPr sz="900">
                        <a:latin typeface="Times New Roman"/>
                        <a:cs typeface="Times New Roman"/>
                      </a:endParaRPr>
                    </a:p>
                  </a:txBody>
                  <a:tcPr marL="0" marR="0" marB="0" marT="0"/>
                </a:tc>
                <a:tc>
                  <a:txBody>
                    <a:bodyPr/>
                    <a:lstStyle/>
                    <a:p>
                      <a:pPr algn="r" marR="50165">
                        <a:lnSpc>
                          <a:spcPts val="990"/>
                        </a:lnSpc>
                        <a:spcBef>
                          <a:spcPts val="385"/>
                        </a:spcBef>
                      </a:pPr>
                      <a:r>
                        <a:rPr dirty="0" sz="900" b="1">
                          <a:latin typeface="Arial"/>
                          <a:cs typeface="Arial"/>
                        </a:rPr>
                        <a:t>39</a:t>
                      </a:r>
                      <a:r>
                        <a:rPr dirty="0" sz="900" spc="70" b="1">
                          <a:latin typeface="Arial"/>
                          <a:cs typeface="Arial"/>
                        </a:rPr>
                        <a:t> </a:t>
                      </a:r>
                      <a:r>
                        <a:rPr dirty="0" sz="900">
                          <a:latin typeface="Arial"/>
                          <a:cs typeface="Arial"/>
                        </a:rPr>
                        <a:t>Manhattan</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Hudson</a:t>
                      </a:r>
                      <a:r>
                        <a:rPr dirty="0" sz="900" spc="-95">
                          <a:latin typeface="Arial"/>
                          <a:cs typeface="Arial"/>
                        </a:rPr>
                        <a:t> </a:t>
                      </a:r>
                      <a:r>
                        <a:rPr dirty="0" sz="900" spc="-15">
                          <a:latin typeface="Arial"/>
                          <a:cs typeface="Arial"/>
                        </a:rPr>
                        <a:t>Yards</a:t>
                      </a:r>
                      <a:endParaRPr sz="900">
                        <a:latin typeface="Arial"/>
                        <a:cs typeface="Arial"/>
                      </a:endParaRPr>
                    </a:p>
                  </a:txBody>
                  <a:tcPr marL="0" marR="0" marB="0" marT="48895"/>
                </a:tc>
                <a:tc>
                  <a:txBody>
                    <a:bodyPr/>
                    <a:lstStyle/>
                    <a:p>
                      <a:pPr algn="r" marR="50165">
                        <a:lnSpc>
                          <a:spcPts val="990"/>
                        </a:lnSpc>
                        <a:spcBef>
                          <a:spcPts val="385"/>
                        </a:spcBef>
                      </a:pPr>
                      <a:r>
                        <a:rPr dirty="0" sz="900">
                          <a:latin typeface="Arial"/>
                          <a:cs typeface="Arial"/>
                        </a:rPr>
                        <a:t>40.756658</a:t>
                      </a:r>
                      <a:endParaRPr sz="900">
                        <a:latin typeface="Arial"/>
                        <a:cs typeface="Arial"/>
                      </a:endParaRPr>
                    </a:p>
                  </a:txBody>
                  <a:tcPr marL="0" marR="0" marB="0" marT="48895"/>
                </a:tc>
                <a:tc>
                  <a:txBody>
                    <a:bodyPr/>
                    <a:lstStyle/>
                    <a:p>
                      <a:pPr algn="ctr" marL="17145">
                        <a:lnSpc>
                          <a:spcPts val="990"/>
                        </a:lnSpc>
                        <a:spcBef>
                          <a:spcPts val="385"/>
                        </a:spcBef>
                      </a:pPr>
                      <a:r>
                        <a:rPr dirty="0" sz="900" spc="-15">
                          <a:latin typeface="Arial"/>
                          <a:cs typeface="Arial"/>
                        </a:rPr>
                        <a:t>-74.000111</a:t>
                      </a:r>
                      <a:endParaRPr sz="900">
                        <a:latin typeface="Arial"/>
                        <a:cs typeface="Arial"/>
                      </a:endParaRPr>
                    </a:p>
                  </a:txBody>
                  <a:tcPr marL="0" marR="0" marB="0" marT="48895"/>
                </a:tc>
                <a:tc>
                  <a:txBody>
                    <a:bodyPr/>
                    <a:lstStyle/>
                    <a:p>
                      <a:pPr algn="r" marR="51435">
                        <a:lnSpc>
                          <a:spcPts val="990"/>
                        </a:lnSpc>
                        <a:spcBef>
                          <a:spcPts val="385"/>
                        </a:spcBef>
                      </a:pPr>
                      <a:r>
                        <a:rPr dirty="0" sz="900">
                          <a:latin typeface="Arial"/>
                          <a:cs typeface="Arial"/>
                        </a:rPr>
                        <a:t>2</a:t>
                      </a:r>
                      <a:endParaRPr sz="900">
                        <a:latin typeface="Arial"/>
                        <a:cs typeface="Arial"/>
                      </a:endParaRPr>
                    </a:p>
                  </a:txBody>
                  <a:tcPr marL="0" marR="0" marB="0" marT="48895"/>
                </a:tc>
              </a:tr>
            </a:tbl>
          </a:graphicData>
        </a:graphic>
      </p:graphicFrame>
      <p:sp>
        <p:nvSpPr>
          <p:cNvPr id="14" name="object 14"/>
          <p:cNvSpPr txBox="1"/>
          <p:nvPr/>
        </p:nvSpPr>
        <p:spPr>
          <a:xfrm>
            <a:off x="688230" y="604192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05">
                <a:latin typeface="Arial"/>
                <a:cs typeface="Arial"/>
              </a:rPr>
              <a:t>Out[13]:</a:t>
            </a:r>
            <a:endParaRPr sz="1050">
              <a:latin typeface="Arial"/>
              <a:cs typeface="Arial"/>
            </a:endParaRPr>
          </a:p>
        </p:txBody>
      </p:sp>
      <p:sp>
        <p:nvSpPr>
          <p:cNvPr id="15" name="object 15"/>
          <p:cNvSpPr/>
          <p:nvPr/>
        </p:nvSpPr>
        <p:spPr>
          <a:xfrm>
            <a:off x="1339849" y="9055089"/>
            <a:ext cx="161925" cy="161925"/>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7140574" y="9055089"/>
            <a:ext cx="161925" cy="161925"/>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1501774" y="9055089"/>
            <a:ext cx="1600200" cy="19050"/>
          </a:xfrm>
          <a:custGeom>
            <a:avLst/>
            <a:gdLst/>
            <a:ahLst/>
            <a:cxnLst/>
            <a:rect l="l" t="t" r="r" b="b"/>
            <a:pathLst>
              <a:path w="1600200" h="19050">
                <a:moveTo>
                  <a:pt x="0" y="19050"/>
                </a:moveTo>
                <a:lnTo>
                  <a:pt x="1600200" y="19050"/>
                </a:lnTo>
                <a:lnTo>
                  <a:pt x="1600200" y="0"/>
                </a:lnTo>
                <a:lnTo>
                  <a:pt x="0" y="0"/>
                </a:lnTo>
                <a:lnTo>
                  <a:pt x="0" y="19050"/>
                </a:lnTo>
                <a:close/>
              </a:path>
            </a:pathLst>
          </a:custGeom>
          <a:solidFill>
            <a:srgbClr val="F1F1F1"/>
          </a:solidFill>
        </p:spPr>
        <p:txBody>
          <a:bodyPr wrap="square" lIns="0" tIns="0" rIns="0" bIns="0" rtlCol="0"/>
          <a:lstStyle/>
          <a:p/>
        </p:txBody>
      </p:sp>
      <p:sp>
        <p:nvSpPr>
          <p:cNvPr id="18" name="object 18"/>
          <p:cNvSpPr/>
          <p:nvPr/>
        </p:nvSpPr>
        <p:spPr>
          <a:xfrm>
            <a:off x="1501774" y="9197964"/>
            <a:ext cx="1600200" cy="19050"/>
          </a:xfrm>
          <a:custGeom>
            <a:avLst/>
            <a:gdLst/>
            <a:ahLst/>
            <a:cxnLst/>
            <a:rect l="l" t="t" r="r" b="b"/>
            <a:pathLst>
              <a:path w="1600200" h="19050">
                <a:moveTo>
                  <a:pt x="0" y="19050"/>
                </a:moveTo>
                <a:lnTo>
                  <a:pt x="1600200" y="19050"/>
                </a:lnTo>
                <a:lnTo>
                  <a:pt x="1600200" y="0"/>
                </a:lnTo>
                <a:lnTo>
                  <a:pt x="0" y="0"/>
                </a:lnTo>
                <a:lnTo>
                  <a:pt x="0" y="19050"/>
                </a:lnTo>
                <a:close/>
              </a:path>
            </a:pathLst>
          </a:custGeom>
          <a:solidFill>
            <a:srgbClr val="F1F1F1"/>
          </a:solidFill>
        </p:spPr>
        <p:txBody>
          <a:bodyPr wrap="square" lIns="0" tIns="0" rIns="0" bIns="0" rtlCol="0"/>
          <a:lstStyle/>
          <a:p/>
        </p:txBody>
      </p:sp>
      <p:sp>
        <p:nvSpPr>
          <p:cNvPr id="19" name="object 19"/>
          <p:cNvSpPr/>
          <p:nvPr/>
        </p:nvSpPr>
        <p:spPr>
          <a:xfrm>
            <a:off x="3101974" y="9055089"/>
            <a:ext cx="4038600" cy="161925"/>
          </a:xfrm>
          <a:custGeom>
            <a:avLst/>
            <a:gdLst/>
            <a:ahLst/>
            <a:cxnLst/>
            <a:rect l="l" t="t" r="r" b="b"/>
            <a:pathLst>
              <a:path w="4038600" h="161925">
                <a:moveTo>
                  <a:pt x="0" y="0"/>
                </a:moveTo>
                <a:lnTo>
                  <a:pt x="4038600" y="0"/>
                </a:lnTo>
                <a:lnTo>
                  <a:pt x="4038600" y="161925"/>
                </a:lnTo>
                <a:lnTo>
                  <a:pt x="0" y="161925"/>
                </a:lnTo>
                <a:lnTo>
                  <a:pt x="0" y="0"/>
                </a:lnTo>
                <a:close/>
              </a:path>
            </a:pathLst>
          </a:custGeom>
          <a:solidFill>
            <a:srgbClr val="F1F1F1"/>
          </a:solidFill>
        </p:spPr>
        <p:txBody>
          <a:bodyPr wrap="square" lIns="0" tIns="0" rIns="0" bIns="0" rtlCol="0"/>
          <a:lstStyle/>
          <a:p/>
        </p:txBody>
      </p:sp>
      <p:sp>
        <p:nvSpPr>
          <p:cNvPr id="20" name="object 20"/>
          <p:cNvSpPr/>
          <p:nvPr/>
        </p:nvSpPr>
        <p:spPr>
          <a:xfrm>
            <a:off x="1501774" y="9074139"/>
            <a:ext cx="3200400" cy="123825"/>
          </a:xfrm>
          <a:custGeom>
            <a:avLst/>
            <a:gdLst/>
            <a:ahLst/>
            <a:cxnLst/>
            <a:rect l="l" t="t" r="r" b="b"/>
            <a:pathLst>
              <a:path w="3200400" h="123825">
                <a:moveTo>
                  <a:pt x="0" y="0"/>
                </a:moveTo>
                <a:lnTo>
                  <a:pt x="3200400" y="0"/>
                </a:lnTo>
                <a:lnTo>
                  <a:pt x="3200400" y="123825"/>
                </a:lnTo>
                <a:lnTo>
                  <a:pt x="0" y="123825"/>
                </a:lnTo>
                <a:lnTo>
                  <a:pt x="0" y="0"/>
                </a:lnTo>
                <a:close/>
              </a:path>
            </a:pathLst>
          </a:custGeom>
          <a:solidFill>
            <a:srgbClr val="000000">
              <a:alpha val="19999"/>
            </a:srgbClr>
          </a:solidFill>
        </p:spPr>
        <p:txBody>
          <a:bodyPr wrap="square" lIns="0" tIns="0" rIns="0" bIns="0" rtlCol="0"/>
          <a:lstStyle/>
          <a:p/>
        </p:txBody>
      </p:sp>
      <p:sp>
        <p:nvSpPr>
          <p:cNvPr id="21" name="object 21"/>
          <p:cNvSpPr/>
          <p:nvPr/>
        </p:nvSpPr>
        <p:spPr>
          <a:xfrm>
            <a:off x="6959599" y="6831002"/>
            <a:ext cx="342900" cy="0"/>
          </a:xfrm>
          <a:custGeom>
            <a:avLst/>
            <a:gdLst/>
            <a:ahLst/>
            <a:cxnLst/>
            <a:rect l="l" t="t" r="r" b="b"/>
            <a:pathLst>
              <a:path w="342900" h="0">
                <a:moveTo>
                  <a:pt x="0" y="0"/>
                </a:moveTo>
                <a:lnTo>
                  <a:pt x="342900" y="0"/>
                </a:lnTo>
              </a:path>
            </a:pathLst>
          </a:custGeom>
          <a:ln w="9525">
            <a:solidFill>
              <a:srgbClr val="000000"/>
            </a:solidFill>
          </a:ln>
        </p:spPr>
        <p:txBody>
          <a:bodyPr wrap="square" lIns="0" tIns="0" rIns="0" bIns="0" rtlCol="0"/>
          <a:lstStyle/>
          <a:p/>
        </p:txBody>
      </p:sp>
      <p:sp>
        <p:nvSpPr>
          <p:cNvPr id="22" name="object 22"/>
          <p:cNvSpPr/>
          <p:nvPr/>
        </p:nvSpPr>
        <p:spPr>
          <a:xfrm>
            <a:off x="6283324" y="6831002"/>
            <a:ext cx="676275" cy="0"/>
          </a:xfrm>
          <a:custGeom>
            <a:avLst/>
            <a:gdLst/>
            <a:ahLst/>
            <a:cxnLst/>
            <a:rect l="l" t="t" r="r" b="b"/>
            <a:pathLst>
              <a:path w="676275" h="0">
                <a:moveTo>
                  <a:pt x="0" y="0"/>
                </a:moveTo>
                <a:lnTo>
                  <a:pt x="676275" y="0"/>
                </a:lnTo>
              </a:path>
            </a:pathLst>
          </a:custGeom>
          <a:ln w="9525">
            <a:solidFill>
              <a:srgbClr val="000000"/>
            </a:solidFill>
          </a:ln>
        </p:spPr>
        <p:txBody>
          <a:bodyPr wrap="square" lIns="0" tIns="0" rIns="0" bIns="0" rtlCol="0"/>
          <a:lstStyle/>
          <a:p/>
        </p:txBody>
      </p:sp>
      <p:sp>
        <p:nvSpPr>
          <p:cNvPr id="23" name="object 23"/>
          <p:cNvSpPr/>
          <p:nvPr/>
        </p:nvSpPr>
        <p:spPr>
          <a:xfrm>
            <a:off x="5673724" y="6831002"/>
            <a:ext cx="609600" cy="0"/>
          </a:xfrm>
          <a:custGeom>
            <a:avLst/>
            <a:gdLst/>
            <a:ahLst/>
            <a:cxnLst/>
            <a:rect l="l" t="t" r="r" b="b"/>
            <a:pathLst>
              <a:path w="609600" h="0">
                <a:moveTo>
                  <a:pt x="0" y="0"/>
                </a:moveTo>
                <a:lnTo>
                  <a:pt x="609600" y="0"/>
                </a:lnTo>
              </a:path>
            </a:pathLst>
          </a:custGeom>
          <a:ln w="9525">
            <a:solidFill>
              <a:srgbClr val="000000"/>
            </a:solidFill>
          </a:ln>
        </p:spPr>
        <p:txBody>
          <a:bodyPr wrap="square" lIns="0" tIns="0" rIns="0" bIns="0" rtlCol="0"/>
          <a:lstStyle/>
          <a:p/>
        </p:txBody>
      </p:sp>
      <p:sp>
        <p:nvSpPr>
          <p:cNvPr id="24" name="object 24"/>
          <p:cNvSpPr/>
          <p:nvPr/>
        </p:nvSpPr>
        <p:spPr>
          <a:xfrm>
            <a:off x="4997449" y="6831002"/>
            <a:ext cx="676275" cy="0"/>
          </a:xfrm>
          <a:custGeom>
            <a:avLst/>
            <a:gdLst/>
            <a:ahLst/>
            <a:cxnLst/>
            <a:rect l="l" t="t" r="r" b="b"/>
            <a:pathLst>
              <a:path w="676275" h="0">
                <a:moveTo>
                  <a:pt x="0" y="0"/>
                </a:moveTo>
                <a:lnTo>
                  <a:pt x="676275" y="0"/>
                </a:lnTo>
              </a:path>
            </a:pathLst>
          </a:custGeom>
          <a:ln w="9525">
            <a:solidFill>
              <a:srgbClr val="000000"/>
            </a:solidFill>
          </a:ln>
        </p:spPr>
        <p:txBody>
          <a:bodyPr wrap="square" lIns="0" tIns="0" rIns="0" bIns="0" rtlCol="0"/>
          <a:lstStyle/>
          <a:p/>
        </p:txBody>
      </p:sp>
      <p:sp>
        <p:nvSpPr>
          <p:cNvPr id="25" name="object 25"/>
          <p:cNvSpPr/>
          <p:nvPr/>
        </p:nvSpPr>
        <p:spPr>
          <a:xfrm>
            <a:off x="4483099" y="6831002"/>
            <a:ext cx="514350" cy="0"/>
          </a:xfrm>
          <a:custGeom>
            <a:avLst/>
            <a:gdLst/>
            <a:ahLst/>
            <a:cxnLst/>
            <a:rect l="l" t="t" r="r" b="b"/>
            <a:pathLst>
              <a:path w="514350" h="0">
                <a:moveTo>
                  <a:pt x="0" y="0"/>
                </a:moveTo>
                <a:lnTo>
                  <a:pt x="514350" y="0"/>
                </a:lnTo>
              </a:path>
            </a:pathLst>
          </a:custGeom>
          <a:ln w="9525">
            <a:solidFill>
              <a:srgbClr val="000000"/>
            </a:solidFill>
          </a:ln>
        </p:spPr>
        <p:txBody>
          <a:bodyPr wrap="square" lIns="0" tIns="0" rIns="0" bIns="0" rtlCol="0"/>
          <a:lstStyle/>
          <a:p/>
        </p:txBody>
      </p:sp>
      <p:sp>
        <p:nvSpPr>
          <p:cNvPr id="26" name="object 26"/>
          <p:cNvSpPr/>
          <p:nvPr/>
        </p:nvSpPr>
        <p:spPr>
          <a:xfrm>
            <a:off x="3787774" y="6831002"/>
            <a:ext cx="695325" cy="0"/>
          </a:xfrm>
          <a:custGeom>
            <a:avLst/>
            <a:gdLst/>
            <a:ahLst/>
            <a:cxnLst/>
            <a:rect l="l" t="t" r="r" b="b"/>
            <a:pathLst>
              <a:path w="695325" h="0">
                <a:moveTo>
                  <a:pt x="0" y="0"/>
                </a:moveTo>
                <a:lnTo>
                  <a:pt x="695325" y="0"/>
                </a:lnTo>
              </a:path>
            </a:pathLst>
          </a:custGeom>
          <a:ln w="9525">
            <a:solidFill>
              <a:srgbClr val="000000"/>
            </a:solidFill>
          </a:ln>
        </p:spPr>
        <p:txBody>
          <a:bodyPr wrap="square" lIns="0" tIns="0" rIns="0" bIns="0" rtlCol="0"/>
          <a:lstStyle/>
          <a:p/>
        </p:txBody>
      </p:sp>
      <p:sp>
        <p:nvSpPr>
          <p:cNvPr id="27" name="object 27"/>
          <p:cNvSpPr/>
          <p:nvPr/>
        </p:nvSpPr>
        <p:spPr>
          <a:xfrm>
            <a:off x="3130549" y="6831002"/>
            <a:ext cx="657225" cy="0"/>
          </a:xfrm>
          <a:custGeom>
            <a:avLst/>
            <a:gdLst/>
            <a:ahLst/>
            <a:cxnLst/>
            <a:rect l="l" t="t" r="r" b="b"/>
            <a:pathLst>
              <a:path w="657225" h="0">
                <a:moveTo>
                  <a:pt x="0" y="0"/>
                </a:moveTo>
                <a:lnTo>
                  <a:pt x="657225" y="0"/>
                </a:lnTo>
              </a:path>
            </a:pathLst>
          </a:custGeom>
          <a:ln w="9525">
            <a:solidFill>
              <a:srgbClr val="000000"/>
            </a:solidFill>
          </a:ln>
        </p:spPr>
        <p:txBody>
          <a:bodyPr wrap="square" lIns="0" tIns="0" rIns="0" bIns="0" rtlCol="0"/>
          <a:lstStyle/>
          <a:p/>
        </p:txBody>
      </p:sp>
      <p:sp>
        <p:nvSpPr>
          <p:cNvPr id="28" name="object 28"/>
          <p:cNvSpPr/>
          <p:nvPr/>
        </p:nvSpPr>
        <p:spPr>
          <a:xfrm>
            <a:off x="2235199" y="6831002"/>
            <a:ext cx="895350" cy="0"/>
          </a:xfrm>
          <a:custGeom>
            <a:avLst/>
            <a:gdLst/>
            <a:ahLst/>
            <a:cxnLst/>
            <a:rect l="l" t="t" r="r" b="b"/>
            <a:pathLst>
              <a:path w="895350" h="0">
                <a:moveTo>
                  <a:pt x="0" y="0"/>
                </a:moveTo>
                <a:lnTo>
                  <a:pt x="895350" y="0"/>
                </a:lnTo>
              </a:path>
            </a:pathLst>
          </a:custGeom>
          <a:ln w="9525">
            <a:solidFill>
              <a:srgbClr val="000000"/>
            </a:solidFill>
          </a:ln>
        </p:spPr>
        <p:txBody>
          <a:bodyPr wrap="square" lIns="0" tIns="0" rIns="0" bIns="0" rtlCol="0"/>
          <a:lstStyle/>
          <a:p/>
        </p:txBody>
      </p:sp>
      <p:sp>
        <p:nvSpPr>
          <p:cNvPr id="29" name="object 29"/>
          <p:cNvSpPr/>
          <p:nvPr/>
        </p:nvSpPr>
        <p:spPr>
          <a:xfrm>
            <a:off x="1577974" y="6831002"/>
            <a:ext cx="657225" cy="0"/>
          </a:xfrm>
          <a:custGeom>
            <a:avLst/>
            <a:gdLst/>
            <a:ahLst/>
            <a:cxnLst/>
            <a:rect l="l" t="t" r="r" b="b"/>
            <a:pathLst>
              <a:path w="657225" h="0">
                <a:moveTo>
                  <a:pt x="0" y="0"/>
                </a:moveTo>
                <a:lnTo>
                  <a:pt x="657225" y="0"/>
                </a:lnTo>
              </a:path>
            </a:pathLst>
          </a:custGeom>
          <a:ln w="9525">
            <a:solidFill>
              <a:srgbClr val="000000"/>
            </a:solidFill>
          </a:ln>
        </p:spPr>
        <p:txBody>
          <a:bodyPr wrap="square" lIns="0" tIns="0" rIns="0" bIns="0" rtlCol="0"/>
          <a:lstStyle/>
          <a:p/>
        </p:txBody>
      </p:sp>
      <p:sp>
        <p:nvSpPr>
          <p:cNvPr id="30" name="object 30"/>
          <p:cNvSpPr/>
          <p:nvPr/>
        </p:nvSpPr>
        <p:spPr>
          <a:xfrm>
            <a:off x="1396999" y="6831002"/>
            <a:ext cx="180975" cy="0"/>
          </a:xfrm>
          <a:custGeom>
            <a:avLst/>
            <a:gdLst/>
            <a:ahLst/>
            <a:cxnLst/>
            <a:rect l="l" t="t" r="r" b="b"/>
            <a:pathLst>
              <a:path w="180975" h="0">
                <a:moveTo>
                  <a:pt x="0" y="0"/>
                </a:moveTo>
                <a:lnTo>
                  <a:pt x="180975" y="0"/>
                </a:lnTo>
              </a:path>
            </a:pathLst>
          </a:custGeom>
          <a:ln w="9525">
            <a:solidFill>
              <a:srgbClr val="000000"/>
            </a:solidFill>
          </a:ln>
        </p:spPr>
        <p:txBody>
          <a:bodyPr wrap="square" lIns="0" tIns="0" rIns="0" bIns="0" rtlCol="0"/>
          <a:lstStyle/>
          <a:p/>
        </p:txBody>
      </p:sp>
      <p:sp>
        <p:nvSpPr>
          <p:cNvPr id="31" name="object 31"/>
          <p:cNvSpPr txBox="1"/>
          <p:nvPr/>
        </p:nvSpPr>
        <p:spPr>
          <a:xfrm>
            <a:off x="1686122" y="6413489"/>
            <a:ext cx="50165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Borough</a:t>
            </a:r>
            <a:endParaRPr sz="900">
              <a:latin typeface="Arial"/>
              <a:cs typeface="Arial"/>
            </a:endParaRPr>
          </a:p>
        </p:txBody>
      </p:sp>
      <p:sp>
        <p:nvSpPr>
          <p:cNvPr id="85" name="object 8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86" name="object 86"/>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
        <p:nvSpPr>
          <p:cNvPr id="32" name="object 32"/>
          <p:cNvSpPr txBox="1"/>
          <p:nvPr/>
        </p:nvSpPr>
        <p:spPr>
          <a:xfrm>
            <a:off x="2276672" y="6413489"/>
            <a:ext cx="80645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Neighborhood</a:t>
            </a:r>
            <a:endParaRPr sz="900">
              <a:latin typeface="Arial"/>
              <a:cs typeface="Arial"/>
            </a:endParaRPr>
          </a:p>
        </p:txBody>
      </p:sp>
      <p:sp>
        <p:nvSpPr>
          <p:cNvPr id="33" name="object 33"/>
          <p:cNvSpPr txBox="1"/>
          <p:nvPr/>
        </p:nvSpPr>
        <p:spPr>
          <a:xfrm>
            <a:off x="3270401" y="6413489"/>
            <a:ext cx="46990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Latitude</a:t>
            </a:r>
            <a:endParaRPr sz="900">
              <a:latin typeface="Arial"/>
              <a:cs typeface="Arial"/>
            </a:endParaRPr>
          </a:p>
        </p:txBody>
      </p:sp>
      <p:sp>
        <p:nvSpPr>
          <p:cNvPr id="34" name="object 34"/>
          <p:cNvSpPr txBox="1"/>
          <p:nvPr/>
        </p:nvSpPr>
        <p:spPr>
          <a:xfrm>
            <a:off x="3857817" y="6413489"/>
            <a:ext cx="577850"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Longitude</a:t>
            </a:r>
            <a:endParaRPr sz="900">
              <a:latin typeface="Arial"/>
              <a:cs typeface="Arial"/>
            </a:endParaRPr>
          </a:p>
        </p:txBody>
      </p:sp>
      <p:sp>
        <p:nvSpPr>
          <p:cNvPr id="35" name="object 35"/>
          <p:cNvSpPr txBox="1"/>
          <p:nvPr/>
        </p:nvSpPr>
        <p:spPr>
          <a:xfrm>
            <a:off x="4530673" y="6346814"/>
            <a:ext cx="419734" cy="295910"/>
          </a:xfrm>
          <a:prstGeom prst="rect">
            <a:avLst/>
          </a:prstGeom>
        </p:spPr>
        <p:txBody>
          <a:bodyPr wrap="square" lIns="0" tIns="20320" rIns="0" bIns="0" rtlCol="0" vert="horz">
            <a:spAutoFit/>
          </a:bodyPr>
          <a:lstStyle/>
          <a:p>
            <a:pPr marL="43815" marR="5080" indent="-31750">
              <a:lnSpc>
                <a:spcPts val="1050"/>
              </a:lnSpc>
              <a:spcBef>
                <a:spcPts val="160"/>
              </a:spcBef>
            </a:pPr>
            <a:r>
              <a:rPr dirty="0" sz="900" b="1">
                <a:latin typeface="Arial"/>
                <a:cs typeface="Arial"/>
              </a:rPr>
              <a:t>Cluster  Labels</a:t>
            </a:r>
            <a:endParaRPr sz="900">
              <a:latin typeface="Arial"/>
              <a:cs typeface="Arial"/>
            </a:endParaRPr>
          </a:p>
        </p:txBody>
      </p:sp>
      <p:sp>
        <p:nvSpPr>
          <p:cNvPr id="36" name="object 36"/>
          <p:cNvSpPr txBox="1"/>
          <p:nvPr/>
        </p:nvSpPr>
        <p:spPr>
          <a:xfrm>
            <a:off x="5105592" y="6280139"/>
            <a:ext cx="520700" cy="429259"/>
          </a:xfrm>
          <a:prstGeom prst="rect">
            <a:avLst/>
          </a:prstGeom>
        </p:spPr>
        <p:txBody>
          <a:bodyPr wrap="square" lIns="0" tIns="20320" rIns="0" bIns="0" rtlCol="0" vert="horz">
            <a:spAutoFit/>
          </a:bodyPr>
          <a:lstStyle/>
          <a:p>
            <a:pPr marL="12700" marR="5080" indent="31115">
              <a:lnSpc>
                <a:spcPts val="1050"/>
              </a:lnSpc>
              <a:spcBef>
                <a:spcPts val="160"/>
              </a:spcBef>
            </a:pPr>
            <a:r>
              <a:rPr dirty="0" sz="900" b="1">
                <a:latin typeface="Arial"/>
                <a:cs typeface="Arial"/>
              </a:rPr>
              <a:t>1st</a:t>
            </a:r>
            <a:r>
              <a:rPr dirty="0" sz="900" spc="-95" b="1">
                <a:latin typeface="Arial"/>
                <a:cs typeface="Arial"/>
              </a:rPr>
              <a:t> </a:t>
            </a:r>
            <a:r>
              <a:rPr dirty="0" sz="900" b="1">
                <a:latin typeface="Arial"/>
                <a:cs typeface="Arial"/>
              </a:rPr>
              <a:t>Most  Common</a:t>
            </a:r>
            <a:endParaRPr sz="900">
              <a:latin typeface="Arial"/>
              <a:cs typeface="Arial"/>
            </a:endParaRPr>
          </a:p>
          <a:p>
            <a:pPr marL="170815">
              <a:lnSpc>
                <a:spcPts val="1019"/>
              </a:lnSpc>
            </a:pPr>
            <a:r>
              <a:rPr dirty="0" sz="900" spc="-50" b="1">
                <a:latin typeface="Arial"/>
                <a:cs typeface="Arial"/>
              </a:rPr>
              <a:t>V</a:t>
            </a:r>
            <a:r>
              <a:rPr dirty="0" sz="900" b="1">
                <a:latin typeface="Arial"/>
                <a:cs typeface="Arial"/>
              </a:rPr>
              <a:t>enue</a:t>
            </a:r>
            <a:endParaRPr sz="900">
              <a:latin typeface="Arial"/>
              <a:cs typeface="Arial"/>
            </a:endParaRPr>
          </a:p>
        </p:txBody>
      </p:sp>
      <p:sp>
        <p:nvSpPr>
          <p:cNvPr id="37" name="object 37"/>
          <p:cNvSpPr txBox="1"/>
          <p:nvPr/>
        </p:nvSpPr>
        <p:spPr>
          <a:xfrm>
            <a:off x="5715192" y="6213464"/>
            <a:ext cx="520700" cy="562610"/>
          </a:xfrm>
          <a:prstGeom prst="rect">
            <a:avLst/>
          </a:prstGeom>
        </p:spPr>
        <p:txBody>
          <a:bodyPr wrap="square" lIns="0" tIns="20320" rIns="0" bIns="0" rtlCol="0" vert="horz">
            <a:spAutoFit/>
          </a:bodyPr>
          <a:lstStyle/>
          <a:p>
            <a:pPr algn="r" marL="12700" marR="5080" indent="291465">
              <a:lnSpc>
                <a:spcPts val="1050"/>
              </a:lnSpc>
              <a:spcBef>
                <a:spcPts val="160"/>
              </a:spcBef>
            </a:pPr>
            <a:r>
              <a:rPr dirty="0" sz="900" b="1">
                <a:latin typeface="Arial"/>
                <a:cs typeface="Arial"/>
              </a:rPr>
              <a:t>2nd  Most  Common</a:t>
            </a:r>
            <a:endParaRPr sz="900">
              <a:latin typeface="Arial"/>
              <a:cs typeface="Arial"/>
            </a:endParaRPr>
          </a:p>
          <a:p>
            <a:pPr algn="r" marR="5080">
              <a:lnSpc>
                <a:spcPts val="1019"/>
              </a:lnSpc>
            </a:pPr>
            <a:r>
              <a:rPr dirty="0" sz="900" spc="-50" b="1">
                <a:latin typeface="Arial"/>
                <a:cs typeface="Arial"/>
              </a:rPr>
              <a:t>V</a:t>
            </a:r>
            <a:r>
              <a:rPr dirty="0" sz="900" b="1">
                <a:latin typeface="Arial"/>
                <a:cs typeface="Arial"/>
              </a:rPr>
              <a:t>enue</a:t>
            </a:r>
            <a:endParaRPr sz="900">
              <a:latin typeface="Arial"/>
              <a:cs typeface="Arial"/>
            </a:endParaRPr>
          </a:p>
        </p:txBody>
      </p:sp>
      <p:sp>
        <p:nvSpPr>
          <p:cNvPr id="38" name="object 38"/>
          <p:cNvSpPr txBox="1"/>
          <p:nvPr/>
        </p:nvSpPr>
        <p:spPr>
          <a:xfrm>
            <a:off x="6391467" y="6280139"/>
            <a:ext cx="946150" cy="429259"/>
          </a:xfrm>
          <a:prstGeom prst="rect">
            <a:avLst/>
          </a:prstGeom>
        </p:spPr>
        <p:txBody>
          <a:bodyPr wrap="square" lIns="0" tIns="12700" rIns="0" bIns="0" rtlCol="0" vert="horz">
            <a:spAutoFit/>
          </a:bodyPr>
          <a:lstStyle/>
          <a:p>
            <a:pPr marL="31115">
              <a:lnSpc>
                <a:spcPts val="1065"/>
              </a:lnSpc>
              <a:spcBef>
                <a:spcPts val="100"/>
              </a:spcBef>
              <a:tabLst>
                <a:tab pos="761365" algn="l"/>
              </a:tabLst>
            </a:pPr>
            <a:r>
              <a:rPr dirty="0" sz="900" b="1">
                <a:latin typeface="Arial"/>
                <a:cs typeface="Arial"/>
              </a:rPr>
              <a:t>3rd Most	4th</a:t>
            </a:r>
            <a:endParaRPr sz="900">
              <a:latin typeface="Arial"/>
              <a:cs typeface="Arial"/>
            </a:endParaRPr>
          </a:p>
          <a:p>
            <a:pPr marL="170815" marR="48895" indent="-158750">
              <a:lnSpc>
                <a:spcPts val="1050"/>
              </a:lnSpc>
              <a:spcBef>
                <a:spcPts val="45"/>
              </a:spcBef>
              <a:tabLst>
                <a:tab pos="735965" algn="l"/>
              </a:tabLst>
            </a:pPr>
            <a:r>
              <a:rPr dirty="0" sz="900" b="1">
                <a:latin typeface="Arial"/>
                <a:cs typeface="Arial"/>
              </a:rPr>
              <a:t>Common	Co  </a:t>
            </a:r>
            <a:r>
              <a:rPr dirty="0" sz="900" spc="-10" b="1">
                <a:latin typeface="Arial"/>
                <a:cs typeface="Arial"/>
              </a:rPr>
              <a:t>Venue</a:t>
            </a:r>
            <a:endParaRPr sz="900">
              <a:latin typeface="Arial"/>
              <a:cs typeface="Arial"/>
            </a:endParaRPr>
          </a:p>
        </p:txBody>
      </p:sp>
      <p:sp>
        <p:nvSpPr>
          <p:cNvPr id="39" name="object 39"/>
          <p:cNvSpPr txBox="1"/>
          <p:nvPr/>
        </p:nvSpPr>
        <p:spPr>
          <a:xfrm>
            <a:off x="1441449" y="687068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0</a:t>
            </a:r>
            <a:endParaRPr sz="900">
              <a:latin typeface="Arial"/>
              <a:cs typeface="Arial"/>
            </a:endParaRPr>
          </a:p>
        </p:txBody>
      </p:sp>
      <p:sp>
        <p:nvSpPr>
          <p:cNvPr id="40" name="object 40"/>
          <p:cNvSpPr txBox="1"/>
          <p:nvPr/>
        </p:nvSpPr>
        <p:spPr>
          <a:xfrm>
            <a:off x="1622125" y="6937364"/>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a:t>
            </a:r>
            <a:endParaRPr sz="900">
              <a:latin typeface="Arial"/>
              <a:cs typeface="Arial"/>
            </a:endParaRPr>
          </a:p>
        </p:txBody>
      </p:sp>
      <p:sp>
        <p:nvSpPr>
          <p:cNvPr id="41" name="object 41"/>
          <p:cNvSpPr txBox="1"/>
          <p:nvPr/>
        </p:nvSpPr>
        <p:spPr>
          <a:xfrm>
            <a:off x="2517774" y="6937364"/>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Marble</a:t>
            </a:r>
            <a:r>
              <a:rPr dirty="0" sz="900" spc="-75">
                <a:latin typeface="Arial"/>
                <a:cs typeface="Arial"/>
              </a:rPr>
              <a:t> </a:t>
            </a:r>
            <a:r>
              <a:rPr dirty="0" sz="900">
                <a:latin typeface="Arial"/>
                <a:cs typeface="Arial"/>
              </a:rPr>
              <a:t>Hill</a:t>
            </a:r>
            <a:endParaRPr sz="900">
              <a:latin typeface="Arial"/>
              <a:cs typeface="Arial"/>
            </a:endParaRPr>
          </a:p>
        </p:txBody>
      </p:sp>
      <p:sp>
        <p:nvSpPr>
          <p:cNvPr id="42" name="object 42"/>
          <p:cNvSpPr txBox="1"/>
          <p:nvPr/>
        </p:nvSpPr>
        <p:spPr>
          <a:xfrm>
            <a:off x="3174551" y="6937364"/>
            <a:ext cx="12611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40.876551</a:t>
            </a:r>
            <a:r>
              <a:rPr dirty="0" sz="900" spc="80">
                <a:latin typeface="Arial"/>
                <a:cs typeface="Arial"/>
              </a:rPr>
              <a:t> </a:t>
            </a:r>
            <a:r>
              <a:rPr dirty="0" sz="900">
                <a:latin typeface="Arial"/>
                <a:cs typeface="Arial"/>
              </a:rPr>
              <a:t>-73.910660</a:t>
            </a:r>
            <a:endParaRPr sz="900">
              <a:latin typeface="Arial"/>
              <a:cs typeface="Arial"/>
            </a:endParaRPr>
          </a:p>
        </p:txBody>
      </p:sp>
      <p:sp>
        <p:nvSpPr>
          <p:cNvPr id="43" name="object 43"/>
          <p:cNvSpPr txBox="1"/>
          <p:nvPr/>
        </p:nvSpPr>
        <p:spPr>
          <a:xfrm>
            <a:off x="4860923" y="693736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2</a:t>
            </a:r>
            <a:endParaRPr sz="900">
              <a:latin typeface="Arial"/>
              <a:cs typeface="Arial"/>
            </a:endParaRPr>
          </a:p>
        </p:txBody>
      </p:sp>
      <p:sp>
        <p:nvSpPr>
          <p:cNvPr id="44" name="object 44"/>
          <p:cNvSpPr txBox="1"/>
          <p:nvPr/>
        </p:nvSpPr>
        <p:spPr>
          <a:xfrm>
            <a:off x="5266183" y="6870689"/>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45" name="object 45"/>
          <p:cNvSpPr txBox="1"/>
          <p:nvPr/>
        </p:nvSpPr>
        <p:spPr>
          <a:xfrm>
            <a:off x="5765646" y="6870689"/>
            <a:ext cx="4705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Discount</a:t>
            </a:r>
            <a:endParaRPr sz="900">
              <a:latin typeface="Arial"/>
              <a:cs typeface="Arial"/>
            </a:endParaRPr>
          </a:p>
          <a:p>
            <a:pPr marL="184150">
              <a:lnSpc>
                <a:spcPts val="1065"/>
              </a:lnSpc>
            </a:pPr>
            <a:r>
              <a:rPr dirty="0" sz="900">
                <a:latin typeface="Arial"/>
                <a:cs typeface="Arial"/>
              </a:rPr>
              <a:t>Store</a:t>
            </a:r>
            <a:endParaRPr sz="900">
              <a:latin typeface="Arial"/>
              <a:cs typeface="Arial"/>
            </a:endParaRPr>
          </a:p>
        </p:txBody>
      </p:sp>
      <p:sp>
        <p:nvSpPr>
          <p:cNvPr id="46" name="object 46"/>
          <p:cNvSpPr txBox="1"/>
          <p:nvPr/>
        </p:nvSpPr>
        <p:spPr>
          <a:xfrm>
            <a:off x="6562622" y="6870689"/>
            <a:ext cx="349885" cy="295910"/>
          </a:xfrm>
          <a:prstGeom prst="rect">
            <a:avLst/>
          </a:prstGeom>
        </p:spPr>
        <p:txBody>
          <a:bodyPr wrap="square" lIns="0" tIns="20320" rIns="0" bIns="0" rtlCol="0" vert="horz">
            <a:spAutoFit/>
          </a:bodyPr>
          <a:lstStyle/>
          <a:p>
            <a:pPr marL="12700" marR="5080" indent="67310">
              <a:lnSpc>
                <a:spcPts val="1050"/>
              </a:lnSpc>
              <a:spcBef>
                <a:spcPts val="160"/>
              </a:spcBef>
            </a:pPr>
            <a:r>
              <a:rPr dirty="0" sz="900" spc="-85">
                <a:latin typeface="Arial"/>
                <a:cs typeface="Arial"/>
              </a:rPr>
              <a:t>Y</a:t>
            </a:r>
            <a:r>
              <a:rPr dirty="0" sz="900">
                <a:latin typeface="Arial"/>
                <a:cs typeface="Arial"/>
              </a:rPr>
              <a:t>oga  Studio</a:t>
            </a:r>
            <a:endParaRPr sz="900">
              <a:latin typeface="Arial"/>
              <a:cs typeface="Arial"/>
            </a:endParaRPr>
          </a:p>
        </p:txBody>
      </p:sp>
      <p:sp>
        <p:nvSpPr>
          <p:cNvPr id="47" name="object 47"/>
          <p:cNvSpPr txBox="1"/>
          <p:nvPr/>
        </p:nvSpPr>
        <p:spPr>
          <a:xfrm>
            <a:off x="7006877" y="6937364"/>
            <a:ext cx="3181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Steak</a:t>
            </a:r>
            <a:endParaRPr sz="900">
              <a:latin typeface="Arial"/>
              <a:cs typeface="Arial"/>
            </a:endParaRPr>
          </a:p>
        </p:txBody>
      </p:sp>
      <p:sp>
        <p:nvSpPr>
          <p:cNvPr id="48" name="object 48"/>
          <p:cNvSpPr txBox="1"/>
          <p:nvPr/>
        </p:nvSpPr>
        <p:spPr>
          <a:xfrm>
            <a:off x="1441449" y="725168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1</a:t>
            </a:r>
            <a:endParaRPr sz="900">
              <a:latin typeface="Arial"/>
              <a:cs typeface="Arial"/>
            </a:endParaRPr>
          </a:p>
        </p:txBody>
      </p:sp>
      <p:sp>
        <p:nvSpPr>
          <p:cNvPr id="49" name="object 49"/>
          <p:cNvSpPr txBox="1"/>
          <p:nvPr/>
        </p:nvSpPr>
        <p:spPr>
          <a:xfrm>
            <a:off x="1622125" y="7318364"/>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a:t>
            </a:r>
            <a:endParaRPr sz="900">
              <a:latin typeface="Arial"/>
              <a:cs typeface="Arial"/>
            </a:endParaRPr>
          </a:p>
        </p:txBody>
      </p:sp>
      <p:sp>
        <p:nvSpPr>
          <p:cNvPr id="50" name="object 50"/>
          <p:cNvSpPr txBox="1"/>
          <p:nvPr/>
        </p:nvSpPr>
        <p:spPr>
          <a:xfrm>
            <a:off x="2517621" y="7318364"/>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Chinatown</a:t>
            </a:r>
            <a:endParaRPr sz="900">
              <a:latin typeface="Arial"/>
              <a:cs typeface="Arial"/>
            </a:endParaRPr>
          </a:p>
        </p:txBody>
      </p:sp>
      <p:sp>
        <p:nvSpPr>
          <p:cNvPr id="51" name="object 51"/>
          <p:cNvSpPr txBox="1"/>
          <p:nvPr/>
        </p:nvSpPr>
        <p:spPr>
          <a:xfrm>
            <a:off x="3174551" y="7318364"/>
            <a:ext cx="12611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40.715618</a:t>
            </a:r>
            <a:r>
              <a:rPr dirty="0" sz="900" spc="80">
                <a:latin typeface="Arial"/>
                <a:cs typeface="Arial"/>
              </a:rPr>
              <a:t> </a:t>
            </a:r>
            <a:r>
              <a:rPr dirty="0" sz="900">
                <a:latin typeface="Arial"/>
                <a:cs typeface="Arial"/>
              </a:rPr>
              <a:t>-73.994279</a:t>
            </a:r>
            <a:endParaRPr sz="900">
              <a:latin typeface="Arial"/>
              <a:cs typeface="Arial"/>
            </a:endParaRPr>
          </a:p>
        </p:txBody>
      </p:sp>
      <p:sp>
        <p:nvSpPr>
          <p:cNvPr id="52" name="object 52"/>
          <p:cNvSpPr txBox="1"/>
          <p:nvPr/>
        </p:nvSpPr>
        <p:spPr>
          <a:xfrm>
            <a:off x="4860923" y="731836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2</a:t>
            </a:r>
            <a:endParaRPr sz="900">
              <a:latin typeface="Arial"/>
              <a:cs typeface="Arial"/>
            </a:endParaRPr>
          </a:p>
        </p:txBody>
      </p:sp>
      <p:sp>
        <p:nvSpPr>
          <p:cNvPr id="53" name="object 53"/>
          <p:cNvSpPr txBox="1"/>
          <p:nvPr/>
        </p:nvSpPr>
        <p:spPr>
          <a:xfrm>
            <a:off x="5041746" y="7251689"/>
            <a:ext cx="584835" cy="295910"/>
          </a:xfrm>
          <a:prstGeom prst="rect">
            <a:avLst/>
          </a:prstGeom>
        </p:spPr>
        <p:txBody>
          <a:bodyPr wrap="square" lIns="0" tIns="20320" rIns="0" bIns="0" rtlCol="0" vert="horz">
            <a:spAutoFit/>
          </a:bodyPr>
          <a:lstStyle/>
          <a:p>
            <a:pPr marL="12700" marR="5080" indent="139700">
              <a:lnSpc>
                <a:spcPts val="1050"/>
              </a:lnSpc>
              <a:spcBef>
                <a:spcPts val="160"/>
              </a:spcBef>
            </a:pPr>
            <a:r>
              <a:rPr dirty="0" sz="900">
                <a:latin typeface="Arial"/>
                <a:cs typeface="Arial"/>
              </a:rPr>
              <a:t>Chinese  Restaurant</a:t>
            </a:r>
            <a:endParaRPr sz="900">
              <a:latin typeface="Arial"/>
              <a:cs typeface="Arial"/>
            </a:endParaRPr>
          </a:p>
        </p:txBody>
      </p:sp>
      <p:sp>
        <p:nvSpPr>
          <p:cNvPr id="54" name="object 54"/>
          <p:cNvSpPr txBox="1"/>
          <p:nvPr/>
        </p:nvSpPr>
        <p:spPr>
          <a:xfrm>
            <a:off x="5803898" y="7251689"/>
            <a:ext cx="432434" cy="295910"/>
          </a:xfrm>
          <a:prstGeom prst="rect">
            <a:avLst/>
          </a:prstGeom>
        </p:spPr>
        <p:txBody>
          <a:bodyPr wrap="square" lIns="0" tIns="12700" rIns="0" bIns="0" rtlCol="0" vert="horz">
            <a:spAutoFit/>
          </a:bodyPr>
          <a:lstStyle/>
          <a:p>
            <a:pPr marL="12700">
              <a:lnSpc>
                <a:spcPts val="1065"/>
              </a:lnSpc>
              <a:spcBef>
                <a:spcPts val="100"/>
              </a:spcBef>
            </a:pPr>
            <a:r>
              <a:rPr dirty="0" sz="900">
                <a:latin typeface="Arial"/>
                <a:cs typeface="Arial"/>
              </a:rPr>
              <a:t>Cocktail</a:t>
            </a:r>
            <a:endParaRPr sz="900">
              <a:latin typeface="Arial"/>
              <a:cs typeface="Arial"/>
            </a:endParaRPr>
          </a:p>
          <a:p>
            <a:pPr marL="241300">
              <a:lnSpc>
                <a:spcPts val="1065"/>
              </a:lnSpc>
            </a:pPr>
            <a:r>
              <a:rPr dirty="0" sz="900">
                <a:latin typeface="Arial"/>
                <a:cs typeface="Arial"/>
              </a:rPr>
              <a:t>Bar</a:t>
            </a:r>
            <a:endParaRPr sz="900">
              <a:latin typeface="Arial"/>
              <a:cs typeface="Arial"/>
            </a:endParaRPr>
          </a:p>
        </p:txBody>
      </p:sp>
      <p:sp>
        <p:nvSpPr>
          <p:cNvPr id="55" name="object 55"/>
          <p:cNvSpPr txBox="1"/>
          <p:nvPr/>
        </p:nvSpPr>
        <p:spPr>
          <a:xfrm>
            <a:off x="6327621" y="7251689"/>
            <a:ext cx="997585" cy="295910"/>
          </a:xfrm>
          <a:prstGeom prst="rect">
            <a:avLst/>
          </a:prstGeom>
        </p:spPr>
        <p:txBody>
          <a:bodyPr wrap="square" lIns="0" tIns="20320" rIns="0" bIns="0" rtlCol="0" vert="horz">
            <a:spAutoFit/>
          </a:bodyPr>
          <a:lstStyle/>
          <a:p>
            <a:pPr marL="12700" marR="5080" indent="88900">
              <a:lnSpc>
                <a:spcPts val="1050"/>
              </a:lnSpc>
              <a:spcBef>
                <a:spcPts val="160"/>
              </a:spcBef>
              <a:tabLst>
                <a:tab pos="735965" algn="l"/>
                <a:tab pos="812800" algn="l"/>
              </a:tabLst>
            </a:pPr>
            <a:r>
              <a:rPr dirty="0" sz="900">
                <a:latin typeface="Arial"/>
                <a:cs typeface="Arial"/>
              </a:rPr>
              <a:t>Dim Sum		Am  Restaurant	Rest</a:t>
            </a:r>
            <a:endParaRPr sz="900">
              <a:latin typeface="Arial"/>
              <a:cs typeface="Arial"/>
            </a:endParaRPr>
          </a:p>
        </p:txBody>
      </p:sp>
      <p:sp>
        <p:nvSpPr>
          <p:cNvPr id="56" name="object 56"/>
          <p:cNvSpPr txBox="1"/>
          <p:nvPr/>
        </p:nvSpPr>
        <p:spPr>
          <a:xfrm>
            <a:off x="1441449" y="763268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2</a:t>
            </a:r>
            <a:endParaRPr sz="900">
              <a:latin typeface="Arial"/>
              <a:cs typeface="Arial"/>
            </a:endParaRPr>
          </a:p>
        </p:txBody>
      </p:sp>
      <p:sp>
        <p:nvSpPr>
          <p:cNvPr id="57" name="object 57"/>
          <p:cNvSpPr txBox="1"/>
          <p:nvPr/>
        </p:nvSpPr>
        <p:spPr>
          <a:xfrm>
            <a:off x="1622125" y="7766039"/>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a:t>
            </a:r>
            <a:endParaRPr sz="900">
              <a:latin typeface="Arial"/>
              <a:cs typeface="Arial"/>
            </a:endParaRPr>
          </a:p>
        </p:txBody>
      </p:sp>
      <p:sp>
        <p:nvSpPr>
          <p:cNvPr id="58" name="object 58"/>
          <p:cNvSpPr txBox="1"/>
          <p:nvPr/>
        </p:nvSpPr>
        <p:spPr>
          <a:xfrm>
            <a:off x="2458242" y="7699364"/>
            <a:ext cx="624840" cy="295910"/>
          </a:xfrm>
          <a:prstGeom prst="rect">
            <a:avLst/>
          </a:prstGeom>
        </p:spPr>
        <p:txBody>
          <a:bodyPr wrap="square" lIns="0" tIns="12700" rIns="0" bIns="0" rtlCol="0" vert="horz">
            <a:spAutoFit/>
          </a:bodyPr>
          <a:lstStyle/>
          <a:p>
            <a:pPr marL="12700">
              <a:lnSpc>
                <a:spcPts val="1065"/>
              </a:lnSpc>
              <a:spcBef>
                <a:spcPts val="100"/>
              </a:spcBef>
            </a:pPr>
            <a:r>
              <a:rPr dirty="0" sz="900" spc="-35">
                <a:latin typeface="Arial"/>
                <a:cs typeface="Arial"/>
              </a:rPr>
              <a:t>W</a:t>
            </a:r>
            <a:r>
              <a:rPr dirty="0" sz="900">
                <a:latin typeface="Arial"/>
                <a:cs typeface="Arial"/>
              </a:rPr>
              <a:t>ashington</a:t>
            </a:r>
            <a:endParaRPr sz="900">
              <a:latin typeface="Arial"/>
              <a:cs typeface="Arial"/>
            </a:endParaRPr>
          </a:p>
          <a:p>
            <a:pPr marL="224154">
              <a:lnSpc>
                <a:spcPts val="1065"/>
              </a:lnSpc>
            </a:pPr>
            <a:r>
              <a:rPr dirty="0" sz="900">
                <a:latin typeface="Arial"/>
                <a:cs typeface="Arial"/>
              </a:rPr>
              <a:t>Heights</a:t>
            </a:r>
            <a:endParaRPr sz="900">
              <a:latin typeface="Arial"/>
              <a:cs typeface="Arial"/>
            </a:endParaRPr>
          </a:p>
        </p:txBody>
      </p:sp>
      <p:sp>
        <p:nvSpPr>
          <p:cNvPr id="59" name="object 59"/>
          <p:cNvSpPr txBox="1"/>
          <p:nvPr/>
        </p:nvSpPr>
        <p:spPr>
          <a:xfrm>
            <a:off x="3174551" y="7766039"/>
            <a:ext cx="12611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40.851903</a:t>
            </a:r>
            <a:r>
              <a:rPr dirty="0" sz="900" spc="80">
                <a:latin typeface="Arial"/>
                <a:cs typeface="Arial"/>
              </a:rPr>
              <a:t> </a:t>
            </a:r>
            <a:r>
              <a:rPr dirty="0" sz="900">
                <a:latin typeface="Arial"/>
                <a:cs typeface="Arial"/>
              </a:rPr>
              <a:t>-73.936900</a:t>
            </a:r>
            <a:endParaRPr sz="900">
              <a:latin typeface="Arial"/>
              <a:cs typeface="Arial"/>
            </a:endParaRPr>
          </a:p>
        </p:txBody>
      </p:sp>
      <p:sp>
        <p:nvSpPr>
          <p:cNvPr id="60" name="object 60"/>
          <p:cNvSpPr txBox="1"/>
          <p:nvPr/>
        </p:nvSpPr>
        <p:spPr>
          <a:xfrm>
            <a:off x="4860923" y="776603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a:t>
            </a:r>
            <a:endParaRPr sz="900">
              <a:latin typeface="Arial"/>
              <a:cs typeface="Arial"/>
            </a:endParaRPr>
          </a:p>
        </p:txBody>
      </p:sp>
      <p:sp>
        <p:nvSpPr>
          <p:cNvPr id="61" name="object 61"/>
          <p:cNvSpPr txBox="1"/>
          <p:nvPr/>
        </p:nvSpPr>
        <p:spPr>
          <a:xfrm>
            <a:off x="5359348" y="7766039"/>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62" name="object 62"/>
          <p:cNvSpPr txBox="1"/>
          <p:nvPr/>
        </p:nvSpPr>
        <p:spPr>
          <a:xfrm>
            <a:off x="5854648" y="7766039"/>
            <a:ext cx="3816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Bakery</a:t>
            </a:r>
            <a:endParaRPr sz="900">
              <a:latin typeface="Arial"/>
              <a:cs typeface="Arial"/>
            </a:endParaRPr>
          </a:p>
        </p:txBody>
      </p:sp>
      <p:sp>
        <p:nvSpPr>
          <p:cNvPr id="63" name="object 63"/>
          <p:cNvSpPr txBox="1"/>
          <p:nvPr/>
        </p:nvSpPr>
        <p:spPr>
          <a:xfrm>
            <a:off x="6549973" y="7632689"/>
            <a:ext cx="362585" cy="429259"/>
          </a:xfrm>
          <a:prstGeom prst="rect">
            <a:avLst/>
          </a:prstGeom>
        </p:spPr>
        <p:txBody>
          <a:bodyPr wrap="square" lIns="0" tIns="20320" rIns="0" bIns="0" rtlCol="0" vert="horz">
            <a:spAutoFit/>
          </a:bodyPr>
          <a:lstStyle/>
          <a:p>
            <a:pPr algn="just" marL="18415" marR="5080" indent="-6350">
              <a:lnSpc>
                <a:spcPts val="1050"/>
              </a:lnSpc>
              <a:spcBef>
                <a:spcPts val="160"/>
              </a:spcBef>
            </a:pPr>
            <a:r>
              <a:rPr dirty="0" sz="900">
                <a:latin typeface="Arial"/>
                <a:cs typeface="Arial"/>
              </a:rPr>
              <a:t>Mobile  Phone  Shop</a:t>
            </a:r>
            <a:endParaRPr sz="900">
              <a:latin typeface="Arial"/>
              <a:cs typeface="Arial"/>
            </a:endParaRPr>
          </a:p>
        </p:txBody>
      </p:sp>
      <p:sp>
        <p:nvSpPr>
          <p:cNvPr id="64" name="object 64"/>
          <p:cNvSpPr txBox="1"/>
          <p:nvPr/>
        </p:nvSpPr>
        <p:spPr>
          <a:xfrm>
            <a:off x="7013421" y="7766039"/>
            <a:ext cx="3054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Pizza</a:t>
            </a:r>
            <a:endParaRPr sz="900">
              <a:latin typeface="Arial"/>
              <a:cs typeface="Arial"/>
            </a:endParaRPr>
          </a:p>
        </p:txBody>
      </p:sp>
      <p:sp>
        <p:nvSpPr>
          <p:cNvPr id="65" name="object 65"/>
          <p:cNvSpPr txBox="1"/>
          <p:nvPr/>
        </p:nvSpPr>
        <p:spPr>
          <a:xfrm>
            <a:off x="1441449" y="814703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3</a:t>
            </a:r>
            <a:endParaRPr sz="900">
              <a:latin typeface="Arial"/>
              <a:cs typeface="Arial"/>
            </a:endParaRPr>
          </a:p>
        </p:txBody>
      </p:sp>
      <p:sp>
        <p:nvSpPr>
          <p:cNvPr id="66" name="object 66"/>
          <p:cNvSpPr txBox="1"/>
          <p:nvPr/>
        </p:nvSpPr>
        <p:spPr>
          <a:xfrm>
            <a:off x="1622125" y="8280389"/>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a:t>
            </a:r>
            <a:endParaRPr sz="900">
              <a:latin typeface="Arial"/>
              <a:cs typeface="Arial"/>
            </a:endParaRPr>
          </a:p>
        </p:txBody>
      </p:sp>
      <p:sp>
        <p:nvSpPr>
          <p:cNvPr id="67" name="object 67"/>
          <p:cNvSpPr txBox="1"/>
          <p:nvPr/>
        </p:nvSpPr>
        <p:spPr>
          <a:xfrm>
            <a:off x="2689071" y="8280389"/>
            <a:ext cx="394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Inwood</a:t>
            </a:r>
            <a:endParaRPr sz="900">
              <a:latin typeface="Arial"/>
              <a:cs typeface="Arial"/>
            </a:endParaRPr>
          </a:p>
        </p:txBody>
      </p:sp>
      <p:sp>
        <p:nvSpPr>
          <p:cNvPr id="68" name="object 68"/>
          <p:cNvSpPr txBox="1"/>
          <p:nvPr/>
        </p:nvSpPr>
        <p:spPr>
          <a:xfrm>
            <a:off x="3174551" y="8280389"/>
            <a:ext cx="12611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40.867684</a:t>
            </a:r>
            <a:r>
              <a:rPr dirty="0" sz="900" spc="80">
                <a:latin typeface="Arial"/>
                <a:cs typeface="Arial"/>
              </a:rPr>
              <a:t> </a:t>
            </a:r>
            <a:r>
              <a:rPr dirty="0" sz="900">
                <a:latin typeface="Arial"/>
                <a:cs typeface="Arial"/>
              </a:rPr>
              <a:t>-73.921210</a:t>
            </a:r>
            <a:endParaRPr sz="900">
              <a:latin typeface="Arial"/>
              <a:cs typeface="Arial"/>
            </a:endParaRPr>
          </a:p>
        </p:txBody>
      </p:sp>
      <p:sp>
        <p:nvSpPr>
          <p:cNvPr id="69" name="object 69"/>
          <p:cNvSpPr txBox="1"/>
          <p:nvPr/>
        </p:nvSpPr>
        <p:spPr>
          <a:xfrm>
            <a:off x="4860923" y="828038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3</a:t>
            </a:r>
            <a:endParaRPr sz="900">
              <a:latin typeface="Arial"/>
              <a:cs typeface="Arial"/>
            </a:endParaRPr>
          </a:p>
        </p:txBody>
      </p:sp>
      <p:sp>
        <p:nvSpPr>
          <p:cNvPr id="70" name="object 70"/>
          <p:cNvSpPr txBox="1"/>
          <p:nvPr/>
        </p:nvSpPr>
        <p:spPr>
          <a:xfrm>
            <a:off x="5041746" y="8213714"/>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71" name="object 71"/>
          <p:cNvSpPr txBox="1"/>
          <p:nvPr/>
        </p:nvSpPr>
        <p:spPr>
          <a:xfrm>
            <a:off x="5829054" y="8280389"/>
            <a:ext cx="407034"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Lounge</a:t>
            </a:r>
            <a:endParaRPr sz="900">
              <a:latin typeface="Arial"/>
              <a:cs typeface="Arial"/>
            </a:endParaRPr>
          </a:p>
        </p:txBody>
      </p:sp>
      <p:sp>
        <p:nvSpPr>
          <p:cNvPr id="72" name="object 72"/>
          <p:cNvSpPr txBox="1"/>
          <p:nvPr/>
        </p:nvSpPr>
        <p:spPr>
          <a:xfrm>
            <a:off x="6600722" y="8213714"/>
            <a:ext cx="311785" cy="295910"/>
          </a:xfrm>
          <a:prstGeom prst="rect">
            <a:avLst/>
          </a:prstGeom>
        </p:spPr>
        <p:txBody>
          <a:bodyPr wrap="square" lIns="0" tIns="20320" rIns="0" bIns="0" rtlCol="0" vert="horz">
            <a:spAutoFit/>
          </a:bodyPr>
          <a:lstStyle/>
          <a:p>
            <a:pPr marL="12700" marR="5080" indent="6350">
              <a:lnSpc>
                <a:spcPts val="1050"/>
              </a:lnSpc>
              <a:spcBef>
                <a:spcPts val="160"/>
              </a:spcBef>
            </a:pPr>
            <a:r>
              <a:rPr dirty="0" sz="900">
                <a:latin typeface="Arial"/>
                <a:cs typeface="Arial"/>
              </a:rPr>
              <a:t>Pizza  Place</a:t>
            </a:r>
            <a:endParaRPr sz="900">
              <a:latin typeface="Arial"/>
              <a:cs typeface="Arial"/>
            </a:endParaRPr>
          </a:p>
        </p:txBody>
      </p:sp>
      <p:sp>
        <p:nvSpPr>
          <p:cNvPr id="73" name="object 73"/>
          <p:cNvSpPr txBox="1"/>
          <p:nvPr/>
        </p:nvSpPr>
        <p:spPr>
          <a:xfrm>
            <a:off x="1441449" y="8661389"/>
            <a:ext cx="89535" cy="162560"/>
          </a:xfrm>
          <a:prstGeom prst="rect">
            <a:avLst/>
          </a:prstGeom>
        </p:spPr>
        <p:txBody>
          <a:bodyPr wrap="square" lIns="0" tIns="12700" rIns="0" bIns="0" rtlCol="0" vert="horz">
            <a:spAutoFit/>
          </a:bodyPr>
          <a:lstStyle/>
          <a:p>
            <a:pPr marL="12700">
              <a:lnSpc>
                <a:spcPct val="100000"/>
              </a:lnSpc>
              <a:spcBef>
                <a:spcPts val="100"/>
              </a:spcBef>
            </a:pPr>
            <a:r>
              <a:rPr dirty="0" sz="900" b="1">
                <a:latin typeface="Arial"/>
                <a:cs typeface="Arial"/>
              </a:rPr>
              <a:t>4</a:t>
            </a:r>
            <a:endParaRPr sz="900">
              <a:latin typeface="Arial"/>
              <a:cs typeface="Arial"/>
            </a:endParaRPr>
          </a:p>
        </p:txBody>
      </p:sp>
      <p:sp>
        <p:nvSpPr>
          <p:cNvPr id="74" name="object 74"/>
          <p:cNvSpPr txBox="1"/>
          <p:nvPr/>
        </p:nvSpPr>
        <p:spPr>
          <a:xfrm>
            <a:off x="1622125" y="8728064"/>
            <a:ext cx="56578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Manhattan</a:t>
            </a:r>
            <a:endParaRPr sz="900">
              <a:latin typeface="Arial"/>
              <a:cs typeface="Arial"/>
            </a:endParaRPr>
          </a:p>
        </p:txBody>
      </p:sp>
      <p:sp>
        <p:nvSpPr>
          <p:cNvPr id="75" name="object 75"/>
          <p:cNvSpPr txBox="1"/>
          <p:nvPr/>
        </p:nvSpPr>
        <p:spPr>
          <a:xfrm>
            <a:off x="2606623" y="8661389"/>
            <a:ext cx="476884" cy="295910"/>
          </a:xfrm>
          <a:prstGeom prst="rect">
            <a:avLst/>
          </a:prstGeom>
        </p:spPr>
        <p:txBody>
          <a:bodyPr wrap="square" lIns="0" tIns="20320" rIns="0" bIns="0" rtlCol="0" vert="horz">
            <a:spAutoFit/>
          </a:bodyPr>
          <a:lstStyle/>
          <a:p>
            <a:pPr marL="75565" marR="5080" indent="-63500">
              <a:lnSpc>
                <a:spcPts val="1050"/>
              </a:lnSpc>
              <a:spcBef>
                <a:spcPts val="160"/>
              </a:spcBef>
            </a:pPr>
            <a:r>
              <a:rPr dirty="0" sz="900">
                <a:latin typeface="Arial"/>
                <a:cs typeface="Arial"/>
              </a:rPr>
              <a:t>Hamilton  Heights</a:t>
            </a:r>
            <a:endParaRPr sz="900">
              <a:latin typeface="Arial"/>
              <a:cs typeface="Arial"/>
            </a:endParaRPr>
          </a:p>
        </p:txBody>
      </p:sp>
      <p:sp>
        <p:nvSpPr>
          <p:cNvPr id="76" name="object 76"/>
          <p:cNvSpPr txBox="1"/>
          <p:nvPr/>
        </p:nvSpPr>
        <p:spPr>
          <a:xfrm>
            <a:off x="3174551" y="8728064"/>
            <a:ext cx="126111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40.823604</a:t>
            </a:r>
            <a:r>
              <a:rPr dirty="0" sz="900" spc="80">
                <a:latin typeface="Arial"/>
                <a:cs typeface="Arial"/>
              </a:rPr>
              <a:t> </a:t>
            </a:r>
            <a:r>
              <a:rPr dirty="0" sz="900">
                <a:latin typeface="Arial"/>
                <a:cs typeface="Arial"/>
              </a:rPr>
              <a:t>-73.949688</a:t>
            </a:r>
            <a:endParaRPr sz="900">
              <a:latin typeface="Arial"/>
              <a:cs typeface="Arial"/>
            </a:endParaRPr>
          </a:p>
        </p:txBody>
      </p:sp>
      <p:sp>
        <p:nvSpPr>
          <p:cNvPr id="77" name="object 77"/>
          <p:cNvSpPr txBox="1"/>
          <p:nvPr/>
        </p:nvSpPr>
        <p:spPr>
          <a:xfrm>
            <a:off x="4860923" y="8728064"/>
            <a:ext cx="895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0</a:t>
            </a:r>
            <a:endParaRPr sz="900">
              <a:latin typeface="Arial"/>
              <a:cs typeface="Arial"/>
            </a:endParaRPr>
          </a:p>
        </p:txBody>
      </p:sp>
      <p:sp>
        <p:nvSpPr>
          <p:cNvPr id="78" name="object 78"/>
          <p:cNvSpPr txBox="1"/>
          <p:nvPr/>
        </p:nvSpPr>
        <p:spPr>
          <a:xfrm>
            <a:off x="5041746" y="8661389"/>
            <a:ext cx="584835" cy="295910"/>
          </a:xfrm>
          <a:prstGeom prst="rect">
            <a:avLst/>
          </a:prstGeom>
        </p:spPr>
        <p:txBody>
          <a:bodyPr wrap="square" lIns="0" tIns="20320" rIns="0" bIns="0" rtlCol="0" vert="horz">
            <a:spAutoFit/>
          </a:bodyPr>
          <a:lstStyle/>
          <a:p>
            <a:pPr marL="12700" marR="5080" indent="133350">
              <a:lnSpc>
                <a:spcPts val="1050"/>
              </a:lnSpc>
              <a:spcBef>
                <a:spcPts val="160"/>
              </a:spcBef>
            </a:pPr>
            <a:r>
              <a:rPr dirty="0" sz="900">
                <a:latin typeface="Arial"/>
                <a:cs typeface="Arial"/>
              </a:rPr>
              <a:t>Mexican  Restaurant</a:t>
            </a:r>
            <a:endParaRPr sz="900">
              <a:latin typeface="Arial"/>
              <a:cs typeface="Arial"/>
            </a:endParaRPr>
          </a:p>
        </p:txBody>
      </p:sp>
      <p:sp>
        <p:nvSpPr>
          <p:cNvPr id="79" name="object 79"/>
          <p:cNvSpPr txBox="1"/>
          <p:nvPr/>
        </p:nvSpPr>
        <p:spPr>
          <a:xfrm>
            <a:off x="5875783" y="8661389"/>
            <a:ext cx="360680" cy="295910"/>
          </a:xfrm>
          <a:prstGeom prst="rect">
            <a:avLst/>
          </a:prstGeom>
        </p:spPr>
        <p:txBody>
          <a:bodyPr wrap="square" lIns="0" tIns="20320" rIns="0" bIns="0" rtlCol="0" vert="horz">
            <a:spAutoFit/>
          </a:bodyPr>
          <a:lstStyle/>
          <a:p>
            <a:pPr marL="80010" marR="5080" indent="-67945">
              <a:lnSpc>
                <a:spcPts val="1050"/>
              </a:lnSpc>
              <a:spcBef>
                <a:spcPts val="160"/>
              </a:spcBef>
            </a:pPr>
            <a:r>
              <a:rPr dirty="0" sz="900">
                <a:latin typeface="Arial"/>
                <a:cs typeface="Arial"/>
              </a:rPr>
              <a:t>Co</a:t>
            </a:r>
            <a:r>
              <a:rPr dirty="0" sz="900" spc="-20">
                <a:latin typeface="Arial"/>
                <a:cs typeface="Arial"/>
              </a:rPr>
              <a:t>f</a:t>
            </a:r>
            <a:r>
              <a:rPr dirty="0" sz="900">
                <a:latin typeface="Arial"/>
                <a:cs typeface="Arial"/>
              </a:rPr>
              <a:t>fee  Shop</a:t>
            </a:r>
            <a:endParaRPr sz="900">
              <a:latin typeface="Arial"/>
              <a:cs typeface="Arial"/>
            </a:endParaRPr>
          </a:p>
        </p:txBody>
      </p:sp>
      <p:sp>
        <p:nvSpPr>
          <p:cNvPr id="80" name="object 80"/>
          <p:cNvSpPr txBox="1"/>
          <p:nvPr/>
        </p:nvSpPr>
        <p:spPr>
          <a:xfrm>
            <a:off x="6645223" y="8728064"/>
            <a:ext cx="2673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Café</a:t>
            </a:r>
            <a:endParaRPr sz="900">
              <a:latin typeface="Arial"/>
              <a:cs typeface="Arial"/>
            </a:endParaRPr>
          </a:p>
        </p:txBody>
      </p:sp>
      <p:sp>
        <p:nvSpPr>
          <p:cNvPr id="81" name="object 81"/>
          <p:cNvSpPr txBox="1"/>
          <p:nvPr/>
        </p:nvSpPr>
        <p:spPr>
          <a:xfrm>
            <a:off x="7216571" y="8794739"/>
            <a:ext cx="10223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a:t>
            </a:r>
            <a:endParaRPr sz="900">
              <a:latin typeface="Arial"/>
              <a:cs typeface="Arial"/>
            </a:endParaRPr>
          </a:p>
        </p:txBody>
      </p:sp>
      <p:sp>
        <p:nvSpPr>
          <p:cNvPr id="82" name="object 82"/>
          <p:cNvSpPr txBox="1"/>
          <p:nvPr/>
        </p:nvSpPr>
        <p:spPr>
          <a:xfrm>
            <a:off x="1349374" y="469902"/>
            <a:ext cx="6000750" cy="509270"/>
          </a:xfrm>
          <a:prstGeom prst="rect">
            <a:avLst/>
          </a:prstGeom>
        </p:spPr>
        <p:txBody>
          <a:bodyPr wrap="square" lIns="0" tIns="12700" rIns="0" bIns="0" rtlCol="0" vert="horz">
            <a:spAutoFit/>
          </a:bodyPr>
          <a:lstStyle/>
          <a:p>
            <a:pPr marL="53975">
              <a:lnSpc>
                <a:spcPct val="100000"/>
              </a:lnSpc>
              <a:spcBef>
                <a:spcPts val="100"/>
              </a:spcBef>
            </a:pPr>
            <a:r>
              <a:rPr dirty="0" sz="1050" spc="-10" i="1">
                <a:latin typeface="Arial"/>
                <a:cs typeface="Arial"/>
              </a:rPr>
              <a:t># </a:t>
            </a:r>
            <a:r>
              <a:rPr dirty="0" sz="1050" spc="-55" i="1">
                <a:latin typeface="Arial"/>
                <a:cs typeface="Arial"/>
              </a:rPr>
              <a:t>Read </a:t>
            </a:r>
            <a:r>
              <a:rPr dirty="0" sz="1050" spc="50" i="1">
                <a:latin typeface="Arial"/>
                <a:cs typeface="Arial"/>
              </a:rPr>
              <a:t>csv </a:t>
            </a:r>
            <a:r>
              <a:rPr dirty="0" sz="1050" spc="240" i="1">
                <a:latin typeface="Arial"/>
                <a:cs typeface="Arial"/>
              </a:rPr>
              <a:t>file </a:t>
            </a:r>
            <a:r>
              <a:rPr dirty="0" sz="1050" spc="110" i="1">
                <a:latin typeface="Arial"/>
                <a:cs typeface="Arial"/>
              </a:rPr>
              <a:t>with </a:t>
            </a:r>
            <a:r>
              <a:rPr dirty="0" sz="1050" spc="100" i="1">
                <a:latin typeface="Arial"/>
                <a:cs typeface="Arial"/>
              </a:rPr>
              <a:t>clustered </a:t>
            </a:r>
            <a:r>
              <a:rPr dirty="0" sz="1050" spc="40" i="1">
                <a:latin typeface="Arial"/>
                <a:cs typeface="Arial"/>
              </a:rPr>
              <a:t>neighborhoods </a:t>
            </a:r>
            <a:r>
              <a:rPr dirty="0" sz="1050" spc="110" i="1">
                <a:latin typeface="Arial"/>
                <a:cs typeface="Arial"/>
              </a:rPr>
              <a:t>with</a:t>
            </a:r>
            <a:r>
              <a:rPr dirty="0" sz="1050" spc="195" i="1">
                <a:latin typeface="Arial"/>
                <a:cs typeface="Arial"/>
              </a:rPr>
              <a:t> </a:t>
            </a:r>
            <a:r>
              <a:rPr dirty="0" sz="1050" spc="35" i="1">
                <a:latin typeface="Arial"/>
                <a:cs typeface="Arial"/>
              </a:rPr>
              <a:t>geodata</a:t>
            </a:r>
            <a:endParaRPr sz="1050">
              <a:latin typeface="Arial"/>
              <a:cs typeface="Arial"/>
            </a:endParaRPr>
          </a:p>
          <a:p>
            <a:pPr marL="53975" marR="635">
              <a:lnSpc>
                <a:spcPct val="101200"/>
              </a:lnSpc>
              <a:tabLst>
                <a:tab pos="1226820" algn="l"/>
              </a:tabLst>
            </a:pPr>
            <a:r>
              <a:rPr dirty="0" sz="1050" spc="35">
                <a:latin typeface="Arial"/>
                <a:cs typeface="Arial"/>
              </a:rPr>
              <a:t>manhattan_data	</a:t>
            </a:r>
            <a:r>
              <a:rPr dirty="0" sz="1050" spc="-40">
                <a:latin typeface="Arial"/>
                <a:cs typeface="Arial"/>
              </a:rPr>
              <a:t>= </a:t>
            </a:r>
            <a:r>
              <a:rPr dirty="0" sz="1050" spc="60">
                <a:latin typeface="Arial"/>
                <a:cs typeface="Arial"/>
              </a:rPr>
              <a:t>pd.read_csv('C:\Users\MUJ\Documents\Jupyter </a:t>
            </a:r>
            <a:r>
              <a:rPr dirty="0" sz="1050" spc="25">
                <a:latin typeface="Arial"/>
                <a:cs typeface="Arial"/>
              </a:rPr>
              <a:t>Notebooks\my_neighb  </a:t>
            </a:r>
            <a:r>
              <a:rPr dirty="0" sz="1050" spc="55">
                <a:latin typeface="Arial"/>
                <a:cs typeface="Arial"/>
              </a:rPr>
              <a:t>manhattan_data.head()</a:t>
            </a:r>
            <a:endParaRPr sz="1050">
              <a:latin typeface="Arial"/>
              <a:cs typeface="Arial"/>
            </a:endParaRPr>
          </a:p>
        </p:txBody>
      </p:sp>
      <p:sp>
        <p:nvSpPr>
          <p:cNvPr id="83" name="object 83"/>
          <p:cNvSpPr txBox="1"/>
          <p:nvPr/>
        </p:nvSpPr>
        <p:spPr>
          <a:xfrm>
            <a:off x="1349374" y="2927352"/>
            <a:ext cx="6000750" cy="185420"/>
          </a:xfrm>
          <a:prstGeom prst="rect">
            <a:avLst/>
          </a:prstGeom>
        </p:spPr>
        <p:txBody>
          <a:bodyPr wrap="square" lIns="0" tIns="12700" rIns="0" bIns="0" rtlCol="0" vert="horz">
            <a:spAutoFit/>
          </a:bodyPr>
          <a:lstStyle/>
          <a:p>
            <a:pPr marL="53975">
              <a:lnSpc>
                <a:spcPct val="100000"/>
              </a:lnSpc>
              <a:spcBef>
                <a:spcPts val="100"/>
              </a:spcBef>
            </a:pPr>
            <a:r>
              <a:rPr dirty="0" sz="1050" spc="100">
                <a:latin typeface="Arial"/>
                <a:cs typeface="Arial"/>
              </a:rPr>
              <a:t>manhattan_data.tail()</a:t>
            </a:r>
            <a:endParaRPr sz="1050">
              <a:latin typeface="Arial"/>
              <a:cs typeface="Arial"/>
            </a:endParaRPr>
          </a:p>
        </p:txBody>
      </p:sp>
      <p:sp>
        <p:nvSpPr>
          <p:cNvPr id="84" name="object 84"/>
          <p:cNvSpPr txBox="1"/>
          <p:nvPr/>
        </p:nvSpPr>
        <p:spPr>
          <a:xfrm>
            <a:off x="1349374" y="5575289"/>
            <a:ext cx="6000750" cy="347345"/>
          </a:xfrm>
          <a:prstGeom prst="rect">
            <a:avLst/>
          </a:prstGeom>
        </p:spPr>
        <p:txBody>
          <a:bodyPr wrap="square" lIns="0" tIns="10795" rIns="0" bIns="0" rtlCol="0" vert="horz">
            <a:spAutoFit/>
          </a:bodyPr>
          <a:lstStyle/>
          <a:p>
            <a:pPr marL="53975" marR="635">
              <a:lnSpc>
                <a:spcPct val="101200"/>
              </a:lnSpc>
              <a:spcBef>
                <a:spcPts val="85"/>
              </a:spcBef>
            </a:pPr>
            <a:r>
              <a:rPr dirty="0" sz="1050" spc="5">
                <a:latin typeface="Arial"/>
                <a:cs typeface="Arial"/>
              </a:rPr>
              <a:t>manhattan_merged </a:t>
            </a:r>
            <a:r>
              <a:rPr dirty="0" sz="1050" spc="-40">
                <a:latin typeface="Arial"/>
                <a:cs typeface="Arial"/>
              </a:rPr>
              <a:t>= </a:t>
            </a:r>
            <a:r>
              <a:rPr dirty="0" sz="1050" spc="60">
                <a:latin typeface="Arial"/>
                <a:cs typeface="Arial"/>
              </a:rPr>
              <a:t>pd.read_csv('C:\Users\MUJ\Documents\Jupyter </a:t>
            </a:r>
            <a:r>
              <a:rPr dirty="0" sz="1050" spc="35">
                <a:latin typeface="Arial"/>
                <a:cs typeface="Arial"/>
              </a:rPr>
              <a:t>Notebooks\merged.c  manhattan_merged.head()</a:t>
            </a:r>
            <a:endParaRPr sz="10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7/13/2019</a:t>
            </a:r>
            <a:endParaRPr sz="800">
              <a:latin typeface="Arial"/>
              <a:cs typeface="Arial"/>
            </a:endParaRPr>
          </a:p>
        </p:txBody>
      </p:sp>
      <p:sp>
        <p:nvSpPr>
          <p:cNvPr id="3" name="object 3"/>
          <p:cNvSpPr txBox="1"/>
          <p:nvPr/>
        </p:nvSpPr>
        <p:spPr>
          <a:xfrm>
            <a:off x="1381174" y="127440"/>
            <a:ext cx="3647440" cy="394970"/>
          </a:xfrm>
          <a:prstGeom prst="rect">
            <a:avLst/>
          </a:prstGeom>
        </p:spPr>
        <p:txBody>
          <a:bodyPr wrap="square" lIns="0" tIns="50165" rIns="0" bIns="0" rtlCol="0" vert="horz">
            <a:spAutoFit/>
          </a:bodyPr>
          <a:lstStyle/>
          <a:p>
            <a:pPr marL="2211070">
              <a:lnSpc>
                <a:spcPct val="100000"/>
              </a:lnSpc>
              <a:spcBef>
                <a:spcPts val="395"/>
              </a:spcBef>
            </a:pPr>
            <a:r>
              <a:rPr dirty="0" sz="800">
                <a:latin typeface="Arial"/>
                <a:cs typeface="Arial"/>
              </a:rPr>
              <a:t>Battle of Neighborhoods</a:t>
            </a:r>
            <a:r>
              <a:rPr dirty="0" sz="800" spc="-90">
                <a:latin typeface="Arial"/>
                <a:cs typeface="Arial"/>
              </a:rPr>
              <a:t> </a:t>
            </a:r>
            <a:r>
              <a:rPr dirty="0" sz="800">
                <a:latin typeface="Arial"/>
                <a:cs typeface="Arial"/>
              </a:rPr>
              <a:t>Report</a:t>
            </a:r>
            <a:endParaRPr sz="800">
              <a:latin typeface="Arial"/>
              <a:cs typeface="Arial"/>
            </a:endParaRPr>
          </a:p>
          <a:p>
            <a:pPr marL="12700">
              <a:lnSpc>
                <a:spcPct val="100000"/>
              </a:lnSpc>
              <a:spcBef>
                <a:spcPts val="390"/>
              </a:spcBef>
            </a:pPr>
            <a:r>
              <a:rPr dirty="0" sz="1050" b="1">
                <a:latin typeface="Arial"/>
                <a:cs typeface="Arial"/>
              </a:rPr>
              <a:t>proceed to examine in more detail in the next</a:t>
            </a:r>
            <a:r>
              <a:rPr dirty="0" sz="1050" spc="-40" b="1">
                <a:latin typeface="Arial"/>
                <a:cs typeface="Arial"/>
              </a:rPr>
              <a:t> </a:t>
            </a:r>
            <a:r>
              <a:rPr dirty="0" sz="1050" b="1">
                <a:latin typeface="Arial"/>
                <a:cs typeface="Arial"/>
              </a:rPr>
              <a:t>cell</a:t>
            </a:r>
            <a:endParaRPr sz="1050">
              <a:latin typeface="Arial"/>
              <a:cs typeface="Arial"/>
            </a:endParaRPr>
          </a:p>
        </p:txBody>
      </p:sp>
      <p:sp>
        <p:nvSpPr>
          <p:cNvPr id="4" name="object 4"/>
          <p:cNvSpPr txBox="1"/>
          <p:nvPr/>
        </p:nvSpPr>
        <p:spPr>
          <a:xfrm>
            <a:off x="688230" y="726973"/>
            <a:ext cx="612140" cy="185420"/>
          </a:xfrm>
          <a:prstGeom prst="rect">
            <a:avLst/>
          </a:prstGeom>
        </p:spPr>
        <p:txBody>
          <a:bodyPr wrap="square" lIns="0" tIns="12700" rIns="0" bIns="0" rtlCol="0" vert="horz">
            <a:spAutoFit/>
          </a:bodyPr>
          <a:lstStyle/>
          <a:p>
            <a:pPr marL="12700">
              <a:lnSpc>
                <a:spcPct val="100000"/>
              </a:lnSpc>
              <a:spcBef>
                <a:spcPts val="100"/>
              </a:spcBef>
            </a:pPr>
            <a:r>
              <a:rPr dirty="0" sz="1050" spc="135">
                <a:latin typeface="Arial"/>
                <a:cs typeface="Arial"/>
              </a:rPr>
              <a:t>In</a:t>
            </a:r>
            <a:r>
              <a:rPr dirty="0" sz="1050" spc="220">
                <a:latin typeface="Arial"/>
                <a:cs typeface="Arial"/>
              </a:rPr>
              <a:t> </a:t>
            </a:r>
            <a:r>
              <a:rPr dirty="0" sz="1050" spc="165">
                <a:latin typeface="Arial"/>
                <a:cs typeface="Arial"/>
              </a:rPr>
              <a:t>[14]:</a:t>
            </a:r>
            <a:endParaRPr sz="1050">
              <a:latin typeface="Arial"/>
              <a:cs typeface="Arial"/>
            </a:endParaRPr>
          </a:p>
        </p:txBody>
      </p:sp>
      <p:sp>
        <p:nvSpPr>
          <p:cNvPr id="5" name="object 5"/>
          <p:cNvSpPr/>
          <p:nvPr/>
        </p:nvSpPr>
        <p:spPr>
          <a:xfrm>
            <a:off x="1344611" y="687285"/>
            <a:ext cx="6010275" cy="457200"/>
          </a:xfrm>
          <a:custGeom>
            <a:avLst/>
            <a:gdLst/>
            <a:ahLst/>
            <a:cxnLst/>
            <a:rect l="l" t="t" r="r" b="b"/>
            <a:pathLst>
              <a:path w="6010275" h="457200">
                <a:moveTo>
                  <a:pt x="0" y="442912"/>
                </a:moveTo>
                <a:lnTo>
                  <a:pt x="0" y="14287"/>
                </a:lnTo>
                <a:lnTo>
                  <a:pt x="0" y="12382"/>
                </a:lnTo>
                <a:lnTo>
                  <a:pt x="361" y="10572"/>
                </a:lnTo>
                <a:lnTo>
                  <a:pt x="1085" y="8858"/>
                </a:lnTo>
                <a:lnTo>
                  <a:pt x="1809" y="7048"/>
                </a:lnTo>
                <a:lnTo>
                  <a:pt x="2847" y="5524"/>
                </a:lnTo>
                <a:lnTo>
                  <a:pt x="12392" y="0"/>
                </a:lnTo>
                <a:lnTo>
                  <a:pt x="14287" y="0"/>
                </a:lnTo>
                <a:lnTo>
                  <a:pt x="5995987" y="0"/>
                </a:lnTo>
                <a:lnTo>
                  <a:pt x="5997882" y="0"/>
                </a:lnTo>
                <a:lnTo>
                  <a:pt x="5999702" y="380"/>
                </a:lnTo>
                <a:lnTo>
                  <a:pt x="6009189" y="8858"/>
                </a:lnTo>
                <a:lnTo>
                  <a:pt x="6009913" y="10572"/>
                </a:lnTo>
                <a:lnTo>
                  <a:pt x="6010275" y="12382"/>
                </a:lnTo>
                <a:lnTo>
                  <a:pt x="6010275" y="14287"/>
                </a:lnTo>
                <a:lnTo>
                  <a:pt x="6010275" y="442912"/>
                </a:lnTo>
                <a:lnTo>
                  <a:pt x="6010275" y="444817"/>
                </a:lnTo>
                <a:lnTo>
                  <a:pt x="6009913" y="446627"/>
                </a:lnTo>
                <a:lnTo>
                  <a:pt x="6009189" y="448341"/>
                </a:lnTo>
                <a:lnTo>
                  <a:pt x="6008465" y="450151"/>
                </a:lnTo>
                <a:lnTo>
                  <a:pt x="6001454" y="456056"/>
                </a:lnTo>
                <a:lnTo>
                  <a:pt x="5999702" y="456819"/>
                </a:lnTo>
                <a:lnTo>
                  <a:pt x="5997882" y="457200"/>
                </a:lnTo>
                <a:lnTo>
                  <a:pt x="5995987" y="457200"/>
                </a:lnTo>
                <a:lnTo>
                  <a:pt x="14287" y="457200"/>
                </a:lnTo>
                <a:lnTo>
                  <a:pt x="12392" y="457200"/>
                </a:lnTo>
                <a:lnTo>
                  <a:pt x="10572" y="456819"/>
                </a:lnTo>
                <a:lnTo>
                  <a:pt x="8820" y="456056"/>
                </a:lnTo>
                <a:lnTo>
                  <a:pt x="7067" y="455390"/>
                </a:lnTo>
                <a:lnTo>
                  <a:pt x="1085" y="448341"/>
                </a:lnTo>
                <a:lnTo>
                  <a:pt x="361" y="446627"/>
                </a:lnTo>
                <a:lnTo>
                  <a:pt x="0" y="444817"/>
                </a:lnTo>
                <a:lnTo>
                  <a:pt x="0" y="442912"/>
                </a:lnTo>
                <a:close/>
              </a:path>
            </a:pathLst>
          </a:custGeom>
          <a:ln w="9525">
            <a:solidFill>
              <a:srgbClr val="CFCFCF"/>
            </a:solidFill>
          </a:ln>
        </p:spPr>
        <p:txBody>
          <a:bodyPr wrap="square" lIns="0" tIns="0" rIns="0" bIns="0" rtlCol="0"/>
          <a:lstStyle/>
          <a:p/>
        </p:txBody>
      </p:sp>
      <p:sp>
        <p:nvSpPr>
          <p:cNvPr id="6" name="object 6"/>
          <p:cNvSpPr txBox="1"/>
          <p:nvPr/>
        </p:nvSpPr>
        <p:spPr>
          <a:xfrm>
            <a:off x="1349374" y="727077"/>
            <a:ext cx="6000750" cy="347345"/>
          </a:xfrm>
          <a:prstGeom prst="rect">
            <a:avLst/>
          </a:prstGeom>
        </p:spPr>
        <p:txBody>
          <a:bodyPr wrap="square" lIns="0" tIns="12700" rIns="0" bIns="0" rtlCol="0" vert="horz">
            <a:spAutoFit/>
          </a:bodyPr>
          <a:lstStyle/>
          <a:p>
            <a:pPr marL="53975">
              <a:lnSpc>
                <a:spcPct val="100000"/>
              </a:lnSpc>
              <a:spcBef>
                <a:spcPts val="100"/>
              </a:spcBef>
            </a:pPr>
            <a:r>
              <a:rPr dirty="0" sz="1050" spc="30" b="1">
                <a:latin typeface="Arial"/>
                <a:cs typeface="Arial"/>
              </a:rPr>
              <a:t>import </a:t>
            </a:r>
            <a:r>
              <a:rPr dirty="0" sz="1050" spc="100">
                <a:latin typeface="Arial"/>
                <a:cs typeface="Arial"/>
              </a:rPr>
              <a:t>matplotlib.cm </a:t>
            </a:r>
            <a:r>
              <a:rPr dirty="0" sz="1050" spc="-10" b="1">
                <a:latin typeface="Arial"/>
                <a:cs typeface="Arial"/>
              </a:rPr>
              <a:t>as</a:t>
            </a:r>
            <a:r>
              <a:rPr dirty="0" sz="1050" spc="-5" b="1">
                <a:latin typeface="Arial"/>
                <a:cs typeface="Arial"/>
              </a:rPr>
              <a:t> </a:t>
            </a:r>
            <a:r>
              <a:rPr dirty="0" sz="1050" spc="-125">
                <a:latin typeface="Arial"/>
                <a:cs typeface="Arial"/>
              </a:rPr>
              <a:t>cm</a:t>
            </a:r>
            <a:endParaRPr sz="1050">
              <a:latin typeface="Arial"/>
              <a:cs typeface="Arial"/>
            </a:endParaRPr>
          </a:p>
          <a:p>
            <a:pPr marL="53975">
              <a:lnSpc>
                <a:spcPct val="100000"/>
              </a:lnSpc>
              <a:spcBef>
                <a:spcPts val="15"/>
              </a:spcBef>
            </a:pPr>
            <a:r>
              <a:rPr dirty="0" sz="1050" spc="30" b="1">
                <a:latin typeface="Arial"/>
                <a:cs typeface="Arial"/>
              </a:rPr>
              <a:t>import </a:t>
            </a:r>
            <a:r>
              <a:rPr dirty="0" sz="1050" spc="130">
                <a:latin typeface="Arial"/>
                <a:cs typeface="Arial"/>
              </a:rPr>
              <a:t>matplotlib.colors </a:t>
            </a:r>
            <a:r>
              <a:rPr dirty="0" sz="1050" spc="-10" b="1">
                <a:latin typeface="Arial"/>
                <a:cs typeface="Arial"/>
              </a:rPr>
              <a:t>as</a:t>
            </a:r>
            <a:r>
              <a:rPr dirty="0" sz="1050" spc="-65" b="1">
                <a:latin typeface="Arial"/>
                <a:cs typeface="Arial"/>
              </a:rPr>
              <a:t> </a:t>
            </a:r>
            <a:r>
              <a:rPr dirty="0" sz="1050" spc="110">
                <a:latin typeface="Arial"/>
                <a:cs typeface="Arial"/>
              </a:rPr>
              <a:t>colors</a:t>
            </a:r>
            <a:endParaRPr sz="1050">
              <a:latin typeface="Arial"/>
              <a:cs typeface="Arial"/>
            </a:endParaRPr>
          </a:p>
        </p:txBody>
      </p:sp>
      <p:sp>
        <p:nvSpPr>
          <p:cNvPr id="7" name="object 7"/>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localhost:8888/notebooks/Documents/Jupyter Notebooks/Battle of Neighborhoods</a:t>
            </a:r>
            <a:r>
              <a:rPr dirty="0" spc="-90"/>
              <a:t> </a:t>
            </a:r>
            <a:r>
              <a:rPr dirty="0"/>
              <a:t>Report.ipynb</a:t>
            </a:r>
          </a:p>
        </p:txBody>
      </p:sp>
      <p:sp>
        <p:nvSpPr>
          <p:cNvPr id="8" name="object 8"/>
          <p:cNvSpPr txBox="1">
            <a:spLocks noGrp="1"/>
          </p:cNvSpPr>
          <p:nvPr>
            <p:ph type="sldNum" idx="7" sz="quarter"/>
          </p:nvPr>
        </p:nvSpPr>
        <p:spPr>
          <a:prstGeom prst="rect"/>
        </p:spPr>
        <p:txBody>
          <a:bodyPr wrap="square" lIns="0" tIns="3175" rIns="0" bIns="0" rtlCol="0" vert="horz">
            <a:spAutoFit/>
          </a:bodyPr>
          <a:lstStyle/>
          <a:p>
            <a:pPr marL="25400">
              <a:lnSpc>
                <a:spcPct val="100000"/>
              </a:lnSpc>
              <a:spcBef>
                <a:spcPts val="25"/>
              </a:spcBef>
            </a:pPr>
            <a:fld id="{81D60167-4931-47E6-BA6A-407CBD079E47}" type="slidenum">
              <a:rPr dirty="0"/>
              <a:t>10</a:t>
            </a:fld>
            <a:r>
              <a:rPr dirty="0" spc="-5"/>
              <a:t>/</a:t>
            </a:r>
            <a:r>
              <a:rPr dirty="0"/>
              <a:t>28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2019-07-12T19:20:11Z</dcterms:created>
  <dcterms:modified xsi:type="dcterms:W3CDTF">2019-07-12T19:20:11Z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2019-07-12T00:00:00Z</vt:filetime>
  </property>
  <property fmtid="{D5CDD505-2E9C-101B-9397-08002B2CF9AE}" pid="3" name="Creator">
    <vt:lpwstr>Mozilla/5.0 (Windows NT 10.0; Win64; x64) AppleWebKit/537.36 (KHTML, like Gecko) Chrome/75.0.3770.100 Safari/537.36</vt:lpwstr>
  </property>
  <property fmtid="{D5CDD505-2E9C-101B-9397-08002B2CF9AE}" pid="4" name="LastSaved">
    <vt:filetime>2019-07-12T00:00:00Z</vt:filetime>
  </property>
</Properties>
</file>