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2" r:id="rId6"/>
    <p:sldId id="264" r:id="rId7"/>
    <p:sldId id="263" r:id="rId8"/>
    <p:sldId id="265" r:id="rId9"/>
    <p:sldId id="266" r:id="rId10"/>
    <p:sldId id="267" r:id="rId11"/>
    <p:sldId id="269" r:id="rId12"/>
    <p:sldId id="268" r:id="rId13"/>
    <p:sldId id="270" r:id="rId14"/>
    <p:sldId id="273" r:id="rId15"/>
    <p:sldId id="271" r:id="rId16"/>
    <p:sldId id="274" r:id="rId17"/>
    <p:sldId id="281" r:id="rId18"/>
    <p:sldId id="275" r:id="rId19"/>
    <p:sldId id="277" r:id="rId20"/>
    <p:sldId id="276" r:id="rId21"/>
    <p:sldId id="282" r:id="rId22"/>
    <p:sldId id="283" r:id="rId23"/>
    <p:sldId id="284" r:id="rId24"/>
    <p:sldId id="278" r:id="rId25"/>
    <p:sldId id="279" r:id="rId26"/>
    <p:sldId id="280" r:id="rId27"/>
    <p:sldId id="286"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4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4" autoAdjust="0"/>
    <p:restoredTop sz="94660"/>
  </p:normalViewPr>
  <p:slideViewPr>
    <p:cSldViewPr snapToGrid="0">
      <p:cViewPr varScale="1">
        <p:scale>
          <a:sx n="74" d="100"/>
          <a:sy n="74" d="100"/>
        </p:scale>
        <p:origin x="21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18FF-BC1E-4E04-BD59-3710A73CCA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CCF053-5255-432A-A553-4DDEAD00F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9CDCA6-03B3-404F-9816-5381117D73D4}"/>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5" name="Footer Placeholder 4">
            <a:extLst>
              <a:ext uri="{FF2B5EF4-FFF2-40B4-BE49-F238E27FC236}">
                <a16:creationId xmlns:a16="http://schemas.microsoft.com/office/drawing/2014/main" id="{DE1793C2-6AF0-4EA0-A8B8-DDB454CAC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AA8AB-72D9-4860-99FC-9BD8CEF865EF}"/>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180640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6F4A-C528-443E-955E-9172E4D1E8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791BD-D164-445B-9A36-C855A7C58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B53A-5043-4197-9E29-CCAD56CBB8F0}"/>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5" name="Footer Placeholder 4">
            <a:extLst>
              <a:ext uri="{FF2B5EF4-FFF2-40B4-BE49-F238E27FC236}">
                <a16:creationId xmlns:a16="http://schemas.microsoft.com/office/drawing/2014/main" id="{C7A86E34-B5F8-406A-AEBF-534A0D38D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4FB5D-ABF3-4015-8451-19EB4ABFA384}"/>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402727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5487B-F888-4254-933D-A396054EE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844664-5AFA-4859-8CEB-028A7AC90E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DAA0BA-10F7-4791-ACA5-A611586B4B7D}"/>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5" name="Footer Placeholder 4">
            <a:extLst>
              <a:ext uri="{FF2B5EF4-FFF2-40B4-BE49-F238E27FC236}">
                <a16:creationId xmlns:a16="http://schemas.microsoft.com/office/drawing/2014/main" id="{363ABC71-60F5-41EF-9787-4DA3EC8B7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70B68-14F4-49CC-9C80-BC0713504399}"/>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57820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E0CE-F96A-405A-A4B0-C0D81F200A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F30D79-4A04-4B67-B1AE-FFA6CD455A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AB8EE-63E4-4540-AD92-F949E7CA36C2}"/>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5" name="Footer Placeholder 4">
            <a:extLst>
              <a:ext uri="{FF2B5EF4-FFF2-40B4-BE49-F238E27FC236}">
                <a16:creationId xmlns:a16="http://schemas.microsoft.com/office/drawing/2014/main" id="{7489A0F8-19C7-4A6D-91A2-9C101D59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E2AB9-606B-48D6-ABC0-51A842C654B6}"/>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224549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3C8F-CD0D-4462-AE08-0522D0A2CD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0164DB-7332-4B2E-82CC-8D595EB50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FDAAB7-42BA-4FFE-A268-93C3A2E90AB5}"/>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5" name="Footer Placeholder 4">
            <a:extLst>
              <a:ext uri="{FF2B5EF4-FFF2-40B4-BE49-F238E27FC236}">
                <a16:creationId xmlns:a16="http://schemas.microsoft.com/office/drawing/2014/main" id="{C6DA4169-4406-4DB5-81B5-C4BECE775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047A6-3F71-479E-9EE4-9F99B1087B7F}"/>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150799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8D9D-B825-45C1-8F22-1146EAD56F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69AC9E-086E-48ED-9D9D-1BFE664AE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A28F56-3F11-41D6-86C0-B074C5D2E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D4352A-346D-4444-8F7C-D74B34410F39}"/>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6" name="Footer Placeholder 5">
            <a:extLst>
              <a:ext uri="{FF2B5EF4-FFF2-40B4-BE49-F238E27FC236}">
                <a16:creationId xmlns:a16="http://schemas.microsoft.com/office/drawing/2014/main" id="{9E3D616E-E744-41A3-A2FA-0CB27A105D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2D4E1E-1620-411F-8F9B-725C565AFFB7}"/>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3017428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79F-1C23-4C94-95E5-CE390F339A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5379D-B826-482D-B7E2-9574D4208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BDD14-3CAB-47FC-812B-B0360A1B6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C3CEC2-AF32-4D2C-986F-843AE0BA1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A1F1C7-10A7-432C-B000-12358811E1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1E3C13-B8BC-4F0B-97A6-18367B290FB1}"/>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8" name="Footer Placeholder 7">
            <a:extLst>
              <a:ext uri="{FF2B5EF4-FFF2-40B4-BE49-F238E27FC236}">
                <a16:creationId xmlns:a16="http://schemas.microsoft.com/office/drawing/2014/main" id="{FCCFFAF8-6B66-4760-ADFC-55DC16F30F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44EA23-9CFE-400E-8E53-2E75758E356F}"/>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406087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6FB8-3DA0-4427-82DD-3A364DCAB5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BE2316-DB33-4DEF-9EE8-8F39D3E5DCD2}"/>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4" name="Footer Placeholder 3">
            <a:extLst>
              <a:ext uri="{FF2B5EF4-FFF2-40B4-BE49-F238E27FC236}">
                <a16:creationId xmlns:a16="http://schemas.microsoft.com/office/drawing/2014/main" id="{846E9DB0-BF87-4269-9695-8C6B74EDDF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1346D9-561D-43C8-A04F-3B577B44843F}"/>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99237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6B287-67BE-427F-AA06-E9C536A79488}"/>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3" name="Footer Placeholder 2">
            <a:extLst>
              <a:ext uri="{FF2B5EF4-FFF2-40B4-BE49-F238E27FC236}">
                <a16:creationId xmlns:a16="http://schemas.microsoft.com/office/drawing/2014/main" id="{ACE40641-0C55-497F-9F43-E9F56019AC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983412-C5A9-4072-938A-48E7D2745CB0}"/>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63166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534E-0EC6-4F32-BBB8-21402D9F6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1B1169-420E-469E-A2A9-72FD05128A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2918B3-203B-47E3-A437-85C5797AE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CD8FA-C08B-4562-8E05-23CAC989930C}"/>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6" name="Footer Placeholder 5">
            <a:extLst>
              <a:ext uri="{FF2B5EF4-FFF2-40B4-BE49-F238E27FC236}">
                <a16:creationId xmlns:a16="http://schemas.microsoft.com/office/drawing/2014/main" id="{88097648-CD47-4530-92AA-5DD46899D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43CDD7-358D-42F5-B27A-98E83883E91E}"/>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12346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835-4D69-419E-B661-24F9F086B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85E3B2-19A9-45CE-927C-3879B6A42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6FB41C-F34B-43A4-B41F-AED7C5FFE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9781C-1ADE-4A0B-B822-800B44591372}"/>
              </a:ext>
            </a:extLst>
          </p:cNvPr>
          <p:cNvSpPr>
            <a:spLocks noGrp="1"/>
          </p:cNvSpPr>
          <p:nvPr>
            <p:ph type="dt" sz="half" idx="10"/>
          </p:nvPr>
        </p:nvSpPr>
        <p:spPr/>
        <p:txBody>
          <a:bodyPr/>
          <a:lstStyle/>
          <a:p>
            <a:fld id="{774F2F34-2E35-47C5-B038-056024B2725D}" type="datetimeFigureOut">
              <a:rPr lang="en-IN" smtClean="0"/>
              <a:pPr/>
              <a:t>10-01-2020</a:t>
            </a:fld>
            <a:endParaRPr lang="en-IN"/>
          </a:p>
        </p:txBody>
      </p:sp>
      <p:sp>
        <p:nvSpPr>
          <p:cNvPr id="6" name="Footer Placeholder 5">
            <a:extLst>
              <a:ext uri="{FF2B5EF4-FFF2-40B4-BE49-F238E27FC236}">
                <a16:creationId xmlns:a16="http://schemas.microsoft.com/office/drawing/2014/main" id="{1662ACCB-A754-44AD-833A-FD3567F8AB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F7F0C-C746-4A2B-AA2A-40D126F2DC19}"/>
              </a:ext>
            </a:extLst>
          </p:cNvPr>
          <p:cNvSpPr>
            <a:spLocks noGrp="1"/>
          </p:cNvSpPr>
          <p:nvPr>
            <p:ph type="sldNum" sz="quarter" idx="12"/>
          </p:nvPr>
        </p:nvSpPr>
        <p:spPr/>
        <p:txBody>
          <a:bodyPr/>
          <a:lstStyle/>
          <a:p>
            <a:fld id="{89E9586F-5CCE-4348-872D-AB512FF00240}" type="slidenum">
              <a:rPr lang="en-IN" smtClean="0"/>
              <a:pPr/>
              <a:t>‹#›</a:t>
            </a:fld>
            <a:endParaRPr lang="en-IN"/>
          </a:p>
        </p:txBody>
      </p:sp>
    </p:spTree>
    <p:extLst>
      <p:ext uri="{BB962C8B-B14F-4D97-AF65-F5344CB8AC3E}">
        <p14:creationId xmlns:p14="http://schemas.microsoft.com/office/powerpoint/2010/main" val="84409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177E5-7614-458C-9891-E51A45DF8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469F98-0DED-4DE7-8CC6-1C237CC78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45F5A-43B9-4C6B-BB0F-CDE489097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F2F34-2E35-47C5-B038-056024B2725D}" type="datetimeFigureOut">
              <a:rPr lang="en-IN" smtClean="0"/>
              <a:pPr/>
              <a:t>10-01-2020</a:t>
            </a:fld>
            <a:endParaRPr lang="en-IN"/>
          </a:p>
        </p:txBody>
      </p:sp>
      <p:sp>
        <p:nvSpPr>
          <p:cNvPr id="5" name="Footer Placeholder 4">
            <a:extLst>
              <a:ext uri="{FF2B5EF4-FFF2-40B4-BE49-F238E27FC236}">
                <a16:creationId xmlns:a16="http://schemas.microsoft.com/office/drawing/2014/main" id="{9E08B45B-6BEA-4818-91A2-B321FC908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8E46EA-78DF-4CFF-8C65-D8EE4572F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9586F-5CCE-4348-872D-AB512FF00240}" type="slidenum">
              <a:rPr lang="en-IN" smtClean="0"/>
              <a:pPr/>
              <a:t>‹#›</a:t>
            </a:fld>
            <a:endParaRPr lang="en-IN"/>
          </a:p>
        </p:txBody>
      </p:sp>
    </p:spTree>
    <p:extLst>
      <p:ext uri="{BB962C8B-B14F-4D97-AF65-F5344CB8AC3E}">
        <p14:creationId xmlns:p14="http://schemas.microsoft.com/office/powerpoint/2010/main" val="15098079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fi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FA6B-F8C3-47E1-BAAC-D926104654CF}"/>
              </a:ext>
            </a:extLst>
          </p:cNvPr>
          <p:cNvSpPr>
            <a:spLocks noGrp="1"/>
          </p:cNvSpPr>
          <p:nvPr>
            <p:ph type="ctrTitle"/>
          </p:nvPr>
        </p:nvSpPr>
        <p:spPr>
          <a:xfrm>
            <a:off x="605307" y="502277"/>
            <a:ext cx="10908406" cy="1558343"/>
          </a:xfrm>
        </p:spPr>
        <p:txBody>
          <a:bodyPr>
            <a:noAutofit/>
          </a:bodyPr>
          <a:lstStyle/>
          <a:p>
            <a:r>
              <a:rPr lang="en-IN" sz="4400" dirty="0">
                <a:solidFill>
                  <a:schemeClr val="accent6">
                    <a:lumMod val="50000"/>
                  </a:schemeClr>
                </a:solidFill>
                <a:latin typeface="Times New Roman" panose="02020603050405020304" pitchFamily="18" charset="0"/>
                <a:cs typeface="Times New Roman" panose="02020603050405020304" pitchFamily="18" charset="0"/>
              </a:rPr>
              <a:t>Detection of pests in Agriculture by using Image Processing and IoT.</a:t>
            </a:r>
          </a:p>
        </p:txBody>
      </p:sp>
      <p:sp>
        <p:nvSpPr>
          <p:cNvPr id="3" name="Subtitle 2">
            <a:extLst>
              <a:ext uri="{FF2B5EF4-FFF2-40B4-BE49-F238E27FC236}">
                <a16:creationId xmlns:a16="http://schemas.microsoft.com/office/drawing/2014/main" id="{F323F9E7-87A0-4011-8115-8698BDC127EA}"/>
              </a:ext>
            </a:extLst>
          </p:cNvPr>
          <p:cNvSpPr>
            <a:spLocks noGrp="1"/>
          </p:cNvSpPr>
          <p:nvPr>
            <p:ph type="subTitle" idx="1"/>
          </p:nvPr>
        </p:nvSpPr>
        <p:spPr>
          <a:xfrm>
            <a:off x="605307" y="2640169"/>
            <a:ext cx="10908406" cy="3618963"/>
          </a:xfrm>
        </p:spPr>
        <p:txBody>
          <a:bodyPr/>
          <a:lstStyle/>
          <a:p>
            <a:pPr algn="r"/>
            <a:endParaRPr lang="en-IN" dirty="0"/>
          </a:p>
          <a:p>
            <a:pPr algn="r"/>
            <a:endParaRPr lang="en-IN" dirty="0"/>
          </a:p>
          <a:p>
            <a:pPr algn="r"/>
            <a:endParaRPr lang="en-IN" dirty="0"/>
          </a:p>
          <a:p>
            <a:pPr algn="r"/>
            <a:r>
              <a:rPr lang="en-IN" sz="2800" dirty="0">
                <a:latin typeface="Times New Roman" panose="02020603050405020304" pitchFamily="18" charset="0"/>
                <a:cs typeface="Times New Roman" panose="02020603050405020304" pitchFamily="18" charset="0"/>
              </a:rPr>
              <a:t>Presented by: Samreen Begum</a:t>
            </a:r>
          </a:p>
          <a:p>
            <a:pPr algn="r"/>
            <a:r>
              <a:rPr lang="en-IN" sz="2800" dirty="0">
                <a:latin typeface="Times New Roman" panose="02020603050405020304" pitchFamily="18" charset="0"/>
                <a:cs typeface="Times New Roman" panose="02020603050405020304" pitchFamily="18" charset="0"/>
              </a:rPr>
              <a:t>Roll no:19311D5807</a:t>
            </a:r>
          </a:p>
          <a:p>
            <a:pPr algn="r"/>
            <a:r>
              <a:rPr lang="en-IN" sz="2800" dirty="0">
                <a:latin typeface="Times New Roman" panose="02020603050405020304" pitchFamily="18" charset="0"/>
                <a:cs typeface="Times New Roman" panose="02020603050405020304" pitchFamily="18" charset="0"/>
              </a:rPr>
              <a:t>Guided by: Dr. H. Balaji</a:t>
            </a:r>
          </a:p>
        </p:txBody>
      </p:sp>
      <p:pic>
        <p:nvPicPr>
          <p:cNvPr id="5" name="Picture 4">
            <a:extLst>
              <a:ext uri="{FF2B5EF4-FFF2-40B4-BE49-F238E27FC236}">
                <a16:creationId xmlns:a16="http://schemas.microsoft.com/office/drawing/2014/main" id="{711416FA-BCCF-4DBE-A34A-6B7AB9279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95" y="2640169"/>
            <a:ext cx="4185634" cy="3522372"/>
          </a:xfrm>
          <a:prstGeom prst="rect">
            <a:avLst/>
          </a:prstGeom>
          <a:ln>
            <a:noFill/>
          </a:ln>
          <a:effectLst>
            <a:softEdge rad="112500"/>
          </a:effectLst>
        </p:spPr>
      </p:pic>
    </p:spTree>
    <p:extLst>
      <p:ext uri="{BB962C8B-B14F-4D97-AF65-F5344CB8AC3E}">
        <p14:creationId xmlns:p14="http://schemas.microsoft.com/office/powerpoint/2010/main" val="142759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0448"/>
            <a:ext cx="10515600" cy="650928"/>
          </a:xfrm>
        </p:spPr>
        <p:txBody>
          <a:bodyPr>
            <a:normAutofit/>
          </a:bodyPr>
          <a:lstStyle/>
          <a:p>
            <a:pPr algn="ctr"/>
            <a:r>
              <a:rPr lang="en-US" sz="3200" u="sng" dirty="0">
                <a:solidFill>
                  <a:schemeClr val="accent6">
                    <a:lumMod val="50000"/>
                  </a:schemeClr>
                </a:solidFill>
                <a:latin typeface="Times New Roman" pitchFamily="18" charset="0"/>
                <a:cs typeface="Times New Roman" pitchFamily="18" charset="0"/>
              </a:rPr>
              <a:t>Proposed System</a:t>
            </a:r>
          </a:p>
        </p:txBody>
      </p:sp>
      <p:sp>
        <p:nvSpPr>
          <p:cNvPr id="3" name="Text Placeholder 2"/>
          <p:cNvSpPr>
            <a:spLocks noGrp="1"/>
          </p:cNvSpPr>
          <p:nvPr>
            <p:ph type="body" idx="1"/>
          </p:nvPr>
        </p:nvSpPr>
        <p:spPr>
          <a:xfrm>
            <a:off x="831850" y="1379349"/>
            <a:ext cx="10515600" cy="4710301"/>
          </a:xfrm>
        </p:spPr>
        <p:txBody>
          <a:bodyPr>
            <a:normAutofit/>
          </a:bodyPr>
          <a:lstStyle/>
          <a:p>
            <a:pPr algn="just">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The disease detection in plants plays an important role in agriculture field, as having disease in plants are quite natural. </a:t>
            </a:r>
          </a:p>
          <a:p>
            <a:pPr algn="just">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If proper care is not taken in this area then it causes serious effects on plants and due to which respective product quality, quantity or productivity is affected.</a:t>
            </a:r>
          </a:p>
          <a:p>
            <a:pPr algn="just">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Usually, the diseases or its symptoms such as colored spots or streaks can be seen on the leaves or on the stem of the plants.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530938" y="-865115"/>
            <a:ext cx="45719" cy="45719"/>
          </a:xfrm>
        </p:spPr>
        <p:txBody>
          <a:bodyPr>
            <a:normAutofit fontScale="90000"/>
          </a:bodyPr>
          <a:lstStyle/>
          <a:p>
            <a:endParaRPr lang="en-US" sz="800" dirty="0"/>
          </a:p>
        </p:txBody>
      </p:sp>
      <p:pic>
        <p:nvPicPr>
          <p:cNvPr id="3" name="Picture 2" descr="image4.jpg"/>
          <p:cNvPicPr>
            <a:picLocks noChangeAspect="1"/>
          </p:cNvPicPr>
          <p:nvPr/>
        </p:nvPicPr>
        <p:blipFill>
          <a:blip r:embed="rId2"/>
          <a:stretch>
            <a:fillRect/>
          </a:stretch>
        </p:blipFill>
        <p:spPr>
          <a:xfrm>
            <a:off x="819398" y="0"/>
            <a:ext cx="9571512" cy="64958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166255"/>
            <a:ext cx="10688782" cy="5869631"/>
          </a:xfrm>
        </p:spPr>
        <p:txBody>
          <a:bodyPr>
            <a:normAutofit fontScale="90000"/>
          </a:bodyPr>
          <a:lstStyle/>
          <a:p>
            <a:pPr marL="457200" indent="-457200" algn="just">
              <a:lnSpc>
                <a:spcPct val="150000"/>
              </a:lnSpc>
              <a:buFont typeface="Arial" pitchFamily="34" charset="0"/>
              <a:buChar char="•"/>
            </a:pPr>
            <a:r>
              <a:rPr lang="en-US" sz="2700" dirty="0">
                <a:solidFill>
                  <a:schemeClr val="tx1">
                    <a:lumMod val="95000"/>
                    <a:lumOff val="5000"/>
                  </a:schemeClr>
                </a:solidFill>
                <a:latin typeface="Times New Roman" pitchFamily="18" charset="0"/>
                <a:cs typeface="Times New Roman" pitchFamily="18" charset="0"/>
              </a:rPr>
              <a:t> In plants, most of the leaf diseases are caused by fungi, bacteria, and viruses. The disease caused due to these organisms is characterized by different visual symptoms that could be observed in the leaves or stem of a plant.</a:t>
            </a:r>
            <a:br>
              <a:rPr lang="en-US" sz="2700" dirty="0">
                <a:solidFill>
                  <a:schemeClr val="tx1">
                    <a:lumMod val="95000"/>
                    <a:lumOff val="5000"/>
                  </a:schemeClr>
                </a:solidFill>
                <a:latin typeface="Times New Roman" pitchFamily="18" charset="0"/>
                <a:cs typeface="Times New Roman" pitchFamily="18" charset="0"/>
              </a:rPr>
            </a:br>
            <a:r>
              <a:rPr lang="en-US" sz="2700" dirty="0">
                <a:solidFill>
                  <a:schemeClr val="tx1">
                    <a:lumMod val="95000"/>
                    <a:lumOff val="5000"/>
                  </a:schemeClr>
                </a:solidFill>
                <a:latin typeface="Times New Roman" pitchFamily="18" charset="0"/>
                <a:cs typeface="Times New Roman" pitchFamily="18" charset="0"/>
              </a:rPr>
              <a:t> By  using Thresholding algorithm and K-Means clustering algorithm ,we can detect the plant  disease  by considering the values based on healthy plant and dead plant and this can be achieved for multivariate purpose.</a:t>
            </a:r>
            <a:br>
              <a:rPr lang="en-US" sz="2400" dirty="0">
                <a:solidFill>
                  <a:schemeClr val="tx1">
                    <a:lumMod val="95000"/>
                    <a:lumOff val="5000"/>
                  </a:schemeClr>
                </a:solidFill>
                <a:latin typeface="Times New Roman" pitchFamily="18" charset="0"/>
                <a:cs typeface="Times New Roman" pitchFamily="18" charset="0"/>
              </a:rPr>
            </a:br>
            <a:br>
              <a:rPr lang="en-US" sz="2400" dirty="0">
                <a:solidFill>
                  <a:schemeClr val="tx1">
                    <a:lumMod val="95000"/>
                    <a:lumOff val="5000"/>
                  </a:schemeClr>
                </a:solidFill>
                <a:latin typeface="Times New Roman" pitchFamily="18" charset="0"/>
                <a:cs typeface="Times New Roman" pitchFamily="18" charset="0"/>
              </a:rPr>
            </a:br>
            <a:br>
              <a:rPr lang="en-US" sz="2400" dirty="0">
                <a:solidFill>
                  <a:schemeClr val="tx1">
                    <a:lumMod val="95000"/>
                    <a:lumOff val="5000"/>
                  </a:schemeClr>
                </a:solidFill>
                <a:latin typeface="Times New Roman" pitchFamily="18" charset="0"/>
                <a:cs typeface="Times New Roman" pitchFamily="18" charset="0"/>
              </a:rPr>
            </a:br>
            <a:endParaRPr lang="en-US" sz="2400" dirty="0"/>
          </a:p>
        </p:txBody>
      </p:sp>
      <p:pic>
        <p:nvPicPr>
          <p:cNvPr id="3" name="Picture 2" descr="images6.jpg"/>
          <p:cNvPicPr>
            <a:picLocks noChangeAspect="1"/>
          </p:cNvPicPr>
          <p:nvPr/>
        </p:nvPicPr>
        <p:blipFill>
          <a:blip r:embed="rId2"/>
          <a:stretch>
            <a:fillRect/>
          </a:stretch>
        </p:blipFill>
        <p:spPr>
          <a:xfrm>
            <a:off x="1805049" y="3598223"/>
            <a:ext cx="8722075" cy="29332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8179"/>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400" dirty="0">
                <a:latin typeface="Times New Roman" pitchFamily="18" charset="0"/>
                <a:cs typeface="Times New Roman" pitchFamily="18" charset="0"/>
              </a:rPr>
              <a:t>Fig 3: Classification of diseases in plants</a:t>
            </a:r>
            <a:endParaRPr lang="en-US" dirty="0"/>
          </a:p>
        </p:txBody>
      </p:sp>
      <p:pic>
        <p:nvPicPr>
          <p:cNvPr id="3" name="Picture 2" descr="images7.png"/>
          <p:cNvPicPr>
            <a:picLocks noChangeAspect="1"/>
          </p:cNvPicPr>
          <p:nvPr/>
        </p:nvPicPr>
        <p:blipFill>
          <a:blip r:embed="rId2"/>
          <a:stretch>
            <a:fillRect/>
          </a:stretch>
        </p:blipFill>
        <p:spPr>
          <a:xfrm>
            <a:off x="2864902" y="522514"/>
            <a:ext cx="6765985" cy="52448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122725" cy="4634387"/>
          </a:xfrm>
        </p:spPr>
        <p:txBody>
          <a:bodyPr>
            <a:normAutofit/>
          </a:bodyPr>
          <a:lstStyle/>
          <a:p>
            <a:pPr algn="just">
              <a:buFont typeface="Arial" pitchFamily="34" charset="0"/>
              <a:buChar char="•"/>
            </a:pPr>
            <a:r>
              <a:rPr lang="en-US" sz="2700" dirty="0">
                <a:latin typeface="Times New Roman" pitchFamily="18" charset="0"/>
                <a:cs typeface="Times New Roman" pitchFamily="18" charset="0"/>
              </a:rPr>
              <a:t>Drones are used not only in crop and field research, but also in speed planting and plant nutrients shooting in the soil.</a:t>
            </a:r>
            <a:br>
              <a:rPr lang="en-US" sz="2700" dirty="0">
                <a:latin typeface="Times New Roman" pitchFamily="18" charset="0"/>
                <a:cs typeface="Times New Roman" pitchFamily="18" charset="0"/>
              </a:rPr>
            </a:b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drones can identify which parts of the land are dry and thereby assessing an irrigation plan becomes easier. </a:t>
            </a:r>
            <a:endParaRPr lang="en-US" sz="2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49382"/>
            <a:ext cx="10515600" cy="1033153"/>
          </a:xfrm>
        </p:spPr>
        <p:txBody>
          <a:bodyPr>
            <a:normAutofit/>
          </a:bodyPr>
          <a:lstStyle/>
          <a:p>
            <a:pPr algn="ctr"/>
            <a:r>
              <a:rPr lang="en-US" sz="2800" u="sng" dirty="0">
                <a:solidFill>
                  <a:schemeClr val="accent6">
                    <a:lumMod val="50000"/>
                  </a:schemeClr>
                </a:solidFill>
                <a:latin typeface="Times New Roman" pitchFamily="18" charset="0"/>
                <a:cs typeface="Times New Roman" pitchFamily="18" charset="0"/>
              </a:rPr>
              <a:t>Advantages</a:t>
            </a:r>
          </a:p>
        </p:txBody>
      </p:sp>
      <p:sp>
        <p:nvSpPr>
          <p:cNvPr id="3" name="Text Placeholder 2"/>
          <p:cNvSpPr>
            <a:spLocks noGrp="1"/>
          </p:cNvSpPr>
          <p:nvPr>
            <p:ph type="body" idx="1"/>
          </p:nvPr>
        </p:nvSpPr>
        <p:spPr>
          <a:xfrm>
            <a:off x="534390" y="1531917"/>
            <a:ext cx="11139054" cy="4557733"/>
          </a:xfrm>
        </p:spPr>
        <p:txBody>
          <a:bodyPr/>
          <a:lstStyle/>
          <a:p>
            <a:pPr>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Drone will monitor the environmental factor and data collected.</a:t>
            </a:r>
          </a:p>
          <a:p>
            <a:pPr>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If they aren't on yield, it will help farmers 24/7.</a:t>
            </a:r>
          </a:p>
          <a:p>
            <a:pPr>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Using the GSM / CDMA protocol, data collection and contact with farmers.</a:t>
            </a:r>
          </a:p>
          <a:p>
            <a:pPr>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Plant disease can be detected at an early stage so that it does not result in huge yield and productivity losses.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1257"/>
            <a:ext cx="10515600" cy="688769"/>
          </a:xfrm>
        </p:spPr>
        <p:txBody>
          <a:bodyPr>
            <a:normAutofit/>
          </a:bodyPr>
          <a:lstStyle/>
          <a:p>
            <a:pPr algn="ctr"/>
            <a:r>
              <a:rPr lang="en-US" sz="3200" u="sng" dirty="0">
                <a:solidFill>
                  <a:schemeClr val="accent6">
                    <a:lumMod val="50000"/>
                  </a:schemeClr>
                </a:solidFill>
                <a:latin typeface="Times New Roman" pitchFamily="18" charset="0"/>
                <a:cs typeface="Times New Roman" pitchFamily="18" charset="0"/>
              </a:rPr>
              <a:t>Working</a:t>
            </a:r>
          </a:p>
        </p:txBody>
      </p:sp>
      <p:sp>
        <p:nvSpPr>
          <p:cNvPr id="3" name="Text Placeholder 2"/>
          <p:cNvSpPr>
            <a:spLocks noGrp="1"/>
          </p:cNvSpPr>
          <p:nvPr>
            <p:ph type="body" idx="1"/>
          </p:nvPr>
        </p:nvSpPr>
        <p:spPr>
          <a:xfrm>
            <a:off x="831850" y="1151906"/>
            <a:ext cx="10515600" cy="5284520"/>
          </a:xfrm>
        </p:spPr>
        <p:txBody>
          <a:bodyPr>
            <a:normAutofit lnSpcReduction="10000"/>
          </a:bodyPr>
          <a:lstStyle/>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r>
              <a:rPr lang="en-US" dirty="0">
                <a:solidFill>
                  <a:schemeClr val="tx1">
                    <a:lumMod val="95000"/>
                    <a:lumOff val="5000"/>
                  </a:schemeClr>
                </a:solidFill>
                <a:latin typeface="Times New Roman" pitchFamily="18" charset="0"/>
                <a:cs typeface="Times New Roman" pitchFamily="18" charset="0"/>
              </a:rPr>
              <a:t>Fig 4: Working on Disease plant detection</a:t>
            </a:r>
          </a:p>
        </p:txBody>
      </p:sp>
      <p:pic>
        <p:nvPicPr>
          <p:cNvPr id="4" name="Picture 3" descr="BeautyPlus_20200110155220181_save.jpg"/>
          <p:cNvPicPr>
            <a:picLocks noChangeAspect="1"/>
          </p:cNvPicPr>
          <p:nvPr/>
        </p:nvPicPr>
        <p:blipFill>
          <a:blip r:embed="rId2"/>
          <a:stretch>
            <a:fillRect/>
          </a:stretch>
        </p:blipFill>
        <p:spPr>
          <a:xfrm>
            <a:off x="2374452" y="1318161"/>
            <a:ext cx="7443096" cy="43582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4730-CEED-4DB0-8038-F7FB2DB3253A}"/>
              </a:ext>
            </a:extLst>
          </p:cNvPr>
          <p:cNvSpPr>
            <a:spLocks noGrp="1"/>
          </p:cNvSpPr>
          <p:nvPr>
            <p:ph type="title"/>
          </p:nvPr>
        </p:nvSpPr>
        <p:spPr>
          <a:xfrm>
            <a:off x="838200" y="365125"/>
            <a:ext cx="10515600" cy="6319010"/>
          </a:xfrm>
        </p:spPr>
        <p:txBody>
          <a:bodyPr>
            <a:normAutofit/>
          </a:bodyPr>
          <a:lstStyle/>
          <a:p>
            <a:pPr algn="ct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Fig 5: Working of Drone</a:t>
            </a:r>
          </a:p>
        </p:txBody>
      </p:sp>
      <p:pic>
        <p:nvPicPr>
          <p:cNvPr id="4" name="Picture 3" descr="A close up of text on a white background&#10;&#10;Description automatically generated">
            <a:extLst>
              <a:ext uri="{FF2B5EF4-FFF2-40B4-BE49-F238E27FC236}">
                <a16:creationId xmlns:a16="http://schemas.microsoft.com/office/drawing/2014/main" id="{9F29682F-8F42-4E77-B971-A355EF647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94206"/>
            <a:ext cx="10515600" cy="4669587"/>
          </a:xfrm>
          <a:prstGeom prst="rect">
            <a:avLst/>
          </a:prstGeom>
        </p:spPr>
      </p:pic>
    </p:spTree>
    <p:extLst>
      <p:ext uri="{BB962C8B-B14F-4D97-AF65-F5344CB8AC3E}">
        <p14:creationId xmlns:p14="http://schemas.microsoft.com/office/powerpoint/2010/main" val="419789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03166"/>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2400" dirty="0">
                <a:latin typeface="Times New Roman" pitchFamily="18" charset="0"/>
                <a:cs typeface="Times New Roman" pitchFamily="18" charset="0"/>
              </a:rPr>
              <a:t>Fig 6: </a:t>
            </a:r>
            <a:r>
              <a:rPr lang="en-IN" sz="2400" dirty="0">
                <a:latin typeface="Times New Roman" panose="02020603050405020304" pitchFamily="18" charset="0"/>
                <a:cs typeface="Times New Roman" panose="02020603050405020304" pitchFamily="18" charset="0"/>
              </a:rPr>
              <a:t>Working of Drone for sensors</a:t>
            </a:r>
            <a:r>
              <a:rPr lang="en-US" sz="2400" dirty="0">
                <a:latin typeface="Times New Roman" pitchFamily="18" charset="0"/>
                <a:cs typeface="Times New Roman" pitchFamily="18" charset="0"/>
              </a:rPr>
              <a:t>.</a:t>
            </a:r>
          </a:p>
        </p:txBody>
      </p:sp>
      <p:pic>
        <p:nvPicPr>
          <p:cNvPr id="4" name="Picture 3" descr="images11.png"/>
          <p:cNvPicPr>
            <a:picLocks noChangeAspect="1"/>
          </p:cNvPicPr>
          <p:nvPr/>
        </p:nvPicPr>
        <p:blipFill>
          <a:blip r:embed="rId2"/>
          <a:stretch>
            <a:fillRect/>
          </a:stretch>
        </p:blipFill>
        <p:spPr>
          <a:xfrm>
            <a:off x="1900052" y="380010"/>
            <a:ext cx="7802088" cy="47976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6EB2-C1AA-426D-9563-5AD1A8366F71}"/>
              </a:ext>
            </a:extLst>
          </p:cNvPr>
          <p:cNvSpPr>
            <a:spLocks noGrp="1"/>
          </p:cNvSpPr>
          <p:nvPr>
            <p:ph type="title"/>
          </p:nvPr>
        </p:nvSpPr>
        <p:spPr>
          <a:xfrm>
            <a:off x="838200" y="365125"/>
            <a:ext cx="10515600" cy="6376966"/>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2700" dirty="0">
                <a:latin typeface="Times New Roman" panose="02020603050405020304" pitchFamily="18" charset="0"/>
                <a:cs typeface="Times New Roman" panose="02020603050405020304" pitchFamily="18" charset="0"/>
              </a:rPr>
              <a:t>Fig 7: Working of Drone for capturing an Image.</a:t>
            </a:r>
          </a:p>
        </p:txBody>
      </p:sp>
      <p:pic>
        <p:nvPicPr>
          <p:cNvPr id="4" name="Picture 3" descr="A screenshot of a cell phone&#10;&#10;Description automatically generated">
            <a:extLst>
              <a:ext uri="{FF2B5EF4-FFF2-40B4-BE49-F238E27FC236}">
                <a16:creationId xmlns:a16="http://schemas.microsoft.com/office/drawing/2014/main" id="{0D4BE30D-737D-4DC4-85D8-2115E8B1C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862" y="115909"/>
            <a:ext cx="7959144" cy="5563673"/>
          </a:xfrm>
          <a:prstGeom prst="rect">
            <a:avLst/>
          </a:prstGeom>
        </p:spPr>
      </p:pic>
    </p:spTree>
    <p:extLst>
      <p:ext uri="{BB962C8B-B14F-4D97-AF65-F5344CB8AC3E}">
        <p14:creationId xmlns:p14="http://schemas.microsoft.com/office/powerpoint/2010/main" val="220658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A5BC-827F-4F03-A6EE-D458D3764FAE}"/>
              </a:ext>
            </a:extLst>
          </p:cNvPr>
          <p:cNvSpPr>
            <a:spLocks noGrp="1"/>
          </p:cNvSpPr>
          <p:nvPr>
            <p:ph type="title"/>
          </p:nvPr>
        </p:nvSpPr>
        <p:spPr>
          <a:xfrm>
            <a:off x="831850" y="347731"/>
            <a:ext cx="10515600" cy="746974"/>
          </a:xfrm>
        </p:spPr>
        <p:txBody>
          <a:bodyPr>
            <a:normAutofit/>
          </a:bodyPr>
          <a:lstStyle/>
          <a:p>
            <a:pPr algn="ctr"/>
            <a:r>
              <a:rPr lang="en-IN" sz="3200" u="sng" dirty="0">
                <a:solidFill>
                  <a:srgbClr val="4A742E"/>
                </a:solidFill>
                <a:latin typeface="Times New Roman" panose="02020603050405020304" pitchFamily="18" charset="0"/>
                <a:cs typeface="Times New Roman" panose="02020603050405020304" pitchFamily="18" charset="0"/>
              </a:rPr>
              <a:t>Content</a:t>
            </a:r>
          </a:p>
        </p:txBody>
      </p:sp>
      <p:sp>
        <p:nvSpPr>
          <p:cNvPr id="3" name="Text Placeholder 2">
            <a:extLst>
              <a:ext uri="{FF2B5EF4-FFF2-40B4-BE49-F238E27FC236}">
                <a16:creationId xmlns:a16="http://schemas.microsoft.com/office/drawing/2014/main" id="{5D595865-FBF8-44D5-9055-C711254A117A}"/>
              </a:ext>
            </a:extLst>
          </p:cNvPr>
          <p:cNvSpPr>
            <a:spLocks noGrp="1"/>
          </p:cNvSpPr>
          <p:nvPr>
            <p:ph type="body" idx="1"/>
          </p:nvPr>
        </p:nvSpPr>
        <p:spPr>
          <a:xfrm>
            <a:off x="831850" y="1339403"/>
            <a:ext cx="10515600" cy="5170866"/>
          </a:xfrm>
        </p:spPr>
        <p:txBody>
          <a:bodyPr>
            <a:noAutofit/>
          </a:bodyPr>
          <a:lstStyle/>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Disadvantage</a:t>
            </a:r>
          </a:p>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Advantages</a:t>
            </a:r>
          </a:p>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Software &amp; Hardware Requirements</a:t>
            </a:r>
          </a:p>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Working</a:t>
            </a:r>
          </a:p>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912714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0049"/>
          </a:xfrm>
        </p:spPr>
        <p:txBody>
          <a:bodyPr>
            <a:normAutofit fontScale="90000"/>
          </a:bodyPr>
          <a:lstStyle/>
          <a:p>
            <a:pPr algn="ct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700" dirty="0">
                <a:latin typeface="Times New Roman" pitchFamily="18" charset="0"/>
                <a:cs typeface="Times New Roman" pitchFamily="18" charset="0"/>
              </a:rPr>
              <a:t>Fig 6:Output generated</a:t>
            </a:r>
            <a:endParaRPr lang="en-US" sz="2700" dirty="0"/>
          </a:p>
        </p:txBody>
      </p:sp>
      <p:pic>
        <p:nvPicPr>
          <p:cNvPr id="3" name="Picture 2" descr="sam1234.jpg"/>
          <p:cNvPicPr>
            <a:picLocks noChangeAspect="1"/>
          </p:cNvPicPr>
          <p:nvPr/>
        </p:nvPicPr>
        <p:blipFill>
          <a:blip r:embed="rId2"/>
          <a:stretch>
            <a:fillRect/>
          </a:stretch>
        </p:blipFill>
        <p:spPr>
          <a:xfrm>
            <a:off x="866899" y="416541"/>
            <a:ext cx="10248405" cy="53311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3DEB-4864-4983-9326-D95CA0930DDD}"/>
              </a:ext>
            </a:extLst>
          </p:cNvPr>
          <p:cNvSpPr>
            <a:spLocks noGrp="1"/>
          </p:cNvSpPr>
          <p:nvPr>
            <p:ph type="title"/>
          </p:nvPr>
        </p:nvSpPr>
        <p:spPr>
          <a:xfrm>
            <a:off x="838200" y="365125"/>
            <a:ext cx="10515600" cy="5881129"/>
          </a:xfrm>
        </p:spPr>
        <p:txBody>
          <a:bodyPr/>
          <a:lstStyle/>
          <a:p>
            <a:endParaRPr lang="en-IN" dirty="0"/>
          </a:p>
        </p:txBody>
      </p:sp>
      <p:pic>
        <p:nvPicPr>
          <p:cNvPr id="4" name="Picture 3" descr="A picture containing cat, sitting&#10;&#10;Description automatically generated">
            <a:extLst>
              <a:ext uri="{FF2B5EF4-FFF2-40B4-BE49-F238E27FC236}">
                <a16:creationId xmlns:a16="http://schemas.microsoft.com/office/drawing/2014/main" id="{4A643C9E-F76C-4F42-B9E0-9E0387506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365125"/>
            <a:ext cx="11106150" cy="6040437"/>
          </a:xfrm>
          <a:prstGeom prst="rect">
            <a:avLst/>
          </a:prstGeom>
        </p:spPr>
      </p:pic>
    </p:spTree>
    <p:extLst>
      <p:ext uri="{BB962C8B-B14F-4D97-AF65-F5344CB8AC3E}">
        <p14:creationId xmlns:p14="http://schemas.microsoft.com/office/powerpoint/2010/main" val="377421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EEE9-F4F2-4157-9DD8-2AD16DCB5FC3}"/>
              </a:ext>
            </a:extLst>
          </p:cNvPr>
          <p:cNvSpPr>
            <a:spLocks noGrp="1"/>
          </p:cNvSpPr>
          <p:nvPr>
            <p:ph type="title"/>
          </p:nvPr>
        </p:nvSpPr>
        <p:spPr>
          <a:xfrm>
            <a:off x="953036" y="7122016"/>
            <a:ext cx="77273" cy="180304"/>
          </a:xfrm>
        </p:spPr>
        <p:txBody>
          <a:bodyPr>
            <a:normAutofit fontScale="90000"/>
          </a:bodyPr>
          <a:lstStyle/>
          <a:p>
            <a:endParaRPr lang="en-IN" sz="800" dirty="0"/>
          </a:p>
        </p:txBody>
      </p:sp>
      <p:pic>
        <p:nvPicPr>
          <p:cNvPr id="4" name="Picture 3">
            <a:extLst>
              <a:ext uri="{FF2B5EF4-FFF2-40B4-BE49-F238E27FC236}">
                <a16:creationId xmlns:a16="http://schemas.microsoft.com/office/drawing/2014/main" id="{8C36E779-96AC-429C-9654-989FF815D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837" y="1200150"/>
            <a:ext cx="7172325" cy="4457700"/>
          </a:xfrm>
          <a:prstGeom prst="rect">
            <a:avLst/>
          </a:prstGeom>
        </p:spPr>
      </p:pic>
    </p:spTree>
    <p:extLst>
      <p:ext uri="{BB962C8B-B14F-4D97-AF65-F5344CB8AC3E}">
        <p14:creationId xmlns:p14="http://schemas.microsoft.com/office/powerpoint/2010/main" val="25662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E3CC-A698-41E7-BFD5-031C0C2DD411}"/>
              </a:ext>
            </a:extLst>
          </p:cNvPr>
          <p:cNvSpPr>
            <a:spLocks noGrp="1"/>
          </p:cNvSpPr>
          <p:nvPr>
            <p:ph type="title"/>
          </p:nvPr>
        </p:nvSpPr>
        <p:spPr>
          <a:xfrm>
            <a:off x="-654885" y="9290957"/>
            <a:ext cx="148699" cy="4523013"/>
          </a:xfrm>
        </p:spPr>
        <p:txBody>
          <a:bodyPr vert="horz" lIns="91440" tIns="45720" rIns="91440" bIns="45720" rtlCol="0" anchor="b">
            <a:normAutofit/>
          </a:bodyPr>
          <a:lstStyle/>
          <a:p>
            <a:pPr algn="ctr"/>
            <a:endParaRPr lang="en-US" sz="800" dirty="0"/>
          </a:p>
        </p:txBody>
      </p:sp>
      <p:pic>
        <p:nvPicPr>
          <p:cNvPr id="6" name="Picture 5" descr="A picture containing clock&#10;&#10;Description automatically generated">
            <a:extLst>
              <a:ext uri="{FF2B5EF4-FFF2-40B4-BE49-F238E27FC236}">
                <a16:creationId xmlns:a16="http://schemas.microsoft.com/office/drawing/2014/main" id="{8CD6F350-D821-40EC-9D87-27349E70E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702130"/>
            <a:ext cx="5109183" cy="544982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38EBFC1-81EA-4A6C-8AC9-2B8A5B28B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383" y="881744"/>
            <a:ext cx="5406417" cy="4551412"/>
          </a:xfrm>
          <a:prstGeom prst="rect">
            <a:avLst/>
          </a:prstGeom>
        </p:spPr>
      </p:pic>
    </p:spTree>
    <p:extLst>
      <p:ext uri="{BB962C8B-B14F-4D97-AF65-F5344CB8AC3E}">
        <p14:creationId xmlns:p14="http://schemas.microsoft.com/office/powerpoint/2010/main" val="626823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3D03-0FB8-4BD5-9615-76DD12E780C5}"/>
              </a:ext>
            </a:extLst>
          </p:cNvPr>
          <p:cNvSpPr>
            <a:spLocks noGrp="1"/>
          </p:cNvSpPr>
          <p:nvPr>
            <p:ph type="title"/>
          </p:nvPr>
        </p:nvSpPr>
        <p:spPr>
          <a:xfrm>
            <a:off x="831850" y="330468"/>
            <a:ext cx="10515600" cy="875763"/>
          </a:xfrm>
        </p:spPr>
        <p:txBody>
          <a:bodyPr>
            <a:normAutofit/>
          </a:bodyPr>
          <a:lstStyle/>
          <a:p>
            <a:pPr algn="ctr"/>
            <a:r>
              <a:rPr lang="en-IN" sz="2800" u="sng" dirty="0">
                <a:solidFill>
                  <a:schemeClr val="accent6">
                    <a:lumMod val="50000"/>
                  </a:schemeClr>
                </a:solidFill>
                <a:latin typeface="Times New Roman" panose="02020603050405020304" pitchFamily="18" charset="0"/>
                <a:cs typeface="Times New Roman" panose="02020603050405020304" pitchFamily="18" charset="0"/>
              </a:rPr>
              <a:t>Software Requirements</a:t>
            </a:r>
          </a:p>
        </p:txBody>
      </p:sp>
      <p:sp>
        <p:nvSpPr>
          <p:cNvPr id="3" name="Text Placeholder 2">
            <a:extLst>
              <a:ext uri="{FF2B5EF4-FFF2-40B4-BE49-F238E27FC236}">
                <a16:creationId xmlns:a16="http://schemas.microsoft.com/office/drawing/2014/main" id="{0FCC173E-06B2-44F4-B47A-E866A4EDFCD3}"/>
              </a:ext>
            </a:extLst>
          </p:cNvPr>
          <p:cNvSpPr>
            <a:spLocks noGrp="1"/>
          </p:cNvSpPr>
          <p:nvPr>
            <p:ph type="body" idx="1"/>
          </p:nvPr>
        </p:nvSpPr>
        <p:spPr>
          <a:xfrm>
            <a:off x="831850" y="1983346"/>
            <a:ext cx="10515600" cy="4106304"/>
          </a:xfrm>
        </p:spPr>
        <p:txBody>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Programming language :  Python , MATLAB or Android</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Backend technologies    : MySQL, SQLite</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IDE                                 : NetBeans</a:t>
            </a:r>
          </a:p>
          <a:p>
            <a:endParaRPr lang="en-IN" dirty="0"/>
          </a:p>
          <a:p>
            <a:r>
              <a:rPr lang="en-IN" dirty="0"/>
              <a:t> </a:t>
            </a:r>
          </a:p>
        </p:txBody>
      </p:sp>
    </p:spTree>
    <p:extLst>
      <p:ext uri="{BB962C8B-B14F-4D97-AF65-F5344CB8AC3E}">
        <p14:creationId xmlns:p14="http://schemas.microsoft.com/office/powerpoint/2010/main" val="2770400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2F2D-9E27-4FDD-829F-63D711AD3993}"/>
              </a:ext>
            </a:extLst>
          </p:cNvPr>
          <p:cNvSpPr>
            <a:spLocks noGrp="1"/>
          </p:cNvSpPr>
          <p:nvPr>
            <p:ph type="title"/>
          </p:nvPr>
        </p:nvSpPr>
        <p:spPr>
          <a:xfrm>
            <a:off x="831850" y="386366"/>
            <a:ext cx="10515600" cy="631065"/>
          </a:xfrm>
        </p:spPr>
        <p:txBody>
          <a:bodyPr>
            <a:normAutofit/>
          </a:bodyPr>
          <a:lstStyle/>
          <a:p>
            <a:pPr algn="ctr"/>
            <a:r>
              <a:rPr lang="en-IN" sz="2800" u="sng" dirty="0">
                <a:solidFill>
                  <a:schemeClr val="accent6">
                    <a:lumMod val="50000"/>
                  </a:schemeClr>
                </a:solidFill>
                <a:latin typeface="Times New Roman" panose="02020603050405020304" pitchFamily="18" charset="0"/>
                <a:cs typeface="Times New Roman" panose="02020603050405020304" pitchFamily="18" charset="0"/>
              </a:rPr>
              <a:t>Hardware Requirements</a:t>
            </a:r>
          </a:p>
        </p:txBody>
      </p:sp>
      <p:sp>
        <p:nvSpPr>
          <p:cNvPr id="3" name="Text Placeholder 2">
            <a:extLst>
              <a:ext uri="{FF2B5EF4-FFF2-40B4-BE49-F238E27FC236}">
                <a16:creationId xmlns:a16="http://schemas.microsoft.com/office/drawing/2014/main" id="{CA7C31A0-C4DB-4B6A-8262-10BEA73DA7F6}"/>
              </a:ext>
            </a:extLst>
          </p:cNvPr>
          <p:cNvSpPr>
            <a:spLocks noGrp="1"/>
          </p:cNvSpPr>
          <p:nvPr>
            <p:ph type="body" idx="1"/>
          </p:nvPr>
        </p:nvSpPr>
        <p:spPr>
          <a:xfrm>
            <a:off x="831850" y="1223493"/>
            <a:ext cx="10515600" cy="4866157"/>
          </a:xfrm>
        </p:spPr>
        <p:txBody>
          <a:bodyPr>
            <a:normAutofit fontScale="92500" lnSpcReduction="10000"/>
          </a:bodyPr>
          <a:lstStyle/>
          <a:p>
            <a:pPr marL="342900" indent="-342900">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Operating System : Windows , Linux</a:t>
            </a:r>
          </a:p>
          <a:p>
            <a:pPr marL="34290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System	           : Pentium IV 2.4 GHz.</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Hard Disk               :500 GB.</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Floppy Drive           : 1.44 Mb.</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Monitor                   : 15 VGA Colour.</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Mouse	            : Logitech.</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Ram	 	            : 512 Mb.</a:t>
            </a: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Sensors                    : Temperature ,Soil Moisture ,Humidity</a:t>
            </a: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Drone</a:t>
            </a: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High resolution Camera</a:t>
            </a: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Raspberry Pi6</a:t>
            </a:r>
          </a:p>
          <a:p>
            <a:pPr marL="342900" lvl="0" indent="-342900">
              <a:buFont typeface="Arial" panose="020B0604020202020204" pitchFamily="34" charset="0"/>
              <a:buChar char="•"/>
            </a:pPr>
            <a:r>
              <a:rPr lang="en-GB" dirty="0">
                <a:solidFill>
                  <a:schemeClr val="tx1">
                    <a:lumMod val="95000"/>
                    <a:lumOff val="5000"/>
                  </a:schemeClr>
                </a:solidFill>
                <a:latin typeface="Times New Roman" panose="02020603050405020304" pitchFamily="18" charset="0"/>
                <a:cs typeface="Times New Roman" panose="02020603050405020304" pitchFamily="18" charset="0"/>
              </a:rPr>
              <a:t>Connectors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55630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41E0-C003-4573-8D7B-A9298BC1264B}"/>
              </a:ext>
            </a:extLst>
          </p:cNvPr>
          <p:cNvSpPr>
            <a:spLocks noGrp="1"/>
          </p:cNvSpPr>
          <p:nvPr>
            <p:ph type="title"/>
          </p:nvPr>
        </p:nvSpPr>
        <p:spPr>
          <a:xfrm>
            <a:off x="831850" y="386367"/>
            <a:ext cx="10515600" cy="708338"/>
          </a:xfrm>
        </p:spPr>
        <p:txBody>
          <a:bodyPr>
            <a:normAutofit/>
          </a:bodyPr>
          <a:lstStyle/>
          <a:p>
            <a:pPr algn="ctr"/>
            <a:r>
              <a:rPr lang="en-IN" sz="2800" u="sng" dirty="0">
                <a:solidFill>
                  <a:schemeClr val="accent6">
                    <a:lumMod val="50000"/>
                  </a:schemeClr>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36930D3B-05CE-42DC-8955-8F871FFD7186}"/>
              </a:ext>
            </a:extLst>
          </p:cNvPr>
          <p:cNvSpPr>
            <a:spLocks noGrp="1"/>
          </p:cNvSpPr>
          <p:nvPr>
            <p:ph type="body" idx="1"/>
          </p:nvPr>
        </p:nvSpPr>
        <p:spPr>
          <a:xfrm>
            <a:off x="579549" y="1378039"/>
            <a:ext cx="11256135" cy="4711611"/>
          </a:xfrm>
        </p:spPr>
        <p:txBody>
          <a:bodyPr>
            <a:normAutofit/>
          </a:bodyPr>
          <a:lstStyle/>
          <a:p>
            <a:pPr marL="342900" indent="-342900"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 the future, other image processing techniques may be used to enable the detection and extraction more efficient and accurate. </a:t>
            </a:r>
          </a:p>
          <a:p>
            <a:pPr marL="342900" indent="-342900"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How Internet of Things and Image Processing can be combined and implanted in the field of agriculture to get satisfactory results. </a:t>
            </a:r>
          </a:p>
          <a:p>
            <a:pPr marL="342900" indent="-342900"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This gives rise to the possibility of constant monitoring of the fields and the environmental factors. The loT sensing network so established can easily be mounted on a rover to monitor and collect data of the field on a regular basis.</a:t>
            </a:r>
          </a:p>
          <a:p>
            <a:pPr marL="342900" indent="-342900" algn="jus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This will immensely help the farmers as they cannot be on their field 24/7. The information collected can be communicated to the farmers. The rovers can have the specific amount of pesticides, fertilizers on board.</a:t>
            </a:r>
          </a:p>
          <a:p>
            <a:pPr marL="342900" indent="-342900" algn="just">
              <a:buFont typeface="Arial" panose="020B0604020202020204" pitchFamily="34" charset="0"/>
              <a:buChar char="•"/>
            </a:pPr>
            <a:r>
              <a:rPr lang="en-US" dirty="0">
                <a:solidFill>
                  <a:schemeClr val="tx1">
                    <a:lumMod val="95000"/>
                    <a:lumOff val="5000"/>
                  </a:schemeClr>
                </a:solidFill>
                <a:latin typeface="Times New Roman" pitchFamily="18" charset="0"/>
                <a:cs typeface="Times New Roman" pitchFamily="18" charset="0"/>
              </a:rPr>
              <a:t>Plant disease can be detected by using some  more Algorithms.</a:t>
            </a:r>
          </a:p>
        </p:txBody>
      </p:sp>
    </p:spTree>
    <p:extLst>
      <p:ext uri="{BB962C8B-B14F-4D97-AF65-F5344CB8AC3E}">
        <p14:creationId xmlns:p14="http://schemas.microsoft.com/office/powerpoint/2010/main" val="166301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D601-E79B-4C02-9D9C-F812DD3FED3E}"/>
              </a:ext>
            </a:extLst>
          </p:cNvPr>
          <p:cNvSpPr>
            <a:spLocks noGrp="1"/>
          </p:cNvSpPr>
          <p:nvPr>
            <p:ph type="title"/>
          </p:nvPr>
        </p:nvSpPr>
        <p:spPr>
          <a:xfrm>
            <a:off x="831850" y="283335"/>
            <a:ext cx="10515600" cy="759854"/>
          </a:xfrm>
        </p:spPr>
        <p:txBody>
          <a:bodyPr>
            <a:normAutofit/>
          </a:bodyPr>
          <a:lstStyle/>
          <a:p>
            <a:pPr algn="ctr"/>
            <a:r>
              <a:rPr lang="en-IN" sz="2800" u="sng" dirty="0">
                <a:solidFill>
                  <a:schemeClr val="accent6">
                    <a:lumMod val="50000"/>
                  </a:schemeClr>
                </a:solidFill>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84FB4367-CAA8-4C5E-AFFD-B17408D73E6B}"/>
              </a:ext>
            </a:extLst>
          </p:cNvPr>
          <p:cNvSpPr>
            <a:spLocks noGrp="1"/>
          </p:cNvSpPr>
          <p:nvPr>
            <p:ph type="body" idx="1"/>
          </p:nvPr>
        </p:nvSpPr>
        <p:spPr>
          <a:xfrm>
            <a:off x="831850" y="1171977"/>
            <a:ext cx="10515600" cy="4917673"/>
          </a:xfrm>
        </p:spPr>
        <p:txBody>
          <a:bodyPr>
            <a:noAutofit/>
          </a:bodyPr>
          <a:lstStyle/>
          <a:p>
            <a:pPr marL="457200" indent="-457200">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Ying yang, Bo Peng, Jianbing Wang, “A System for Detection and Recognition of Pests in Stored-Grain Based on Video Analysis”, IFIP Advances in Information and Communication Technology,2011, Vol. 344, pp 119-124.</a:t>
            </a:r>
          </a:p>
          <a:p>
            <a:pPr marL="457200" indent="-457200">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2. Murali Krishnan, jabber G, “Pest Control in Agricultural Plantation Using Image Processing”, IOSR Journal of Electronics and Communication Engineering (IOSR-JECE) e-ISSN: 2278-2834,Volume 6, Issue 4(May. - Jun. 2013), p- ISSN: 2278-8735, pp 68-74. </a:t>
            </a:r>
          </a:p>
          <a:p>
            <a:pPr marL="457200" indent="-457200">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3. Ganesh Badiane , Sapna Sharma and Vijay B. Neckar, “Early Pest Identification in Agricultural Crops using Image Processing Techniques", International Journal of Electrical, Electronics and Computer Engineering 2(2): 7 -82(2013),ISN No. (Online): 27-2626.</a:t>
            </a:r>
          </a:p>
        </p:txBody>
      </p:sp>
    </p:spTree>
    <p:extLst>
      <p:ext uri="{BB962C8B-B14F-4D97-AF65-F5344CB8AC3E}">
        <p14:creationId xmlns:p14="http://schemas.microsoft.com/office/powerpoint/2010/main" val="2618097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25D186-CC1D-498A-A029-66BD0A8C57E2}"/>
              </a:ext>
            </a:extLst>
          </p:cNvPr>
          <p:cNvSpPr>
            <a:spLocks noGrp="1"/>
          </p:cNvSpPr>
          <p:nvPr>
            <p:ph type="title"/>
          </p:nvPr>
        </p:nvSpPr>
        <p:spPr>
          <a:xfrm>
            <a:off x="11722608" y="2416628"/>
            <a:ext cx="45719" cy="141569"/>
          </a:xfrm>
        </p:spPr>
        <p:txBody>
          <a:bodyPr vert="horz" lIns="91440" tIns="45720" rIns="91440" bIns="45720" rtlCol="0" anchor="b">
            <a:normAutofit fontScale="90000"/>
          </a:bodyPr>
          <a:lstStyle/>
          <a:p>
            <a:endParaRPr lang="en-US" sz="800" dirty="0"/>
          </a:p>
        </p:txBody>
      </p:sp>
      <p:sp>
        <p:nvSpPr>
          <p:cNvPr id="31"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descr="A close up of a logo&#10;&#10;Description automatically generated">
            <a:extLst>
              <a:ext uri="{FF2B5EF4-FFF2-40B4-BE49-F238E27FC236}">
                <a16:creationId xmlns:a16="http://schemas.microsoft.com/office/drawing/2014/main" id="{1C160C20-0612-49C3-ADF0-5DD899605CC8}"/>
              </a:ext>
            </a:extLst>
          </p:cNvPr>
          <p:cNvPicPr>
            <a:picLocks noChangeAspect="1"/>
          </p:cNvPicPr>
          <p:nvPr/>
        </p:nvPicPr>
        <p:blipFill rotWithShape="1">
          <a:blip r:embed="rId2">
            <a:extLst>
              <a:ext uri="{28A0092B-C50C-407E-A947-70E740481C1C}">
                <a14:useLocalDpi xmlns:a14="http://schemas.microsoft.com/office/drawing/2010/main" val="0"/>
              </a:ext>
            </a:extLst>
          </a:blip>
          <a:srcRect r="9462" b="1"/>
          <a:stretch/>
        </p:blipFill>
        <p:spPr>
          <a:xfrm>
            <a:off x="762684" y="677216"/>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46033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2BC2-26F8-4CD0-AF12-9041E7629B0A}"/>
              </a:ext>
            </a:extLst>
          </p:cNvPr>
          <p:cNvSpPr>
            <a:spLocks noGrp="1"/>
          </p:cNvSpPr>
          <p:nvPr>
            <p:ph type="title"/>
          </p:nvPr>
        </p:nvSpPr>
        <p:spPr>
          <a:xfrm>
            <a:off x="831850" y="412125"/>
            <a:ext cx="10515600" cy="566670"/>
          </a:xfrm>
        </p:spPr>
        <p:txBody>
          <a:bodyPr>
            <a:normAutofit/>
          </a:bodyPr>
          <a:lstStyle/>
          <a:p>
            <a:pPr algn="ctr"/>
            <a:r>
              <a:rPr lang="en-IN" sz="3200" u="sng" dirty="0">
                <a:solidFill>
                  <a:schemeClr val="accent6">
                    <a:lumMod val="50000"/>
                  </a:schemeClr>
                </a:solidFill>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2487EFE5-79D1-4F92-B0DF-50D922F07ECE}"/>
              </a:ext>
            </a:extLst>
          </p:cNvPr>
          <p:cNvSpPr>
            <a:spLocks noGrp="1"/>
          </p:cNvSpPr>
          <p:nvPr>
            <p:ph type="body" idx="1"/>
          </p:nvPr>
        </p:nvSpPr>
        <p:spPr>
          <a:xfrm>
            <a:off x="831850" y="1275008"/>
            <a:ext cx="10515600" cy="5061397"/>
          </a:xfrm>
        </p:spPr>
        <p:txBody>
          <a:bodyPr/>
          <a:lstStyle/>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of Things and Image processing have been so far been applied for various applications independently. Their individual application in the field of agriculture exists and has achieved certain degree of success, however the combination of both these technology so far is non-existent. This paper describes an approach to combine loT and image processing in order to determine the environmental factor or man-made factor (pesticides/fertilizers) which is specifically hindering the growth of the plant. Using a loT sensing network which takes the readings of the crucial environmental factors and the image of the leaf lattice, it is processed under MATLAB software by the help of histogram analysis to arrive at conclusive results.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18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1215-D036-4081-8CF8-6F85E133D549}"/>
              </a:ext>
            </a:extLst>
          </p:cNvPr>
          <p:cNvSpPr>
            <a:spLocks noGrp="1"/>
          </p:cNvSpPr>
          <p:nvPr>
            <p:ph type="title"/>
          </p:nvPr>
        </p:nvSpPr>
        <p:spPr>
          <a:xfrm>
            <a:off x="831850" y="270456"/>
            <a:ext cx="10515600" cy="1095205"/>
          </a:xfrm>
        </p:spPr>
        <p:txBody>
          <a:bodyPr>
            <a:normAutofit/>
          </a:bodyPr>
          <a:lstStyle/>
          <a:p>
            <a:pPr algn="ctr"/>
            <a:r>
              <a:rPr lang="en-IN" sz="3200" u="sng" dirty="0">
                <a:solidFill>
                  <a:schemeClr val="accent6">
                    <a:lumMod val="50000"/>
                  </a:schemeClr>
                </a:solidFill>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C46C64F3-9685-4A4C-9ADB-F1E33106FADB}"/>
              </a:ext>
            </a:extLst>
          </p:cNvPr>
          <p:cNvSpPr>
            <a:spLocks noGrp="1"/>
          </p:cNvSpPr>
          <p:nvPr>
            <p:ph type="body" idx="1"/>
          </p:nvPr>
        </p:nvSpPr>
        <p:spPr>
          <a:xfrm>
            <a:off x="831850" y="1661375"/>
            <a:ext cx="10515600" cy="4778062"/>
          </a:xfrm>
        </p:spPr>
        <p:txBody>
          <a:bodyPr>
            <a:normAutofit/>
          </a:bodyPr>
          <a:lstStyle/>
          <a:p>
            <a:pPr algn="just">
              <a:lnSpc>
                <a:spcPct val="150000"/>
              </a:lnSpc>
            </a:pPr>
            <a:r>
              <a:rPr lang="en-US" sz="800" dirty="0"/>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Internet of Things is the network of physical objects-devices, vehicles, buildings and other items embedded with electronics, software, sensors, and network connectivity-that enables these objects to collect and exchange data. Digital image processing makes use of various computer algorithms to perform image processing on digital images. It is widely used for classification, pattern recognition ,feature extraction ,multi-scale signal analysis and projection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71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A113-CD30-46E1-B9F7-5F55362F4CB0}"/>
              </a:ext>
            </a:extLst>
          </p:cNvPr>
          <p:cNvSpPr>
            <a:spLocks noGrp="1"/>
          </p:cNvSpPr>
          <p:nvPr>
            <p:ph type="title"/>
          </p:nvPr>
        </p:nvSpPr>
        <p:spPr>
          <a:xfrm rot="17634248" flipH="1">
            <a:off x="-2032479" y="1818824"/>
            <a:ext cx="50911" cy="45719"/>
          </a:xfrm>
        </p:spPr>
        <p:txBody>
          <a:bodyPr>
            <a:normAutofit fontScale="90000"/>
          </a:bodyPr>
          <a:lstStyle/>
          <a:p>
            <a:endParaRPr lang="en-IN" dirty="0"/>
          </a:p>
        </p:txBody>
      </p:sp>
      <p:pic>
        <p:nvPicPr>
          <p:cNvPr id="6" name="Picture Placeholder 5">
            <a:extLst>
              <a:ext uri="{FF2B5EF4-FFF2-40B4-BE49-F238E27FC236}">
                <a16:creationId xmlns:a16="http://schemas.microsoft.com/office/drawing/2014/main" id="{FA11CA70-6331-4983-AE5B-E73ACE5DE1A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168" b="12168"/>
          <a:stretch>
            <a:fillRect/>
          </a:stretch>
        </p:blipFill>
        <p:spPr>
          <a:xfrm>
            <a:off x="7650050" y="981635"/>
            <a:ext cx="4198513" cy="5329013"/>
          </a:xfrm>
          <a:prstGeom prst="rect">
            <a:avLst/>
          </a:prstGeom>
          <a:ln>
            <a:noFill/>
          </a:ln>
          <a:effectLst>
            <a:softEdge rad="112500"/>
          </a:effectLst>
        </p:spPr>
      </p:pic>
      <p:sp>
        <p:nvSpPr>
          <p:cNvPr id="4" name="Text Placeholder 3">
            <a:extLst>
              <a:ext uri="{FF2B5EF4-FFF2-40B4-BE49-F238E27FC236}">
                <a16:creationId xmlns:a16="http://schemas.microsoft.com/office/drawing/2014/main" id="{E9404AEF-DFE3-428A-88EC-AA5E290F8E10}"/>
              </a:ext>
            </a:extLst>
          </p:cNvPr>
          <p:cNvSpPr>
            <a:spLocks noGrp="1"/>
          </p:cNvSpPr>
          <p:nvPr>
            <p:ph type="body" sz="half" idx="2"/>
          </p:nvPr>
        </p:nvSpPr>
        <p:spPr>
          <a:xfrm>
            <a:off x="604434" y="278969"/>
            <a:ext cx="6715574" cy="6317269"/>
          </a:xfrm>
        </p:spPr>
        <p:txBody>
          <a:bodyPr>
            <a:noAutofit/>
          </a:bodyPr>
          <a:lstStyle/>
          <a:p>
            <a:pPr algn="just">
              <a:lnSpc>
                <a:spcPct val="150000"/>
              </a:lnSpc>
            </a:pP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loT and Image processing can be used in the agricultural domain to have higher quality produce and thus reduce crop failure. We aim at reducing crop failure by letting the farmers know what environmental conditions such as temperature, humidity, light, soil moisture is most suitable for the crop and what are the effects of the fertilizer used. This is done by constantly monitoring the crops using a loT based circuit that includes Arduino, sensors for the different environmental factors and a camera that will capture images of the crops at regular intervals.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39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16977"/>
            <a:ext cx="10515600" cy="712921"/>
          </a:xfrm>
        </p:spPr>
        <p:txBody>
          <a:bodyPr>
            <a:normAutofit/>
          </a:bodyPr>
          <a:lstStyle/>
          <a:p>
            <a:pPr algn="ctr"/>
            <a:r>
              <a:rPr lang="en-US" sz="3200" u="sng" dirty="0">
                <a:solidFill>
                  <a:schemeClr val="accent6">
                    <a:lumMod val="50000"/>
                  </a:schemeClr>
                </a:solidFill>
                <a:latin typeface="Times New Roman" pitchFamily="18" charset="0"/>
                <a:cs typeface="Times New Roman" pitchFamily="18" charset="0"/>
              </a:rPr>
              <a:t>Existing System</a:t>
            </a:r>
          </a:p>
        </p:txBody>
      </p:sp>
      <p:sp>
        <p:nvSpPr>
          <p:cNvPr id="3" name="Text Placeholder 2"/>
          <p:cNvSpPr>
            <a:spLocks noGrp="1"/>
          </p:cNvSpPr>
          <p:nvPr>
            <p:ph type="body" idx="1"/>
          </p:nvPr>
        </p:nvSpPr>
        <p:spPr>
          <a:xfrm>
            <a:off x="831850" y="1177871"/>
            <a:ext cx="10515600" cy="4911779"/>
          </a:xfrm>
        </p:spPr>
        <p:txBody>
          <a:bodyPr>
            <a:normAutofit/>
          </a:bodyPr>
          <a:lstStyle/>
          <a:p>
            <a:pPr algn="just">
              <a:lnSpc>
                <a:spcPct val="150000"/>
              </a:lnSpc>
            </a:pPr>
            <a:r>
              <a:rPr lang="en-US" dirty="0">
                <a:solidFill>
                  <a:schemeClr val="tx1">
                    <a:lumMod val="95000"/>
                    <a:lumOff val="5000"/>
                  </a:schemeClr>
                </a:solidFill>
                <a:latin typeface="Times New Roman" pitchFamily="18" charset="0"/>
                <a:cs typeface="Times New Roman" pitchFamily="18" charset="0"/>
              </a:rPr>
              <a:t>The basic idea is to combine the concepts of Internet of things along with the techniques of image processing to arrive at accurate results. It is known that temperature, humidity, soil moisture and light intensity lead to subtle to drastic changes in the health of the plant. </a:t>
            </a:r>
          </a:p>
          <a:p>
            <a:pPr algn="just">
              <a:lnSpc>
                <a:spcPct val="150000"/>
              </a:lnSpc>
            </a:pPr>
            <a:r>
              <a:rPr lang="en-US" dirty="0">
                <a:solidFill>
                  <a:schemeClr val="tx1">
                    <a:lumMod val="95000"/>
                    <a:lumOff val="5000"/>
                  </a:schemeClr>
                </a:solidFill>
                <a:latin typeface="Times New Roman" pitchFamily="18" charset="0"/>
                <a:cs typeface="Times New Roman" pitchFamily="18" charset="0"/>
              </a:rPr>
              <a:t>Here it uses the DHT11(Temperature and Humidity) algorithm , Algorithm for Soil Moisture sensor and Algorithm for Image Capturing using serial JPEG camera module and storing it on the SD Card.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800" dirty="0">
                <a:latin typeface="Times New Roman" pitchFamily="18" charset="0"/>
                <a:cs typeface="Times New Roman" pitchFamily="18" charset="0"/>
              </a:rPr>
              <a:t> fig1: Flow diagram of the process</a:t>
            </a:r>
            <a:endParaRPr lang="en-US" dirty="0"/>
          </a:p>
        </p:txBody>
      </p:sp>
      <p:pic>
        <p:nvPicPr>
          <p:cNvPr id="3" name="Picture 2" descr="sam123.jpg"/>
          <p:cNvPicPr>
            <a:picLocks noChangeAspect="1"/>
          </p:cNvPicPr>
          <p:nvPr/>
        </p:nvPicPr>
        <p:blipFill>
          <a:blip r:embed="rId2"/>
          <a:stretch>
            <a:fillRect/>
          </a:stretch>
        </p:blipFill>
        <p:spPr>
          <a:xfrm>
            <a:off x="914401" y="325464"/>
            <a:ext cx="9422968" cy="57963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2191999" y="-728420"/>
            <a:ext cx="45719" cy="201478"/>
          </a:xfrm>
        </p:spPr>
        <p:txBody>
          <a:bodyPr>
            <a:normAutofit/>
          </a:bodyPr>
          <a:lstStyle/>
          <a:p>
            <a:pPr algn="ctr"/>
            <a:endParaRPr lang="en-US" sz="800" u="sng" dirty="0">
              <a:solidFill>
                <a:schemeClr val="accent6">
                  <a:lumMod val="50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flipH="1">
            <a:off x="573435" y="5858359"/>
            <a:ext cx="10135894" cy="495945"/>
          </a:xfrm>
        </p:spPr>
        <p:txBody>
          <a:bodyPr>
            <a:noAutofit/>
          </a:bodyPr>
          <a:lstStyle/>
          <a:p>
            <a:pPr algn="ctr"/>
            <a:r>
              <a:rPr lang="en-US" dirty="0">
                <a:solidFill>
                  <a:schemeClr val="tx1">
                    <a:lumMod val="95000"/>
                    <a:lumOff val="5000"/>
                  </a:schemeClr>
                </a:solidFill>
                <a:latin typeface="Times New Roman" pitchFamily="18" charset="0"/>
                <a:cs typeface="Times New Roman" pitchFamily="18" charset="0"/>
              </a:rPr>
              <a:t>Fig 2: Overview of  Working</a:t>
            </a:r>
          </a:p>
        </p:txBody>
      </p:sp>
      <p:pic>
        <p:nvPicPr>
          <p:cNvPr id="4" name="Picture 3" descr="sam22.jpeg"/>
          <p:cNvPicPr>
            <a:picLocks noChangeAspect="1"/>
          </p:cNvPicPr>
          <p:nvPr/>
        </p:nvPicPr>
        <p:blipFill>
          <a:blip r:embed="rId2"/>
          <a:stretch>
            <a:fillRect/>
          </a:stretch>
        </p:blipFill>
        <p:spPr>
          <a:xfrm>
            <a:off x="642498" y="836908"/>
            <a:ext cx="10907004" cy="50059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49451"/>
            <a:ext cx="10515600" cy="588935"/>
          </a:xfrm>
        </p:spPr>
        <p:txBody>
          <a:bodyPr>
            <a:normAutofit/>
          </a:bodyPr>
          <a:lstStyle/>
          <a:p>
            <a:pPr algn="ctr"/>
            <a:r>
              <a:rPr lang="en-US" sz="3200" u="sng" dirty="0">
                <a:solidFill>
                  <a:schemeClr val="accent6">
                    <a:lumMod val="50000"/>
                  </a:schemeClr>
                </a:solidFill>
                <a:latin typeface="Times New Roman" pitchFamily="18" charset="0"/>
                <a:cs typeface="Times New Roman" pitchFamily="18" charset="0"/>
              </a:rPr>
              <a:t>Disadvantages</a:t>
            </a:r>
          </a:p>
        </p:txBody>
      </p:sp>
      <p:sp>
        <p:nvSpPr>
          <p:cNvPr id="3" name="Text Placeholder 2"/>
          <p:cNvSpPr>
            <a:spLocks noGrp="1"/>
          </p:cNvSpPr>
          <p:nvPr>
            <p:ph type="body" idx="1"/>
          </p:nvPr>
        </p:nvSpPr>
        <p:spPr>
          <a:xfrm>
            <a:off x="831850" y="1348353"/>
            <a:ext cx="10729886" cy="4741297"/>
          </a:xfrm>
        </p:spPr>
        <p:txBody>
          <a:bodyPr>
            <a:normAutofit/>
          </a:bodyPr>
          <a:lstStyle/>
          <a:p>
            <a:pPr>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The farmer won't be helped 24/7 if they don't yield</a:t>
            </a:r>
          </a:p>
          <a:p>
            <a:pPr>
              <a:lnSpc>
                <a:spcPct val="150000"/>
              </a:lnSpc>
              <a:buFont typeface="Arial" pitchFamily="34" charset="0"/>
              <a:buChar char="•"/>
            </a:pPr>
            <a:r>
              <a:rPr lang="en-US" dirty="0">
                <a:solidFill>
                  <a:schemeClr val="tx1">
                    <a:lumMod val="95000"/>
                    <a:lumOff val="5000"/>
                  </a:schemeClr>
                </a:solidFill>
                <a:latin typeface="Times New Roman" pitchFamily="18" charset="0"/>
                <a:cs typeface="Times New Roman" pitchFamily="18" charset="0"/>
              </a:rPr>
              <a:t>It will lead to long-term loss of yield and productivity of early detection of plant disease.</a:t>
            </a:r>
          </a:p>
          <a:p>
            <a:pPr>
              <a:lnSpc>
                <a:spcPct val="150000"/>
              </a:lnSpc>
              <a:buFont typeface="Arial" pitchFamily="34" charset="0"/>
              <a:buChar char="•"/>
            </a:pPr>
            <a:r>
              <a:rPr lang="en-US" dirty="0">
                <a:solidFill>
                  <a:schemeClr val="bg2">
                    <a:lumMod val="10000"/>
                  </a:schemeClr>
                </a:solidFill>
                <a:latin typeface="Times New Roman" pitchFamily="18" charset="0"/>
                <a:cs typeface="Times New Roman" pitchFamily="18" charset="0"/>
              </a:rPr>
              <a:t>An agricultural drone will provide information that may be useful for increasing crop yield and agricultural production.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1249</Words>
  <Application>Microsoft Office PowerPoint</Application>
  <PresentationFormat>Widescreen</PresentationFormat>
  <Paragraphs>89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Rockwell</vt:lpstr>
      <vt:lpstr>Times New Roman</vt:lpstr>
      <vt:lpstr>Office Theme</vt:lpstr>
      <vt:lpstr>Detection of pests in Agriculture by using Image Processing and IoT.</vt:lpstr>
      <vt:lpstr>Content</vt:lpstr>
      <vt:lpstr>Abstract</vt:lpstr>
      <vt:lpstr>Introduction</vt:lpstr>
      <vt:lpstr>PowerPoint Presentation</vt:lpstr>
      <vt:lpstr>Existing System</vt:lpstr>
      <vt:lpstr>           fig1: Flow diagram of the process</vt:lpstr>
      <vt:lpstr>PowerPoint Presentation</vt:lpstr>
      <vt:lpstr>Disadvantages</vt:lpstr>
      <vt:lpstr>Proposed System</vt:lpstr>
      <vt:lpstr>PowerPoint Presentation</vt:lpstr>
      <vt:lpstr> In plants, most of the leaf diseases are caused by fungi, bacteria, and viruses. The disease caused due to these organisms is characterized by different visual symptoms that could be observed in the leaves or stem of a plant.  By  using Thresholding algorithm and K-Means clustering algorithm ,we can detect the plant  disease  by considering the values based on healthy plant and dead plant and this can be achieved for multivariate purpose.   </vt:lpstr>
      <vt:lpstr>         Fig 3: Classification of diseases in plants</vt:lpstr>
      <vt:lpstr>Drones are used not only in crop and field research, but also in speed planting and plant nutrients shooting in the soil.    drones can identify which parts of the land are dry and thereby assessing an irrigation plan becomes easier. </vt:lpstr>
      <vt:lpstr>Advantages</vt:lpstr>
      <vt:lpstr>Working</vt:lpstr>
      <vt:lpstr>                 Fig 5: Working of Drone</vt:lpstr>
      <vt:lpstr>        Fig 6: Working of Drone for sensors.</vt:lpstr>
      <vt:lpstr>          Fig 7: Working of Drone for capturing an Image.</vt:lpstr>
      <vt:lpstr>                  Fig 6:Output generated</vt:lpstr>
      <vt:lpstr>PowerPoint Presentation</vt:lpstr>
      <vt:lpstr>PowerPoint Presentation</vt:lpstr>
      <vt:lpstr>PowerPoint Presentation</vt:lpstr>
      <vt:lpstr>Software Requirements</vt:lpstr>
      <vt:lpstr>Hardware Requirements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pests in Agriculture by using Image Processing and IoT.</dc:title>
  <dc:creator>PERSONAL USE SAMREEN</dc:creator>
  <cp:lastModifiedBy>PERSONAL USE SAMREEN</cp:lastModifiedBy>
  <cp:revision>2</cp:revision>
  <dcterms:created xsi:type="dcterms:W3CDTF">2020-01-10T14:18:57Z</dcterms:created>
  <dcterms:modified xsi:type="dcterms:W3CDTF">2020-01-10T14:33:53Z</dcterms:modified>
</cp:coreProperties>
</file>