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4/14/2019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4/14/2019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4/14/2019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4/14/2019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4/14/2019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4/14/2019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F5EB-CF65-41E7-976C-E2B26BCE1731}"/>
              </a:ext>
            </a:extLst>
          </p:cNvPr>
          <p:cNvSpPr>
            <a:spLocks noGrp="1"/>
          </p:cNvSpPr>
          <p:nvPr>
            <p:ph type="ctrTitle"/>
          </p:nvPr>
        </p:nvSpPr>
        <p:spPr/>
        <p:txBody>
          <a:bodyPr/>
          <a:lstStyle/>
          <a:p>
            <a:r>
              <a:rPr lang="en-US" dirty="0"/>
              <a:t>Sentimental </a:t>
            </a:r>
            <a:br>
              <a:rPr lang="en-US" dirty="0"/>
            </a:br>
            <a:r>
              <a:rPr lang="en-US" dirty="0"/>
              <a:t>Analysis</a:t>
            </a:r>
          </a:p>
        </p:txBody>
      </p:sp>
      <p:sp>
        <p:nvSpPr>
          <p:cNvPr id="3" name="Subtitle 2">
            <a:extLst>
              <a:ext uri="{FF2B5EF4-FFF2-40B4-BE49-F238E27FC236}">
                <a16:creationId xmlns:a16="http://schemas.microsoft.com/office/drawing/2014/main" id="{47E2F3B2-5696-4A5D-BEE1-84D2E566B853}"/>
              </a:ext>
            </a:extLst>
          </p:cNvPr>
          <p:cNvSpPr>
            <a:spLocks noGrp="1"/>
          </p:cNvSpPr>
          <p:nvPr>
            <p:ph type="subTitle" idx="1"/>
          </p:nvPr>
        </p:nvSpPr>
        <p:spPr/>
        <p:txBody>
          <a:bodyPr/>
          <a:lstStyle/>
          <a:p>
            <a:r>
              <a:rPr lang="en-US" dirty="0"/>
              <a:t>Samriti Malhotra</a:t>
            </a:r>
          </a:p>
        </p:txBody>
      </p:sp>
      <p:pic>
        <p:nvPicPr>
          <p:cNvPr id="4" name="Picture 3">
            <a:extLst>
              <a:ext uri="{FF2B5EF4-FFF2-40B4-BE49-F238E27FC236}">
                <a16:creationId xmlns:a16="http://schemas.microsoft.com/office/drawing/2014/main" id="{A9832498-9037-494B-92CC-58DEA3B119F8}"/>
              </a:ext>
            </a:extLst>
          </p:cNvPr>
          <p:cNvPicPr>
            <a:picLocks noChangeAspect="1"/>
          </p:cNvPicPr>
          <p:nvPr/>
        </p:nvPicPr>
        <p:blipFill>
          <a:blip r:embed="rId2"/>
          <a:stretch>
            <a:fillRect/>
          </a:stretch>
        </p:blipFill>
        <p:spPr>
          <a:xfrm>
            <a:off x="5676900" y="731521"/>
            <a:ext cx="6515100" cy="5364480"/>
          </a:xfrm>
          <a:prstGeom prst="rect">
            <a:avLst/>
          </a:prstGeom>
        </p:spPr>
      </p:pic>
    </p:spTree>
    <p:extLst>
      <p:ext uri="{BB962C8B-B14F-4D97-AF65-F5344CB8AC3E}">
        <p14:creationId xmlns:p14="http://schemas.microsoft.com/office/powerpoint/2010/main" val="1552086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5C8D8-2985-4B90-A103-8BD10F92DC90}"/>
              </a:ext>
            </a:extLst>
          </p:cNvPr>
          <p:cNvSpPr>
            <a:spLocks noGrp="1"/>
          </p:cNvSpPr>
          <p:nvPr>
            <p:ph type="title"/>
          </p:nvPr>
        </p:nvSpPr>
        <p:spPr/>
        <p:txBody>
          <a:bodyPr/>
          <a:lstStyle/>
          <a:p>
            <a:r>
              <a:rPr lang="en-US" dirty="0"/>
              <a:t>What is Sentimental Analysis</a:t>
            </a:r>
          </a:p>
        </p:txBody>
      </p:sp>
      <p:sp>
        <p:nvSpPr>
          <p:cNvPr id="3" name="Content Placeholder 2">
            <a:extLst>
              <a:ext uri="{FF2B5EF4-FFF2-40B4-BE49-F238E27FC236}">
                <a16:creationId xmlns:a16="http://schemas.microsoft.com/office/drawing/2014/main" id="{7D71F07B-2E90-467C-BC8D-B1F2E0F85AB7}"/>
              </a:ext>
            </a:extLst>
          </p:cNvPr>
          <p:cNvSpPr>
            <a:spLocks noGrp="1"/>
          </p:cNvSpPr>
          <p:nvPr>
            <p:ph idx="1"/>
          </p:nvPr>
        </p:nvSpPr>
        <p:spPr/>
        <p:txBody>
          <a:bodyPr>
            <a:normAutofit/>
          </a:bodyPr>
          <a:lstStyle/>
          <a:p>
            <a:r>
              <a:rPr lang="en-US" dirty="0"/>
              <a:t>Sentiment Analysis also known as </a:t>
            </a:r>
            <a:r>
              <a:rPr lang="en-US" i="1" dirty="0"/>
              <a:t>Opinion Mining</a:t>
            </a:r>
            <a:r>
              <a:rPr lang="en-US" dirty="0"/>
              <a:t> is a field within Natural Language Processing (NLP) that builds systems that try to identify and extract opinions within text. Usually, besides identifying the opinion, these systems extract attributes of the expression e.g.:</a:t>
            </a:r>
          </a:p>
          <a:p>
            <a:r>
              <a:rPr lang="en-US" i="1" dirty="0"/>
              <a:t>Polarity</a:t>
            </a:r>
            <a:r>
              <a:rPr lang="en-US" dirty="0"/>
              <a:t>: if the speaker express a </a:t>
            </a:r>
            <a:r>
              <a:rPr lang="en-US" i="1" dirty="0"/>
              <a:t>positive</a:t>
            </a:r>
            <a:r>
              <a:rPr lang="en-US" dirty="0"/>
              <a:t> or </a:t>
            </a:r>
            <a:r>
              <a:rPr lang="en-US" i="1" dirty="0"/>
              <a:t>negative</a:t>
            </a:r>
            <a:r>
              <a:rPr lang="en-US" dirty="0"/>
              <a:t> opinion,</a:t>
            </a:r>
          </a:p>
          <a:p>
            <a:r>
              <a:rPr lang="en-US" i="1" dirty="0"/>
              <a:t>Subject</a:t>
            </a:r>
            <a:r>
              <a:rPr lang="en-US" dirty="0"/>
              <a:t>: the thing that is being talked about,</a:t>
            </a:r>
          </a:p>
          <a:p>
            <a:r>
              <a:rPr lang="en-US" i="1" dirty="0"/>
              <a:t>Opinion holder</a:t>
            </a:r>
            <a:r>
              <a:rPr lang="en-US" dirty="0"/>
              <a:t>: the person, or entity that expresses the opinion.</a:t>
            </a:r>
          </a:p>
          <a:p>
            <a:endParaRPr lang="en-US" dirty="0"/>
          </a:p>
          <a:p>
            <a:pPr marL="502920" lvl="1" indent="0">
              <a:buNone/>
            </a:pPr>
            <a:endParaRPr lang="en-US" dirty="0"/>
          </a:p>
          <a:p>
            <a:pPr marL="502920" lvl="1" indent="0">
              <a:buNone/>
            </a:pPr>
            <a:endParaRPr lang="en-US" dirty="0"/>
          </a:p>
        </p:txBody>
      </p:sp>
    </p:spTree>
    <p:extLst>
      <p:ext uri="{BB962C8B-B14F-4D97-AF65-F5344CB8AC3E}">
        <p14:creationId xmlns:p14="http://schemas.microsoft.com/office/powerpoint/2010/main" val="3638868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9974-6605-42B7-9EA0-D40A85650BFA}"/>
              </a:ext>
            </a:extLst>
          </p:cNvPr>
          <p:cNvSpPr>
            <a:spLocks noGrp="1"/>
          </p:cNvSpPr>
          <p:nvPr>
            <p:ph type="title"/>
          </p:nvPr>
        </p:nvSpPr>
        <p:spPr/>
        <p:txBody>
          <a:bodyPr/>
          <a:lstStyle/>
          <a:p>
            <a:r>
              <a:rPr lang="en-US" dirty="0"/>
              <a:t>Types of Sentimental Analysis</a:t>
            </a:r>
          </a:p>
        </p:txBody>
      </p:sp>
      <p:sp>
        <p:nvSpPr>
          <p:cNvPr id="3" name="Content Placeholder 2">
            <a:extLst>
              <a:ext uri="{FF2B5EF4-FFF2-40B4-BE49-F238E27FC236}">
                <a16:creationId xmlns:a16="http://schemas.microsoft.com/office/drawing/2014/main" id="{9FD5C1A8-6A8C-4D09-AD11-C38B56B787E8}"/>
              </a:ext>
            </a:extLst>
          </p:cNvPr>
          <p:cNvSpPr>
            <a:spLocks noGrp="1"/>
          </p:cNvSpPr>
          <p:nvPr>
            <p:ph idx="1"/>
          </p:nvPr>
        </p:nvSpPr>
        <p:spPr/>
        <p:txBody>
          <a:bodyPr>
            <a:normAutofit fontScale="92500" lnSpcReduction="20000"/>
          </a:bodyPr>
          <a:lstStyle/>
          <a:p>
            <a:r>
              <a:rPr lang="en-US" b="1" dirty="0"/>
              <a:t>Fine-grained Sentiment Analysis</a:t>
            </a:r>
          </a:p>
          <a:p>
            <a:r>
              <a:rPr lang="en-US" dirty="0"/>
              <a:t>When analysis has to be precise about the level of polarity of the opinion , so instead of just talking about </a:t>
            </a:r>
            <a:r>
              <a:rPr lang="en-US" i="1" dirty="0"/>
              <a:t>positive</a:t>
            </a:r>
            <a:r>
              <a:rPr lang="en-US" dirty="0"/>
              <a:t>, </a:t>
            </a:r>
            <a:r>
              <a:rPr lang="en-US" i="1" dirty="0"/>
              <a:t>neutral</a:t>
            </a:r>
            <a:r>
              <a:rPr lang="en-US" dirty="0"/>
              <a:t>, or </a:t>
            </a:r>
            <a:r>
              <a:rPr lang="en-US" i="1" dirty="0"/>
              <a:t>negative </a:t>
            </a:r>
            <a:r>
              <a:rPr lang="en-US" dirty="0"/>
              <a:t>opinions you could consider the following categories:</a:t>
            </a:r>
          </a:p>
          <a:p>
            <a:r>
              <a:rPr lang="en-US" dirty="0"/>
              <a:t>Very positive , Positive , Neutral ,Negative , Very negative</a:t>
            </a:r>
          </a:p>
          <a:p>
            <a:r>
              <a:rPr lang="en-US" dirty="0"/>
              <a:t>This is usually referred to as fine-grained sentiment analysis. This could be, for example, mapped onto a 5-star rating in a review, e.g.: Very Positive = 5 stars and Very Negative = 1 star.</a:t>
            </a:r>
          </a:p>
          <a:p>
            <a:r>
              <a:rPr lang="en-US" b="1" dirty="0"/>
              <a:t>Emotion detection</a:t>
            </a:r>
          </a:p>
          <a:p>
            <a:r>
              <a:rPr lang="en-US" dirty="0"/>
              <a:t>Emotion detection aims at detecting emotions like, happiness, frustration, anger, sadness, and the like. Many emotion detection systems resort to lexicons (i.e. lists of words and the emotions they convey) or complex machine learning algorithms.</a:t>
            </a:r>
          </a:p>
          <a:p>
            <a:r>
              <a:rPr lang="en-US" b="1" dirty="0"/>
              <a:t>Aspect-based Sentiment Analysis</a:t>
            </a:r>
          </a:p>
          <a:p>
            <a:r>
              <a:rPr lang="en-US" dirty="0"/>
              <a:t>allows to associate specific sentiments with different aspects of a product or service. </a:t>
            </a:r>
            <a:br>
              <a:rPr lang="en-US" dirty="0"/>
            </a:br>
            <a:r>
              <a:rPr lang="en-US" dirty="0"/>
              <a:t>Sentiments: positive or negative opinions about a particular aspect.</a:t>
            </a:r>
            <a:br>
              <a:rPr lang="en-US" dirty="0"/>
            </a:br>
            <a:r>
              <a:rPr lang="en-US" dirty="0"/>
              <a:t>Aspects: the thing or topic that is being talked about.</a:t>
            </a:r>
          </a:p>
          <a:p>
            <a:endParaRPr lang="en-US" dirty="0"/>
          </a:p>
        </p:txBody>
      </p:sp>
    </p:spTree>
    <p:extLst>
      <p:ext uri="{BB962C8B-B14F-4D97-AF65-F5344CB8AC3E}">
        <p14:creationId xmlns:p14="http://schemas.microsoft.com/office/powerpoint/2010/main" val="2587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9F09-8A20-4D38-A9C2-959A30556292}"/>
              </a:ext>
            </a:extLst>
          </p:cNvPr>
          <p:cNvSpPr>
            <a:spLocks noGrp="1"/>
          </p:cNvSpPr>
          <p:nvPr>
            <p:ph type="title"/>
          </p:nvPr>
        </p:nvSpPr>
        <p:spPr/>
        <p:txBody>
          <a:bodyPr/>
          <a:lstStyle/>
          <a:p>
            <a:r>
              <a:rPr lang="en-US" dirty="0"/>
              <a:t>How Does Sentiment Analysis Work?</a:t>
            </a:r>
            <a:br>
              <a:rPr lang="en-US" dirty="0"/>
            </a:br>
            <a:endParaRPr lang="en-US" dirty="0"/>
          </a:p>
        </p:txBody>
      </p:sp>
      <p:sp>
        <p:nvSpPr>
          <p:cNvPr id="3" name="Content Placeholder 2">
            <a:extLst>
              <a:ext uri="{FF2B5EF4-FFF2-40B4-BE49-F238E27FC236}">
                <a16:creationId xmlns:a16="http://schemas.microsoft.com/office/drawing/2014/main" id="{8B0F5E65-4BD3-4D5E-B798-41D03ECC069A}"/>
              </a:ext>
            </a:extLst>
          </p:cNvPr>
          <p:cNvSpPr>
            <a:spLocks noGrp="1"/>
          </p:cNvSpPr>
          <p:nvPr>
            <p:ph idx="1"/>
          </p:nvPr>
        </p:nvSpPr>
        <p:spPr/>
        <p:txBody>
          <a:bodyPr/>
          <a:lstStyle/>
          <a:p>
            <a:pPr marL="0" indent="0">
              <a:buNone/>
            </a:pPr>
            <a:r>
              <a:rPr lang="en-US" dirty="0"/>
              <a:t>Sentiment Analysis Algorithms</a:t>
            </a:r>
          </a:p>
          <a:p>
            <a:r>
              <a:rPr lang="en-US" dirty="0"/>
              <a:t>There are many methods and algorithms to implement sentiment analysis systems, which can be classified as:</a:t>
            </a:r>
          </a:p>
          <a:p>
            <a:r>
              <a:rPr lang="en-US" b="1" dirty="0"/>
              <a:t>Rule-based</a:t>
            </a:r>
            <a:r>
              <a:rPr lang="en-US" dirty="0"/>
              <a:t> systems that perform sentiment analysis based on a set of manually crafted rules.</a:t>
            </a:r>
          </a:p>
          <a:p>
            <a:r>
              <a:rPr lang="en-US" b="1" dirty="0"/>
              <a:t>Automatic</a:t>
            </a:r>
            <a:r>
              <a:rPr lang="en-US" dirty="0"/>
              <a:t> systems that rely on machine learning techniques to learn from data.</a:t>
            </a:r>
          </a:p>
          <a:p>
            <a:r>
              <a:rPr lang="en-US" b="1" dirty="0"/>
              <a:t>Hybrid</a:t>
            </a:r>
            <a:r>
              <a:rPr lang="en-US" dirty="0"/>
              <a:t> systems that combine both rule based and automatic approaches.</a:t>
            </a:r>
          </a:p>
          <a:p>
            <a:endParaRPr lang="en-US" dirty="0"/>
          </a:p>
        </p:txBody>
      </p:sp>
    </p:spTree>
    <p:extLst>
      <p:ext uri="{BB962C8B-B14F-4D97-AF65-F5344CB8AC3E}">
        <p14:creationId xmlns:p14="http://schemas.microsoft.com/office/powerpoint/2010/main" val="925449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1C45-FA4D-4517-AFE8-2DC9AF54E9F9}"/>
              </a:ext>
            </a:extLst>
          </p:cNvPr>
          <p:cNvSpPr>
            <a:spLocks noGrp="1"/>
          </p:cNvSpPr>
          <p:nvPr>
            <p:ph type="title"/>
          </p:nvPr>
        </p:nvSpPr>
        <p:spPr/>
        <p:txBody>
          <a:bodyPr/>
          <a:lstStyle/>
          <a:p>
            <a:r>
              <a:rPr lang="en-US" dirty="0"/>
              <a:t>Machine learning classifier can implemented with the following steps and components:</a:t>
            </a:r>
          </a:p>
        </p:txBody>
      </p:sp>
      <p:pic>
        <p:nvPicPr>
          <p:cNvPr id="4" name="Content Placeholder 3">
            <a:extLst>
              <a:ext uri="{FF2B5EF4-FFF2-40B4-BE49-F238E27FC236}">
                <a16:creationId xmlns:a16="http://schemas.microsoft.com/office/drawing/2014/main" id="{17621892-AD74-464B-B50F-ADA431396933}"/>
              </a:ext>
            </a:extLst>
          </p:cNvPr>
          <p:cNvPicPr>
            <a:picLocks noGrp="1" noChangeAspect="1"/>
          </p:cNvPicPr>
          <p:nvPr>
            <p:ph idx="1"/>
          </p:nvPr>
        </p:nvPicPr>
        <p:blipFill>
          <a:blip r:embed="rId2"/>
          <a:stretch>
            <a:fillRect/>
          </a:stretch>
        </p:blipFill>
        <p:spPr>
          <a:xfrm>
            <a:off x="3868738" y="709853"/>
            <a:ext cx="7315200" cy="3539008"/>
          </a:xfrm>
          <a:prstGeom prst="rect">
            <a:avLst/>
          </a:prstGeom>
        </p:spPr>
      </p:pic>
      <p:sp>
        <p:nvSpPr>
          <p:cNvPr id="6" name="Rectangle 5">
            <a:extLst>
              <a:ext uri="{FF2B5EF4-FFF2-40B4-BE49-F238E27FC236}">
                <a16:creationId xmlns:a16="http://schemas.microsoft.com/office/drawing/2014/main" id="{6B88748D-1D46-4F54-919E-955D70FA0923}"/>
              </a:ext>
            </a:extLst>
          </p:cNvPr>
          <p:cNvSpPr/>
          <p:nvPr/>
        </p:nvSpPr>
        <p:spPr>
          <a:xfrm>
            <a:off x="3779520" y="4248861"/>
            <a:ext cx="7863840" cy="923330"/>
          </a:xfrm>
          <a:prstGeom prst="rect">
            <a:avLst/>
          </a:prstGeom>
        </p:spPr>
        <p:txBody>
          <a:bodyPr wrap="square">
            <a:spAutoFit/>
          </a:bodyPr>
          <a:lstStyle/>
          <a:p>
            <a:r>
              <a:rPr lang="en-US" dirty="0"/>
              <a:t>In the </a:t>
            </a:r>
            <a:r>
              <a:rPr lang="en-US" b="1" dirty="0"/>
              <a:t>training process </a:t>
            </a:r>
            <a:r>
              <a:rPr lang="en-US" dirty="0"/>
              <a:t>(a), our model learns to associate a particular input</a:t>
            </a:r>
          </a:p>
          <a:p>
            <a:r>
              <a:rPr lang="en-US" dirty="0"/>
              <a:t> (i.e. a text) to the corresponding output (tag) based on the test samples used for training. </a:t>
            </a:r>
          </a:p>
        </p:txBody>
      </p:sp>
      <p:sp>
        <p:nvSpPr>
          <p:cNvPr id="7" name="Rectangle 6">
            <a:extLst>
              <a:ext uri="{FF2B5EF4-FFF2-40B4-BE49-F238E27FC236}">
                <a16:creationId xmlns:a16="http://schemas.microsoft.com/office/drawing/2014/main" id="{4BC729AD-6F86-412F-9C72-AC6C682DCA98}"/>
              </a:ext>
            </a:extLst>
          </p:cNvPr>
          <p:cNvSpPr/>
          <p:nvPr/>
        </p:nvSpPr>
        <p:spPr>
          <a:xfrm>
            <a:off x="3868738" y="5224817"/>
            <a:ext cx="7642542" cy="646331"/>
          </a:xfrm>
          <a:prstGeom prst="rect">
            <a:avLst/>
          </a:prstGeom>
        </p:spPr>
        <p:txBody>
          <a:bodyPr wrap="square">
            <a:spAutoFit/>
          </a:bodyPr>
          <a:lstStyle/>
          <a:p>
            <a:r>
              <a:rPr lang="en-US" dirty="0"/>
              <a:t>In the </a:t>
            </a:r>
            <a:r>
              <a:rPr lang="en-US" b="1" dirty="0"/>
              <a:t>prediction process </a:t>
            </a:r>
            <a:r>
              <a:rPr lang="en-US" dirty="0"/>
              <a:t>(b), the feature extractor is used to transform unseen text inputs into feature vectors. </a:t>
            </a:r>
          </a:p>
        </p:txBody>
      </p:sp>
    </p:spTree>
    <p:extLst>
      <p:ext uri="{BB962C8B-B14F-4D97-AF65-F5344CB8AC3E}">
        <p14:creationId xmlns:p14="http://schemas.microsoft.com/office/powerpoint/2010/main" val="2123327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223A-58B7-4F4F-8690-6E9BD6ED6A9E}"/>
              </a:ext>
            </a:extLst>
          </p:cNvPr>
          <p:cNvSpPr>
            <a:spLocks noGrp="1"/>
          </p:cNvSpPr>
          <p:nvPr>
            <p:ph type="title"/>
          </p:nvPr>
        </p:nvSpPr>
        <p:spPr/>
        <p:txBody>
          <a:bodyPr/>
          <a:lstStyle/>
          <a:p>
            <a:r>
              <a:rPr lang="en-US" dirty="0"/>
              <a:t>Bag-of-words or bag-of-</a:t>
            </a:r>
            <a:r>
              <a:rPr lang="en-US" dirty="0" err="1"/>
              <a:t>ngrams</a:t>
            </a:r>
            <a:endParaRPr lang="en-US" dirty="0"/>
          </a:p>
        </p:txBody>
      </p:sp>
      <p:sp>
        <p:nvSpPr>
          <p:cNvPr id="3" name="Content Placeholder 2">
            <a:extLst>
              <a:ext uri="{FF2B5EF4-FFF2-40B4-BE49-F238E27FC236}">
                <a16:creationId xmlns:a16="http://schemas.microsoft.com/office/drawing/2014/main" id="{73F54B7A-220E-41C1-8256-3ADA4FE8EBC3}"/>
              </a:ext>
            </a:extLst>
          </p:cNvPr>
          <p:cNvSpPr>
            <a:spLocks noGrp="1"/>
          </p:cNvSpPr>
          <p:nvPr>
            <p:ph idx="1"/>
          </p:nvPr>
        </p:nvSpPr>
        <p:spPr/>
        <p:txBody>
          <a:bodyPr>
            <a:normAutofit lnSpcReduction="10000"/>
          </a:bodyPr>
          <a:lstStyle/>
          <a:p>
            <a:r>
              <a:rPr lang="en-US" b="1" dirty="0"/>
              <a:t>Feature Extraction from Text</a:t>
            </a:r>
          </a:p>
          <a:p>
            <a:pPr fontAlgn="base"/>
            <a:r>
              <a:rPr lang="en-US" dirty="0"/>
              <a:t>The first step in a machine learning text classifier is to transform the text into a numerical representation, usually a vector. Usually, each component of the vector represents the frequency of a word or expression in a predefined dictionary (e.g. a lexicon of polarized words). This process is known as feature extraction or text vectorization and the classical approach has been bag-of-words or bag-of-</a:t>
            </a:r>
            <a:r>
              <a:rPr lang="en-US" dirty="0" err="1"/>
              <a:t>ngrams</a:t>
            </a:r>
            <a:r>
              <a:rPr lang="en-US" dirty="0"/>
              <a:t> with their frequency.</a:t>
            </a:r>
          </a:p>
          <a:p>
            <a:pPr fontAlgn="base"/>
            <a:r>
              <a:rPr lang="en-US" b="1" dirty="0"/>
              <a:t> A bag-of-words </a:t>
            </a:r>
            <a:r>
              <a:rPr lang="en-US" dirty="0"/>
              <a:t>is a representation of text that describes the occurrence of words within a document. It involves two things:</a:t>
            </a:r>
          </a:p>
          <a:p>
            <a:pPr fontAlgn="base"/>
            <a:r>
              <a:rPr lang="en-US" dirty="0"/>
              <a:t>A vocabulary of known words.</a:t>
            </a:r>
          </a:p>
          <a:p>
            <a:pPr fontAlgn="base"/>
            <a:r>
              <a:rPr lang="en-US" dirty="0"/>
              <a:t>A measure of the presence of known words.</a:t>
            </a:r>
          </a:p>
          <a:p>
            <a:pPr fontAlgn="base"/>
            <a:r>
              <a:rPr lang="en-US" dirty="0"/>
              <a:t>It is called a “</a:t>
            </a:r>
            <a:r>
              <a:rPr lang="en-US" i="1" dirty="0"/>
              <a:t>bag</a:t>
            </a:r>
            <a:r>
              <a:rPr lang="en-US" dirty="0"/>
              <a:t>” of words, because any information about the order or structure of words in the document is discarded. The model is only concerned with whether known words occur in the document, not where in the document.</a:t>
            </a:r>
          </a:p>
          <a:p>
            <a:endParaRPr lang="en-US" dirty="0"/>
          </a:p>
          <a:p>
            <a:endParaRPr lang="en-US" dirty="0"/>
          </a:p>
        </p:txBody>
      </p:sp>
    </p:spTree>
    <p:extLst>
      <p:ext uri="{BB962C8B-B14F-4D97-AF65-F5344CB8AC3E}">
        <p14:creationId xmlns:p14="http://schemas.microsoft.com/office/powerpoint/2010/main" val="3000159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01655-136C-4D46-988C-AE0EFFF2A639}"/>
              </a:ext>
            </a:extLst>
          </p:cNvPr>
          <p:cNvSpPr>
            <a:spLocks noGrp="1"/>
          </p:cNvSpPr>
          <p:nvPr>
            <p:ph type="title"/>
          </p:nvPr>
        </p:nvSpPr>
        <p:spPr/>
        <p:txBody>
          <a:bodyPr/>
          <a:lstStyle/>
          <a:p>
            <a:r>
              <a:rPr lang="en-US" dirty="0"/>
              <a:t>Classification Algorithms</a:t>
            </a:r>
            <a:br>
              <a:rPr lang="en-US" dirty="0"/>
            </a:br>
            <a:endParaRPr lang="en-US" dirty="0"/>
          </a:p>
        </p:txBody>
      </p:sp>
      <p:sp>
        <p:nvSpPr>
          <p:cNvPr id="3" name="Content Placeholder 2">
            <a:extLst>
              <a:ext uri="{FF2B5EF4-FFF2-40B4-BE49-F238E27FC236}">
                <a16:creationId xmlns:a16="http://schemas.microsoft.com/office/drawing/2014/main" id="{94E076D9-5A20-455B-8E45-7C8C74D693DA}"/>
              </a:ext>
            </a:extLst>
          </p:cNvPr>
          <p:cNvSpPr>
            <a:spLocks noGrp="1"/>
          </p:cNvSpPr>
          <p:nvPr>
            <p:ph idx="1"/>
          </p:nvPr>
        </p:nvSpPr>
        <p:spPr/>
        <p:txBody>
          <a:bodyPr>
            <a:normAutofit lnSpcReduction="10000"/>
          </a:bodyPr>
          <a:lstStyle/>
          <a:p>
            <a:r>
              <a:rPr lang="en-US" dirty="0"/>
              <a:t>The classification step usually involves a statistical model like Naïve Bayes, Logistic Regression, Support Vector Machines, or Neural Networks:</a:t>
            </a:r>
          </a:p>
          <a:p>
            <a:r>
              <a:rPr lang="en-US" b="1" dirty="0"/>
              <a:t>Naïve Bayes</a:t>
            </a:r>
            <a:r>
              <a:rPr lang="en-US" dirty="0"/>
              <a:t>: a family of probabilistic algorithms that uses </a:t>
            </a:r>
            <a:r>
              <a:rPr lang="en-US" dirty="0" err="1"/>
              <a:t>Bayes’s</a:t>
            </a:r>
            <a:r>
              <a:rPr lang="en-US" dirty="0"/>
              <a:t> Theorem to predict the category of a text.</a:t>
            </a:r>
          </a:p>
          <a:p>
            <a:r>
              <a:rPr lang="en-US" b="1" dirty="0"/>
              <a:t>Linear Regression</a:t>
            </a:r>
            <a:r>
              <a:rPr lang="en-US" dirty="0"/>
              <a:t>: a very well-known algorithm in statistics used to predict some value (Y) given a set of features (X).</a:t>
            </a:r>
          </a:p>
          <a:p>
            <a:r>
              <a:rPr lang="en-US" b="1" dirty="0"/>
              <a:t>Support Vector Machines</a:t>
            </a:r>
            <a:r>
              <a:rPr lang="en-US" dirty="0"/>
              <a:t>: a non-probabilistic model which uses a representation of text examples as points in a multidimensional space. These examples are mapped so that the examples of the different categories (sentiments) belong to distinct regions of that space.. Then, new texts are mapped onto that same space and predicted to belong to a category based on which region they fall into.</a:t>
            </a:r>
          </a:p>
          <a:p>
            <a:r>
              <a:rPr lang="en-US" b="1" dirty="0"/>
              <a:t>Deep Learning</a:t>
            </a:r>
            <a:r>
              <a:rPr lang="en-US" dirty="0"/>
              <a:t>: a diverse set of algorithms that attempts to imitate how the human brain works by employing artificial neural networks to process data.</a:t>
            </a:r>
          </a:p>
          <a:p>
            <a:endParaRPr lang="en-US" dirty="0"/>
          </a:p>
        </p:txBody>
      </p:sp>
    </p:spTree>
    <p:extLst>
      <p:ext uri="{BB962C8B-B14F-4D97-AF65-F5344CB8AC3E}">
        <p14:creationId xmlns:p14="http://schemas.microsoft.com/office/powerpoint/2010/main" val="230389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F4D46-6BF8-496D-BA55-24EC106204A5}"/>
              </a:ext>
            </a:extLst>
          </p:cNvPr>
          <p:cNvSpPr>
            <a:spLocks noGrp="1"/>
          </p:cNvSpPr>
          <p:nvPr>
            <p:ph type="title"/>
          </p:nvPr>
        </p:nvSpPr>
        <p:spPr/>
        <p:txBody>
          <a:bodyPr/>
          <a:lstStyle/>
          <a:p>
            <a:r>
              <a:rPr lang="en-US" dirty="0"/>
              <a:t>Use of sentimental Analysis 	</a:t>
            </a:r>
          </a:p>
        </p:txBody>
      </p:sp>
      <p:sp>
        <p:nvSpPr>
          <p:cNvPr id="3" name="Content Placeholder 2">
            <a:extLst>
              <a:ext uri="{FF2B5EF4-FFF2-40B4-BE49-F238E27FC236}">
                <a16:creationId xmlns:a16="http://schemas.microsoft.com/office/drawing/2014/main" id="{84A0C835-610B-4248-A0A6-3B2BF36B9896}"/>
              </a:ext>
            </a:extLst>
          </p:cNvPr>
          <p:cNvSpPr>
            <a:spLocks noGrp="1"/>
          </p:cNvSpPr>
          <p:nvPr>
            <p:ph idx="1"/>
          </p:nvPr>
        </p:nvSpPr>
        <p:spPr/>
        <p:txBody>
          <a:bodyPr/>
          <a:lstStyle/>
          <a:p>
            <a:pPr marL="0" indent="0">
              <a:buNone/>
            </a:pPr>
            <a:r>
              <a:rPr lang="en-US" b="1" dirty="0"/>
              <a:t>Use of sentiment analysis in the following:</a:t>
            </a:r>
          </a:p>
          <a:p>
            <a:r>
              <a:rPr lang="en-US" dirty="0"/>
              <a:t>Social media monitoring</a:t>
            </a:r>
          </a:p>
          <a:p>
            <a:r>
              <a:rPr lang="en-US" dirty="0"/>
              <a:t>Brand monitoring</a:t>
            </a:r>
          </a:p>
          <a:p>
            <a:r>
              <a:rPr lang="en-US" dirty="0"/>
              <a:t>Voice of customer (</a:t>
            </a:r>
            <a:r>
              <a:rPr lang="en-US" dirty="0" err="1"/>
              <a:t>VoC</a:t>
            </a:r>
            <a:r>
              <a:rPr lang="en-US" dirty="0"/>
              <a:t>)</a:t>
            </a:r>
          </a:p>
          <a:p>
            <a:r>
              <a:rPr lang="en-US" dirty="0"/>
              <a:t>Customer service</a:t>
            </a:r>
          </a:p>
          <a:p>
            <a:r>
              <a:rPr lang="en-US" dirty="0"/>
              <a:t>Workforce analytics and voice of employee</a:t>
            </a:r>
          </a:p>
          <a:p>
            <a:r>
              <a:rPr lang="en-US" dirty="0"/>
              <a:t>Product analytics</a:t>
            </a:r>
          </a:p>
          <a:p>
            <a:r>
              <a:rPr lang="en-US" dirty="0"/>
              <a:t>Market research and analysis</a:t>
            </a:r>
          </a:p>
          <a:p>
            <a:endParaRPr lang="en-US" dirty="0"/>
          </a:p>
        </p:txBody>
      </p:sp>
    </p:spTree>
    <p:extLst>
      <p:ext uri="{BB962C8B-B14F-4D97-AF65-F5344CB8AC3E}">
        <p14:creationId xmlns:p14="http://schemas.microsoft.com/office/powerpoint/2010/main" val="1909649742"/>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TM03457475[[fn=Frame]]</Template>
  <TotalTime>51</TotalTime>
  <Words>361</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Corbel</vt:lpstr>
      <vt:lpstr>Wingdings 2</vt:lpstr>
      <vt:lpstr>Frame</vt:lpstr>
      <vt:lpstr>Sentimental  Analysis</vt:lpstr>
      <vt:lpstr>What is Sentimental Analysis</vt:lpstr>
      <vt:lpstr>Types of Sentimental Analysis</vt:lpstr>
      <vt:lpstr>How Does Sentiment Analysis Work? </vt:lpstr>
      <vt:lpstr>Machine learning classifier can implemented with the following steps and components:</vt:lpstr>
      <vt:lpstr>Bag-of-words or bag-of-ngrams</vt:lpstr>
      <vt:lpstr>Classification Algorithms </vt:lpstr>
      <vt:lpstr>Use of sentimental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dc:title>
  <dc:creator>Malhotra, Samriti</dc:creator>
  <cp:lastModifiedBy>Malhotra, Samriti</cp:lastModifiedBy>
  <cp:revision>5</cp:revision>
  <dcterms:created xsi:type="dcterms:W3CDTF">2019-04-14T21:12:53Z</dcterms:created>
  <dcterms:modified xsi:type="dcterms:W3CDTF">2019-04-14T22:04:38Z</dcterms:modified>
</cp:coreProperties>
</file>