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2"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128" d="100"/>
          <a:sy n="128"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6D4010-3E17-423B-A270-6D12729B02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72517F6-1A1E-4065-AE29-572CD48047B5}">
      <dgm:prSet/>
      <dgm:spPr/>
      <dgm:t>
        <a:bodyPr/>
        <a:lstStyle/>
        <a:p>
          <a:r>
            <a:rPr lang="en-US" dirty="0"/>
            <a:t>As is clear from above graphs which shows how covid-19 has severely impacted restaurant industry, we can further enhance this further by adding more categories for </a:t>
          </a:r>
          <a:r>
            <a:rPr lang="en-US"/>
            <a:t>data visualization </a:t>
          </a:r>
          <a:r>
            <a:rPr lang="en-US" dirty="0"/>
            <a:t>e.g.</a:t>
          </a:r>
        </a:p>
      </dgm:t>
    </dgm:pt>
    <dgm:pt modelId="{F0E225AC-15FE-42DF-9BFE-7AD923A292C2}" type="parTrans" cxnId="{04468AB9-B9D6-4E04-B142-6D58D1587D30}">
      <dgm:prSet/>
      <dgm:spPr/>
      <dgm:t>
        <a:bodyPr/>
        <a:lstStyle/>
        <a:p>
          <a:endParaRPr lang="en-US"/>
        </a:p>
      </dgm:t>
    </dgm:pt>
    <dgm:pt modelId="{D48DB668-EEC8-45CC-B185-B51A3FFEEB8E}" type="sibTrans" cxnId="{04468AB9-B9D6-4E04-B142-6D58D1587D30}">
      <dgm:prSet/>
      <dgm:spPr/>
      <dgm:t>
        <a:bodyPr/>
        <a:lstStyle/>
        <a:p>
          <a:endParaRPr lang="en-US"/>
        </a:p>
      </dgm:t>
    </dgm:pt>
    <dgm:pt modelId="{9533FCA7-B2F6-4E48-A2E1-0D18FD1B63BB}">
      <dgm:prSet/>
      <dgm:spPr/>
      <dgm:t>
        <a:bodyPr/>
        <a:lstStyle/>
        <a:p>
          <a:r>
            <a:rPr lang="en-US"/>
            <a:t>Closed dine-in, open for delivery/carryout</a:t>
          </a:r>
        </a:p>
      </dgm:t>
    </dgm:pt>
    <dgm:pt modelId="{0DF019A9-D035-4BA5-81BE-1EAE5EE34E3B}" type="parTrans" cxnId="{E0E0618D-B014-4F0D-A4F0-8587466D52F5}">
      <dgm:prSet/>
      <dgm:spPr/>
      <dgm:t>
        <a:bodyPr/>
        <a:lstStyle/>
        <a:p>
          <a:endParaRPr lang="en-US"/>
        </a:p>
      </dgm:t>
    </dgm:pt>
    <dgm:pt modelId="{2D164510-AA9A-46F6-AD9B-E37CE70B5897}" type="sibTrans" cxnId="{E0E0618D-B014-4F0D-A4F0-8587466D52F5}">
      <dgm:prSet/>
      <dgm:spPr/>
      <dgm:t>
        <a:bodyPr/>
        <a:lstStyle/>
        <a:p>
          <a:endParaRPr lang="en-US"/>
        </a:p>
      </dgm:t>
    </dgm:pt>
    <dgm:pt modelId="{33723965-28D9-4E28-A0DE-EF7E544BEF91}">
      <dgm:prSet/>
      <dgm:spPr/>
      <dgm:t>
        <a:bodyPr/>
        <a:lstStyle/>
        <a:p>
          <a:r>
            <a:rPr lang="en-US"/>
            <a:t>Closed completely</a:t>
          </a:r>
        </a:p>
      </dgm:t>
    </dgm:pt>
    <dgm:pt modelId="{9226D060-31BF-4B16-8E7F-21BF97ACCC73}" type="parTrans" cxnId="{3CDD802F-72DE-48F2-9397-1F777ABB25E3}">
      <dgm:prSet/>
      <dgm:spPr/>
      <dgm:t>
        <a:bodyPr/>
        <a:lstStyle/>
        <a:p>
          <a:endParaRPr lang="en-US"/>
        </a:p>
      </dgm:t>
    </dgm:pt>
    <dgm:pt modelId="{8DD42A25-DB59-493C-9BFF-9D8B12877557}" type="sibTrans" cxnId="{3CDD802F-72DE-48F2-9397-1F777ABB25E3}">
      <dgm:prSet/>
      <dgm:spPr/>
      <dgm:t>
        <a:bodyPr/>
        <a:lstStyle/>
        <a:p>
          <a:endParaRPr lang="en-US"/>
        </a:p>
      </dgm:t>
    </dgm:pt>
    <dgm:pt modelId="{A550E0F4-2EA5-4373-8A1E-007D0CFCB3FA}">
      <dgm:prSet/>
      <dgm:spPr/>
      <dgm:t>
        <a:bodyPr/>
        <a:lstStyle/>
        <a:p>
          <a:r>
            <a:rPr lang="en-US"/>
            <a:t>Sales decline for various operators like Fast Food/ Fast Casual/ Mid scale/Fine Dine-in/Casual Dinning</a:t>
          </a:r>
        </a:p>
      </dgm:t>
    </dgm:pt>
    <dgm:pt modelId="{FE9C6F21-D23F-46FC-B1A5-93B974A1CED9}" type="parTrans" cxnId="{15C4AF8B-D960-4C49-8137-CADD36407326}">
      <dgm:prSet/>
      <dgm:spPr/>
      <dgm:t>
        <a:bodyPr/>
        <a:lstStyle/>
        <a:p>
          <a:endParaRPr lang="en-US"/>
        </a:p>
      </dgm:t>
    </dgm:pt>
    <dgm:pt modelId="{80A7C5E5-775F-4843-B88F-ECB4FF527BD5}" type="sibTrans" cxnId="{15C4AF8B-D960-4C49-8137-CADD36407326}">
      <dgm:prSet/>
      <dgm:spPr/>
      <dgm:t>
        <a:bodyPr/>
        <a:lstStyle/>
        <a:p>
          <a:endParaRPr lang="en-US"/>
        </a:p>
      </dgm:t>
    </dgm:pt>
    <dgm:pt modelId="{CB954298-C734-4DD6-AB57-E803DA930EF4}">
      <dgm:prSet/>
      <dgm:spPr/>
      <dgm:t>
        <a:bodyPr/>
        <a:lstStyle/>
        <a:p>
          <a:r>
            <a:rPr lang="en-US"/>
            <a:t>How much staff cut off was done various operators.</a:t>
          </a:r>
        </a:p>
      </dgm:t>
    </dgm:pt>
    <dgm:pt modelId="{9887DDC2-758E-4060-96C3-43043073D021}" type="parTrans" cxnId="{BD6EA595-FCFB-4513-BABB-16C916D09E2E}">
      <dgm:prSet/>
      <dgm:spPr/>
      <dgm:t>
        <a:bodyPr/>
        <a:lstStyle/>
        <a:p>
          <a:endParaRPr lang="en-US"/>
        </a:p>
      </dgm:t>
    </dgm:pt>
    <dgm:pt modelId="{F21CAE43-2E3D-4849-B78E-6FAF632D13A0}" type="sibTrans" cxnId="{BD6EA595-FCFB-4513-BABB-16C916D09E2E}">
      <dgm:prSet/>
      <dgm:spPr/>
      <dgm:t>
        <a:bodyPr/>
        <a:lstStyle/>
        <a:p>
          <a:endParaRPr lang="en-US"/>
        </a:p>
      </dgm:t>
    </dgm:pt>
    <dgm:pt modelId="{541E11C5-870B-5C45-AF58-22EC1C5984F4}" type="pres">
      <dgm:prSet presAssocID="{B26D4010-3E17-423B-A270-6D12729B02BA}" presName="linear" presStyleCnt="0">
        <dgm:presLayoutVars>
          <dgm:animLvl val="lvl"/>
          <dgm:resizeHandles val="exact"/>
        </dgm:presLayoutVars>
      </dgm:prSet>
      <dgm:spPr/>
    </dgm:pt>
    <dgm:pt modelId="{71C9078F-BF93-DC47-A498-2199648D627B}" type="pres">
      <dgm:prSet presAssocID="{372517F6-1A1E-4065-AE29-572CD48047B5}" presName="parentText" presStyleLbl="node1" presStyleIdx="0" presStyleCnt="5">
        <dgm:presLayoutVars>
          <dgm:chMax val="0"/>
          <dgm:bulletEnabled val="1"/>
        </dgm:presLayoutVars>
      </dgm:prSet>
      <dgm:spPr/>
    </dgm:pt>
    <dgm:pt modelId="{D7273183-3E51-EC4F-802D-5EDDB43106FE}" type="pres">
      <dgm:prSet presAssocID="{D48DB668-EEC8-45CC-B185-B51A3FFEEB8E}" presName="spacer" presStyleCnt="0"/>
      <dgm:spPr/>
    </dgm:pt>
    <dgm:pt modelId="{D7CEE829-7BF9-834F-ACD0-957D2214A1CF}" type="pres">
      <dgm:prSet presAssocID="{9533FCA7-B2F6-4E48-A2E1-0D18FD1B63BB}" presName="parentText" presStyleLbl="node1" presStyleIdx="1" presStyleCnt="5">
        <dgm:presLayoutVars>
          <dgm:chMax val="0"/>
          <dgm:bulletEnabled val="1"/>
        </dgm:presLayoutVars>
      </dgm:prSet>
      <dgm:spPr/>
    </dgm:pt>
    <dgm:pt modelId="{AF344E89-713D-9744-84E8-81C0865EA24A}" type="pres">
      <dgm:prSet presAssocID="{2D164510-AA9A-46F6-AD9B-E37CE70B5897}" presName="spacer" presStyleCnt="0"/>
      <dgm:spPr/>
    </dgm:pt>
    <dgm:pt modelId="{DFE4B4EF-7CA3-CC4E-AE90-0B2596C0D396}" type="pres">
      <dgm:prSet presAssocID="{33723965-28D9-4E28-A0DE-EF7E544BEF91}" presName="parentText" presStyleLbl="node1" presStyleIdx="2" presStyleCnt="5">
        <dgm:presLayoutVars>
          <dgm:chMax val="0"/>
          <dgm:bulletEnabled val="1"/>
        </dgm:presLayoutVars>
      </dgm:prSet>
      <dgm:spPr/>
    </dgm:pt>
    <dgm:pt modelId="{9DD7EBA1-1DB0-0B45-9EA1-918D8563B81E}" type="pres">
      <dgm:prSet presAssocID="{8DD42A25-DB59-493C-9BFF-9D8B12877557}" presName="spacer" presStyleCnt="0"/>
      <dgm:spPr/>
    </dgm:pt>
    <dgm:pt modelId="{0AAF2CE8-F2B8-0C4A-9716-89C22DD5A500}" type="pres">
      <dgm:prSet presAssocID="{A550E0F4-2EA5-4373-8A1E-007D0CFCB3FA}" presName="parentText" presStyleLbl="node1" presStyleIdx="3" presStyleCnt="5">
        <dgm:presLayoutVars>
          <dgm:chMax val="0"/>
          <dgm:bulletEnabled val="1"/>
        </dgm:presLayoutVars>
      </dgm:prSet>
      <dgm:spPr/>
    </dgm:pt>
    <dgm:pt modelId="{3634542A-E571-F242-A30F-796AB95C13A2}" type="pres">
      <dgm:prSet presAssocID="{80A7C5E5-775F-4843-B88F-ECB4FF527BD5}" presName="spacer" presStyleCnt="0"/>
      <dgm:spPr/>
    </dgm:pt>
    <dgm:pt modelId="{A9E5BF4E-D952-634A-82C8-D97924362C22}" type="pres">
      <dgm:prSet presAssocID="{CB954298-C734-4DD6-AB57-E803DA930EF4}" presName="parentText" presStyleLbl="node1" presStyleIdx="4" presStyleCnt="5">
        <dgm:presLayoutVars>
          <dgm:chMax val="0"/>
          <dgm:bulletEnabled val="1"/>
        </dgm:presLayoutVars>
      </dgm:prSet>
      <dgm:spPr/>
    </dgm:pt>
  </dgm:ptLst>
  <dgm:cxnLst>
    <dgm:cxn modelId="{007F3006-EB7F-AD4E-82DC-DF9763A02B99}" type="presOf" srcId="{33723965-28D9-4E28-A0DE-EF7E544BEF91}" destId="{DFE4B4EF-7CA3-CC4E-AE90-0B2596C0D396}" srcOrd="0" destOrd="0" presId="urn:microsoft.com/office/officeart/2005/8/layout/vList2"/>
    <dgm:cxn modelId="{971E570B-4B4F-BE44-BBEF-3E89767CF17A}" type="presOf" srcId="{A550E0F4-2EA5-4373-8A1E-007D0CFCB3FA}" destId="{0AAF2CE8-F2B8-0C4A-9716-89C22DD5A500}" srcOrd="0" destOrd="0" presId="urn:microsoft.com/office/officeart/2005/8/layout/vList2"/>
    <dgm:cxn modelId="{3CDD802F-72DE-48F2-9397-1F777ABB25E3}" srcId="{B26D4010-3E17-423B-A270-6D12729B02BA}" destId="{33723965-28D9-4E28-A0DE-EF7E544BEF91}" srcOrd="2" destOrd="0" parTransId="{9226D060-31BF-4B16-8E7F-21BF97ACCC73}" sibTransId="{8DD42A25-DB59-493C-9BFF-9D8B12877557}"/>
    <dgm:cxn modelId="{6728C181-38A8-DA48-867E-AB3A2B535AC1}" type="presOf" srcId="{CB954298-C734-4DD6-AB57-E803DA930EF4}" destId="{A9E5BF4E-D952-634A-82C8-D97924362C22}" srcOrd="0" destOrd="0" presId="urn:microsoft.com/office/officeart/2005/8/layout/vList2"/>
    <dgm:cxn modelId="{15C4AF8B-D960-4C49-8137-CADD36407326}" srcId="{B26D4010-3E17-423B-A270-6D12729B02BA}" destId="{A550E0F4-2EA5-4373-8A1E-007D0CFCB3FA}" srcOrd="3" destOrd="0" parTransId="{FE9C6F21-D23F-46FC-B1A5-93B974A1CED9}" sibTransId="{80A7C5E5-775F-4843-B88F-ECB4FF527BD5}"/>
    <dgm:cxn modelId="{E0E0618D-B014-4F0D-A4F0-8587466D52F5}" srcId="{B26D4010-3E17-423B-A270-6D12729B02BA}" destId="{9533FCA7-B2F6-4E48-A2E1-0D18FD1B63BB}" srcOrd="1" destOrd="0" parTransId="{0DF019A9-D035-4BA5-81BE-1EAE5EE34E3B}" sibTransId="{2D164510-AA9A-46F6-AD9B-E37CE70B5897}"/>
    <dgm:cxn modelId="{BD6EA595-FCFB-4513-BABB-16C916D09E2E}" srcId="{B26D4010-3E17-423B-A270-6D12729B02BA}" destId="{CB954298-C734-4DD6-AB57-E803DA930EF4}" srcOrd="4" destOrd="0" parTransId="{9887DDC2-758E-4060-96C3-43043073D021}" sibTransId="{F21CAE43-2E3D-4849-B78E-6FAF632D13A0}"/>
    <dgm:cxn modelId="{04468AB9-B9D6-4E04-B142-6D58D1587D30}" srcId="{B26D4010-3E17-423B-A270-6D12729B02BA}" destId="{372517F6-1A1E-4065-AE29-572CD48047B5}" srcOrd="0" destOrd="0" parTransId="{F0E225AC-15FE-42DF-9BFE-7AD923A292C2}" sibTransId="{D48DB668-EEC8-45CC-B185-B51A3FFEEB8E}"/>
    <dgm:cxn modelId="{D98685D8-587D-BE43-A06E-B6D370AE23E0}" type="presOf" srcId="{B26D4010-3E17-423B-A270-6D12729B02BA}" destId="{541E11C5-870B-5C45-AF58-22EC1C5984F4}" srcOrd="0" destOrd="0" presId="urn:microsoft.com/office/officeart/2005/8/layout/vList2"/>
    <dgm:cxn modelId="{3398CDE4-A4BC-244A-93F4-B13E7E69A35B}" type="presOf" srcId="{372517F6-1A1E-4065-AE29-572CD48047B5}" destId="{71C9078F-BF93-DC47-A498-2199648D627B}" srcOrd="0" destOrd="0" presId="urn:microsoft.com/office/officeart/2005/8/layout/vList2"/>
    <dgm:cxn modelId="{3CBBBCF8-0513-6F47-A0A5-13F7A3858750}" type="presOf" srcId="{9533FCA7-B2F6-4E48-A2E1-0D18FD1B63BB}" destId="{D7CEE829-7BF9-834F-ACD0-957D2214A1CF}" srcOrd="0" destOrd="0" presId="urn:microsoft.com/office/officeart/2005/8/layout/vList2"/>
    <dgm:cxn modelId="{F08DB16E-4C95-6848-A47A-38FE8F526FD9}" type="presParOf" srcId="{541E11C5-870B-5C45-AF58-22EC1C5984F4}" destId="{71C9078F-BF93-DC47-A498-2199648D627B}" srcOrd="0" destOrd="0" presId="urn:microsoft.com/office/officeart/2005/8/layout/vList2"/>
    <dgm:cxn modelId="{DB8276D1-8A71-9B4C-9534-BB4FAF07265D}" type="presParOf" srcId="{541E11C5-870B-5C45-AF58-22EC1C5984F4}" destId="{D7273183-3E51-EC4F-802D-5EDDB43106FE}" srcOrd="1" destOrd="0" presId="urn:microsoft.com/office/officeart/2005/8/layout/vList2"/>
    <dgm:cxn modelId="{FD71B554-CB02-9542-A3FF-3B55D7ECA795}" type="presParOf" srcId="{541E11C5-870B-5C45-AF58-22EC1C5984F4}" destId="{D7CEE829-7BF9-834F-ACD0-957D2214A1CF}" srcOrd="2" destOrd="0" presId="urn:microsoft.com/office/officeart/2005/8/layout/vList2"/>
    <dgm:cxn modelId="{C9FFF23D-E449-B849-823F-DD1DA7321068}" type="presParOf" srcId="{541E11C5-870B-5C45-AF58-22EC1C5984F4}" destId="{AF344E89-713D-9744-84E8-81C0865EA24A}" srcOrd="3" destOrd="0" presId="urn:microsoft.com/office/officeart/2005/8/layout/vList2"/>
    <dgm:cxn modelId="{FB61147E-2EE9-4B4D-9737-B240668D2454}" type="presParOf" srcId="{541E11C5-870B-5C45-AF58-22EC1C5984F4}" destId="{DFE4B4EF-7CA3-CC4E-AE90-0B2596C0D396}" srcOrd="4" destOrd="0" presId="urn:microsoft.com/office/officeart/2005/8/layout/vList2"/>
    <dgm:cxn modelId="{3742B982-60D2-0B48-8AF1-88FBB63BEBD9}" type="presParOf" srcId="{541E11C5-870B-5C45-AF58-22EC1C5984F4}" destId="{9DD7EBA1-1DB0-0B45-9EA1-918D8563B81E}" srcOrd="5" destOrd="0" presId="urn:microsoft.com/office/officeart/2005/8/layout/vList2"/>
    <dgm:cxn modelId="{261022CC-1124-3140-BB72-0CBD9139B34D}" type="presParOf" srcId="{541E11C5-870B-5C45-AF58-22EC1C5984F4}" destId="{0AAF2CE8-F2B8-0C4A-9716-89C22DD5A500}" srcOrd="6" destOrd="0" presId="urn:microsoft.com/office/officeart/2005/8/layout/vList2"/>
    <dgm:cxn modelId="{F3E01CB7-97E0-5944-BAE1-5247EC44C83F}" type="presParOf" srcId="{541E11C5-870B-5C45-AF58-22EC1C5984F4}" destId="{3634542A-E571-F242-A30F-796AB95C13A2}" srcOrd="7" destOrd="0" presId="urn:microsoft.com/office/officeart/2005/8/layout/vList2"/>
    <dgm:cxn modelId="{0D9CFAA1-9335-0C41-9375-51FBD9153A24}" type="presParOf" srcId="{541E11C5-870B-5C45-AF58-22EC1C5984F4}" destId="{A9E5BF4E-D952-634A-82C8-D97924362C2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9078F-BF93-DC47-A498-2199648D627B}">
      <dsp:nvSpPr>
        <dsp:cNvPr id="0" name=""/>
        <dsp:cNvSpPr/>
      </dsp:nvSpPr>
      <dsp:spPr>
        <a:xfrm>
          <a:off x="0" y="449218"/>
          <a:ext cx="5928344" cy="842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As is clear from above graphs which shows how covid-19 has severely impacted restaurant industry, we can further enhance this further by adding more categories for </a:t>
          </a:r>
          <a:r>
            <a:rPr lang="en-US" sz="1600" kern="1200"/>
            <a:t>data visualization </a:t>
          </a:r>
          <a:r>
            <a:rPr lang="en-US" sz="1600" kern="1200" dirty="0"/>
            <a:t>e.g.</a:t>
          </a:r>
        </a:p>
      </dsp:txBody>
      <dsp:txXfrm>
        <a:off x="41123" y="490341"/>
        <a:ext cx="5846098" cy="760154"/>
      </dsp:txXfrm>
    </dsp:sp>
    <dsp:sp modelId="{D7CEE829-7BF9-834F-ACD0-957D2214A1CF}">
      <dsp:nvSpPr>
        <dsp:cNvPr id="0" name=""/>
        <dsp:cNvSpPr/>
      </dsp:nvSpPr>
      <dsp:spPr>
        <a:xfrm>
          <a:off x="0" y="1337698"/>
          <a:ext cx="5928344" cy="842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Closed dine-in, open for delivery/carryout</a:t>
          </a:r>
        </a:p>
      </dsp:txBody>
      <dsp:txXfrm>
        <a:off x="41123" y="1378821"/>
        <a:ext cx="5846098" cy="760154"/>
      </dsp:txXfrm>
    </dsp:sp>
    <dsp:sp modelId="{DFE4B4EF-7CA3-CC4E-AE90-0B2596C0D396}">
      <dsp:nvSpPr>
        <dsp:cNvPr id="0" name=""/>
        <dsp:cNvSpPr/>
      </dsp:nvSpPr>
      <dsp:spPr>
        <a:xfrm>
          <a:off x="0" y="2226178"/>
          <a:ext cx="5928344" cy="842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Closed completely</a:t>
          </a:r>
        </a:p>
      </dsp:txBody>
      <dsp:txXfrm>
        <a:off x="41123" y="2267301"/>
        <a:ext cx="5846098" cy="760154"/>
      </dsp:txXfrm>
    </dsp:sp>
    <dsp:sp modelId="{0AAF2CE8-F2B8-0C4A-9716-89C22DD5A500}">
      <dsp:nvSpPr>
        <dsp:cNvPr id="0" name=""/>
        <dsp:cNvSpPr/>
      </dsp:nvSpPr>
      <dsp:spPr>
        <a:xfrm>
          <a:off x="0" y="3114658"/>
          <a:ext cx="5928344" cy="842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Sales decline for various operators like Fast Food/ Fast Casual/ Mid scale/Fine Dine-in/Casual Dinning</a:t>
          </a:r>
        </a:p>
      </dsp:txBody>
      <dsp:txXfrm>
        <a:off x="41123" y="3155781"/>
        <a:ext cx="5846098" cy="760154"/>
      </dsp:txXfrm>
    </dsp:sp>
    <dsp:sp modelId="{A9E5BF4E-D952-634A-82C8-D97924362C22}">
      <dsp:nvSpPr>
        <dsp:cNvPr id="0" name=""/>
        <dsp:cNvSpPr/>
      </dsp:nvSpPr>
      <dsp:spPr>
        <a:xfrm>
          <a:off x="0" y="4003138"/>
          <a:ext cx="5928344" cy="842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How much staff cut off was done various operators.</a:t>
          </a:r>
        </a:p>
      </dsp:txBody>
      <dsp:txXfrm>
        <a:off x="41123" y="4044261"/>
        <a:ext cx="5846098" cy="7601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5/13/20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5/13/20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5/13/20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5/13/20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5/13/20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5/13/20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5/13/20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5/13/20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5/13/20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5/13/20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5/13/20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5/13/20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29751" r="1" b="44901"/>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79" y="4799362"/>
            <a:ext cx="10113645" cy="743682"/>
          </a:xfrm>
        </p:spPr>
        <p:txBody>
          <a:bodyPr anchor="b">
            <a:normAutofit/>
          </a:bodyPr>
          <a:lstStyle/>
          <a:p>
            <a:r>
              <a:rPr lang="en-US"/>
              <a:t>Final Project Data 608</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097279" y="5715000"/>
            <a:ext cx="10113264" cy="609600"/>
          </a:xfrm>
        </p:spPr>
        <p:txBody>
          <a:bodyPr>
            <a:normAutofit/>
          </a:bodyPr>
          <a:lstStyle/>
          <a:p>
            <a:r>
              <a:rPr lang="en-US" dirty="0"/>
              <a:t>Vishal Arora and </a:t>
            </a:r>
            <a:r>
              <a:rPr lang="en-US" dirty="0" err="1"/>
              <a:t>Samriti</a:t>
            </a:r>
            <a:r>
              <a:rPr lang="en-US" dirty="0"/>
              <a:t> Malhotra</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0" y="758952"/>
            <a:ext cx="10058400" cy="3566160"/>
          </a:xfrm>
        </p:spPr>
        <p:txBody>
          <a:bodyPr anchor="b">
            <a:normAutofit/>
          </a:bodyPr>
          <a:lstStyle/>
          <a:p>
            <a:pPr lvl="0"/>
            <a:r>
              <a:rPr lang="en-US" sz="6200" b="1" i="1" dirty="0"/>
              <a:t>Problem Statement:</a:t>
            </a:r>
            <a:r>
              <a:rPr lang="en-US" sz="6200" i="1" dirty="0"/>
              <a:t> </a:t>
            </a:r>
            <a:r>
              <a:rPr lang="en-IN" sz="6200" i="1" dirty="0"/>
              <a:t>Depict impact of coronavirus on restaurant business . </a:t>
            </a:r>
            <a:endParaRPr lang="en-US" sz="6200" i="1"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body" idx="1"/>
          </p:nvPr>
        </p:nvSpPr>
        <p:spPr>
          <a:xfrm>
            <a:off x="1097280" y="4663440"/>
            <a:ext cx="10058400" cy="1143000"/>
          </a:xfrm>
        </p:spPr>
        <p:txBody>
          <a:bodyPr anchor="t">
            <a:normAutofit/>
          </a:bodyPr>
          <a:lstStyle/>
          <a:p>
            <a:pPr>
              <a:lnSpc>
                <a:spcPct val="100000"/>
              </a:lnSpc>
            </a:pPr>
            <a:r>
              <a:rPr lang="en-IN" sz="2200" i="1"/>
              <a:t>Across the country the number of COVID-19 cases are increasing — and the number of restaurant patrons are plummeting.</a:t>
            </a:r>
            <a:endParaRPr lang="en-US" sz="220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18D0A13B-69CC-433F-866F-C040143A5D9C}"/>
              </a:ext>
            </a:extLst>
          </p:cNvPr>
          <p:cNvPicPr>
            <a:picLocks noChangeAspect="1"/>
          </p:cNvPicPr>
          <p:nvPr/>
        </p:nvPicPr>
        <p:blipFill>
          <a:blip r:embed="rId2"/>
          <a:stretch>
            <a:fillRect/>
          </a:stretch>
        </p:blipFill>
        <p:spPr>
          <a:xfrm>
            <a:off x="1471412" y="0"/>
            <a:ext cx="9249190" cy="4578350"/>
          </a:xfrm>
          <a:prstGeom prst="rect">
            <a:avLst/>
          </a:prstGeom>
          <a:noFill/>
        </p:spPr>
      </p:pic>
      <p:sp>
        <p:nvSpPr>
          <p:cNvPr id="2" name="Title 1">
            <a:extLst>
              <a:ext uri="{FF2B5EF4-FFF2-40B4-BE49-F238E27FC236}">
                <a16:creationId xmlns:a16="http://schemas.microsoft.com/office/drawing/2014/main" id="{BEB39470-3D08-4533-BF7D-E393EFD64723}"/>
              </a:ext>
            </a:extLst>
          </p:cNvPr>
          <p:cNvSpPr>
            <a:spLocks noGrp="1"/>
          </p:cNvSpPr>
          <p:nvPr>
            <p:ph type="title"/>
          </p:nvPr>
        </p:nvSpPr>
        <p:spPr>
          <a:xfrm>
            <a:off x="1097279" y="4799362"/>
            <a:ext cx="10113645" cy="1296638"/>
          </a:xfrm>
        </p:spPr>
        <p:txBody>
          <a:bodyPr anchor="b">
            <a:normAutofit/>
          </a:bodyPr>
          <a:lstStyle/>
          <a:p>
            <a:r>
              <a:rPr lang="en-US" sz="1700" dirty="0"/>
              <a:t>year-by-year </a:t>
            </a:r>
            <a:r>
              <a:rPr lang="en-US" sz="1700" dirty="0" err="1"/>
              <a:t>Opentable</a:t>
            </a:r>
            <a:r>
              <a:rPr lang="en-US" sz="1700" dirty="0"/>
              <a:t> reservation comparison for countries:</a:t>
            </a:r>
            <a:br>
              <a:rPr lang="en-IN" sz="1700" dirty="0"/>
            </a:br>
            <a:r>
              <a:rPr lang="en-IN" sz="1700" dirty="0"/>
              <a:t>The graph shows a rapid drop in restaurant customers since the second week of March in all 7 major countries and globally. </a:t>
            </a:r>
            <a:br>
              <a:rPr lang="en-IN" sz="1700" dirty="0"/>
            </a:br>
            <a:endParaRPr lang="en-US" sz="1700" dirty="0"/>
          </a:p>
        </p:txBody>
      </p:sp>
      <p:sp>
        <p:nvSpPr>
          <p:cNvPr id="3" name="Rectangle 2">
            <a:extLst>
              <a:ext uri="{FF2B5EF4-FFF2-40B4-BE49-F238E27FC236}">
                <a16:creationId xmlns:a16="http://schemas.microsoft.com/office/drawing/2014/main" id="{94C1728F-DE30-BF45-80A8-F29E75E36069}"/>
              </a:ext>
            </a:extLst>
          </p:cNvPr>
          <p:cNvSpPr/>
          <p:nvPr/>
        </p:nvSpPr>
        <p:spPr>
          <a:xfrm>
            <a:off x="1194808" y="5808845"/>
            <a:ext cx="4589270" cy="369332"/>
          </a:xfrm>
          <a:prstGeom prst="rect">
            <a:avLst/>
          </a:prstGeom>
        </p:spPr>
        <p:txBody>
          <a:bodyPr wrap="none">
            <a:spAutoFit/>
          </a:bodyPr>
          <a:lstStyle/>
          <a:p>
            <a:r>
              <a:rPr lang="en-US" dirty="0">
                <a:solidFill>
                  <a:schemeClr val="bg1"/>
                </a:solidFill>
              </a:rPr>
              <a:t>https://</a:t>
            </a:r>
            <a:r>
              <a:rPr lang="en-US" dirty="0" err="1">
                <a:solidFill>
                  <a:schemeClr val="bg1"/>
                </a:solidFill>
              </a:rPr>
              <a:t>www.opentable.com</a:t>
            </a:r>
            <a:r>
              <a:rPr lang="en-US" dirty="0">
                <a:solidFill>
                  <a:schemeClr val="bg1"/>
                </a:solidFill>
              </a:rPr>
              <a:t>/state-of-industry</a:t>
            </a:r>
          </a:p>
        </p:txBody>
      </p:sp>
    </p:spTree>
    <p:extLst>
      <p:ext uri="{BB962C8B-B14F-4D97-AF65-F5344CB8AC3E}">
        <p14:creationId xmlns:p14="http://schemas.microsoft.com/office/powerpoint/2010/main" val="304271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2020-05-13-#2.mp4" descr="2020-05-13-#2.mp4">
            <a:hlinkClick r:id="" action="ppaction://media"/>
            <a:extLst>
              <a:ext uri="{FF2B5EF4-FFF2-40B4-BE49-F238E27FC236}">
                <a16:creationId xmlns:a16="http://schemas.microsoft.com/office/drawing/2014/main" id="{38613793-724F-7B48-9B65-9E82F2D683B3}"/>
              </a:ext>
            </a:extLst>
          </p:cNvPr>
          <p:cNvPicPr>
            <a:picLocks noGrp="1" noChangeAspect="1"/>
          </p:cNvPicPr>
          <p:nvPr>
            <p:ph type="pic" idx="1"/>
            <a:videoFile r:link="rId2"/>
            <p:extLst>
              <p:ext uri="{DAA4B4D4-6D71-4841-9C94-3DE7FCFB9230}">
                <p14:media xmlns:p14="http://schemas.microsoft.com/office/powerpoint/2010/main" r:embed="rId1"/>
              </p:ext>
            </p:extLst>
          </p:nvPr>
        </p:nvPicPr>
        <p:blipFill>
          <a:blip r:embed="rId4"/>
          <a:stretch>
            <a:fillRect/>
          </a:stretch>
        </p:blipFill>
        <p:spPr>
          <a:xfrm>
            <a:off x="2433328" y="0"/>
            <a:ext cx="7325359" cy="4578350"/>
          </a:xfrm>
          <a:noFill/>
        </p:spPr>
      </p:pic>
      <p:sp>
        <p:nvSpPr>
          <p:cNvPr id="2" name="Title 1">
            <a:extLst>
              <a:ext uri="{FF2B5EF4-FFF2-40B4-BE49-F238E27FC236}">
                <a16:creationId xmlns:a16="http://schemas.microsoft.com/office/drawing/2014/main" id="{E3C31EE4-352A-DF4D-B85F-46A3D504E018}"/>
              </a:ext>
            </a:extLst>
          </p:cNvPr>
          <p:cNvSpPr>
            <a:spLocks noGrp="1"/>
          </p:cNvSpPr>
          <p:nvPr>
            <p:ph type="title"/>
          </p:nvPr>
        </p:nvSpPr>
        <p:spPr>
          <a:xfrm>
            <a:off x="1097279" y="4810513"/>
            <a:ext cx="10113645" cy="743682"/>
          </a:xfrm>
        </p:spPr>
        <p:txBody>
          <a:bodyPr anchor="b">
            <a:normAutofit/>
          </a:bodyPr>
          <a:lstStyle/>
          <a:p>
            <a:r>
              <a:rPr lang="en-US" sz="2500" dirty="0"/>
              <a:t>Interactive app using shiny to see decline in reservation for different states in US</a:t>
            </a:r>
          </a:p>
        </p:txBody>
      </p:sp>
    </p:spTree>
    <p:extLst>
      <p:ext uri="{BB962C8B-B14F-4D97-AF65-F5344CB8AC3E}">
        <p14:creationId xmlns:p14="http://schemas.microsoft.com/office/powerpoint/2010/main" val="203389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04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86CD-81F4-4013-A9D5-DB605B31F591}"/>
              </a:ext>
            </a:extLst>
          </p:cNvPr>
          <p:cNvSpPr>
            <a:spLocks noGrp="1"/>
          </p:cNvSpPr>
          <p:nvPr>
            <p:ph type="title"/>
          </p:nvPr>
        </p:nvSpPr>
        <p:spPr>
          <a:xfrm>
            <a:off x="1097280" y="286603"/>
            <a:ext cx="10058400" cy="1450757"/>
          </a:xfrm>
        </p:spPr>
        <p:txBody>
          <a:bodyPr anchor="b">
            <a:normAutofit/>
          </a:bodyPr>
          <a:lstStyle/>
          <a:p>
            <a:r>
              <a:rPr lang="en-US"/>
              <a:t>Graph show diminishing clientele and profits in important city.</a:t>
            </a:r>
            <a:endParaRPr lang="en-US" dirty="0"/>
          </a:p>
        </p:txBody>
      </p:sp>
      <p:sp>
        <p:nvSpPr>
          <p:cNvPr id="4" name="Text Placeholder 3">
            <a:extLst>
              <a:ext uri="{FF2B5EF4-FFF2-40B4-BE49-F238E27FC236}">
                <a16:creationId xmlns:a16="http://schemas.microsoft.com/office/drawing/2014/main" id="{E6761C1B-4037-4C13-8CA8-789D8F6C4F53}"/>
              </a:ext>
            </a:extLst>
          </p:cNvPr>
          <p:cNvSpPr>
            <a:spLocks noGrp="1"/>
          </p:cNvSpPr>
          <p:nvPr>
            <p:ph sz="half" idx="1"/>
          </p:nvPr>
        </p:nvSpPr>
        <p:spPr>
          <a:xfrm>
            <a:off x="1097280" y="2120900"/>
            <a:ext cx="4639736" cy="3748193"/>
          </a:xfrm>
        </p:spPr>
        <p:txBody>
          <a:bodyPr>
            <a:normAutofit/>
          </a:bodyPr>
          <a:lstStyle/>
          <a:p>
            <a:r>
              <a:rPr lang="en-US" dirty="0"/>
              <a:t>Year over Year data from Open tables compares the number of seated diners on one day of week to the same day of the week 2019. Seated diners come from all channels: online reservation , phone reservations or walk-ins. </a:t>
            </a:r>
          </a:p>
        </p:txBody>
      </p:sp>
      <p:pic>
        <p:nvPicPr>
          <p:cNvPr id="2050" name="Picture 2">
            <a:extLst>
              <a:ext uri="{FF2B5EF4-FFF2-40B4-BE49-F238E27FC236}">
                <a16:creationId xmlns:a16="http://schemas.microsoft.com/office/drawing/2014/main" id="{E67B3CE8-E29D-48BF-8918-14EB71D2D5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31849" y="2120900"/>
            <a:ext cx="3294110" cy="4104810"/>
          </a:xfrm>
          <a:prstGeom prst="rect">
            <a:avLst/>
          </a:prstGeom>
          <a:solidFill>
            <a:srgbClr val="FFFFFF"/>
          </a:solidFill>
        </p:spPr>
      </p:pic>
    </p:spTree>
    <p:extLst>
      <p:ext uri="{BB962C8B-B14F-4D97-AF65-F5344CB8AC3E}">
        <p14:creationId xmlns:p14="http://schemas.microsoft.com/office/powerpoint/2010/main" val="14973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clock&#10;&#10;Description automatically generated">
            <a:extLst>
              <a:ext uri="{FF2B5EF4-FFF2-40B4-BE49-F238E27FC236}">
                <a16:creationId xmlns:a16="http://schemas.microsoft.com/office/drawing/2014/main" id="{0F8E085B-C2D5-614A-9238-AF4D63B6598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301924" y="-1"/>
            <a:ext cx="9588167" cy="4593021"/>
          </a:xfrm>
          <a:noFill/>
        </p:spPr>
      </p:pic>
      <p:sp>
        <p:nvSpPr>
          <p:cNvPr id="11" name="Title 2">
            <a:extLst>
              <a:ext uri="{FF2B5EF4-FFF2-40B4-BE49-F238E27FC236}">
                <a16:creationId xmlns:a16="http://schemas.microsoft.com/office/drawing/2014/main" id="{6FA94DA3-471D-453E-BB23-408D7BDF17E1}"/>
              </a:ext>
            </a:extLst>
          </p:cNvPr>
          <p:cNvSpPr>
            <a:spLocks noGrp="1"/>
          </p:cNvSpPr>
          <p:nvPr>
            <p:ph type="title"/>
          </p:nvPr>
        </p:nvSpPr>
        <p:spPr>
          <a:xfrm>
            <a:off x="1097279" y="5671716"/>
            <a:ext cx="10113645" cy="743682"/>
          </a:xfrm>
        </p:spPr>
        <p:txBody>
          <a:bodyPr/>
          <a:lstStyle/>
          <a:p>
            <a:br>
              <a:rPr lang="en-US" dirty="0"/>
            </a:br>
            <a:r>
              <a:rPr lang="en-US" dirty="0"/>
              <a:t>Google trend for people search result during start of pandemic.</a:t>
            </a:r>
          </a:p>
        </p:txBody>
      </p:sp>
    </p:spTree>
    <p:extLst>
      <p:ext uri="{BB962C8B-B14F-4D97-AF65-F5344CB8AC3E}">
        <p14:creationId xmlns:p14="http://schemas.microsoft.com/office/powerpoint/2010/main" val="196425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FD8A-AC45-DD4D-B55A-26EF9A1D9D3F}"/>
              </a:ext>
            </a:extLst>
          </p:cNvPr>
          <p:cNvSpPr>
            <a:spLocks noGrp="1"/>
          </p:cNvSpPr>
          <p:nvPr>
            <p:ph type="title"/>
          </p:nvPr>
        </p:nvSpPr>
        <p:spPr>
          <a:xfrm>
            <a:off x="643466" y="786383"/>
            <a:ext cx="3517567" cy="2093975"/>
          </a:xfrm>
        </p:spPr>
        <p:txBody>
          <a:bodyPr anchor="b">
            <a:normAutofit/>
          </a:bodyPr>
          <a:lstStyle/>
          <a:p>
            <a:r>
              <a:rPr lang="en-US" dirty="0"/>
              <a:t>Summary:</a:t>
            </a:r>
          </a:p>
        </p:txBody>
      </p:sp>
      <p:graphicFrame>
        <p:nvGraphicFramePr>
          <p:cNvPr id="13" name="Content Placeholder 2">
            <a:extLst>
              <a:ext uri="{FF2B5EF4-FFF2-40B4-BE49-F238E27FC236}">
                <a16:creationId xmlns:a16="http://schemas.microsoft.com/office/drawing/2014/main" id="{38E42221-CDB1-418C-808D-F427480AFC52}"/>
              </a:ext>
            </a:extLst>
          </p:cNvPr>
          <p:cNvGraphicFramePr>
            <a:graphicFrameLocks noGrp="1"/>
          </p:cNvGraphicFramePr>
          <p:nvPr>
            <p:ph idx="1"/>
            <p:extLst>
              <p:ext uri="{D42A27DB-BD31-4B8C-83A1-F6EECF244321}">
                <p14:modId xmlns:p14="http://schemas.microsoft.com/office/powerpoint/2010/main" val="92683534"/>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56753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234</Words>
  <Application>Microsoft Macintosh PowerPoint</Application>
  <PresentationFormat>Widescreen</PresentationFormat>
  <Paragraphs>16</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Bookman Old Style</vt:lpstr>
      <vt:lpstr>Calibri</vt:lpstr>
      <vt:lpstr>Franklin Gothic Book</vt:lpstr>
      <vt:lpstr>1_RetrospectVTI</vt:lpstr>
      <vt:lpstr>Final Project Data 608</vt:lpstr>
      <vt:lpstr>Problem Statement: Depict impact of coronavirus on restaurant business . </vt:lpstr>
      <vt:lpstr>year-by-year Opentable reservation comparison for countries: The graph shows a rapid drop in restaurant customers since the second week of March in all 7 major countries and globally.  </vt:lpstr>
      <vt:lpstr>Interactive app using shiny to see decline in reservation for different states in US</vt:lpstr>
      <vt:lpstr>Graph show diminishing clientele and profits in important city.</vt:lpstr>
      <vt:lpstr> Google trend for people search result during start of pandemic.</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samriti0202@gmail.com</dc:creator>
  <cp:lastModifiedBy/>
  <cp:revision>1</cp:revision>
  <dcterms:created xsi:type="dcterms:W3CDTF">2020-05-13T21:08:42Z</dcterms:created>
  <dcterms:modified xsi:type="dcterms:W3CDTF">2020-05-13T22:01:32Z</dcterms:modified>
</cp:coreProperties>
</file>