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1" r:id="rId6"/>
    <p:sldId id="265" r:id="rId7"/>
    <p:sldId id="260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2ED0-D096-45E9-A7CE-C8436A76DFF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6226-894D-4148-A43E-A9D65D27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7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2ED0-D096-45E9-A7CE-C8436A76DFF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6226-894D-4148-A43E-A9D65D27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2ED0-D096-45E9-A7CE-C8436A76DFF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6226-894D-4148-A43E-A9D65D27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9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2ED0-D096-45E9-A7CE-C8436A76DFF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6226-894D-4148-A43E-A9D65D27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3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2ED0-D096-45E9-A7CE-C8436A76DFF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6226-894D-4148-A43E-A9D65D27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2ED0-D096-45E9-A7CE-C8436A76DFF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6226-894D-4148-A43E-A9D65D27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2ED0-D096-45E9-A7CE-C8436A76DFF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6226-894D-4148-A43E-A9D65D27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2ED0-D096-45E9-A7CE-C8436A76DFF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6226-894D-4148-A43E-A9D65D27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9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9A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2ED0-D096-45E9-A7CE-C8436A76DFF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6226-894D-4148-A43E-A9D65D27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3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2ED0-D096-45E9-A7CE-C8436A76DFF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6226-894D-4148-A43E-A9D65D27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0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2ED0-D096-45E9-A7CE-C8436A76DFF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6226-894D-4148-A43E-A9D65D27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1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F2ED0-D096-45E9-A7CE-C8436A76DFF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76226-894D-4148-A43E-A9D65D27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1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8163" y="221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Project Scope and Introduction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60582" y="1154545"/>
            <a:ext cx="1069570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Background:</a:t>
            </a:r>
          </a:p>
          <a:p>
            <a:endParaRPr lang="en-US" sz="1400" dirty="0"/>
          </a:p>
          <a:p>
            <a:r>
              <a:rPr lang="en-US" sz="1400" dirty="0" smtClean="0"/>
              <a:t>On page 5 of </a:t>
            </a:r>
            <a:r>
              <a:rPr lang="en-US" sz="1400" i="1" dirty="0" smtClean="0"/>
              <a:t>The Destructionists</a:t>
            </a:r>
            <a:r>
              <a:rPr lang="en-US" sz="1400" dirty="0" smtClean="0"/>
              <a:t> (2022), </a:t>
            </a:r>
            <a:r>
              <a:rPr lang="en-US" sz="1400" i="1" dirty="0" smtClean="0"/>
              <a:t>Washington Post</a:t>
            </a:r>
            <a:r>
              <a:rPr lang="en-US" sz="1400" dirty="0" smtClean="0"/>
              <a:t> columnist Dana </a:t>
            </a:r>
            <a:r>
              <a:rPr lang="en-US" sz="1400" dirty="0" err="1" smtClean="0"/>
              <a:t>Millibank</a:t>
            </a:r>
            <a:r>
              <a:rPr lang="en-US" sz="1400" dirty="0" smtClean="0"/>
              <a:t> wrote: “Republican lawmakers and opinion leaders, amplified by Fox News, have overwhelmingly succeeded in deterring their followers from getting the Covid-19 vaccine by promoting disinformation about imagined dangers of the inoculations. As a result, the </a:t>
            </a:r>
            <a:r>
              <a:rPr lang="en-US" sz="1400" dirty="0" err="1" smtClean="0"/>
              <a:t>Covid</a:t>
            </a:r>
            <a:r>
              <a:rPr lang="en-US" sz="1400" dirty="0" smtClean="0"/>
              <a:t> death rate in the most pro-Trump decile of America (as measured by counties’ vote share for Trump in 2020) is now nearly </a:t>
            </a:r>
            <a:r>
              <a:rPr lang="en-US" sz="1400" i="1" dirty="0" smtClean="0"/>
              <a:t>six times</a:t>
            </a:r>
            <a:r>
              <a:rPr lang="en-US" sz="1400" dirty="0" smtClean="0"/>
              <a:t> [original emphasis] the death rate in the most anti-Trump decile.”</a:t>
            </a:r>
          </a:p>
          <a:p>
            <a:endParaRPr lang="en-US" sz="1400" dirty="0"/>
          </a:p>
          <a:p>
            <a:r>
              <a:rPr lang="en-US" sz="1400" dirty="0" err="1" smtClean="0"/>
              <a:t>Millibank</a:t>
            </a:r>
            <a:r>
              <a:rPr lang="en-US" sz="1400" dirty="0" smtClean="0"/>
              <a:t> does not cite a source for the latter claim concerning COVID-19 mortality differences </a:t>
            </a:r>
            <a:r>
              <a:rPr lang="en-US" sz="1400" dirty="0" smtClean="0"/>
              <a:t>among decile-groups of support for Donald Trump in </a:t>
            </a:r>
            <a:r>
              <a:rPr lang="en-US" sz="1400" dirty="0" smtClean="0"/>
              <a:t>the 2020 presidential election. Having previously queried CDC COVID-19 mortality/hospitalization data and 2020 electoral outcomes data, I decided to create a short project in SQL and R to evaluate </a:t>
            </a:r>
            <a:r>
              <a:rPr lang="en-US" sz="1400" dirty="0" err="1" smtClean="0"/>
              <a:t>Millibank’s</a:t>
            </a:r>
            <a:r>
              <a:rPr lang="en-US" sz="1400" dirty="0" smtClean="0"/>
              <a:t> claim: COVID-19 death rate—presumably measured by per capita death attributable to SARS-Cov-2 infection—among counties in the top decile of GOP-voting counties during the 2020 presidential elections was 600% of the top decile of Democrat-voting counties during the same election.</a:t>
            </a:r>
          </a:p>
          <a:p>
            <a:endParaRPr lang="en-US" sz="1400" dirty="0"/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Results:</a:t>
            </a:r>
            <a:endParaRPr lang="en-US" dirty="0">
              <a:solidFill>
                <a:prstClr val="black"/>
              </a:solidFill>
            </a:endParaRPr>
          </a:p>
          <a:p>
            <a:pPr lvl="0"/>
            <a:endParaRPr lang="en-US" sz="1400" dirty="0">
              <a:solidFill>
                <a:prstClr val="black"/>
              </a:solidFill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</a:rPr>
              <a:t>Publicly available data covering demographic, public health, and presidential vote-count totals for each US county do not support </a:t>
            </a:r>
            <a:r>
              <a:rPr lang="en-US" sz="1400" dirty="0" err="1" smtClean="0">
                <a:solidFill>
                  <a:prstClr val="black"/>
                </a:solidFill>
              </a:rPr>
              <a:t>Millibank’s</a:t>
            </a:r>
            <a:r>
              <a:rPr lang="en-US" sz="1400" dirty="0" smtClean="0">
                <a:solidFill>
                  <a:prstClr val="black"/>
                </a:solidFill>
              </a:rPr>
              <a:t> latter claim. Regarding the former claim—that conservative political messaging deterred GOP voters from receiving the COVID-19 </a:t>
            </a:r>
            <a:r>
              <a:rPr lang="en-US" sz="1400" dirty="0" smtClean="0">
                <a:solidFill>
                  <a:prstClr val="black"/>
                </a:solidFill>
              </a:rPr>
              <a:t>vaccine—Spearman’s Ranked Correlatio</a:t>
            </a:r>
            <a:r>
              <a:rPr lang="en-US" sz="1400" dirty="0" smtClean="0">
                <a:solidFill>
                  <a:prstClr val="black"/>
                </a:solidFill>
              </a:rPr>
              <a:t>n suggests</a:t>
            </a:r>
            <a:r>
              <a:rPr lang="en-US" sz="1400" dirty="0" smtClean="0">
                <a:solidFill>
                  <a:prstClr val="black"/>
                </a:solidFill>
              </a:rPr>
              <a:t> a negative relationship </a:t>
            </a:r>
            <a:r>
              <a:rPr lang="en-US" sz="1400" dirty="0" smtClean="0">
                <a:solidFill>
                  <a:prstClr val="black"/>
                </a:solidFill>
              </a:rPr>
              <a:t>between county-level </a:t>
            </a:r>
            <a:r>
              <a:rPr lang="en-US" sz="1400" dirty="0" smtClean="0">
                <a:solidFill>
                  <a:prstClr val="black"/>
                </a:solidFill>
              </a:rPr>
              <a:t>voting support for Donald Trump and </a:t>
            </a:r>
            <a:r>
              <a:rPr lang="en-US" sz="1400" dirty="0" smtClean="0">
                <a:solidFill>
                  <a:prstClr val="black"/>
                </a:solidFill>
              </a:rPr>
              <a:t>vaccination rates among all studied age </a:t>
            </a:r>
            <a:r>
              <a:rPr lang="en-US" sz="1400" dirty="0" smtClean="0">
                <a:solidFill>
                  <a:prstClr val="black"/>
                </a:solidFill>
              </a:rPr>
              <a:t>groups.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676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8163" y="221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Testing Data for Pearson’s Correlation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83920" y="119888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Remove outliers using both the IQR method and the Z-Score method</a:t>
            </a:r>
          </a:p>
          <a:p>
            <a:pPr marL="342900" indent="-342900">
              <a:buAutoNum type="arabicPeriod"/>
            </a:pPr>
            <a:r>
              <a:rPr lang="en-US" dirty="0" smtClean="0"/>
              <a:t>All variables must satisfy normality requirements </a:t>
            </a:r>
            <a:r>
              <a:rPr lang="en-US" dirty="0"/>
              <a:t>(Q-Q Plots and Shapiro-Wilks Test)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094865"/>
            <a:ext cx="7019925" cy="417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3474578"/>
            <a:ext cx="3911599" cy="15039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36000" y="3120628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Shapiro-Wilks Normality Test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416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8163" y="221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Testing Data for Pearson’s Correlation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83920" y="119888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Remove outliers using both the IQR method and the Z-Score method</a:t>
            </a:r>
          </a:p>
          <a:p>
            <a:pPr marL="342900" indent="-342900">
              <a:buAutoNum type="arabicPeriod"/>
            </a:pPr>
            <a:r>
              <a:rPr lang="en-US" dirty="0" smtClean="0"/>
              <a:t>All variables must satisfy normality requirements (Q-Q Plots and Shapiro-Wilks Test)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2140922"/>
            <a:ext cx="7019925" cy="4171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845" y="3489960"/>
            <a:ext cx="3857960" cy="1514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36000" y="3120628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Shapiro-Wilks Normality Test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028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8163" y="221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Spearman’s Ranked Correlation: COVID Mortality and Age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8162" y="1239520"/>
            <a:ext cx="1108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all variables have failed the Shapiro-Wilk normality test using both outlier-exclusion methods, a nonparametric alternative may help us determine whether our continuous data variables feature significant monotonic relationships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61" y="1885851"/>
            <a:ext cx="7620000" cy="417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981" y="3387771"/>
            <a:ext cx="3482897" cy="11681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37596" y="3046740"/>
            <a:ext cx="296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Spearman’s Ranked Correlation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671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8163" y="221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Spearman’s Ranked Correlation: COVID Mortality and Age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8162" y="1239520"/>
            <a:ext cx="1108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all variables have failed the Shapiro-Wilk normality test using both outlier-exclusion methods, a nonparametric alternative may help us determine whether our continuous data variables feature significant monotonic relationships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61" y="1885851"/>
            <a:ext cx="7620000" cy="4171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952" y="3387771"/>
            <a:ext cx="3435927" cy="11681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37596" y="3046740"/>
            <a:ext cx="296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Spearman’s Ranked Correlation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7563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8163" y="221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Spearman’s Ranked Correlation: COVID Vaccination by Age Group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8162" y="1239520"/>
            <a:ext cx="1108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all variables have failed the Shapiro-Wilk normality test using both outlier-exclusion methods, a nonparametric alternative may help us determine whether our continuous data variables feature significant monotonic relationships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61" y="1885851"/>
            <a:ext cx="7620000" cy="417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981" y="3387771"/>
            <a:ext cx="3482897" cy="11681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37596" y="3046740"/>
            <a:ext cx="296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Spearman’s Ranked Correlation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4995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8163" y="221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Spearman’s Ranked Correlation</a:t>
            </a:r>
            <a:r>
              <a:rPr lang="en-US" sz="2800" b="1" dirty="0"/>
              <a:t>: COVID Vaccination by Age Group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8162" y="1239520"/>
            <a:ext cx="1108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all variables have failed the Shapiro-Wilk normality test using both outlier-exclusion methods, a nonparametric alternative may help us determine whether our continuous data variables feature significant monotonic relationships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61" y="1885851"/>
            <a:ext cx="7620000" cy="417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952" y="3387771"/>
            <a:ext cx="3435927" cy="11681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37596" y="3046740"/>
            <a:ext cx="296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Spearman’s Ranked Correlation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13877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CDC COVID-19 Death Data and Resources</a:t>
            </a:r>
          </a:p>
          <a:p>
            <a:endParaRPr lang="en-US" sz="1800" dirty="0" smtClean="0"/>
          </a:p>
          <a:p>
            <a:r>
              <a:rPr lang="en-US" sz="1800" dirty="0" smtClean="0"/>
              <a:t>CDC COVID-19 Vaccinations in the United States, County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US Census Bureau County Population by Characteristics: 2020-2021</a:t>
            </a:r>
          </a:p>
          <a:p>
            <a:endParaRPr lang="en-US" sz="1800" dirty="0"/>
          </a:p>
          <a:p>
            <a:r>
              <a:rPr lang="en-US" sz="1800" dirty="0" smtClean="0"/>
              <a:t>GitHub: </a:t>
            </a:r>
            <a:r>
              <a:rPr lang="en-US" sz="1800" dirty="0" err="1" smtClean="0"/>
              <a:t>tonmcg</a:t>
            </a:r>
            <a:r>
              <a:rPr lang="en-US" sz="1800" dirty="0" smtClean="0"/>
              <a:t>/US_County_Level_Election_Results_08-20</a:t>
            </a:r>
          </a:p>
        </p:txBody>
      </p:sp>
    </p:spTree>
    <p:extLst>
      <p:ext uri="{BB962C8B-B14F-4D97-AF65-F5344CB8AC3E}">
        <p14:creationId xmlns:p14="http://schemas.microsoft.com/office/powerpoint/2010/main" val="330876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840" y="1361440"/>
            <a:ext cx="106273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COVID Epidemiological Data </a:t>
            </a:r>
            <a:r>
              <a:rPr lang="en-US" sz="5000" b="1" dirty="0" smtClean="0">
                <a:solidFill>
                  <a:schemeClr val="bg1"/>
                </a:solidFill>
              </a:rPr>
              <a:t>and County-Level Voting Behavior: Decile Grouping</a:t>
            </a:r>
            <a:endParaRPr lang="en-US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4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8163" y="221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COVID Mortality Rate, Mortality Rate from all Causes, and Median Age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343025"/>
            <a:ext cx="112395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8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8163" y="221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COVID Mortality Rate, Mortality Rate from all Causes, and Median Age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343025"/>
            <a:ext cx="112395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3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8163" y="221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COVID-19 Vaccination by Age and Voting Behavior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343025"/>
            <a:ext cx="112395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7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840" y="1361440"/>
            <a:ext cx="106273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COVID Epidemiological Data </a:t>
            </a:r>
            <a:r>
              <a:rPr lang="en-US" sz="5000" b="1" dirty="0" smtClean="0">
                <a:solidFill>
                  <a:schemeClr val="bg1"/>
                </a:solidFill>
              </a:rPr>
              <a:t>and County-Level Voting Behavior: Linear Correlation</a:t>
            </a:r>
            <a:endParaRPr lang="en-US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94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8163" y="221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COVID Mortality Rate, Mortality Rate from all Causes, and Median Age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63" y="1708728"/>
            <a:ext cx="57150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017" y="3169956"/>
            <a:ext cx="4996007" cy="88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2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8163" y="221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COVID-19 Vaccination by Age and Voting Behavior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75" y="1296844"/>
            <a:ext cx="7800975" cy="417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413" y="5554231"/>
            <a:ext cx="5753100" cy="75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5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840" y="1361440"/>
            <a:ext cx="106273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COVID Epidemiological Data </a:t>
            </a:r>
            <a:r>
              <a:rPr lang="en-US" sz="5000" b="1" dirty="0" smtClean="0">
                <a:solidFill>
                  <a:schemeClr val="bg1"/>
                </a:solidFill>
              </a:rPr>
              <a:t>and County-Level Voting Behavior: Pearson’s and Spearman’s</a:t>
            </a:r>
            <a:endParaRPr lang="en-US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604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 Data</vt:lpstr>
    </vt:vector>
  </TitlesOfParts>
  <Company>Bowdoin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Horne</dc:creator>
  <cp:lastModifiedBy>Danielle Horne</cp:lastModifiedBy>
  <cp:revision>17</cp:revision>
  <dcterms:created xsi:type="dcterms:W3CDTF">2023-06-23T18:20:38Z</dcterms:created>
  <dcterms:modified xsi:type="dcterms:W3CDTF">2023-06-28T02:18:18Z</dcterms:modified>
</cp:coreProperties>
</file>