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8" y="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F2ED0-D096-45E9-A7CE-C8436A76DFF9}"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298427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F2ED0-D096-45E9-A7CE-C8436A76DFF9}"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42703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F2ED0-D096-45E9-A7CE-C8436A76DFF9}"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252439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F2ED0-D096-45E9-A7CE-C8436A76DFF9}"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266243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1F2ED0-D096-45E9-A7CE-C8436A76DFF9}"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368256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F2ED0-D096-45E9-A7CE-C8436A76DFF9}"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24565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F2ED0-D096-45E9-A7CE-C8436A76DFF9}"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66414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F2ED0-D096-45E9-A7CE-C8436A76DFF9}"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52899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F2ED0-D096-45E9-A7CE-C8436A76DFF9}"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222523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F2ED0-D096-45E9-A7CE-C8436A76DFF9}"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58580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1F2ED0-D096-45E9-A7CE-C8436A76DFF9}"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76226-894D-4148-A43E-A9D65D278A16}" type="slidenum">
              <a:rPr lang="en-US" smtClean="0"/>
              <a:t>‹#›</a:t>
            </a:fld>
            <a:endParaRPr lang="en-US"/>
          </a:p>
        </p:txBody>
      </p:sp>
    </p:spTree>
    <p:extLst>
      <p:ext uri="{BB962C8B-B14F-4D97-AF65-F5344CB8AC3E}">
        <p14:creationId xmlns:p14="http://schemas.microsoft.com/office/powerpoint/2010/main" val="19895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F2ED0-D096-45E9-A7CE-C8436A76DFF9}"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76226-894D-4148-A43E-A9D65D278A16}" type="slidenum">
              <a:rPr lang="en-US" smtClean="0"/>
              <a:t>‹#›</a:t>
            </a:fld>
            <a:endParaRPr lang="en-US"/>
          </a:p>
        </p:txBody>
      </p:sp>
    </p:spTree>
    <p:extLst>
      <p:ext uri="{BB962C8B-B14F-4D97-AF65-F5344CB8AC3E}">
        <p14:creationId xmlns:p14="http://schemas.microsoft.com/office/powerpoint/2010/main" val="310321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Project Scope and Introduction</a:t>
            </a:r>
            <a:endParaRPr lang="en-US" sz="2800" b="1" dirty="0"/>
          </a:p>
        </p:txBody>
      </p:sp>
      <p:sp>
        <p:nvSpPr>
          <p:cNvPr id="5" name="TextBox 4"/>
          <p:cNvSpPr txBox="1"/>
          <p:nvPr/>
        </p:nvSpPr>
        <p:spPr>
          <a:xfrm>
            <a:off x="960582" y="1154545"/>
            <a:ext cx="10695709" cy="4524315"/>
          </a:xfrm>
          <a:prstGeom prst="rect">
            <a:avLst/>
          </a:prstGeom>
          <a:noFill/>
        </p:spPr>
        <p:txBody>
          <a:bodyPr wrap="square" rtlCol="0">
            <a:spAutoFit/>
          </a:bodyPr>
          <a:lstStyle/>
          <a:p>
            <a:r>
              <a:rPr lang="en-US" dirty="0" smtClean="0"/>
              <a:t>Background:</a:t>
            </a:r>
          </a:p>
          <a:p>
            <a:endParaRPr lang="en-US" sz="1400" dirty="0"/>
          </a:p>
          <a:p>
            <a:r>
              <a:rPr lang="en-US" sz="1400" dirty="0" smtClean="0"/>
              <a:t>On page 5 of </a:t>
            </a:r>
            <a:r>
              <a:rPr lang="en-US" sz="1400" i="1" dirty="0" smtClean="0"/>
              <a:t>The Destructionists</a:t>
            </a:r>
            <a:r>
              <a:rPr lang="en-US" sz="1400" dirty="0" smtClean="0"/>
              <a:t> (2022), </a:t>
            </a:r>
            <a:r>
              <a:rPr lang="en-US" sz="1400" i="1" dirty="0" smtClean="0"/>
              <a:t>Washington Post</a:t>
            </a:r>
            <a:r>
              <a:rPr lang="en-US" sz="1400" dirty="0" smtClean="0"/>
              <a:t> columnist Dana </a:t>
            </a:r>
            <a:r>
              <a:rPr lang="en-US" sz="1400" dirty="0" err="1" smtClean="0"/>
              <a:t>Millibank</a:t>
            </a:r>
            <a:r>
              <a:rPr lang="en-US" sz="1400" dirty="0" smtClean="0"/>
              <a:t> wrote: “Republican lawmakers and opinion leaders, amplified by Fox News, have overwhelmingly succeeded in deterring their followers from getting the Covid-19 vaccine by promoting disinformation about imagined dangers of the inoculations. As a result, the </a:t>
            </a:r>
            <a:r>
              <a:rPr lang="en-US" sz="1400" dirty="0" err="1" smtClean="0"/>
              <a:t>Covid</a:t>
            </a:r>
            <a:r>
              <a:rPr lang="en-US" sz="1400" dirty="0" smtClean="0"/>
              <a:t> death rate in the most pro-Trump decile of America (as measured by counties’ vote share for Trump in 2020) is now nearly </a:t>
            </a:r>
            <a:r>
              <a:rPr lang="en-US" sz="1400" i="1" dirty="0" smtClean="0"/>
              <a:t>six times</a:t>
            </a:r>
            <a:r>
              <a:rPr lang="en-US" sz="1400" dirty="0" smtClean="0"/>
              <a:t> [original emphasis] the death rate in the most anti-Trump decile.”</a:t>
            </a:r>
          </a:p>
          <a:p>
            <a:endParaRPr lang="en-US" sz="1400" dirty="0"/>
          </a:p>
          <a:p>
            <a:r>
              <a:rPr lang="en-US" sz="1400" dirty="0" err="1" smtClean="0"/>
              <a:t>Millibank</a:t>
            </a:r>
            <a:r>
              <a:rPr lang="en-US" sz="1400" dirty="0" smtClean="0"/>
              <a:t> does not cite a source for the latter claim concerning COVID-19 mortality differences by county vote totals in the 2020 presidential election. Having previously queried CDC COVID-19 mortality/hospitalization data and 2020 electoral outcomes data, I decided to create a short project in SQL and R to evaluate </a:t>
            </a:r>
            <a:r>
              <a:rPr lang="en-US" sz="1400" dirty="0" err="1" smtClean="0"/>
              <a:t>Millibank’s</a:t>
            </a:r>
            <a:r>
              <a:rPr lang="en-US" sz="1400" dirty="0" smtClean="0"/>
              <a:t> claim: COVID-19 death rate—presumably measured by per capita death attributable to SARS-Cov-2 infection—among counties in the top decile of GOP-voting counties during the 2020 presidential elections was 600% of the top decile of Democrat-voting counties during the same election.</a:t>
            </a:r>
          </a:p>
          <a:p>
            <a:endParaRPr lang="en-US" sz="1400" dirty="0"/>
          </a:p>
          <a:p>
            <a:pPr lvl="0"/>
            <a:r>
              <a:rPr lang="en-US" dirty="0" smtClean="0">
                <a:solidFill>
                  <a:prstClr val="black"/>
                </a:solidFill>
              </a:rPr>
              <a:t>Results:</a:t>
            </a:r>
            <a:endParaRPr lang="en-US" dirty="0">
              <a:solidFill>
                <a:prstClr val="black"/>
              </a:solidFill>
            </a:endParaRPr>
          </a:p>
          <a:p>
            <a:pPr lvl="0"/>
            <a:endParaRPr lang="en-US" sz="1400" dirty="0">
              <a:solidFill>
                <a:prstClr val="black"/>
              </a:solidFill>
            </a:endParaRPr>
          </a:p>
          <a:p>
            <a:pPr lvl="0"/>
            <a:r>
              <a:rPr lang="en-US" sz="1400" dirty="0" smtClean="0">
                <a:solidFill>
                  <a:prstClr val="black"/>
                </a:solidFill>
              </a:rPr>
              <a:t>Publicly available data covering demographic, public health, and presidential vote-count totals for each US county do not support </a:t>
            </a:r>
            <a:r>
              <a:rPr lang="en-US" sz="1400" dirty="0" err="1" smtClean="0">
                <a:solidFill>
                  <a:prstClr val="black"/>
                </a:solidFill>
              </a:rPr>
              <a:t>Millibank’s</a:t>
            </a:r>
            <a:r>
              <a:rPr lang="en-US" sz="1400" dirty="0" smtClean="0">
                <a:solidFill>
                  <a:prstClr val="black"/>
                </a:solidFill>
              </a:rPr>
              <a:t> latter claim. Regarding the former claim—that conservative political messaging deterred GOP voters from receiving the COVID-19 vaccine—there is some evidence to suggest a relationship between county-level voting behavior and vaccination rates among all studied age groups. That relationship, however, is not statistically significant according to the methods of analysis employed by this project. Neither should any claim of one-directional causality be justified solely by the observation of non-significant correlation.</a:t>
            </a:r>
            <a:endParaRPr lang="en-US" sz="1400" dirty="0"/>
          </a:p>
        </p:txBody>
      </p:sp>
    </p:spTree>
    <p:extLst>
      <p:ext uri="{BB962C8B-B14F-4D97-AF65-F5344CB8AC3E}">
        <p14:creationId xmlns:p14="http://schemas.microsoft.com/office/powerpoint/2010/main" val="23767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COVID Mortality Rate, Mortality Rate from all Causes, and Median Age</a:t>
            </a:r>
            <a:endParaRPr lang="en-US" sz="2800" b="1" dirty="0"/>
          </a:p>
        </p:txBody>
      </p:sp>
      <p:pic>
        <p:nvPicPr>
          <p:cNvPr id="8" name="Picture 7"/>
          <p:cNvPicPr>
            <a:picLocks noChangeAspect="1"/>
          </p:cNvPicPr>
          <p:nvPr/>
        </p:nvPicPr>
        <p:blipFill>
          <a:blip r:embed="rId2"/>
          <a:stretch>
            <a:fillRect/>
          </a:stretch>
        </p:blipFill>
        <p:spPr>
          <a:xfrm>
            <a:off x="476250" y="1343025"/>
            <a:ext cx="11239500" cy="4171950"/>
          </a:xfrm>
          <a:prstGeom prst="rect">
            <a:avLst/>
          </a:prstGeom>
        </p:spPr>
      </p:pic>
    </p:spTree>
    <p:extLst>
      <p:ext uri="{BB962C8B-B14F-4D97-AF65-F5344CB8AC3E}">
        <p14:creationId xmlns:p14="http://schemas.microsoft.com/office/powerpoint/2010/main" val="249238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COVID Mortality Rate, Mortality Rate from all Causes, and Median Age</a:t>
            </a:r>
            <a:endParaRPr lang="en-US" sz="2800" b="1" dirty="0"/>
          </a:p>
        </p:txBody>
      </p:sp>
      <p:pic>
        <p:nvPicPr>
          <p:cNvPr id="3" name="Picture 2"/>
          <p:cNvPicPr>
            <a:picLocks noChangeAspect="1"/>
          </p:cNvPicPr>
          <p:nvPr/>
        </p:nvPicPr>
        <p:blipFill>
          <a:blip r:embed="rId2"/>
          <a:stretch>
            <a:fillRect/>
          </a:stretch>
        </p:blipFill>
        <p:spPr>
          <a:xfrm>
            <a:off x="476250" y="1343025"/>
            <a:ext cx="11239500" cy="4171950"/>
          </a:xfrm>
          <a:prstGeom prst="rect">
            <a:avLst/>
          </a:prstGeom>
        </p:spPr>
      </p:pic>
    </p:spTree>
    <p:extLst>
      <p:ext uri="{BB962C8B-B14F-4D97-AF65-F5344CB8AC3E}">
        <p14:creationId xmlns:p14="http://schemas.microsoft.com/office/powerpoint/2010/main" val="324393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COVID Mortality Rate, Mortality Rate from all Causes, and Median Age</a:t>
            </a:r>
            <a:endParaRPr lang="en-US" sz="2800" b="1" dirty="0"/>
          </a:p>
        </p:txBody>
      </p:sp>
      <p:pic>
        <p:nvPicPr>
          <p:cNvPr id="6" name="Picture 5"/>
          <p:cNvPicPr>
            <a:picLocks noChangeAspect="1"/>
          </p:cNvPicPr>
          <p:nvPr/>
        </p:nvPicPr>
        <p:blipFill>
          <a:blip r:embed="rId2"/>
          <a:stretch>
            <a:fillRect/>
          </a:stretch>
        </p:blipFill>
        <p:spPr>
          <a:xfrm>
            <a:off x="778163" y="1708728"/>
            <a:ext cx="5715000" cy="3810000"/>
          </a:xfrm>
          <a:prstGeom prst="rect">
            <a:avLst/>
          </a:prstGeom>
        </p:spPr>
      </p:pic>
      <p:pic>
        <p:nvPicPr>
          <p:cNvPr id="7" name="Picture 6"/>
          <p:cNvPicPr>
            <a:picLocks noChangeAspect="1"/>
          </p:cNvPicPr>
          <p:nvPr/>
        </p:nvPicPr>
        <p:blipFill>
          <a:blip r:embed="rId3"/>
          <a:stretch>
            <a:fillRect/>
          </a:stretch>
        </p:blipFill>
        <p:spPr>
          <a:xfrm>
            <a:off x="6761017" y="3169956"/>
            <a:ext cx="4996007" cy="887543"/>
          </a:xfrm>
          <a:prstGeom prst="rect">
            <a:avLst/>
          </a:prstGeom>
        </p:spPr>
      </p:pic>
    </p:spTree>
    <p:extLst>
      <p:ext uri="{BB962C8B-B14F-4D97-AF65-F5344CB8AC3E}">
        <p14:creationId xmlns:p14="http://schemas.microsoft.com/office/powerpoint/2010/main" val="423422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COVID-19 Vaccination by Age and Voting Behavior</a:t>
            </a:r>
            <a:endParaRPr lang="en-US" sz="2800" b="1" dirty="0"/>
          </a:p>
        </p:txBody>
      </p:sp>
      <p:pic>
        <p:nvPicPr>
          <p:cNvPr id="3" name="Picture 2"/>
          <p:cNvPicPr>
            <a:picLocks noChangeAspect="1"/>
          </p:cNvPicPr>
          <p:nvPr/>
        </p:nvPicPr>
        <p:blipFill>
          <a:blip r:embed="rId2"/>
          <a:stretch>
            <a:fillRect/>
          </a:stretch>
        </p:blipFill>
        <p:spPr>
          <a:xfrm>
            <a:off x="476250" y="1343025"/>
            <a:ext cx="11239500" cy="4171950"/>
          </a:xfrm>
          <a:prstGeom prst="rect">
            <a:avLst/>
          </a:prstGeom>
        </p:spPr>
      </p:pic>
    </p:spTree>
    <p:extLst>
      <p:ext uri="{BB962C8B-B14F-4D97-AF65-F5344CB8AC3E}">
        <p14:creationId xmlns:p14="http://schemas.microsoft.com/office/powerpoint/2010/main" val="372977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8163" y="22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COVID-19 Vaccination by Age and Voting Behavior</a:t>
            </a:r>
            <a:endParaRPr lang="en-US" sz="2800" b="1" dirty="0"/>
          </a:p>
        </p:txBody>
      </p:sp>
      <p:pic>
        <p:nvPicPr>
          <p:cNvPr id="5" name="Picture 4"/>
          <p:cNvPicPr>
            <a:picLocks noChangeAspect="1"/>
          </p:cNvPicPr>
          <p:nvPr/>
        </p:nvPicPr>
        <p:blipFill>
          <a:blip r:embed="rId2"/>
          <a:stretch>
            <a:fillRect/>
          </a:stretch>
        </p:blipFill>
        <p:spPr>
          <a:xfrm>
            <a:off x="2135475" y="1296844"/>
            <a:ext cx="7800975" cy="4171950"/>
          </a:xfrm>
          <a:prstGeom prst="rect">
            <a:avLst/>
          </a:prstGeom>
        </p:spPr>
      </p:pic>
      <p:pic>
        <p:nvPicPr>
          <p:cNvPr id="6" name="Picture 5"/>
          <p:cNvPicPr>
            <a:picLocks noChangeAspect="1"/>
          </p:cNvPicPr>
          <p:nvPr/>
        </p:nvPicPr>
        <p:blipFill>
          <a:blip r:embed="rId3"/>
          <a:stretch>
            <a:fillRect/>
          </a:stretch>
        </p:blipFill>
        <p:spPr>
          <a:xfrm>
            <a:off x="3159413" y="5554231"/>
            <a:ext cx="5753100" cy="755397"/>
          </a:xfrm>
          <a:prstGeom prst="rect">
            <a:avLst/>
          </a:prstGeom>
        </p:spPr>
      </p:pic>
    </p:spTree>
    <p:extLst>
      <p:ext uri="{BB962C8B-B14F-4D97-AF65-F5344CB8AC3E}">
        <p14:creationId xmlns:p14="http://schemas.microsoft.com/office/powerpoint/2010/main" val="412945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Data</a:t>
            </a:r>
            <a:endParaRPr lang="en-US" dirty="0"/>
          </a:p>
        </p:txBody>
      </p:sp>
      <p:sp>
        <p:nvSpPr>
          <p:cNvPr id="3" name="Content Placeholder 2"/>
          <p:cNvSpPr>
            <a:spLocks noGrp="1"/>
          </p:cNvSpPr>
          <p:nvPr>
            <p:ph idx="1"/>
          </p:nvPr>
        </p:nvSpPr>
        <p:spPr/>
        <p:txBody>
          <a:bodyPr>
            <a:normAutofit/>
          </a:bodyPr>
          <a:lstStyle/>
          <a:p>
            <a:r>
              <a:rPr lang="en-US" sz="1800" dirty="0" smtClean="0"/>
              <a:t>CDC COVID-19 Death Data and Resources</a:t>
            </a:r>
          </a:p>
          <a:p>
            <a:endParaRPr lang="en-US" sz="1800" dirty="0" smtClean="0"/>
          </a:p>
          <a:p>
            <a:r>
              <a:rPr lang="en-US" sz="1800" dirty="0" smtClean="0"/>
              <a:t>CDC COVID-19 Vaccinations in the United States, County</a:t>
            </a:r>
            <a:endParaRPr lang="en-US" sz="1800" dirty="0"/>
          </a:p>
          <a:p>
            <a:endParaRPr lang="en-US" sz="1800" dirty="0"/>
          </a:p>
          <a:p>
            <a:r>
              <a:rPr lang="en-US" sz="1800" dirty="0" smtClean="0"/>
              <a:t>US Census Bureau County Population by Characteristics: 2020-2021</a:t>
            </a:r>
          </a:p>
          <a:p>
            <a:endParaRPr lang="en-US" sz="1800" dirty="0"/>
          </a:p>
          <a:p>
            <a:r>
              <a:rPr lang="en-US" sz="1800" dirty="0" smtClean="0"/>
              <a:t>GitHub: </a:t>
            </a:r>
            <a:r>
              <a:rPr lang="en-US" sz="1800" dirty="0" err="1" smtClean="0"/>
              <a:t>tonmcg</a:t>
            </a:r>
            <a:r>
              <a:rPr lang="en-US" sz="1800" dirty="0" smtClean="0"/>
              <a:t>/US_County_Level_Election_Results_08-20</a:t>
            </a:r>
          </a:p>
        </p:txBody>
      </p:sp>
    </p:spTree>
    <p:extLst>
      <p:ext uri="{BB962C8B-B14F-4D97-AF65-F5344CB8AC3E}">
        <p14:creationId xmlns:p14="http://schemas.microsoft.com/office/powerpoint/2010/main" val="3308761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375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Source Data</vt:lpstr>
    </vt:vector>
  </TitlesOfParts>
  <Company>Bowdoin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Horne</dc:creator>
  <cp:lastModifiedBy>Danielle Horne</cp:lastModifiedBy>
  <cp:revision>10</cp:revision>
  <dcterms:created xsi:type="dcterms:W3CDTF">2023-06-23T18:20:38Z</dcterms:created>
  <dcterms:modified xsi:type="dcterms:W3CDTF">2023-06-23T21:05:46Z</dcterms:modified>
</cp:coreProperties>
</file>