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AE6F-4A38-4DC7-9EAC-9784212739D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Project Scope and Introduction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4819218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This project is a personal effort of its author, Sam Kenney, to learn and practice the R coding language. All materials referenced in the creation of this R project file were open-source at the time of access. They include, but are limited to the websites: Stack Overflow, Geeks for Geeks, Statistics Globe, and YouTube. </a:t>
            </a:r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This </a:t>
            </a:r>
            <a:r>
              <a:rPr lang="en-US" sz="1600" dirty="0">
                <a:solidFill>
                  <a:prstClr val="black"/>
                </a:solidFill>
              </a:rPr>
              <a:t>project intends to address the question of whether changes in </a:t>
            </a:r>
            <a:r>
              <a:rPr lang="en-US" sz="1600" dirty="0" smtClean="0">
                <a:solidFill>
                  <a:prstClr val="black"/>
                </a:solidFill>
              </a:rPr>
              <a:t>certain common indicators </a:t>
            </a:r>
            <a:r>
              <a:rPr lang="en-US" sz="1600" dirty="0">
                <a:solidFill>
                  <a:prstClr val="black"/>
                </a:solidFill>
              </a:rPr>
              <a:t>of economic development may predict </a:t>
            </a:r>
            <a:r>
              <a:rPr lang="en-US" sz="1600" dirty="0" smtClean="0">
                <a:solidFill>
                  <a:prstClr val="black"/>
                </a:solidFill>
              </a:rPr>
              <a:t>information regarding certain other </a:t>
            </a:r>
            <a:r>
              <a:rPr lang="en-US" sz="1600" dirty="0">
                <a:solidFill>
                  <a:prstClr val="black"/>
                </a:solidFill>
              </a:rPr>
              <a:t>economic indicators over time.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World Bank time-series data were downloaded for every country in the world from 1980 to 2022 covering several common indicators of economic development, including: Gross National Income per Capita (PPP-adjusted); Manufacturing, value added (% of GDP); and GDP growth (%); among others.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After visualizing the data, the Granger Causality test </a:t>
            </a:r>
            <a:r>
              <a:rPr lang="en-US" sz="1600" dirty="0" smtClean="0">
                <a:solidFill>
                  <a:prstClr val="black"/>
                </a:solidFill>
              </a:rPr>
              <a:t>were applied </a:t>
            </a:r>
            <a:r>
              <a:rPr lang="en-US" sz="1600" dirty="0">
                <a:solidFill>
                  <a:prstClr val="black"/>
                </a:solidFill>
              </a:rPr>
              <a:t>at different orders (i.e. "lag" periods, e.g. 1 year, 2 years) to each possible pairing of WB indicators for each country.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The ADF and KPSS tests </a:t>
            </a:r>
            <a:r>
              <a:rPr lang="en-US" sz="1600" dirty="0" smtClean="0">
                <a:solidFill>
                  <a:prstClr val="black"/>
                </a:solidFill>
              </a:rPr>
              <a:t>were applied </a:t>
            </a:r>
            <a:r>
              <a:rPr lang="en-US" sz="1600" dirty="0">
                <a:solidFill>
                  <a:prstClr val="black"/>
                </a:solidFill>
              </a:rPr>
              <a:t>to each country-indicator series to ensure that Granger stationarity requirements are met.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Data series that fail the stationarity tests are transformed using the difference method and retested for stationarity.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Data series that pass both rounds of stationarity testing </a:t>
            </a:r>
            <a:r>
              <a:rPr lang="en-US" sz="1600" dirty="0" smtClean="0">
                <a:solidFill>
                  <a:prstClr val="black"/>
                </a:solidFill>
              </a:rPr>
              <a:t>are </a:t>
            </a:r>
            <a:r>
              <a:rPr lang="en-US" sz="1600" dirty="0">
                <a:solidFill>
                  <a:prstClr val="black"/>
                </a:solidFill>
              </a:rPr>
              <a:t>analyzed using the Granger Causality test from the </a:t>
            </a:r>
            <a:r>
              <a:rPr lang="en-US" sz="1600" dirty="0" err="1">
                <a:solidFill>
                  <a:prstClr val="black"/>
                </a:solidFill>
              </a:rPr>
              <a:t>lmtest</a:t>
            </a:r>
            <a:r>
              <a:rPr lang="en-US" sz="1600" dirty="0">
                <a:solidFill>
                  <a:prstClr val="black"/>
                </a:solidFill>
              </a:rPr>
              <a:t> library.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The number of successful (p&lt;0.05) Granger Causality tests among all countries will form the basis of determining which economic development indicators (if any) are broadly beneficial in predicting information about other economic development indicators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4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GDP Growth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GNI per Capita (PPP)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Agriculture, Forestry, and Fishing, value added (% of GDP)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Industry (including construction), value added (% of GDP)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Manufacturing, value added (% of GDP)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Gross Capital Formation (May 2023 US$)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3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7076" y="365125"/>
            <a:ext cx="11944923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Result: A very small observable effect </a:t>
            </a:r>
            <a:r>
              <a:rPr lang="en-US" sz="2800" b="1" dirty="0" smtClean="0"/>
              <a:t>in </a:t>
            </a:r>
            <a:r>
              <a:rPr lang="en-US" sz="2800" b="1" dirty="0" smtClean="0"/>
              <a:t>subset of data appropriate for analysis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226"/>
          <a:stretch/>
        </p:blipFill>
        <p:spPr>
          <a:xfrm>
            <a:off x="0" y="1690688"/>
            <a:ext cx="12192000" cy="2278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443"/>
          <a:stretch/>
        </p:blipFill>
        <p:spPr>
          <a:xfrm>
            <a:off x="126710" y="4261591"/>
            <a:ext cx="7447107" cy="109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18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7076" y="365125"/>
            <a:ext cx="11944923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Result: A very small observable effect </a:t>
            </a:r>
            <a:r>
              <a:rPr lang="en-US" sz="2800" b="1" dirty="0" smtClean="0"/>
              <a:t>in subset </a:t>
            </a:r>
            <a:r>
              <a:rPr lang="en-US" sz="2800" b="1" dirty="0" smtClean="0"/>
              <a:t>of data appropriate for analysis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1" y="1331714"/>
            <a:ext cx="7444187" cy="1106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1" y="2508292"/>
            <a:ext cx="7447107" cy="1097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0" y="3684869"/>
            <a:ext cx="7447107" cy="108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0" y="4844049"/>
            <a:ext cx="7474201" cy="1095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7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Scope and Introduction</vt:lpstr>
      <vt:lpstr>Visualization: GDP Growth</vt:lpstr>
      <vt:lpstr>Visualization: GNI per Capita (PPP)</vt:lpstr>
      <vt:lpstr>Visualization: Agriculture, Forestry, and Fishing, value added (% of GDP)</vt:lpstr>
      <vt:lpstr>Visualization: Industry (including construction), value added (% of GDP)</vt:lpstr>
      <vt:lpstr>Visualization: Manufacturing, value added (% of GDP)</vt:lpstr>
      <vt:lpstr>Visualization: Gross Capital Formation (May 2023 US$)</vt:lpstr>
      <vt:lpstr>Result: A very small observable effect in subset of data appropriate for analysis</vt:lpstr>
      <vt:lpstr>Result: A very small observable effect in subset of data appropriate for analysis</vt:lpstr>
    </vt:vector>
  </TitlesOfParts>
  <Company>Bowdoin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and Introduction</dc:title>
  <dc:creator>Danielle Horne</dc:creator>
  <cp:lastModifiedBy>Danielle Horne</cp:lastModifiedBy>
  <cp:revision>6</cp:revision>
  <dcterms:created xsi:type="dcterms:W3CDTF">2023-05-23T19:17:12Z</dcterms:created>
  <dcterms:modified xsi:type="dcterms:W3CDTF">2023-05-23T20:07:54Z</dcterms:modified>
</cp:coreProperties>
</file>