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9" r:id="rId4"/>
    <p:sldId id="266" r:id="rId5"/>
    <p:sldId id="267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C1B0B2-85DC-422A-8086-8FB2632CB8D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82BE-FAF8-447E-AD6F-B6FDA029E0A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2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B0B2-85DC-422A-8086-8FB2632CB8D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82BE-FAF8-447E-AD6F-B6FDA029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B0B2-85DC-422A-8086-8FB2632CB8D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82BE-FAF8-447E-AD6F-B6FDA029E0A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8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B0B2-85DC-422A-8086-8FB2632CB8D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82BE-FAF8-447E-AD6F-B6FDA029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4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B0B2-85DC-422A-8086-8FB2632CB8D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82BE-FAF8-447E-AD6F-B6FDA029E0A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1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B0B2-85DC-422A-8086-8FB2632CB8D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82BE-FAF8-447E-AD6F-B6FDA029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3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B0B2-85DC-422A-8086-8FB2632CB8D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82BE-FAF8-447E-AD6F-B6FDA029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B0B2-85DC-422A-8086-8FB2632CB8D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82BE-FAF8-447E-AD6F-B6FDA029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0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B0B2-85DC-422A-8086-8FB2632CB8D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82BE-FAF8-447E-AD6F-B6FDA029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1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B0B2-85DC-422A-8086-8FB2632CB8D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82BE-FAF8-447E-AD6F-B6FDA029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9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B0B2-85DC-422A-8086-8FB2632CB8D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82BE-FAF8-447E-AD6F-B6FDA029E0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1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0C1B0B2-85DC-422A-8086-8FB2632CB8D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CFD82BE-FAF8-447E-AD6F-B6FDA029E0A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asimian2000/aws-honeypot-attack-data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40E5-776E-4623-8008-FF3837D9F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6" y="4960137"/>
            <a:ext cx="7659561" cy="1463040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/>
              <a:t>Cyber ATTACK Behaviors &amp; Country of Origin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6D2E8-3CC1-4B24-8A64-675E3ABA9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Samantha Roberts</a:t>
            </a:r>
          </a:p>
        </p:txBody>
      </p:sp>
    </p:spTree>
    <p:extLst>
      <p:ext uri="{BB962C8B-B14F-4D97-AF65-F5344CB8AC3E}">
        <p14:creationId xmlns:p14="http://schemas.microsoft.com/office/powerpoint/2010/main" val="107552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31C7-B982-44A0-B710-D191F9D1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D2F468-2AB7-4B67-ABDC-5C7D6449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2006352"/>
            <a:ext cx="10972800" cy="42701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Cybersecurity topics have reached notoriety as the technology industry has exploded.</a:t>
            </a:r>
          </a:p>
          <a:p>
            <a:pPr lvl="1"/>
            <a:r>
              <a:rPr lang="en-US" dirty="0"/>
              <a:t>Terms like “hacker” and “computer virus” can be translated into over 80 languages.</a:t>
            </a:r>
          </a:p>
          <a:p>
            <a:pPr lvl="1"/>
            <a:r>
              <a:rPr lang="en-US" dirty="0"/>
              <a:t>It can be found in our entertainment, politics, economics, business affairs, and academia.</a:t>
            </a:r>
          </a:p>
          <a:p>
            <a:endParaRPr lang="en-US" dirty="0"/>
          </a:p>
          <a:p>
            <a:r>
              <a:rPr lang="en-US" dirty="0"/>
              <a:t>Cybersecurity and Psychology:</a:t>
            </a:r>
          </a:p>
          <a:p>
            <a:pPr lvl="1"/>
            <a:r>
              <a:rPr lang="en-US" dirty="0"/>
              <a:t>Identify behavior patterns, trends, and tactics to predict individual users.</a:t>
            </a:r>
          </a:p>
          <a:p>
            <a:pPr lvl="2"/>
            <a:r>
              <a:rPr lang="en-US" dirty="0"/>
              <a:t>Resource: </a:t>
            </a:r>
            <a:r>
              <a:rPr lang="en-US" dirty="0" err="1"/>
              <a:t>Khosmood</a:t>
            </a:r>
            <a:r>
              <a:rPr lang="en-US" dirty="0"/>
              <a:t>, Nico, &amp; Woolery (2014) demonstrated the ability to identify a user based on command line history in a Unix Operating System.</a:t>
            </a:r>
          </a:p>
          <a:p>
            <a:endParaRPr lang="en-US" dirty="0"/>
          </a:p>
          <a:p>
            <a:r>
              <a:rPr lang="en-US" dirty="0"/>
              <a:t>Amazon Honeypot Attack Data</a:t>
            </a:r>
          </a:p>
          <a:p>
            <a:pPr lvl="1"/>
            <a:r>
              <a:rPr lang="en-US" dirty="0"/>
              <a:t>Dataset obtained from: </a:t>
            </a:r>
            <a:r>
              <a:rPr lang="en-US" dirty="0">
                <a:hlinkClick r:id="rId2"/>
              </a:rPr>
              <a:t>https://www.kaggle.com/casimian2000/aws-honeypot-attack-data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31C7-B982-44A0-B710-D191F9D1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28BB-E0FC-48B6-96AE-9A5C5519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2006352"/>
            <a:ext cx="11248008" cy="4643023"/>
          </a:xfrm>
        </p:spPr>
        <p:txBody>
          <a:bodyPr>
            <a:normAutofit/>
          </a:bodyPr>
          <a:lstStyle/>
          <a:p>
            <a:pPr marL="0" indent="-45720">
              <a:lnSpc>
                <a:spcPct val="100000"/>
              </a:lnSpc>
              <a:buNone/>
            </a:pPr>
            <a:r>
              <a:rPr lang="en-US" sz="1600" dirty="0"/>
              <a:t>Data Processing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Original Dataset: 451,581 x 21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Post Data Processing: 69,968 x 9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Removed China and United States (77% of data)</a:t>
            </a:r>
          </a:p>
          <a:p>
            <a:pPr marL="0" indent="-45720">
              <a:lnSpc>
                <a:spcPct val="100000"/>
              </a:lnSpc>
              <a:buNone/>
            </a:pPr>
            <a:r>
              <a:rPr lang="en-US" sz="1600" dirty="0"/>
              <a:t>Exploratory Data Analysis (EDA)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95 countries included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Destination port (</a:t>
            </a:r>
            <a:r>
              <a:rPr lang="en-US" sz="1600" dirty="0" err="1"/>
              <a:t>dpt</a:t>
            </a:r>
            <a:r>
              <a:rPr lang="en-US" sz="1600" dirty="0"/>
              <a:t>), Protocol Type, Host (region), Locale</a:t>
            </a:r>
          </a:p>
          <a:p>
            <a:pPr marL="0" indent="-45720">
              <a:lnSpc>
                <a:spcPct val="100000"/>
              </a:lnSpc>
              <a:buNone/>
            </a:pPr>
            <a:r>
              <a:rPr lang="en-US" sz="1600" dirty="0"/>
              <a:t>Hyperparameter tuning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Logistic Regression, </a:t>
            </a:r>
            <a:r>
              <a:rPr lang="en-US" sz="1600" dirty="0" err="1"/>
              <a:t>RandomForestClassifier</a:t>
            </a:r>
            <a:r>
              <a:rPr lang="en-US" sz="1600" dirty="0"/>
              <a:t>, Support Vector Machine (SVM) – “SVC”, and Principle Component Analysis (PCA)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Model Selection and Results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Intel Distribution for Python (IDP) with Python 3.6, with packages to include: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matplotlib, seaborn, </a:t>
            </a:r>
            <a:r>
              <a:rPr lang="en-US" dirty="0" err="1"/>
              <a:t>sklearn</a:t>
            </a:r>
            <a:r>
              <a:rPr lang="en-US" dirty="0"/>
              <a:t>, time</a:t>
            </a:r>
          </a:p>
        </p:txBody>
      </p:sp>
    </p:spTree>
    <p:extLst>
      <p:ext uri="{BB962C8B-B14F-4D97-AF65-F5344CB8AC3E}">
        <p14:creationId xmlns:p14="http://schemas.microsoft.com/office/powerpoint/2010/main" val="32084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31C7-B982-44A0-B710-D191F9D1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5FDB1-EBA3-49B3-883E-B58D4C391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6" y="420261"/>
            <a:ext cx="4309178" cy="2876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8C31E-2017-40A7-9A3B-FFBB201A1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37" y="420261"/>
            <a:ext cx="4291854" cy="2864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E7D83-E659-41C3-9D13-18BFB969A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28" y="3474347"/>
            <a:ext cx="4032491" cy="2688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E24DCB-E64D-4030-9C9C-E21E70E33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25" y="3671510"/>
            <a:ext cx="4090931" cy="268832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8ED081-3447-4BD3-9681-2D8AFEDECCC5}"/>
              </a:ext>
            </a:extLst>
          </p:cNvPr>
          <p:cNvCxnSpPr/>
          <p:nvPr/>
        </p:nvCxnSpPr>
        <p:spPr>
          <a:xfrm>
            <a:off x="6234113" y="834501"/>
            <a:ext cx="10106" cy="503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7FBAEA-9A0D-44F2-ADDB-B550163180D6}"/>
              </a:ext>
            </a:extLst>
          </p:cNvPr>
          <p:cNvCxnSpPr>
            <a:cxnSpLocks/>
          </p:cNvCxnSpPr>
          <p:nvPr/>
        </p:nvCxnSpPr>
        <p:spPr>
          <a:xfrm flipH="1">
            <a:off x="2317073" y="3572928"/>
            <a:ext cx="813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5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31C7-B982-44A0-B710-D191F9D1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C149A-D28C-4EA4-8A01-F75A78EC3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08" y="111364"/>
            <a:ext cx="3770996" cy="3377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85AB9A-AC66-4459-8F7A-20EF7E69C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74" y="3633136"/>
            <a:ext cx="3770996" cy="3224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1EAB03-71D9-4C85-B544-48D4B8EC7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00" y="3470414"/>
            <a:ext cx="3770996" cy="33770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8234E4-9E8A-4523-9551-602CC2F91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34" y="114549"/>
            <a:ext cx="3770996" cy="337701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7B6BB7-98D8-462C-B86C-CAC928D63063}"/>
              </a:ext>
            </a:extLst>
          </p:cNvPr>
          <p:cNvCxnSpPr>
            <a:cxnSpLocks/>
          </p:cNvCxnSpPr>
          <p:nvPr/>
        </p:nvCxnSpPr>
        <p:spPr>
          <a:xfrm>
            <a:off x="6533318" y="875728"/>
            <a:ext cx="0" cy="5337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8F05F-D12A-4BB2-9E2D-550C36D0C802}"/>
              </a:ext>
            </a:extLst>
          </p:cNvPr>
          <p:cNvCxnSpPr>
            <a:cxnSpLocks/>
          </p:cNvCxnSpPr>
          <p:nvPr/>
        </p:nvCxnSpPr>
        <p:spPr>
          <a:xfrm flipH="1">
            <a:off x="2616278" y="3454354"/>
            <a:ext cx="813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5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31C7-B982-44A0-B710-D191F9D1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EF7EF1-8112-43A6-BFC7-9D352E073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1908699"/>
            <a:ext cx="10706470" cy="4949301"/>
          </a:xfrm>
        </p:spPr>
        <p:txBody>
          <a:bodyPr>
            <a:normAutofit/>
          </a:bodyPr>
          <a:lstStyle/>
          <a:p>
            <a:r>
              <a:rPr lang="en-US" dirty="0"/>
              <a:t>Model Variables:</a:t>
            </a:r>
          </a:p>
          <a:p>
            <a:pPr lvl="1"/>
            <a:r>
              <a:rPr lang="en-US" dirty="0"/>
              <a:t>Host, Destination Port, Month, Protocol Type</a:t>
            </a:r>
          </a:p>
          <a:p>
            <a:pPr lvl="1"/>
            <a:r>
              <a:rPr lang="en-US" dirty="0"/>
              <a:t>Hyperparameter Tuning</a:t>
            </a:r>
          </a:p>
          <a:p>
            <a:pPr lvl="2"/>
            <a:r>
              <a:rPr lang="en-US" dirty="0"/>
              <a:t>Sampled 100 from </a:t>
            </a:r>
            <a:r>
              <a:rPr lang="en-US" dirty="0" err="1"/>
              <a:t>dataframe</a:t>
            </a:r>
            <a:endParaRPr lang="en-US" dirty="0"/>
          </a:p>
          <a:p>
            <a:pPr lvl="2"/>
            <a:r>
              <a:rPr lang="en-US" dirty="0"/>
              <a:t>Best Model: PCA w/ Logistic Regression</a:t>
            </a:r>
          </a:p>
          <a:p>
            <a:pPr lvl="2"/>
            <a:r>
              <a:rPr lang="en-US" dirty="0"/>
              <a:t>Accuracy Score: 0.35</a:t>
            </a:r>
          </a:p>
          <a:p>
            <a:r>
              <a:rPr lang="en-US" dirty="0"/>
              <a:t>Final Model Prediction Results:</a:t>
            </a:r>
          </a:p>
          <a:p>
            <a:pPr lvl="2"/>
            <a:r>
              <a:rPr lang="en-US" dirty="0"/>
              <a:t>Country:</a:t>
            </a:r>
          </a:p>
          <a:p>
            <a:pPr lvl="3"/>
            <a:r>
              <a:rPr lang="en-US" dirty="0"/>
              <a:t>Accuracy Score: 0.4</a:t>
            </a:r>
          </a:p>
          <a:p>
            <a:pPr lvl="2"/>
            <a:r>
              <a:rPr lang="en-US" dirty="0"/>
              <a:t>Locale (with Country removed):</a:t>
            </a:r>
          </a:p>
          <a:p>
            <a:pPr lvl="3"/>
            <a:r>
              <a:rPr lang="en-US" dirty="0"/>
              <a:t>Accuracy Score: 0.42</a:t>
            </a:r>
          </a:p>
          <a:p>
            <a:pPr lvl="2"/>
            <a:r>
              <a:rPr lang="en-US" dirty="0"/>
              <a:t>Locale (with Country included):</a:t>
            </a:r>
          </a:p>
          <a:p>
            <a:pPr lvl="3"/>
            <a:r>
              <a:rPr lang="en-US" dirty="0"/>
              <a:t>Accuracy Score: 0.55</a:t>
            </a:r>
          </a:p>
        </p:txBody>
      </p:sp>
    </p:spTree>
    <p:extLst>
      <p:ext uri="{BB962C8B-B14F-4D97-AF65-F5344CB8AC3E}">
        <p14:creationId xmlns:p14="http://schemas.microsoft.com/office/powerpoint/2010/main" val="39268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31C7-B982-44A0-B710-D191F9D1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1BEC04-A523-4797-B450-2C2D15CB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1" y="2006352"/>
            <a:ext cx="10644327" cy="4270161"/>
          </a:xfrm>
        </p:spPr>
        <p:txBody>
          <a:bodyPr>
            <a:normAutofit/>
          </a:bodyPr>
          <a:lstStyle/>
          <a:p>
            <a:r>
              <a:rPr lang="en-US" dirty="0"/>
              <a:t>Outcome: PCA with Logistic Regression is capable of correctly predicting the country class 40%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of the time based on the greater region data (host), destination port attacked, Month, count (of samples per country), and protocol type.  </a:t>
            </a:r>
          </a:p>
          <a:p>
            <a:pPr lvl="1"/>
            <a:r>
              <a:rPr lang="en-US" dirty="0"/>
              <a:t>The hyperparameter tuning model used .1%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of the available samples in the refined dataset, but only overestimated the accuracy of the model by roughly 5%. </a:t>
            </a:r>
          </a:p>
          <a:p>
            <a:r>
              <a:rPr lang="en-US" dirty="0"/>
              <a:t>Lessons Learned:</a:t>
            </a:r>
          </a:p>
          <a:p>
            <a:pPr lvl="1"/>
            <a:r>
              <a:rPr lang="en-US" dirty="0"/>
              <a:t>Resource intensive – CPU and Memory juggling</a:t>
            </a:r>
          </a:p>
          <a:p>
            <a:pPr lvl="1"/>
            <a:r>
              <a:rPr lang="en-US" dirty="0"/>
              <a:t>Train/Test splitting, several countries with less than 10 instances</a:t>
            </a:r>
          </a:p>
          <a:p>
            <a:pPr lvl="1"/>
            <a:endParaRPr lang="en-US" dirty="0"/>
          </a:p>
          <a:p>
            <a:r>
              <a:rPr lang="en-US" dirty="0"/>
              <a:t>Future Research Recommendations:</a:t>
            </a:r>
          </a:p>
          <a:p>
            <a:pPr lvl="1"/>
            <a:r>
              <a:rPr lang="en-US" dirty="0"/>
              <a:t>Identify socioeconomic events that may be indicative of a social group’s malicious behavior patterns.</a:t>
            </a:r>
          </a:p>
        </p:txBody>
      </p:sp>
    </p:spTree>
    <p:extLst>
      <p:ext uri="{BB962C8B-B14F-4D97-AF65-F5344CB8AC3E}">
        <p14:creationId xmlns:p14="http://schemas.microsoft.com/office/powerpoint/2010/main" val="205967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D0D9C4-745D-4F53-AC0E-F72C435B17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cap="all" spc="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5000" cap="all" spc="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6763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411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Cyber ATTACK Behaviors &amp; Country of Origin</vt:lpstr>
      <vt:lpstr>introduction</vt:lpstr>
      <vt:lpstr>Methodology</vt:lpstr>
      <vt:lpstr>EDA</vt:lpstr>
      <vt:lpstr>EDA</vt:lpstr>
      <vt:lpstr>Results &amp; Analysis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Behaviors &amp; Country of Origin</dc:title>
  <dc:creator> </dc:creator>
  <cp:lastModifiedBy> </cp:lastModifiedBy>
  <cp:revision>77</cp:revision>
  <dcterms:created xsi:type="dcterms:W3CDTF">2018-11-25T14:32:13Z</dcterms:created>
  <dcterms:modified xsi:type="dcterms:W3CDTF">2018-12-04T00:36:10Z</dcterms:modified>
</cp:coreProperties>
</file>