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Proxima Nova"/>
      <p:regular r:id="rId34"/>
      <p:bold r:id="rId35"/>
      <p:italic r:id="rId36"/>
      <p:boldItalic r:id="rId37"/>
    </p:embeddedFont>
    <p:embeddedFont>
      <p:font typeface="Helvetica Neue"/>
      <p:regular r:id="rId38"/>
      <p:bold r:id="rId39"/>
      <p:italic r:id="rId40"/>
      <p:boldItalic r:id="rId41"/>
    </p:embeddedFont>
    <p:embeddedFont>
      <p:font typeface="Alfa Slab One"/>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3B090B-30C2-41BB-990E-7B37EFB35DC8}">
  <a:tblStyle styleId="{273B090B-30C2-41BB-990E-7B37EFB35DC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italic.fntdata"/><Relationship Id="rId20" Type="http://schemas.openxmlformats.org/officeDocument/2006/relationships/slide" Target="slides/slide14.xml"/><Relationship Id="rId42" Type="http://schemas.openxmlformats.org/officeDocument/2006/relationships/font" Target="fonts/AlfaSlabOne-regular.fntdata"/><Relationship Id="rId41" Type="http://schemas.openxmlformats.org/officeDocument/2006/relationships/font" Target="fonts/HelveticaNeue-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roximaNova-bold.fntdata"/><Relationship Id="rId12" Type="http://schemas.openxmlformats.org/officeDocument/2006/relationships/slide" Target="slides/slide6.xml"/><Relationship Id="rId34" Type="http://schemas.openxmlformats.org/officeDocument/2006/relationships/font" Target="fonts/ProximaNova-regular.fntdata"/><Relationship Id="rId15" Type="http://schemas.openxmlformats.org/officeDocument/2006/relationships/slide" Target="slides/slide9.xml"/><Relationship Id="rId37" Type="http://schemas.openxmlformats.org/officeDocument/2006/relationships/font" Target="fonts/ProximaNova-boldItalic.fntdata"/><Relationship Id="rId14" Type="http://schemas.openxmlformats.org/officeDocument/2006/relationships/slide" Target="slides/slide8.xml"/><Relationship Id="rId36" Type="http://schemas.openxmlformats.org/officeDocument/2006/relationships/font" Target="fonts/ProximaNova-italic.fntdata"/><Relationship Id="rId17" Type="http://schemas.openxmlformats.org/officeDocument/2006/relationships/slide" Target="slides/slide11.xml"/><Relationship Id="rId39" Type="http://schemas.openxmlformats.org/officeDocument/2006/relationships/font" Target="fonts/HelveticaNeue-bold.fntdata"/><Relationship Id="rId16" Type="http://schemas.openxmlformats.org/officeDocument/2006/relationships/slide" Target="slides/slide10.xml"/><Relationship Id="rId38" Type="http://schemas.openxmlformats.org/officeDocument/2006/relationships/font" Target="fonts/HelveticaNeue-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ff0b786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ff0b786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f928377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f928377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f9283775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f9283775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ff0b7865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ff0b7865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ff0b7865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ff0b7865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ff0b7865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ff0b7865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ff0b7865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ff0b7865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f9283775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f9283775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ff0b7865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ff0b7865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ff0b7865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ff0b7865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ce0cc7717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ce0cc7717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f928377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f928377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f9283775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f9283775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ff0b7865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ff0b7865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f9283775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f9283775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ff0b7865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ff0b7865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f9283775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f9283775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60b9d0ed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60b9d0ed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f928377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f928377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60b9d0e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60b9d0e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ff0b7865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ff0b7865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ee245d1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ee245d1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ee245d1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ee245d1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60b9d0e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60b9d0e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60b9d0ed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60b9d0ed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ff0b786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ff0b786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Font typeface="Proxima Nova"/>
              <a:buNone/>
              <a:defRPr b="1" sz="5400">
                <a:latin typeface="Proxima Nova"/>
                <a:ea typeface="Proxima Nova"/>
                <a:cs typeface="Proxima Nova"/>
                <a:sym typeface="Proxima Nova"/>
              </a:defRPr>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Font typeface="Proxima Nova"/>
              <a:buNone/>
              <a:defRPr b="1">
                <a:latin typeface="Proxima Nova"/>
                <a:ea typeface="Proxima Nova"/>
                <a:cs typeface="Proxima Nova"/>
                <a:sym typeface="Proxima Nova"/>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3900"/>
              <a:t>The Kronos Incident: </a:t>
            </a:r>
            <a:endParaRPr b="1" sz="3900"/>
          </a:p>
          <a:p>
            <a:pPr indent="0" lvl="0" marL="0" rtl="0" algn="l">
              <a:lnSpc>
                <a:spcPct val="115000"/>
              </a:lnSpc>
              <a:spcBef>
                <a:spcPts val="0"/>
              </a:spcBef>
              <a:spcAft>
                <a:spcPts val="0"/>
              </a:spcAft>
              <a:buClr>
                <a:schemeClr val="dk1"/>
              </a:buClr>
              <a:buSzPts val="1100"/>
              <a:buFont typeface="Arial"/>
              <a:buNone/>
            </a:pPr>
            <a:r>
              <a:rPr b="1" lang="en" sz="3600"/>
              <a:t>A Kidnapping and Historical Analysis</a:t>
            </a:r>
            <a:endParaRPr sz="7800"/>
          </a:p>
        </p:txBody>
      </p:sp>
      <p:sp>
        <p:nvSpPr>
          <p:cNvPr id="57" name="Google Shape;57;p13"/>
          <p:cNvSpPr txBox="1"/>
          <p:nvPr>
            <p:ph idx="1" type="subTitle"/>
          </p:nvPr>
        </p:nvSpPr>
        <p:spPr>
          <a:xfrm>
            <a:off x="311700" y="2834125"/>
            <a:ext cx="8520600" cy="113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Sam Roberts-Baca</a:t>
            </a:r>
            <a:endParaRPr/>
          </a:p>
          <a:p>
            <a:pPr indent="0" lvl="0" marL="0" rtl="0" algn="l">
              <a:spcBef>
                <a:spcPts val="0"/>
              </a:spcBef>
              <a:spcAft>
                <a:spcPts val="0"/>
              </a:spcAft>
              <a:buNone/>
            </a:pPr>
            <a:r>
              <a:rPr lang="en"/>
              <a:t>University of Denver, COMP4449</a:t>
            </a:r>
            <a:endParaRPr/>
          </a:p>
          <a:p>
            <a:pPr indent="0" lvl="0" marL="0" rtl="0" algn="l">
              <a:spcBef>
                <a:spcPts val="0"/>
              </a:spcBef>
              <a:spcAft>
                <a:spcPts val="0"/>
              </a:spcAft>
              <a:buNone/>
            </a:pPr>
            <a:r>
              <a:rPr lang="en"/>
              <a:t>Spring 2022</a:t>
            </a:r>
            <a:endParaRPr/>
          </a:p>
        </p:txBody>
      </p:sp>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Proxima Nova"/>
                <a:ea typeface="Proxima Nova"/>
                <a:cs typeface="Proxima Nova"/>
                <a:sym typeface="Proxima Nova"/>
              </a:rPr>
              <a:t>‹#›</a:t>
            </a:fld>
            <a:endParaRPr>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Article Data Analysis</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solidFill>
                  <a:schemeClr val="dk1"/>
                </a:solidFill>
              </a:rPr>
              <a:t>After the initial consideration of the historical and regional factbook documents, an analysis was performed of the article data to determine the events of the POK between 2009-2014. </a:t>
            </a:r>
            <a:endParaRPr sz="1500">
              <a:solidFill>
                <a:schemeClr val="dk1"/>
              </a:solidFill>
            </a:endParaRPr>
          </a:p>
          <a:p>
            <a:pPr indent="0" lvl="0" marL="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Char char="●"/>
            </a:pPr>
            <a:r>
              <a:rPr b="1" lang="en" sz="1500">
                <a:solidFill>
                  <a:schemeClr val="dk1"/>
                </a:solidFill>
              </a:rPr>
              <a:t>845 total articles collected</a:t>
            </a:r>
            <a:r>
              <a:rPr lang="en" sz="1500">
                <a:solidFill>
                  <a:schemeClr val="dk1"/>
                </a:solidFill>
              </a:rPr>
              <a:t>; published between 1982 and 2014.</a:t>
            </a:r>
            <a:endParaRPr sz="1500">
              <a:solidFill>
                <a:schemeClr val="dk1"/>
              </a:solidFill>
            </a:endParaRPr>
          </a:p>
          <a:p>
            <a:pPr indent="0" lvl="0" marL="0" rtl="0" algn="just">
              <a:spcBef>
                <a:spcPts val="0"/>
              </a:spcBef>
              <a:spcAft>
                <a:spcPts val="0"/>
              </a:spcAft>
              <a:buNone/>
            </a:pPr>
            <a:r>
              <a:t/>
            </a:r>
            <a:endParaRPr sz="1500">
              <a:solidFill>
                <a:schemeClr val="dk1"/>
              </a:solidFill>
            </a:endParaRPr>
          </a:p>
          <a:p>
            <a:pPr indent="0" lvl="0" marL="0" rtl="0" algn="just">
              <a:spcBef>
                <a:spcPts val="0"/>
              </a:spcBef>
              <a:spcAft>
                <a:spcPts val="0"/>
              </a:spcAft>
              <a:buNone/>
            </a:pPr>
            <a:r>
              <a:rPr lang="en" sz="1500">
                <a:solidFill>
                  <a:schemeClr val="dk1"/>
                </a:solidFill>
              </a:rPr>
              <a:t>Data Fields:</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Article ID#</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Publication Name</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Article Title</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Article Author</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Date of Publication</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Article Body Text</a:t>
            </a:r>
            <a:endParaRPr sz="1900">
              <a:solidFill>
                <a:schemeClr val="dk1"/>
              </a:solidFill>
            </a:endParaRPr>
          </a:p>
        </p:txBody>
      </p:sp>
      <p:pic>
        <p:nvPicPr>
          <p:cNvPr id="123" name="Google Shape;123;p22"/>
          <p:cNvPicPr preferRelativeResize="0"/>
          <p:nvPr/>
        </p:nvPicPr>
        <p:blipFill rotWithShape="1">
          <a:blip r:embed="rId3">
            <a:alphaModFix/>
          </a:blip>
          <a:srcRect b="0" l="0" r="0" t="7893"/>
          <a:stretch/>
        </p:blipFill>
        <p:spPr>
          <a:xfrm>
            <a:off x="2835975" y="2891900"/>
            <a:ext cx="5943600" cy="1609725"/>
          </a:xfrm>
          <a:prstGeom prst="rect">
            <a:avLst/>
          </a:prstGeom>
          <a:noFill/>
          <a:ln>
            <a:noFill/>
          </a:ln>
        </p:spPr>
      </p:pic>
      <p:sp>
        <p:nvSpPr>
          <p:cNvPr id="124" name="Google Shape;124;p22"/>
          <p:cNvSpPr txBox="1"/>
          <p:nvPr/>
        </p:nvSpPr>
        <p:spPr>
          <a:xfrm>
            <a:off x="3531825" y="2537900"/>
            <a:ext cx="45519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100"/>
              <a:t>Frequency of Articles Published between 1982 and 2014</a:t>
            </a:r>
            <a:endParaRPr b="1"/>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Proxima Nova"/>
                <a:ea typeface="Proxima Nova"/>
                <a:cs typeface="Proxima Nova"/>
                <a:sym typeface="Proxima Nova"/>
              </a:rPr>
              <a:t>‹#›</a:t>
            </a:fld>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600"/>
              <a:t>Article Data Analysis - Latent Dirichlet Allocation (LDA)</a:t>
            </a:r>
            <a:endParaRPr sz="2600"/>
          </a:p>
        </p:txBody>
      </p:sp>
      <p:sp>
        <p:nvSpPr>
          <p:cNvPr id="131" name="Google Shape;131;p23"/>
          <p:cNvSpPr txBox="1"/>
          <p:nvPr>
            <p:ph idx="1" type="body"/>
          </p:nvPr>
        </p:nvSpPr>
        <p:spPr>
          <a:xfrm>
            <a:off x="311700" y="1152475"/>
            <a:ext cx="33813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100">
                <a:solidFill>
                  <a:schemeClr val="dk1"/>
                </a:solidFill>
              </a:rPr>
              <a:t>Latent Dirichlet Allocation (LDA) was implemented to provide an exploratory overview and categorization of the kinds of topics present in the news articles.</a:t>
            </a:r>
            <a:endParaRPr sz="1100">
              <a:solidFill>
                <a:schemeClr val="dk1"/>
              </a:solidFill>
            </a:endParaRPr>
          </a:p>
          <a:p>
            <a:pPr indent="0" lvl="0" marL="0" rtl="0" algn="l">
              <a:lnSpc>
                <a:spcPct val="105000"/>
              </a:lnSpc>
              <a:spcBef>
                <a:spcPts val="0"/>
              </a:spcBef>
              <a:spcAft>
                <a:spcPts val="0"/>
              </a:spcAft>
              <a:buNone/>
            </a:pPr>
            <a:r>
              <a:t/>
            </a:r>
            <a:endParaRPr sz="1100">
              <a:solidFill>
                <a:schemeClr val="dk1"/>
              </a:solidFill>
            </a:endParaRPr>
          </a:p>
          <a:p>
            <a:pPr indent="0" lvl="0" marL="0" rtl="0" algn="l">
              <a:lnSpc>
                <a:spcPct val="105000"/>
              </a:lnSpc>
              <a:spcBef>
                <a:spcPts val="0"/>
              </a:spcBef>
              <a:spcAft>
                <a:spcPts val="0"/>
              </a:spcAft>
              <a:buNone/>
            </a:pPr>
            <a:r>
              <a:rPr lang="en" sz="1100">
                <a:solidFill>
                  <a:schemeClr val="dk1"/>
                </a:solidFill>
              </a:rPr>
              <a:t>LDA is a machine learning model that generates grouped topics based on commonly used terms within a body of documents, in this case news articles. </a:t>
            </a:r>
            <a:endParaRPr sz="1100">
              <a:solidFill>
                <a:schemeClr val="dk1"/>
              </a:solidFill>
            </a:endParaRPr>
          </a:p>
          <a:p>
            <a:pPr indent="0" lvl="0" marL="0" rtl="0" algn="l">
              <a:lnSpc>
                <a:spcPct val="105000"/>
              </a:lnSpc>
              <a:spcBef>
                <a:spcPts val="0"/>
              </a:spcBef>
              <a:spcAft>
                <a:spcPts val="0"/>
              </a:spcAft>
              <a:buNone/>
            </a:pPr>
            <a:r>
              <a:t/>
            </a:r>
            <a:endParaRPr sz="1100">
              <a:solidFill>
                <a:schemeClr val="dk1"/>
              </a:solidFill>
            </a:endParaRPr>
          </a:p>
          <a:p>
            <a:pPr indent="-298450" lvl="0" marL="457200" rtl="0" algn="l">
              <a:lnSpc>
                <a:spcPct val="105000"/>
              </a:lnSpc>
              <a:spcBef>
                <a:spcPts val="0"/>
              </a:spcBef>
              <a:spcAft>
                <a:spcPts val="0"/>
              </a:spcAft>
              <a:buClr>
                <a:schemeClr val="dk1"/>
              </a:buClr>
              <a:buSzPts val="1100"/>
              <a:buChar char="●"/>
            </a:pPr>
            <a:r>
              <a:rPr lang="en" sz="1100">
                <a:solidFill>
                  <a:schemeClr val="dk1"/>
                </a:solidFill>
              </a:rPr>
              <a:t>Stop words and punctuation removed</a:t>
            </a:r>
            <a:endParaRPr sz="1100">
              <a:solidFill>
                <a:schemeClr val="dk1"/>
              </a:solidFill>
            </a:endParaRPr>
          </a:p>
          <a:p>
            <a:pPr indent="-298450" lvl="0" marL="457200" rtl="0" algn="l">
              <a:lnSpc>
                <a:spcPct val="105000"/>
              </a:lnSpc>
              <a:spcBef>
                <a:spcPts val="0"/>
              </a:spcBef>
              <a:spcAft>
                <a:spcPts val="0"/>
              </a:spcAft>
              <a:buClr>
                <a:schemeClr val="dk1"/>
              </a:buClr>
              <a:buSzPts val="1100"/>
              <a:buChar char="●"/>
            </a:pPr>
            <a:r>
              <a:rPr lang="en" sz="1100">
                <a:solidFill>
                  <a:schemeClr val="dk1"/>
                </a:solidFill>
              </a:rPr>
              <a:t>All words were converted to lowercase</a:t>
            </a:r>
            <a:endParaRPr sz="1100">
              <a:solidFill>
                <a:schemeClr val="dk1"/>
              </a:solidFill>
            </a:endParaRPr>
          </a:p>
          <a:p>
            <a:pPr indent="-298450" lvl="0" marL="457200" rtl="0" algn="l">
              <a:lnSpc>
                <a:spcPct val="105000"/>
              </a:lnSpc>
              <a:spcBef>
                <a:spcPts val="0"/>
              </a:spcBef>
              <a:spcAft>
                <a:spcPts val="0"/>
              </a:spcAft>
              <a:buClr>
                <a:schemeClr val="dk1"/>
              </a:buClr>
              <a:buSzPts val="1100"/>
              <a:buChar char="●"/>
            </a:pPr>
            <a:r>
              <a:rPr lang="en" sz="1100">
                <a:solidFill>
                  <a:schemeClr val="dk1"/>
                </a:solidFill>
              </a:rPr>
              <a:t>Bigrams were created of most commonly-used two word phrases in the text</a:t>
            </a:r>
            <a:endParaRPr sz="1100">
              <a:solidFill>
                <a:schemeClr val="dk1"/>
              </a:solidFill>
            </a:endParaRPr>
          </a:p>
          <a:p>
            <a:pPr indent="-298450" lvl="0" marL="457200" rtl="0" algn="l">
              <a:lnSpc>
                <a:spcPct val="105000"/>
              </a:lnSpc>
              <a:spcBef>
                <a:spcPts val="0"/>
              </a:spcBef>
              <a:spcAft>
                <a:spcPts val="0"/>
              </a:spcAft>
              <a:buClr>
                <a:schemeClr val="dk1"/>
              </a:buClr>
              <a:buSzPts val="1100"/>
              <a:buChar char="●"/>
            </a:pPr>
            <a:r>
              <a:rPr lang="en" sz="1100">
                <a:solidFill>
                  <a:schemeClr val="dk1"/>
                </a:solidFill>
              </a:rPr>
              <a:t>Lemmatized to only include the root words of nouns, adjectives, verbs and adverbs</a:t>
            </a:r>
            <a:endParaRPr sz="1100">
              <a:solidFill>
                <a:schemeClr val="dk1"/>
              </a:solidFill>
            </a:endParaRPr>
          </a:p>
          <a:p>
            <a:pPr indent="-298450" lvl="0" marL="457200" rtl="0" algn="l">
              <a:lnSpc>
                <a:spcPct val="105000"/>
              </a:lnSpc>
              <a:spcBef>
                <a:spcPts val="0"/>
              </a:spcBef>
              <a:spcAft>
                <a:spcPts val="0"/>
              </a:spcAft>
              <a:buClr>
                <a:schemeClr val="dk1"/>
              </a:buClr>
              <a:buSzPts val="1100"/>
              <a:buChar char="●"/>
            </a:pPr>
            <a:r>
              <a:rPr lang="en" sz="1100">
                <a:solidFill>
                  <a:schemeClr val="dk1"/>
                </a:solidFill>
              </a:rPr>
              <a:t>Corpus of commonly used terms created</a:t>
            </a:r>
            <a:endParaRPr sz="1100">
              <a:solidFill>
                <a:schemeClr val="dk1"/>
              </a:solidFill>
            </a:endParaRPr>
          </a:p>
          <a:p>
            <a:pPr indent="-298450" lvl="0" marL="457200" rtl="0" algn="l">
              <a:lnSpc>
                <a:spcPct val="105000"/>
              </a:lnSpc>
              <a:spcBef>
                <a:spcPts val="0"/>
              </a:spcBef>
              <a:spcAft>
                <a:spcPts val="0"/>
              </a:spcAft>
              <a:buClr>
                <a:schemeClr val="dk1"/>
              </a:buClr>
              <a:buSzPts val="1100"/>
              <a:buChar char="●"/>
            </a:pPr>
            <a:r>
              <a:rPr lang="en" sz="1100">
                <a:solidFill>
                  <a:schemeClr val="dk1"/>
                </a:solidFill>
              </a:rPr>
              <a:t>Five topics were selected for the LDA model, which was implemented with the gensim package in Python</a:t>
            </a:r>
            <a:endParaRPr/>
          </a:p>
        </p:txBody>
      </p:sp>
      <p:sp>
        <p:nvSpPr>
          <p:cNvPr id="132" name="Google Shape;132;p23"/>
          <p:cNvSpPr txBox="1"/>
          <p:nvPr/>
        </p:nvSpPr>
        <p:spPr>
          <a:xfrm>
            <a:off x="3772800" y="1416250"/>
            <a:ext cx="516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Word Cloud of Most Common Words in Article Data</a:t>
            </a:r>
            <a:endParaRPr b="1"/>
          </a:p>
        </p:txBody>
      </p:sp>
      <p:sp>
        <p:nvSpPr>
          <p:cNvPr id="133" name="Google Shape;13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4" name="Google Shape;134;p23"/>
          <p:cNvPicPr preferRelativeResize="0"/>
          <p:nvPr/>
        </p:nvPicPr>
        <p:blipFill>
          <a:blip r:embed="rId3">
            <a:alphaModFix/>
          </a:blip>
          <a:stretch>
            <a:fillRect/>
          </a:stretch>
        </p:blipFill>
        <p:spPr>
          <a:xfrm>
            <a:off x="3826200" y="1816450"/>
            <a:ext cx="5053500" cy="2526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Article Analysis - </a:t>
            </a:r>
            <a:r>
              <a:rPr lang="en" sz="2500"/>
              <a:t>Latent Dirichlet Allocation (LDA) Results</a:t>
            </a:r>
            <a:endParaRPr sz="2500"/>
          </a:p>
        </p:txBody>
      </p:sp>
      <p:sp>
        <p:nvSpPr>
          <p:cNvPr id="140" name="Google Shape;140;p24"/>
          <p:cNvSpPr txBox="1"/>
          <p:nvPr>
            <p:ph idx="1" type="body"/>
          </p:nvPr>
        </p:nvSpPr>
        <p:spPr>
          <a:xfrm>
            <a:off x="311700" y="1017725"/>
            <a:ext cx="8520600" cy="393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200">
                <a:solidFill>
                  <a:schemeClr val="dk1"/>
                </a:solidFill>
              </a:rPr>
              <a:t>The following topics were generated by the Latent Dirichlet Allocation model:</a:t>
            </a:r>
            <a:endParaRPr sz="1200">
              <a:solidFill>
                <a:schemeClr val="dk1"/>
              </a:solidFill>
            </a:endParaRPr>
          </a:p>
        </p:txBody>
      </p:sp>
      <p:sp>
        <p:nvSpPr>
          <p:cNvPr id="141" name="Google Shape;14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4"/>
          <p:cNvSpPr txBox="1"/>
          <p:nvPr/>
        </p:nvSpPr>
        <p:spPr>
          <a:xfrm>
            <a:off x="4676750" y="4155325"/>
            <a:ext cx="3376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highlight>
                  <a:srgbClr val="FFFFFF"/>
                </a:highlight>
              </a:rPr>
              <a:t>Model </a:t>
            </a:r>
            <a:r>
              <a:rPr lang="en" sz="1050">
                <a:solidFill>
                  <a:schemeClr val="dk1"/>
                </a:solidFill>
                <a:highlight>
                  <a:srgbClr val="FFFFFF"/>
                </a:highlight>
              </a:rPr>
              <a:t>Perplexity:  -7.361612872531304</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Model Coherence Score:  0.4070625824341964</a:t>
            </a:r>
            <a:endParaRPr sz="1050">
              <a:solidFill>
                <a:schemeClr val="dk1"/>
              </a:solidFill>
              <a:highlight>
                <a:srgbClr val="FFFFFF"/>
              </a:highlight>
            </a:endParaRPr>
          </a:p>
        </p:txBody>
      </p:sp>
      <p:graphicFrame>
        <p:nvGraphicFramePr>
          <p:cNvPr id="143" name="Google Shape;143;p24"/>
          <p:cNvGraphicFramePr/>
          <p:nvPr/>
        </p:nvGraphicFramePr>
        <p:xfrm>
          <a:off x="1105713" y="1469175"/>
          <a:ext cx="3000000" cy="3000000"/>
        </p:xfrm>
        <a:graphic>
          <a:graphicData uri="http://schemas.openxmlformats.org/drawingml/2006/table">
            <a:tbl>
              <a:tblPr>
                <a:noFill/>
                <a:tableStyleId>{273B090B-30C2-41BB-990E-7B37EFB35DC8}</a:tableStyleId>
              </a:tblPr>
              <a:tblGrid>
                <a:gridCol w="327000"/>
                <a:gridCol w="1523300"/>
                <a:gridCol w="895325"/>
                <a:gridCol w="615775"/>
              </a:tblGrid>
              <a:tr h="237075">
                <a:tc>
                  <a:txBody>
                    <a:bodyPr/>
                    <a:lstStyle/>
                    <a:p>
                      <a:pPr indent="0" lvl="0" marL="0" rtl="0" algn="ctr">
                        <a:lnSpc>
                          <a:spcPct val="105000"/>
                        </a:lnSpc>
                        <a:spcBef>
                          <a:spcPts val="0"/>
                        </a:spcBef>
                        <a:spcAft>
                          <a:spcPts val="0"/>
                        </a:spcAft>
                        <a:buNone/>
                      </a:pPr>
                      <a:r>
                        <a:rPr b="1" lang="en" sz="600">
                          <a:highlight>
                            <a:srgbClr val="FFFFFF"/>
                          </a:highlight>
                        </a:rPr>
                        <a:t>Topic</a:t>
                      </a:r>
                      <a:endParaRPr b="1" sz="600">
                        <a:highlight>
                          <a:srgbClr val="FFFFFF"/>
                        </a:highlight>
                      </a:endParaRPr>
                    </a:p>
                  </a:txBody>
                  <a:tcPr marT="63500" marB="63500" marR="63500" marL="63500"/>
                </a:tc>
                <a:tc>
                  <a:txBody>
                    <a:bodyPr/>
                    <a:lstStyle/>
                    <a:p>
                      <a:pPr indent="0" lvl="0" marL="0" rtl="0" algn="ctr">
                        <a:lnSpc>
                          <a:spcPct val="105000"/>
                        </a:lnSpc>
                        <a:spcBef>
                          <a:spcPts val="0"/>
                        </a:spcBef>
                        <a:spcAft>
                          <a:spcPts val="0"/>
                        </a:spcAft>
                        <a:buNone/>
                      </a:pPr>
                      <a:r>
                        <a:rPr b="1" lang="en" sz="600">
                          <a:highlight>
                            <a:srgbClr val="FFFFFF"/>
                          </a:highlight>
                        </a:rPr>
                        <a:t>Inferred Topic Name</a:t>
                      </a:r>
                      <a:endParaRPr b="1" sz="600">
                        <a:highlight>
                          <a:srgbClr val="FFFFFF"/>
                        </a:highlight>
                      </a:endParaRPr>
                    </a:p>
                  </a:txBody>
                  <a:tcPr marT="63500" marB="63500" marR="63500" marL="63500"/>
                </a:tc>
                <a:tc>
                  <a:txBody>
                    <a:bodyPr/>
                    <a:lstStyle/>
                    <a:p>
                      <a:pPr indent="0" lvl="0" marL="0" rtl="0" algn="ctr">
                        <a:lnSpc>
                          <a:spcPct val="105000"/>
                        </a:lnSpc>
                        <a:spcBef>
                          <a:spcPts val="0"/>
                        </a:spcBef>
                        <a:spcAft>
                          <a:spcPts val="0"/>
                        </a:spcAft>
                        <a:buNone/>
                      </a:pPr>
                      <a:r>
                        <a:rPr b="1" lang="en" sz="600">
                          <a:highlight>
                            <a:srgbClr val="FFFFFF"/>
                          </a:highlight>
                        </a:rPr>
                        <a:t>Top Ten Terms</a:t>
                      </a:r>
                      <a:endParaRPr b="1" sz="600">
                        <a:highlight>
                          <a:srgbClr val="FFFFFF"/>
                        </a:highlight>
                      </a:endParaRPr>
                    </a:p>
                  </a:txBody>
                  <a:tcPr marT="63500" marB="63500" marR="63500" marL="63500"/>
                </a:tc>
                <a:tc>
                  <a:txBody>
                    <a:bodyPr/>
                    <a:lstStyle/>
                    <a:p>
                      <a:pPr indent="0" lvl="0" marL="0" rtl="0" algn="ctr">
                        <a:lnSpc>
                          <a:spcPct val="105000"/>
                        </a:lnSpc>
                        <a:spcBef>
                          <a:spcPts val="0"/>
                        </a:spcBef>
                        <a:spcAft>
                          <a:spcPts val="0"/>
                        </a:spcAft>
                        <a:buNone/>
                      </a:pPr>
                      <a:r>
                        <a:rPr b="1" lang="en" sz="600">
                          <a:highlight>
                            <a:srgbClr val="FFFFFF"/>
                          </a:highlight>
                        </a:rPr>
                        <a:t>Term weight</a:t>
                      </a:r>
                      <a:endParaRPr b="1" sz="600">
                        <a:highlight>
                          <a:srgbClr val="FFFFFF"/>
                        </a:highlight>
                      </a:endParaRPr>
                    </a:p>
                  </a:txBody>
                  <a:tcPr marT="63500" marB="63500" marR="63500" marL="63500"/>
                </a:tc>
              </a:tr>
              <a:tr h="972050">
                <a:tc>
                  <a:txBody>
                    <a:bodyPr/>
                    <a:lstStyle/>
                    <a:p>
                      <a:pPr indent="0" lvl="0" marL="0" rtl="0" algn="ctr">
                        <a:lnSpc>
                          <a:spcPct val="105000"/>
                        </a:lnSpc>
                        <a:spcBef>
                          <a:spcPts val="0"/>
                        </a:spcBef>
                        <a:spcAft>
                          <a:spcPts val="0"/>
                        </a:spcAft>
                        <a:buNone/>
                      </a:pPr>
                      <a:r>
                        <a:rPr lang="en" sz="600">
                          <a:highlight>
                            <a:srgbClr val="FFFFFF"/>
                          </a:highlight>
                        </a:rPr>
                        <a:t>1</a:t>
                      </a:r>
                      <a:endParaRPr sz="600">
                        <a:highlight>
                          <a:srgbClr val="FFFFFF"/>
                        </a:highlight>
                      </a:endParaRPr>
                    </a:p>
                  </a:txBody>
                  <a:tcPr marT="63500" marB="63500" marR="63500" marL="63500"/>
                </a:tc>
                <a:tc>
                  <a:txBody>
                    <a:bodyPr/>
                    <a:lstStyle/>
                    <a:p>
                      <a:pPr indent="0" lvl="0" marL="0" rtl="0" algn="ctr">
                        <a:lnSpc>
                          <a:spcPct val="105000"/>
                        </a:lnSpc>
                        <a:spcBef>
                          <a:spcPts val="0"/>
                        </a:spcBef>
                        <a:spcAft>
                          <a:spcPts val="0"/>
                        </a:spcAft>
                        <a:buNone/>
                      </a:pPr>
                      <a:r>
                        <a:rPr lang="en" sz="800">
                          <a:highlight>
                            <a:srgbClr val="FFFFFF"/>
                          </a:highlight>
                        </a:rPr>
                        <a:t>Arrest/Protests associated with Elias Karel</a:t>
                      </a:r>
                      <a:endParaRPr sz="1000"/>
                    </a:p>
                  </a:txBody>
                  <a:tcPr marT="63500" marB="63500" marR="63500" marL="63500"/>
                </a:tc>
                <a:tc>
                  <a:txBody>
                    <a:bodyPr/>
                    <a:lstStyle/>
                    <a:p>
                      <a:pPr indent="0" lvl="0" marL="0" rtl="0" algn="l">
                        <a:lnSpc>
                          <a:spcPct val="105000"/>
                        </a:lnSpc>
                        <a:spcBef>
                          <a:spcPts val="0"/>
                        </a:spcBef>
                        <a:spcAft>
                          <a:spcPts val="0"/>
                        </a:spcAft>
                        <a:buNone/>
                      </a:pPr>
                      <a:r>
                        <a:rPr lang="en" sz="550">
                          <a:highlight>
                            <a:srgbClr val="FFFFFF"/>
                          </a:highlight>
                        </a:rPr>
                        <a:t>pok</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police</a:t>
                      </a:r>
                      <a:endParaRPr sz="550">
                        <a:highlight>
                          <a:srgbClr val="FFFFFF"/>
                        </a:highlight>
                      </a:endParaRPr>
                    </a:p>
                    <a:p>
                      <a:pPr indent="0" lvl="0" marL="0" rtl="0" algn="l">
                        <a:lnSpc>
                          <a:spcPct val="105000"/>
                        </a:lnSpc>
                        <a:spcBef>
                          <a:spcPts val="0"/>
                        </a:spcBef>
                        <a:spcAft>
                          <a:spcPts val="0"/>
                        </a:spcAft>
                        <a:buNone/>
                      </a:pPr>
                      <a:r>
                        <a:rPr lang="en" sz="550">
                          <a:highlight>
                            <a:srgbClr val="FFFF00"/>
                          </a:highlight>
                        </a:rPr>
                        <a:t>government</a:t>
                      </a:r>
                      <a:endParaRPr sz="550">
                        <a:highlight>
                          <a:srgbClr val="FFFF00"/>
                        </a:highlight>
                      </a:endParaRPr>
                    </a:p>
                    <a:p>
                      <a:pPr indent="0" lvl="0" marL="0" rtl="0" algn="l">
                        <a:lnSpc>
                          <a:spcPct val="105000"/>
                        </a:lnSpc>
                        <a:spcBef>
                          <a:spcPts val="0"/>
                        </a:spcBef>
                        <a:spcAft>
                          <a:spcPts val="0"/>
                        </a:spcAft>
                        <a:buNone/>
                      </a:pPr>
                      <a:r>
                        <a:rPr lang="en" sz="550">
                          <a:highlight>
                            <a:srgbClr val="FFFFFF"/>
                          </a:highlight>
                        </a:rPr>
                        <a:t>karel</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force</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protest</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arrest</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crowd</a:t>
                      </a:r>
                      <a:endParaRPr sz="550">
                        <a:highlight>
                          <a:srgbClr val="FFFFFF"/>
                        </a:highlight>
                      </a:endParaRPr>
                    </a:p>
                    <a:p>
                      <a:pPr indent="0" lvl="0" marL="0" rtl="0" algn="l">
                        <a:lnSpc>
                          <a:spcPct val="105000"/>
                        </a:lnSpc>
                        <a:spcBef>
                          <a:spcPts val="0"/>
                        </a:spcBef>
                        <a:spcAft>
                          <a:spcPts val="0"/>
                        </a:spcAft>
                        <a:buNone/>
                      </a:pPr>
                      <a:r>
                        <a:rPr lang="en" sz="550">
                          <a:highlight>
                            <a:srgbClr val="FF9900"/>
                          </a:highlight>
                        </a:rPr>
                        <a:t>kronos</a:t>
                      </a:r>
                      <a:endParaRPr sz="550">
                        <a:highlight>
                          <a:srgbClr val="FF9900"/>
                        </a:highlight>
                      </a:endParaRPr>
                    </a:p>
                    <a:p>
                      <a:pPr indent="0" lvl="0" marL="0" rtl="0" algn="l">
                        <a:lnSpc>
                          <a:spcPct val="105000"/>
                        </a:lnSpc>
                        <a:spcBef>
                          <a:spcPts val="0"/>
                        </a:spcBef>
                        <a:spcAft>
                          <a:spcPts val="0"/>
                        </a:spcAft>
                        <a:buNone/>
                      </a:pPr>
                      <a:r>
                        <a:rPr lang="en" sz="550">
                          <a:highlight>
                            <a:srgbClr val="FF9900"/>
                          </a:highlight>
                        </a:rPr>
                        <a:t>krono</a:t>
                      </a:r>
                      <a:endParaRPr sz="550">
                        <a:highlight>
                          <a:srgbClr val="FF9900"/>
                        </a:highlight>
                      </a:endParaRPr>
                    </a:p>
                  </a:txBody>
                  <a:tcPr marT="63500" marB="63500" marR="63500" marL="63500"/>
                </a:tc>
                <a:tc>
                  <a:txBody>
                    <a:bodyPr/>
                    <a:lstStyle/>
                    <a:p>
                      <a:pPr indent="0" lvl="0" marL="0" rtl="0" algn="l">
                        <a:lnSpc>
                          <a:spcPct val="105000"/>
                        </a:lnSpc>
                        <a:spcBef>
                          <a:spcPts val="0"/>
                        </a:spcBef>
                        <a:spcAft>
                          <a:spcPts val="0"/>
                        </a:spcAft>
                        <a:buNone/>
                      </a:pPr>
                      <a:r>
                        <a:rPr lang="en" sz="550">
                          <a:highlight>
                            <a:srgbClr val="FFFFFF"/>
                          </a:highlight>
                        </a:rPr>
                        <a:t>0.028</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0.028</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0.022</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0.019</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0.019</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0.014</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0.011</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0.009</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0.009</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0.008</a:t>
                      </a:r>
                      <a:endParaRPr sz="550">
                        <a:highlight>
                          <a:srgbClr val="FFFFFF"/>
                        </a:highlight>
                      </a:endParaRPr>
                    </a:p>
                  </a:txBody>
                  <a:tcPr marT="63500" marB="63500" marR="63500" marL="63500"/>
                </a:tc>
              </a:tr>
              <a:tr h="972075">
                <a:tc>
                  <a:txBody>
                    <a:bodyPr/>
                    <a:lstStyle/>
                    <a:p>
                      <a:pPr indent="0" lvl="0" marL="0" rtl="0" algn="ctr">
                        <a:lnSpc>
                          <a:spcPct val="105000"/>
                        </a:lnSpc>
                        <a:spcBef>
                          <a:spcPts val="0"/>
                        </a:spcBef>
                        <a:spcAft>
                          <a:spcPts val="0"/>
                        </a:spcAft>
                        <a:buNone/>
                      </a:pPr>
                      <a:r>
                        <a:rPr lang="en" sz="600">
                          <a:highlight>
                            <a:srgbClr val="FFFFFF"/>
                          </a:highlight>
                        </a:rPr>
                        <a:t>2</a:t>
                      </a:r>
                      <a:endParaRPr sz="600">
                        <a:highlight>
                          <a:srgbClr val="FFFFFF"/>
                        </a:highlight>
                      </a:endParaRPr>
                    </a:p>
                  </a:txBody>
                  <a:tcPr marT="63500" marB="63500" marR="63500" marL="63500"/>
                </a:tc>
                <a:tc>
                  <a:txBody>
                    <a:bodyPr/>
                    <a:lstStyle/>
                    <a:p>
                      <a:pPr indent="0" lvl="0" marL="0" rtl="0" algn="ctr">
                        <a:lnSpc>
                          <a:spcPct val="105000"/>
                        </a:lnSpc>
                        <a:spcBef>
                          <a:spcPts val="0"/>
                        </a:spcBef>
                        <a:spcAft>
                          <a:spcPts val="0"/>
                        </a:spcAft>
                        <a:buNone/>
                      </a:pPr>
                      <a:r>
                        <a:rPr lang="en" sz="800">
                          <a:highlight>
                            <a:srgbClr val="FFFFFF"/>
                          </a:highlight>
                        </a:rPr>
                        <a:t>Kronos Government</a:t>
                      </a:r>
                      <a:endParaRPr sz="1000"/>
                    </a:p>
                  </a:txBody>
                  <a:tcPr marT="63500" marB="63500" marR="63500" marL="63500"/>
                </a:tc>
                <a:tc>
                  <a:txBody>
                    <a:bodyPr/>
                    <a:lstStyle/>
                    <a:p>
                      <a:pPr indent="0" lvl="0" marL="0" rtl="0" algn="l">
                        <a:lnSpc>
                          <a:spcPct val="105000"/>
                        </a:lnSpc>
                        <a:spcBef>
                          <a:spcPts val="0"/>
                        </a:spcBef>
                        <a:spcAft>
                          <a:spcPts val="0"/>
                        </a:spcAft>
                        <a:buNone/>
                      </a:pPr>
                      <a:r>
                        <a:rPr lang="en" sz="550">
                          <a:highlight>
                            <a:srgbClr val="FF9900"/>
                          </a:highlight>
                        </a:rPr>
                        <a:t>krono</a:t>
                      </a:r>
                      <a:endParaRPr sz="550">
                        <a:highlight>
                          <a:srgbClr val="FF9900"/>
                        </a:highlight>
                      </a:endParaRPr>
                    </a:p>
                    <a:p>
                      <a:pPr indent="0" lvl="0" marL="0" rtl="0" algn="l">
                        <a:lnSpc>
                          <a:spcPct val="105000"/>
                        </a:lnSpc>
                        <a:spcBef>
                          <a:spcPts val="0"/>
                        </a:spcBef>
                        <a:spcAft>
                          <a:spcPts val="0"/>
                        </a:spcAft>
                        <a:buNone/>
                      </a:pPr>
                      <a:r>
                        <a:rPr lang="en" sz="550">
                          <a:highlight>
                            <a:srgbClr val="FF9900"/>
                          </a:highlight>
                        </a:rPr>
                        <a:t>kronos</a:t>
                      </a:r>
                      <a:endParaRPr sz="550">
                        <a:highlight>
                          <a:srgbClr val="FF9900"/>
                        </a:highlight>
                      </a:endParaRPr>
                    </a:p>
                    <a:p>
                      <a:pPr indent="0" lvl="0" marL="0" rtl="0" algn="l">
                        <a:lnSpc>
                          <a:spcPct val="105000"/>
                        </a:lnSpc>
                        <a:spcBef>
                          <a:spcPts val="0"/>
                        </a:spcBef>
                        <a:spcAft>
                          <a:spcPts val="0"/>
                        </a:spcAft>
                        <a:buNone/>
                      </a:pPr>
                      <a:r>
                        <a:rPr lang="en" sz="550">
                          <a:highlight>
                            <a:srgbClr val="FFFF00"/>
                          </a:highlight>
                        </a:rPr>
                        <a:t>government</a:t>
                      </a:r>
                      <a:endParaRPr sz="550">
                        <a:highlight>
                          <a:srgbClr val="FFFF00"/>
                        </a:highlight>
                      </a:endParaRPr>
                    </a:p>
                    <a:p>
                      <a:pPr indent="0" lvl="0" marL="0" rtl="0" algn="l">
                        <a:lnSpc>
                          <a:spcPct val="105000"/>
                        </a:lnSpc>
                        <a:spcBef>
                          <a:spcPts val="0"/>
                        </a:spcBef>
                        <a:spcAft>
                          <a:spcPts val="0"/>
                        </a:spcAft>
                        <a:buNone/>
                      </a:pPr>
                      <a:r>
                        <a:rPr lang="en" sz="550">
                          <a:highlight>
                            <a:srgbClr val="FFFFFF"/>
                          </a:highlight>
                        </a:rPr>
                        <a:t>president</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foreign</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people</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clean</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today</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announce</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recent</a:t>
                      </a:r>
                      <a:endParaRPr sz="550"/>
                    </a:p>
                  </a:txBody>
                  <a:tcPr marT="63500" marB="63500" marR="63500" marL="63500"/>
                </a:tc>
                <a:tc>
                  <a:txBody>
                    <a:bodyPr/>
                    <a:lstStyle/>
                    <a:p>
                      <a:pPr indent="0" lvl="0" marL="0" rtl="0" algn="l">
                        <a:lnSpc>
                          <a:spcPct val="105000"/>
                        </a:lnSpc>
                        <a:spcBef>
                          <a:spcPts val="0"/>
                        </a:spcBef>
                        <a:spcAft>
                          <a:spcPts val="0"/>
                        </a:spcAft>
                        <a:buNone/>
                      </a:pPr>
                      <a:r>
                        <a:rPr lang="en" sz="550">
                          <a:highlight>
                            <a:srgbClr val="FFFFFF"/>
                          </a:highlight>
                        </a:rPr>
                        <a:t>0.036</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0.022</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0.020</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0.015</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0.011</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0.011</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0.010</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0.010</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0.008</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0.008</a:t>
                      </a:r>
                      <a:endParaRPr sz="550">
                        <a:highlight>
                          <a:srgbClr val="FFFFFF"/>
                        </a:highlight>
                      </a:endParaRPr>
                    </a:p>
                  </a:txBody>
                  <a:tcPr marT="63500" marB="63500" marR="63500" marL="63500"/>
                </a:tc>
              </a:tr>
              <a:tr h="876225">
                <a:tc>
                  <a:txBody>
                    <a:bodyPr/>
                    <a:lstStyle/>
                    <a:p>
                      <a:pPr indent="0" lvl="0" marL="0" rtl="0" algn="ctr">
                        <a:lnSpc>
                          <a:spcPct val="105000"/>
                        </a:lnSpc>
                        <a:spcBef>
                          <a:spcPts val="0"/>
                        </a:spcBef>
                        <a:spcAft>
                          <a:spcPts val="0"/>
                        </a:spcAft>
                        <a:buNone/>
                      </a:pPr>
                      <a:r>
                        <a:rPr lang="en" sz="600">
                          <a:highlight>
                            <a:srgbClr val="FFFFFF"/>
                          </a:highlight>
                        </a:rPr>
                        <a:t>3</a:t>
                      </a:r>
                      <a:endParaRPr sz="600">
                        <a:highlight>
                          <a:srgbClr val="FFFFFF"/>
                        </a:highlight>
                      </a:endParaRPr>
                    </a:p>
                  </a:txBody>
                  <a:tcPr marT="63500" marB="63500" marR="63500" marL="63500"/>
                </a:tc>
                <a:tc>
                  <a:txBody>
                    <a:bodyPr/>
                    <a:lstStyle/>
                    <a:p>
                      <a:pPr indent="0" lvl="0" marL="0" rtl="0" algn="ctr">
                        <a:lnSpc>
                          <a:spcPct val="105000"/>
                        </a:lnSpc>
                        <a:spcBef>
                          <a:spcPts val="0"/>
                        </a:spcBef>
                        <a:spcAft>
                          <a:spcPts val="0"/>
                        </a:spcAft>
                        <a:buNone/>
                      </a:pPr>
                      <a:r>
                        <a:rPr lang="en" sz="800">
                          <a:highlight>
                            <a:srgbClr val="FFFFFF"/>
                          </a:highlight>
                        </a:rPr>
                        <a:t>Elias Karel Death</a:t>
                      </a:r>
                      <a:endParaRPr sz="1000"/>
                    </a:p>
                  </a:txBody>
                  <a:tcPr marT="63500" marB="63500" marR="63500" marL="63500"/>
                </a:tc>
                <a:tc>
                  <a:txBody>
                    <a:bodyPr/>
                    <a:lstStyle/>
                    <a:p>
                      <a:pPr indent="0" lvl="0" marL="0" rtl="0" algn="l">
                        <a:lnSpc>
                          <a:spcPct val="105000"/>
                        </a:lnSpc>
                        <a:spcBef>
                          <a:spcPts val="0"/>
                        </a:spcBef>
                        <a:spcAft>
                          <a:spcPts val="0"/>
                        </a:spcAft>
                        <a:buNone/>
                      </a:pPr>
                      <a:r>
                        <a:rPr lang="en" sz="550">
                          <a:highlight>
                            <a:srgbClr val="FFFFFF"/>
                          </a:highlight>
                        </a:rPr>
                        <a:t>ceo</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year</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family</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death</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die</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say</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force</a:t>
                      </a:r>
                      <a:endParaRPr sz="550">
                        <a:highlight>
                          <a:srgbClr val="FFFFFF"/>
                        </a:highlight>
                      </a:endParaRPr>
                    </a:p>
                    <a:p>
                      <a:pPr indent="0" lvl="0" marL="0" rtl="0" algn="l">
                        <a:lnSpc>
                          <a:spcPct val="105000"/>
                        </a:lnSpc>
                        <a:spcBef>
                          <a:spcPts val="0"/>
                        </a:spcBef>
                        <a:spcAft>
                          <a:spcPts val="0"/>
                        </a:spcAft>
                        <a:buNone/>
                      </a:pPr>
                      <a:r>
                        <a:rPr lang="en" sz="550">
                          <a:highlight>
                            <a:srgbClr val="FF9900"/>
                          </a:highlight>
                        </a:rPr>
                        <a:t>krono</a:t>
                      </a:r>
                      <a:endParaRPr sz="550">
                        <a:highlight>
                          <a:srgbClr val="FF9900"/>
                        </a:highlight>
                      </a:endParaRPr>
                    </a:p>
                    <a:p>
                      <a:pPr indent="0" lvl="0" marL="0" rtl="0" algn="l">
                        <a:lnSpc>
                          <a:spcPct val="105000"/>
                        </a:lnSpc>
                        <a:spcBef>
                          <a:spcPts val="0"/>
                        </a:spcBef>
                        <a:spcAft>
                          <a:spcPts val="0"/>
                        </a:spcAft>
                        <a:buNone/>
                      </a:pPr>
                      <a:r>
                        <a:rPr lang="en" sz="550">
                          <a:highlight>
                            <a:srgbClr val="FFFFFF"/>
                          </a:highlight>
                        </a:rPr>
                        <a:t>leader</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organization</a:t>
                      </a:r>
                      <a:endParaRPr sz="550"/>
                    </a:p>
                  </a:txBody>
                  <a:tcPr marT="63500" marB="63500" marR="63500" marL="63500"/>
                </a:tc>
                <a:tc>
                  <a:txBody>
                    <a:bodyPr/>
                    <a:lstStyle/>
                    <a:p>
                      <a:pPr indent="0" lvl="0" marL="0" rtl="0" algn="l">
                        <a:lnSpc>
                          <a:spcPct val="105000"/>
                        </a:lnSpc>
                        <a:spcBef>
                          <a:spcPts val="0"/>
                        </a:spcBef>
                        <a:spcAft>
                          <a:spcPts val="0"/>
                        </a:spcAft>
                        <a:buNone/>
                      </a:pPr>
                      <a:r>
                        <a:rPr lang="en" sz="550">
                          <a:highlight>
                            <a:srgbClr val="FFFFFF"/>
                          </a:highlight>
                        </a:rPr>
                        <a:t>0.020</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0.018</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0.017</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0.017</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0.015</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0.015</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0.013</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0.013</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0.012</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0.010</a:t>
                      </a:r>
                      <a:endParaRPr sz="550">
                        <a:highlight>
                          <a:srgbClr val="FFFFFF"/>
                        </a:highlight>
                      </a:endParaRPr>
                    </a:p>
                  </a:txBody>
                  <a:tcPr marT="63500" marB="63500" marR="63500" marL="63500"/>
                </a:tc>
              </a:tr>
            </a:tbl>
          </a:graphicData>
        </a:graphic>
      </p:graphicFrame>
      <p:graphicFrame>
        <p:nvGraphicFramePr>
          <p:cNvPr id="144" name="Google Shape;144;p24"/>
          <p:cNvGraphicFramePr/>
          <p:nvPr/>
        </p:nvGraphicFramePr>
        <p:xfrm>
          <a:off x="4571988" y="1469163"/>
          <a:ext cx="3000000" cy="3000000"/>
        </p:xfrm>
        <a:graphic>
          <a:graphicData uri="http://schemas.openxmlformats.org/drawingml/2006/table">
            <a:tbl>
              <a:tblPr>
                <a:noFill/>
                <a:tableStyleId>{273B090B-30C2-41BB-990E-7B37EFB35DC8}</a:tableStyleId>
              </a:tblPr>
              <a:tblGrid>
                <a:gridCol w="341975"/>
                <a:gridCol w="1523300"/>
                <a:gridCol w="895325"/>
                <a:gridCol w="615775"/>
              </a:tblGrid>
              <a:tr h="237275">
                <a:tc>
                  <a:txBody>
                    <a:bodyPr/>
                    <a:lstStyle/>
                    <a:p>
                      <a:pPr indent="0" lvl="0" marL="0" rtl="0" algn="ctr">
                        <a:lnSpc>
                          <a:spcPct val="105000"/>
                        </a:lnSpc>
                        <a:spcBef>
                          <a:spcPts val="0"/>
                        </a:spcBef>
                        <a:spcAft>
                          <a:spcPts val="0"/>
                        </a:spcAft>
                        <a:buNone/>
                      </a:pPr>
                      <a:r>
                        <a:rPr b="1" lang="en" sz="600">
                          <a:highlight>
                            <a:srgbClr val="FFFFFF"/>
                          </a:highlight>
                        </a:rPr>
                        <a:t>Topic</a:t>
                      </a:r>
                      <a:endParaRPr b="1" sz="6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5000"/>
                        </a:lnSpc>
                        <a:spcBef>
                          <a:spcPts val="0"/>
                        </a:spcBef>
                        <a:spcAft>
                          <a:spcPts val="0"/>
                        </a:spcAft>
                        <a:buNone/>
                      </a:pPr>
                      <a:r>
                        <a:rPr b="1" lang="en" sz="600">
                          <a:highlight>
                            <a:srgbClr val="FFFFFF"/>
                          </a:highlight>
                        </a:rPr>
                        <a:t>Inferred Topic Name</a:t>
                      </a:r>
                      <a:endParaRPr b="1" sz="6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5000"/>
                        </a:lnSpc>
                        <a:spcBef>
                          <a:spcPts val="0"/>
                        </a:spcBef>
                        <a:spcAft>
                          <a:spcPts val="0"/>
                        </a:spcAft>
                        <a:buNone/>
                      </a:pPr>
                      <a:r>
                        <a:rPr b="1" lang="en" sz="600">
                          <a:highlight>
                            <a:srgbClr val="FFFFFF"/>
                          </a:highlight>
                        </a:rPr>
                        <a:t>Top Ten Terms</a:t>
                      </a:r>
                      <a:endParaRPr b="1" sz="6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5000"/>
                        </a:lnSpc>
                        <a:spcBef>
                          <a:spcPts val="0"/>
                        </a:spcBef>
                        <a:spcAft>
                          <a:spcPts val="0"/>
                        </a:spcAft>
                        <a:buNone/>
                      </a:pPr>
                      <a:r>
                        <a:rPr b="1" lang="en" sz="600">
                          <a:highlight>
                            <a:srgbClr val="FFFFFF"/>
                          </a:highlight>
                        </a:rPr>
                        <a:t>Term weight</a:t>
                      </a:r>
                      <a:endParaRPr b="1" sz="6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84050">
                <a:tc>
                  <a:txBody>
                    <a:bodyPr/>
                    <a:lstStyle/>
                    <a:p>
                      <a:pPr indent="0" lvl="0" marL="0" rtl="0" algn="ctr">
                        <a:lnSpc>
                          <a:spcPct val="105000"/>
                        </a:lnSpc>
                        <a:spcBef>
                          <a:spcPts val="0"/>
                        </a:spcBef>
                        <a:spcAft>
                          <a:spcPts val="0"/>
                        </a:spcAft>
                        <a:buNone/>
                      </a:pPr>
                      <a:r>
                        <a:rPr lang="en" sz="600">
                          <a:highlight>
                            <a:srgbClr val="FFFFFF"/>
                          </a:highlight>
                        </a:rPr>
                        <a:t>4</a:t>
                      </a:r>
                      <a:endParaRPr sz="600">
                        <a:highlight>
                          <a:srgbClr val="FFFFFF"/>
                        </a:highlight>
                      </a:endParaRPr>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ctr">
                        <a:lnSpc>
                          <a:spcPct val="105000"/>
                        </a:lnSpc>
                        <a:spcBef>
                          <a:spcPts val="0"/>
                        </a:spcBef>
                        <a:spcAft>
                          <a:spcPts val="0"/>
                        </a:spcAft>
                        <a:buNone/>
                      </a:pPr>
                      <a:r>
                        <a:rPr lang="en" sz="800">
                          <a:solidFill>
                            <a:srgbClr val="FF0000"/>
                          </a:solidFill>
                          <a:highlight>
                            <a:srgbClr val="FFFFFF"/>
                          </a:highlight>
                        </a:rPr>
                        <a:t>GAStech / Tethys Government </a:t>
                      </a:r>
                      <a:endParaRPr sz="800">
                        <a:solidFill>
                          <a:srgbClr val="FF0000"/>
                        </a:solidFill>
                        <a:highlight>
                          <a:srgbClr val="FFFFFF"/>
                        </a:highlight>
                      </a:endParaRPr>
                    </a:p>
                    <a:p>
                      <a:pPr indent="0" lvl="0" marL="0" rtl="0" algn="ctr">
                        <a:lnSpc>
                          <a:spcPct val="105000"/>
                        </a:lnSpc>
                        <a:spcBef>
                          <a:spcPts val="0"/>
                        </a:spcBef>
                        <a:spcAft>
                          <a:spcPts val="0"/>
                        </a:spcAft>
                        <a:buNone/>
                      </a:pPr>
                      <a:r>
                        <a:rPr lang="en" sz="800">
                          <a:solidFill>
                            <a:srgbClr val="FF0000"/>
                          </a:solidFill>
                          <a:highlight>
                            <a:srgbClr val="FFFFFF"/>
                          </a:highlight>
                        </a:rPr>
                        <a:t>Drug Involvement</a:t>
                      </a:r>
                      <a:endParaRPr sz="800">
                        <a:solidFill>
                          <a:srgbClr val="FF0000"/>
                        </a:solidFill>
                      </a:endParaRPr>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lnSpc>
                          <a:spcPct val="105000"/>
                        </a:lnSpc>
                        <a:spcBef>
                          <a:spcPts val="0"/>
                        </a:spcBef>
                        <a:spcAft>
                          <a:spcPts val="0"/>
                        </a:spcAft>
                        <a:buNone/>
                      </a:pPr>
                      <a:r>
                        <a:rPr lang="en" sz="550">
                          <a:highlight>
                            <a:srgbClr val="FFFFFF"/>
                          </a:highlight>
                        </a:rPr>
                        <a:t>work</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foreign</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company</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drug</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gas</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say</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much</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tethy</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year</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country</a:t>
                      </a:r>
                      <a:endParaRPr sz="550"/>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lnSpc>
                          <a:spcPct val="105000"/>
                        </a:lnSpc>
                        <a:spcBef>
                          <a:spcPts val="0"/>
                        </a:spcBef>
                        <a:spcAft>
                          <a:spcPts val="0"/>
                        </a:spcAft>
                        <a:buNone/>
                      </a:pPr>
                      <a:r>
                        <a:rPr lang="en" sz="550">
                          <a:highlight>
                            <a:srgbClr val="FFFFFF"/>
                          </a:highlight>
                        </a:rPr>
                        <a:t>0.014</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0.013</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0.012</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0.012</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0.012</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0.009</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0.009</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0.008</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0.008</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0.008</a:t>
                      </a:r>
                      <a:endParaRPr sz="550">
                        <a:highlight>
                          <a:srgbClr val="FFFFFF"/>
                        </a:highlight>
                      </a:endParaRPr>
                    </a:p>
                  </a:txBody>
                  <a:tcPr marT="63500" marB="63500" marR="63500" marL="63500">
                    <a:lnT cap="flat" cmpd="sng" w="12700">
                      <a:solidFill>
                        <a:srgbClr val="000000"/>
                      </a:solidFill>
                      <a:prstDash val="solid"/>
                      <a:round/>
                      <a:headEnd len="sm" w="sm" type="none"/>
                      <a:tailEnd len="sm" w="sm" type="none"/>
                    </a:lnT>
                  </a:tcPr>
                </a:tc>
              </a:tr>
              <a:tr h="984050">
                <a:tc>
                  <a:txBody>
                    <a:bodyPr/>
                    <a:lstStyle/>
                    <a:p>
                      <a:pPr indent="0" lvl="0" marL="0" rtl="0" algn="ctr">
                        <a:lnSpc>
                          <a:spcPct val="105000"/>
                        </a:lnSpc>
                        <a:spcBef>
                          <a:spcPts val="0"/>
                        </a:spcBef>
                        <a:spcAft>
                          <a:spcPts val="0"/>
                        </a:spcAft>
                        <a:buNone/>
                      </a:pPr>
                      <a:r>
                        <a:rPr lang="en" sz="900">
                          <a:highlight>
                            <a:srgbClr val="FFFFFF"/>
                          </a:highlight>
                        </a:rPr>
                        <a:t>5</a:t>
                      </a:r>
                      <a:endParaRPr sz="900">
                        <a:highlight>
                          <a:srgbClr val="FFFFFF"/>
                        </a:highlight>
                      </a:endParaRPr>
                    </a:p>
                  </a:txBody>
                  <a:tcPr marT="63500" marB="63500" marR="63500" marL="63500"/>
                </a:tc>
                <a:tc>
                  <a:txBody>
                    <a:bodyPr/>
                    <a:lstStyle/>
                    <a:p>
                      <a:pPr indent="0" lvl="0" marL="0" rtl="0" algn="ctr">
                        <a:lnSpc>
                          <a:spcPct val="105000"/>
                        </a:lnSpc>
                        <a:spcBef>
                          <a:spcPts val="0"/>
                        </a:spcBef>
                        <a:spcAft>
                          <a:spcPts val="0"/>
                        </a:spcAft>
                        <a:buNone/>
                      </a:pPr>
                      <a:r>
                        <a:rPr lang="en" sz="800">
                          <a:highlight>
                            <a:srgbClr val="FFFFFF"/>
                          </a:highlight>
                        </a:rPr>
                        <a:t>GAStech Kidnappings</a:t>
                      </a:r>
                      <a:endParaRPr sz="800"/>
                    </a:p>
                  </a:txBody>
                  <a:tcPr marT="63500" marB="63500" marR="63500" marL="63500"/>
                </a:tc>
                <a:tc>
                  <a:txBody>
                    <a:bodyPr/>
                    <a:lstStyle/>
                    <a:p>
                      <a:pPr indent="0" lvl="0" marL="0" rtl="0" algn="l">
                        <a:lnSpc>
                          <a:spcPct val="105000"/>
                        </a:lnSpc>
                        <a:spcBef>
                          <a:spcPts val="0"/>
                        </a:spcBef>
                        <a:spcAft>
                          <a:spcPts val="0"/>
                        </a:spcAft>
                        <a:buNone/>
                      </a:pPr>
                      <a:r>
                        <a:rPr lang="en" sz="550">
                          <a:highlight>
                            <a:srgbClr val="FFFFFF"/>
                          </a:highlight>
                        </a:rPr>
                        <a:t>gastech </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employee </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police </a:t>
                      </a:r>
                      <a:endParaRPr sz="550">
                        <a:highlight>
                          <a:srgbClr val="FFFFFF"/>
                        </a:highlight>
                      </a:endParaRPr>
                    </a:p>
                    <a:p>
                      <a:pPr indent="0" lvl="0" marL="0" rtl="0" algn="l">
                        <a:lnSpc>
                          <a:spcPct val="105000"/>
                        </a:lnSpc>
                        <a:spcBef>
                          <a:spcPts val="0"/>
                        </a:spcBef>
                        <a:spcAft>
                          <a:spcPts val="0"/>
                        </a:spcAft>
                        <a:buNone/>
                      </a:pPr>
                      <a:r>
                        <a:rPr lang="en" sz="550">
                          <a:highlight>
                            <a:srgbClr val="FFFF00"/>
                          </a:highlight>
                        </a:rPr>
                        <a:t>government </a:t>
                      </a:r>
                      <a:endParaRPr sz="550">
                        <a:highlight>
                          <a:srgbClr val="FFFF00"/>
                        </a:highlight>
                      </a:endParaRPr>
                    </a:p>
                    <a:p>
                      <a:pPr indent="0" lvl="0" marL="0" rtl="0" algn="l">
                        <a:lnSpc>
                          <a:spcPct val="105000"/>
                        </a:lnSpc>
                        <a:spcBef>
                          <a:spcPts val="0"/>
                        </a:spcBef>
                        <a:spcAft>
                          <a:spcPts val="0"/>
                        </a:spcAft>
                        <a:buNone/>
                      </a:pPr>
                      <a:r>
                        <a:rPr lang="en" sz="550">
                          <a:highlight>
                            <a:srgbClr val="FF9900"/>
                          </a:highlight>
                        </a:rPr>
                        <a:t>krono</a:t>
                      </a:r>
                      <a:endParaRPr sz="550">
                        <a:highlight>
                          <a:srgbClr val="FF9900"/>
                        </a:highlight>
                      </a:endParaRPr>
                    </a:p>
                    <a:p>
                      <a:pPr indent="0" lvl="0" marL="0" rtl="0" algn="l">
                        <a:lnSpc>
                          <a:spcPct val="105000"/>
                        </a:lnSpc>
                        <a:spcBef>
                          <a:spcPts val="0"/>
                        </a:spcBef>
                        <a:spcAft>
                          <a:spcPts val="0"/>
                        </a:spcAft>
                        <a:buNone/>
                      </a:pPr>
                      <a:r>
                        <a:rPr lang="en" sz="550">
                          <a:highlight>
                            <a:srgbClr val="FFFFFF"/>
                          </a:highlight>
                        </a:rPr>
                        <a:t>abila</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kidnapping</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sanjorge</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group</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elodis</a:t>
                      </a:r>
                      <a:endParaRPr sz="550"/>
                    </a:p>
                  </a:txBody>
                  <a:tcPr marT="63500" marB="63500" marR="63500" marL="63500"/>
                </a:tc>
                <a:tc>
                  <a:txBody>
                    <a:bodyPr/>
                    <a:lstStyle/>
                    <a:p>
                      <a:pPr indent="0" lvl="0" marL="0" rtl="0" algn="l">
                        <a:lnSpc>
                          <a:spcPct val="105000"/>
                        </a:lnSpc>
                        <a:spcBef>
                          <a:spcPts val="0"/>
                        </a:spcBef>
                        <a:spcAft>
                          <a:spcPts val="0"/>
                        </a:spcAft>
                        <a:buNone/>
                      </a:pPr>
                      <a:r>
                        <a:rPr lang="en" sz="550">
                          <a:highlight>
                            <a:srgbClr val="FFFFFF"/>
                          </a:highlight>
                        </a:rPr>
                        <a:t>0.029</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0.019</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0.014</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0.013</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0.013</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0.011</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0.011</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0.010</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0.010</a:t>
                      </a:r>
                      <a:endParaRPr sz="550">
                        <a:highlight>
                          <a:srgbClr val="FFFFFF"/>
                        </a:highlight>
                      </a:endParaRPr>
                    </a:p>
                    <a:p>
                      <a:pPr indent="0" lvl="0" marL="0" rtl="0" algn="l">
                        <a:lnSpc>
                          <a:spcPct val="105000"/>
                        </a:lnSpc>
                        <a:spcBef>
                          <a:spcPts val="0"/>
                        </a:spcBef>
                        <a:spcAft>
                          <a:spcPts val="0"/>
                        </a:spcAft>
                        <a:buNone/>
                      </a:pPr>
                      <a:r>
                        <a:rPr lang="en" sz="550">
                          <a:highlight>
                            <a:srgbClr val="FFFFFF"/>
                          </a:highlight>
                        </a:rPr>
                        <a:t>0.009</a:t>
                      </a:r>
                      <a:endParaRPr sz="550">
                        <a:highlight>
                          <a:srgbClr val="FFFFFF"/>
                        </a:highlight>
                      </a:endParaRPr>
                    </a:p>
                  </a:txBody>
                  <a:tcPr marT="63500" marB="63500" marR="63500" marL="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Article Data Analysis, Cont. - Initial Keyword Search</a:t>
            </a:r>
            <a:endParaRPr/>
          </a:p>
        </p:txBody>
      </p:sp>
      <p:sp>
        <p:nvSpPr>
          <p:cNvPr id="150" name="Google Shape;150;p25"/>
          <p:cNvSpPr txBox="1"/>
          <p:nvPr>
            <p:ph idx="1" type="body"/>
          </p:nvPr>
        </p:nvSpPr>
        <p:spPr>
          <a:xfrm>
            <a:off x="311700" y="1152475"/>
            <a:ext cx="33900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210">
                <a:solidFill>
                  <a:schemeClr val="dk1"/>
                </a:solidFill>
              </a:rPr>
              <a:t>This article analysis was an interactive process consisting of:</a:t>
            </a:r>
            <a:endParaRPr sz="1210">
              <a:solidFill>
                <a:schemeClr val="dk1"/>
              </a:solidFill>
            </a:endParaRPr>
          </a:p>
          <a:p>
            <a:pPr indent="0" lvl="0" marL="0" rtl="0" algn="l">
              <a:lnSpc>
                <a:spcPct val="95000"/>
              </a:lnSpc>
              <a:spcBef>
                <a:spcPts val="0"/>
              </a:spcBef>
              <a:spcAft>
                <a:spcPts val="0"/>
              </a:spcAft>
              <a:buSzPts val="1018"/>
              <a:buNone/>
            </a:pPr>
            <a:r>
              <a:t/>
            </a:r>
            <a:endParaRPr sz="1210">
              <a:solidFill>
                <a:schemeClr val="dk1"/>
              </a:solidFill>
            </a:endParaRPr>
          </a:p>
          <a:p>
            <a:pPr indent="0" lvl="0" marL="0" rtl="0" algn="l">
              <a:lnSpc>
                <a:spcPct val="95000"/>
              </a:lnSpc>
              <a:spcBef>
                <a:spcPts val="0"/>
              </a:spcBef>
              <a:spcAft>
                <a:spcPts val="0"/>
              </a:spcAft>
              <a:buSzPts val="1018"/>
              <a:buNone/>
            </a:pPr>
            <a:r>
              <a:rPr lang="en" sz="1210">
                <a:solidFill>
                  <a:schemeClr val="dk1"/>
                </a:solidFill>
              </a:rPr>
              <a:t>(a) searching through article body data for keywords of interest, </a:t>
            </a:r>
            <a:endParaRPr sz="1210">
              <a:solidFill>
                <a:schemeClr val="dk1"/>
              </a:solidFill>
            </a:endParaRPr>
          </a:p>
          <a:p>
            <a:pPr indent="0" lvl="0" marL="0" rtl="0" algn="l">
              <a:lnSpc>
                <a:spcPct val="95000"/>
              </a:lnSpc>
              <a:spcBef>
                <a:spcPts val="0"/>
              </a:spcBef>
              <a:spcAft>
                <a:spcPts val="0"/>
              </a:spcAft>
              <a:buSzPts val="1018"/>
              <a:buNone/>
            </a:pPr>
            <a:r>
              <a:t/>
            </a:r>
            <a:endParaRPr sz="1210">
              <a:solidFill>
                <a:schemeClr val="dk1"/>
              </a:solidFill>
            </a:endParaRPr>
          </a:p>
          <a:p>
            <a:pPr indent="0" lvl="0" marL="0" rtl="0" algn="l">
              <a:lnSpc>
                <a:spcPct val="95000"/>
              </a:lnSpc>
              <a:spcBef>
                <a:spcPts val="0"/>
              </a:spcBef>
              <a:spcAft>
                <a:spcPts val="0"/>
              </a:spcAft>
              <a:buSzPts val="1018"/>
              <a:buNone/>
            </a:pPr>
            <a:r>
              <a:rPr lang="en" sz="1210">
                <a:solidFill>
                  <a:schemeClr val="dk1"/>
                </a:solidFill>
              </a:rPr>
              <a:t>(b) filtering the data based on those selected keywords,</a:t>
            </a:r>
            <a:endParaRPr sz="1210">
              <a:solidFill>
                <a:schemeClr val="dk1"/>
              </a:solidFill>
            </a:endParaRPr>
          </a:p>
          <a:p>
            <a:pPr indent="0" lvl="0" marL="0" rtl="0" algn="l">
              <a:lnSpc>
                <a:spcPct val="95000"/>
              </a:lnSpc>
              <a:spcBef>
                <a:spcPts val="0"/>
              </a:spcBef>
              <a:spcAft>
                <a:spcPts val="0"/>
              </a:spcAft>
              <a:buSzPts val="1018"/>
              <a:buNone/>
            </a:pPr>
            <a:r>
              <a:t/>
            </a:r>
            <a:endParaRPr sz="1210">
              <a:solidFill>
                <a:schemeClr val="dk1"/>
              </a:solidFill>
            </a:endParaRPr>
          </a:p>
          <a:p>
            <a:pPr indent="0" lvl="0" marL="0" rtl="0" algn="l">
              <a:lnSpc>
                <a:spcPct val="95000"/>
              </a:lnSpc>
              <a:spcBef>
                <a:spcPts val="0"/>
              </a:spcBef>
              <a:spcAft>
                <a:spcPts val="0"/>
              </a:spcAft>
              <a:buSzPts val="1018"/>
              <a:buNone/>
            </a:pPr>
            <a:r>
              <a:rPr lang="en" sz="1210">
                <a:solidFill>
                  <a:schemeClr val="dk1"/>
                </a:solidFill>
              </a:rPr>
              <a:t>(c)  manually reviewing the data to summarize the events leading to the GAStech kidnappings, </a:t>
            </a:r>
            <a:endParaRPr sz="1210">
              <a:solidFill>
                <a:schemeClr val="dk1"/>
              </a:solidFill>
            </a:endParaRPr>
          </a:p>
          <a:p>
            <a:pPr indent="0" lvl="0" marL="0" rtl="0" algn="l">
              <a:lnSpc>
                <a:spcPct val="95000"/>
              </a:lnSpc>
              <a:spcBef>
                <a:spcPts val="0"/>
              </a:spcBef>
              <a:spcAft>
                <a:spcPts val="0"/>
              </a:spcAft>
              <a:buSzPts val="1018"/>
              <a:buNone/>
            </a:pPr>
            <a:r>
              <a:t/>
            </a:r>
            <a:endParaRPr sz="1210">
              <a:solidFill>
                <a:schemeClr val="dk1"/>
              </a:solidFill>
            </a:endParaRPr>
          </a:p>
          <a:p>
            <a:pPr indent="0" lvl="0" marL="0" rtl="0" algn="l">
              <a:lnSpc>
                <a:spcPct val="95000"/>
              </a:lnSpc>
              <a:spcBef>
                <a:spcPts val="0"/>
              </a:spcBef>
              <a:spcAft>
                <a:spcPts val="0"/>
              </a:spcAft>
              <a:buSzPts val="1018"/>
              <a:buNone/>
            </a:pPr>
            <a:r>
              <a:rPr lang="en" sz="1210">
                <a:solidFill>
                  <a:schemeClr val="dk1"/>
                </a:solidFill>
              </a:rPr>
              <a:t>(d) discovering new keywords of interest, and </a:t>
            </a:r>
            <a:endParaRPr sz="1210">
              <a:solidFill>
                <a:schemeClr val="dk1"/>
              </a:solidFill>
            </a:endParaRPr>
          </a:p>
          <a:p>
            <a:pPr indent="0" lvl="0" marL="0" rtl="0" algn="l">
              <a:lnSpc>
                <a:spcPct val="95000"/>
              </a:lnSpc>
              <a:spcBef>
                <a:spcPts val="0"/>
              </a:spcBef>
              <a:spcAft>
                <a:spcPts val="0"/>
              </a:spcAft>
              <a:buSzPts val="1018"/>
              <a:buNone/>
            </a:pPr>
            <a:r>
              <a:t/>
            </a:r>
            <a:endParaRPr sz="1210">
              <a:solidFill>
                <a:schemeClr val="dk1"/>
              </a:solidFill>
            </a:endParaRPr>
          </a:p>
          <a:p>
            <a:pPr indent="0" lvl="0" marL="0" rtl="0" algn="l">
              <a:lnSpc>
                <a:spcPct val="95000"/>
              </a:lnSpc>
              <a:spcBef>
                <a:spcPts val="0"/>
              </a:spcBef>
              <a:spcAft>
                <a:spcPts val="0"/>
              </a:spcAft>
              <a:buClr>
                <a:schemeClr val="dk1"/>
              </a:buClr>
              <a:buSzPts val="1018"/>
              <a:buFont typeface="Arial"/>
              <a:buNone/>
            </a:pPr>
            <a:r>
              <a:rPr lang="en" sz="1210">
                <a:solidFill>
                  <a:schemeClr val="dk1"/>
                </a:solidFill>
              </a:rPr>
              <a:t>(e) repeating the process.</a:t>
            </a:r>
            <a:endParaRPr sz="1210">
              <a:solidFill>
                <a:schemeClr val="dk1"/>
              </a:solidFill>
            </a:endParaRPr>
          </a:p>
        </p:txBody>
      </p:sp>
      <p:pic>
        <p:nvPicPr>
          <p:cNvPr id="151" name="Google Shape;151;p25"/>
          <p:cNvPicPr preferRelativeResize="0"/>
          <p:nvPr/>
        </p:nvPicPr>
        <p:blipFill rotWithShape="1">
          <a:blip r:embed="rId3">
            <a:alphaModFix/>
          </a:blip>
          <a:srcRect b="0" l="0" r="0" t="10313"/>
          <a:stretch/>
        </p:blipFill>
        <p:spPr>
          <a:xfrm>
            <a:off x="3737825" y="1526809"/>
            <a:ext cx="5327176" cy="2443891"/>
          </a:xfrm>
          <a:prstGeom prst="rect">
            <a:avLst/>
          </a:prstGeom>
          <a:noFill/>
          <a:ln>
            <a:noFill/>
          </a:ln>
        </p:spPr>
      </p:pic>
      <p:sp>
        <p:nvSpPr>
          <p:cNvPr id="152" name="Google Shape;152;p25"/>
          <p:cNvSpPr txBox="1"/>
          <p:nvPr/>
        </p:nvSpPr>
        <p:spPr>
          <a:xfrm>
            <a:off x="4520554" y="1172800"/>
            <a:ext cx="37617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100"/>
              <a:t>Article Keyword Search Counts</a:t>
            </a:r>
            <a:endParaRPr b="1"/>
          </a:p>
        </p:txBody>
      </p:sp>
      <p:sp>
        <p:nvSpPr>
          <p:cNvPr id="153" name="Google Shape;153;p25"/>
          <p:cNvSpPr txBox="1"/>
          <p:nvPr/>
        </p:nvSpPr>
        <p:spPr>
          <a:xfrm>
            <a:off x="3969450" y="4017350"/>
            <a:ext cx="4768200" cy="715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i="1" lang="en" sz="1210">
                <a:solidFill>
                  <a:schemeClr val="dk1"/>
                </a:solidFill>
              </a:rPr>
              <a:t>Initial search keywords of interest:</a:t>
            </a:r>
            <a:r>
              <a:rPr lang="en" sz="1210">
                <a:solidFill>
                  <a:schemeClr val="dk1"/>
                </a:solidFill>
              </a:rPr>
              <a:t> “Henk Bodrogi”, “Elian Karel”, “Silvia Marek”, “Mandor Vann”, “Isia Vann”, “Lucio Jakab”, “Lorenzo Di Stefano”, “POK”, “GAStech”.</a:t>
            </a:r>
            <a:endParaRPr/>
          </a:p>
        </p:txBody>
      </p:sp>
      <p:sp>
        <p:nvSpPr>
          <p:cNvPr id="154" name="Google Shape;15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Article Data Analysis, Cont. - Named Entity Recognition</a:t>
            </a:r>
            <a:endParaRPr sz="2600"/>
          </a:p>
        </p:txBody>
      </p:sp>
      <p:sp>
        <p:nvSpPr>
          <p:cNvPr id="160" name="Google Shape;160;p26"/>
          <p:cNvSpPr txBox="1"/>
          <p:nvPr>
            <p:ph idx="1" type="body"/>
          </p:nvPr>
        </p:nvSpPr>
        <p:spPr>
          <a:xfrm>
            <a:off x="311700" y="1152475"/>
            <a:ext cx="38463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t/>
            </a:r>
            <a:endParaRPr sz="1300">
              <a:solidFill>
                <a:schemeClr val="dk1"/>
              </a:solidFill>
            </a:endParaRPr>
          </a:p>
          <a:p>
            <a:pPr indent="0" lvl="0" marL="0" rtl="0" algn="just">
              <a:spcBef>
                <a:spcPts val="0"/>
              </a:spcBef>
              <a:spcAft>
                <a:spcPts val="0"/>
              </a:spcAft>
              <a:buClr>
                <a:schemeClr val="dk1"/>
              </a:buClr>
              <a:buSzPts val="1100"/>
              <a:buFont typeface="Arial"/>
              <a:buNone/>
            </a:pPr>
            <a:r>
              <a:t/>
            </a:r>
            <a:endParaRPr sz="1300">
              <a:solidFill>
                <a:schemeClr val="dk1"/>
              </a:solidFill>
            </a:endParaRPr>
          </a:p>
          <a:p>
            <a:pPr indent="0" lvl="0" marL="0" rtl="0" algn="just">
              <a:spcBef>
                <a:spcPts val="0"/>
              </a:spcBef>
              <a:spcAft>
                <a:spcPts val="0"/>
              </a:spcAft>
              <a:buClr>
                <a:schemeClr val="dk1"/>
              </a:buClr>
              <a:buSzPts val="1100"/>
              <a:buFont typeface="Arial"/>
              <a:buNone/>
            </a:pPr>
            <a:r>
              <a:rPr lang="en" sz="1300">
                <a:solidFill>
                  <a:schemeClr val="dk1"/>
                </a:solidFill>
              </a:rPr>
              <a:t>Articles grouped under the “POK” and “GAStech” categories were labeled with additional names discovered in the documents by using Named Entity Recognition (NER), a natural language processing (NLP) technique which deals with identifying and classifying people, places, organizations, times, objects, or geographic entities.</a:t>
            </a:r>
            <a:endParaRPr sz="1300">
              <a:solidFill>
                <a:schemeClr val="dk1"/>
              </a:solidFill>
            </a:endParaRPr>
          </a:p>
        </p:txBody>
      </p:sp>
      <p:sp>
        <p:nvSpPr>
          <p:cNvPr id="161" name="Google Shape;161;p26"/>
          <p:cNvSpPr txBox="1"/>
          <p:nvPr/>
        </p:nvSpPr>
        <p:spPr>
          <a:xfrm>
            <a:off x="4402063" y="1597625"/>
            <a:ext cx="44610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100">
                <a:highlight>
                  <a:srgbClr val="FFFFFF"/>
                </a:highlight>
                <a:latin typeface="Helvetica Neue"/>
                <a:ea typeface="Helvetica Neue"/>
                <a:cs typeface="Helvetica Neue"/>
                <a:sym typeface="Helvetica Neue"/>
              </a:rPr>
              <a:t>Top 20 POK/GAStech Named Entity Recognition (NER) Results</a:t>
            </a:r>
            <a:endParaRPr b="1"/>
          </a:p>
        </p:txBody>
      </p:sp>
      <p:sp>
        <p:nvSpPr>
          <p:cNvPr id="162" name="Google Shape;16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3" name="Google Shape;163;p26"/>
          <p:cNvPicPr preferRelativeResize="0"/>
          <p:nvPr/>
        </p:nvPicPr>
        <p:blipFill rotWithShape="1">
          <a:blip r:embed="rId3">
            <a:alphaModFix/>
          </a:blip>
          <a:srcRect b="0" l="0" r="0" t="11016"/>
          <a:stretch/>
        </p:blipFill>
        <p:spPr>
          <a:xfrm>
            <a:off x="4291975" y="1951626"/>
            <a:ext cx="4681200" cy="2172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GAStech Internal Email Header Analysis</a:t>
            </a:r>
            <a:endParaRPr/>
          </a:p>
        </p:txBody>
      </p:sp>
      <p:sp>
        <p:nvSpPr>
          <p:cNvPr id="169" name="Google Shape;16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solidFill>
                  <a:schemeClr val="dk1"/>
                </a:solidFill>
                <a:highlight>
                  <a:srgbClr val="FFFFFF"/>
                </a:highlight>
                <a:latin typeface="Helvetica Neue"/>
                <a:ea typeface="Helvetica Neue"/>
                <a:cs typeface="Helvetica Neue"/>
                <a:sym typeface="Helvetica Neue"/>
              </a:rPr>
              <a:t>The email headers CSV file included a bulk of internal emails from GAStech between January 6 2014 and January 17 2014 – just days before the kidnapping of GAStech employees on January 20. The email header data contained </a:t>
            </a:r>
            <a:r>
              <a:rPr b="1" lang="en" sz="1500">
                <a:solidFill>
                  <a:schemeClr val="dk1"/>
                </a:solidFill>
                <a:highlight>
                  <a:srgbClr val="FFFFFF"/>
                </a:highlight>
                <a:latin typeface="Helvetica Neue"/>
                <a:ea typeface="Helvetica Neue"/>
                <a:cs typeface="Helvetica Neue"/>
                <a:sym typeface="Helvetica Neue"/>
              </a:rPr>
              <a:t>1170 observations</a:t>
            </a:r>
            <a:r>
              <a:rPr lang="en" sz="1500">
                <a:solidFill>
                  <a:schemeClr val="dk1"/>
                </a:solidFill>
                <a:highlight>
                  <a:srgbClr val="FFFFFF"/>
                </a:highlight>
                <a:latin typeface="Helvetica Neue"/>
                <a:ea typeface="Helvetica Neue"/>
                <a:cs typeface="Helvetica Neue"/>
                <a:sym typeface="Helvetica Neue"/>
              </a:rPr>
              <a:t>.</a:t>
            </a:r>
            <a:endParaRPr sz="1500">
              <a:solidFill>
                <a:schemeClr val="dk1"/>
              </a:solidFill>
              <a:highlight>
                <a:srgbClr val="FFFFFF"/>
              </a:highlight>
              <a:latin typeface="Helvetica Neue"/>
              <a:ea typeface="Helvetica Neue"/>
              <a:cs typeface="Helvetica Neue"/>
              <a:sym typeface="Helvetica Neue"/>
            </a:endParaRPr>
          </a:p>
          <a:p>
            <a:pPr indent="0" lvl="0" marL="0" rtl="0" algn="just">
              <a:spcBef>
                <a:spcPts val="0"/>
              </a:spcBef>
              <a:spcAft>
                <a:spcPts val="0"/>
              </a:spcAft>
              <a:buNone/>
            </a:pPr>
            <a:r>
              <a:t/>
            </a:r>
            <a:endParaRPr sz="1500">
              <a:solidFill>
                <a:schemeClr val="dk1"/>
              </a:solidFill>
              <a:highlight>
                <a:srgbClr val="FFFFFF"/>
              </a:highlight>
              <a:latin typeface="Helvetica Neue"/>
              <a:ea typeface="Helvetica Neue"/>
              <a:cs typeface="Helvetica Neue"/>
              <a:sym typeface="Helvetica Neue"/>
            </a:endParaRPr>
          </a:p>
          <a:p>
            <a:pPr indent="0" lvl="0" marL="0" rtl="0" algn="just">
              <a:spcBef>
                <a:spcPts val="0"/>
              </a:spcBef>
              <a:spcAft>
                <a:spcPts val="0"/>
              </a:spcAft>
              <a:buNone/>
            </a:pPr>
            <a:r>
              <a:rPr lang="en" sz="1500">
                <a:solidFill>
                  <a:schemeClr val="dk1"/>
                </a:solidFill>
                <a:highlight>
                  <a:srgbClr val="FFFFFF"/>
                </a:highlight>
                <a:latin typeface="Helvetica Neue"/>
                <a:ea typeface="Helvetica Neue"/>
                <a:cs typeface="Helvetica Neue"/>
                <a:sym typeface="Helvetica Neue"/>
              </a:rPr>
              <a:t>Data Fields:</a:t>
            </a:r>
            <a:endParaRPr sz="1500">
              <a:solidFill>
                <a:schemeClr val="dk1"/>
              </a:solidFill>
              <a:highlight>
                <a:srgbClr val="FFFFFF"/>
              </a:highlight>
              <a:latin typeface="Helvetica Neue"/>
              <a:ea typeface="Helvetica Neue"/>
              <a:cs typeface="Helvetica Neue"/>
              <a:sym typeface="Helvetica Neue"/>
            </a:endParaRPr>
          </a:p>
          <a:p>
            <a:pPr indent="-323850" lvl="0" marL="457200" rtl="0" algn="just">
              <a:spcBef>
                <a:spcPts val="0"/>
              </a:spcBef>
              <a:spcAft>
                <a:spcPts val="0"/>
              </a:spcAft>
              <a:buClr>
                <a:schemeClr val="dk1"/>
              </a:buClr>
              <a:buSzPts val="1500"/>
              <a:buFont typeface="Helvetica Neue"/>
              <a:buChar char="●"/>
            </a:pPr>
            <a:r>
              <a:rPr lang="en" sz="1500">
                <a:solidFill>
                  <a:schemeClr val="dk1"/>
                </a:solidFill>
                <a:highlight>
                  <a:srgbClr val="FFFFFF"/>
                </a:highlight>
                <a:latin typeface="Helvetica Neue"/>
                <a:ea typeface="Helvetica Neue"/>
                <a:cs typeface="Helvetica Neue"/>
                <a:sym typeface="Helvetica Neue"/>
              </a:rPr>
              <a:t>From (email)</a:t>
            </a:r>
            <a:endParaRPr sz="1500">
              <a:solidFill>
                <a:schemeClr val="dk1"/>
              </a:solidFill>
              <a:highlight>
                <a:srgbClr val="FFFFFF"/>
              </a:highlight>
              <a:latin typeface="Helvetica Neue"/>
              <a:ea typeface="Helvetica Neue"/>
              <a:cs typeface="Helvetica Neue"/>
              <a:sym typeface="Helvetica Neue"/>
            </a:endParaRPr>
          </a:p>
          <a:p>
            <a:pPr indent="-323850" lvl="0" marL="457200" rtl="0" algn="just">
              <a:spcBef>
                <a:spcPts val="0"/>
              </a:spcBef>
              <a:spcAft>
                <a:spcPts val="0"/>
              </a:spcAft>
              <a:buClr>
                <a:schemeClr val="dk1"/>
              </a:buClr>
              <a:buSzPts val="1500"/>
              <a:buFont typeface="Helvetica Neue"/>
              <a:buChar char="●"/>
            </a:pPr>
            <a:r>
              <a:rPr lang="en" sz="1500">
                <a:solidFill>
                  <a:schemeClr val="dk1"/>
                </a:solidFill>
                <a:highlight>
                  <a:srgbClr val="FFFFFF"/>
                </a:highlight>
                <a:latin typeface="Helvetica Neue"/>
                <a:ea typeface="Helvetica Neue"/>
                <a:cs typeface="Helvetica Neue"/>
                <a:sym typeface="Helvetica Neue"/>
              </a:rPr>
              <a:t>To (list of emails)</a:t>
            </a:r>
            <a:endParaRPr sz="1500">
              <a:solidFill>
                <a:schemeClr val="dk1"/>
              </a:solidFill>
              <a:highlight>
                <a:srgbClr val="FFFFFF"/>
              </a:highlight>
              <a:latin typeface="Helvetica Neue"/>
              <a:ea typeface="Helvetica Neue"/>
              <a:cs typeface="Helvetica Neue"/>
              <a:sym typeface="Helvetica Neue"/>
            </a:endParaRPr>
          </a:p>
          <a:p>
            <a:pPr indent="-323850" lvl="0" marL="457200" rtl="0" algn="just">
              <a:spcBef>
                <a:spcPts val="0"/>
              </a:spcBef>
              <a:spcAft>
                <a:spcPts val="0"/>
              </a:spcAft>
              <a:buClr>
                <a:schemeClr val="dk1"/>
              </a:buClr>
              <a:buSzPts val="1500"/>
              <a:buFont typeface="Helvetica Neue"/>
              <a:buChar char="●"/>
            </a:pPr>
            <a:r>
              <a:rPr lang="en" sz="1500">
                <a:solidFill>
                  <a:schemeClr val="dk1"/>
                </a:solidFill>
                <a:highlight>
                  <a:srgbClr val="FFFFFF"/>
                </a:highlight>
                <a:latin typeface="Helvetica Neue"/>
                <a:ea typeface="Helvetica Neue"/>
                <a:cs typeface="Helvetica Neue"/>
                <a:sym typeface="Helvetica Neue"/>
              </a:rPr>
              <a:t>Date</a:t>
            </a:r>
            <a:endParaRPr sz="1500">
              <a:solidFill>
                <a:schemeClr val="dk1"/>
              </a:solidFill>
              <a:highlight>
                <a:srgbClr val="FFFFFF"/>
              </a:highlight>
              <a:latin typeface="Helvetica Neue"/>
              <a:ea typeface="Helvetica Neue"/>
              <a:cs typeface="Helvetica Neue"/>
              <a:sym typeface="Helvetica Neue"/>
            </a:endParaRPr>
          </a:p>
          <a:p>
            <a:pPr indent="-323850" lvl="0" marL="457200" rtl="0" algn="just">
              <a:spcBef>
                <a:spcPts val="0"/>
              </a:spcBef>
              <a:spcAft>
                <a:spcPts val="0"/>
              </a:spcAft>
              <a:buClr>
                <a:schemeClr val="dk1"/>
              </a:buClr>
              <a:buSzPts val="1500"/>
              <a:buFont typeface="Helvetica Neue"/>
              <a:buChar char="●"/>
            </a:pPr>
            <a:r>
              <a:rPr lang="en" sz="1500">
                <a:solidFill>
                  <a:schemeClr val="dk1"/>
                </a:solidFill>
                <a:highlight>
                  <a:srgbClr val="FFFFFF"/>
                </a:highlight>
                <a:latin typeface="Helvetica Neue"/>
                <a:ea typeface="Helvetica Neue"/>
                <a:cs typeface="Helvetica Neue"/>
                <a:sym typeface="Helvetica Neue"/>
              </a:rPr>
              <a:t>Subject</a:t>
            </a:r>
            <a:endParaRPr sz="1500">
              <a:solidFill>
                <a:schemeClr val="dk1"/>
              </a:solidFill>
              <a:highlight>
                <a:srgbClr val="FFFFFF"/>
              </a:highlight>
              <a:latin typeface="Helvetica Neue"/>
              <a:ea typeface="Helvetica Neue"/>
              <a:cs typeface="Helvetica Neue"/>
              <a:sym typeface="Helvetica Neue"/>
            </a:endParaRPr>
          </a:p>
        </p:txBody>
      </p:sp>
      <p:pic>
        <p:nvPicPr>
          <p:cNvPr id="170" name="Google Shape;170;p27"/>
          <p:cNvPicPr preferRelativeResize="0"/>
          <p:nvPr/>
        </p:nvPicPr>
        <p:blipFill rotWithShape="1">
          <a:blip r:embed="rId3">
            <a:alphaModFix/>
          </a:blip>
          <a:srcRect b="0" l="0" r="0" t="7638"/>
          <a:stretch/>
        </p:blipFill>
        <p:spPr>
          <a:xfrm>
            <a:off x="2465400" y="2756075"/>
            <a:ext cx="5943600" cy="1609725"/>
          </a:xfrm>
          <a:prstGeom prst="rect">
            <a:avLst/>
          </a:prstGeom>
          <a:noFill/>
          <a:ln>
            <a:noFill/>
          </a:ln>
        </p:spPr>
      </p:pic>
      <p:sp>
        <p:nvSpPr>
          <p:cNvPr id="171" name="Google Shape;171;p27"/>
          <p:cNvSpPr txBox="1"/>
          <p:nvPr/>
        </p:nvSpPr>
        <p:spPr>
          <a:xfrm>
            <a:off x="2619675" y="2402075"/>
            <a:ext cx="57894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100">
                <a:highlight>
                  <a:srgbClr val="FFFFFF"/>
                </a:highlight>
                <a:latin typeface="Helvetica Neue"/>
                <a:ea typeface="Helvetica Neue"/>
                <a:cs typeface="Helvetica Neue"/>
                <a:sym typeface="Helvetica Neue"/>
              </a:rPr>
              <a:t>Frequency of GASTech Internal Emails sent between January 6 and January 17, 2014</a:t>
            </a:r>
            <a:endParaRPr b="1"/>
          </a:p>
        </p:txBody>
      </p:sp>
      <p:sp>
        <p:nvSpPr>
          <p:cNvPr id="172" name="Google Shape;17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Proxima Nova"/>
                <a:ea typeface="Proxima Nova"/>
                <a:cs typeface="Proxima Nova"/>
                <a:sym typeface="Proxima Nova"/>
              </a:rPr>
              <a:t>‹#›</a:t>
            </a:fld>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GAStech Internal Email Header Analysis, Cont.</a:t>
            </a:r>
            <a:endParaRPr/>
          </a:p>
        </p:txBody>
      </p:sp>
      <p:sp>
        <p:nvSpPr>
          <p:cNvPr id="178" name="Google Shape;178;p28"/>
          <p:cNvSpPr txBox="1"/>
          <p:nvPr>
            <p:ph idx="1" type="body"/>
          </p:nvPr>
        </p:nvSpPr>
        <p:spPr>
          <a:xfrm>
            <a:off x="311700" y="1152475"/>
            <a:ext cx="3871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500">
                <a:solidFill>
                  <a:schemeClr val="dk1"/>
                </a:solidFill>
                <a:highlight>
                  <a:srgbClr val="FFFFFF"/>
                </a:highlight>
                <a:latin typeface="Helvetica Neue"/>
                <a:ea typeface="Helvetica Neue"/>
                <a:cs typeface="Helvetica Neue"/>
                <a:sym typeface="Helvetica Neue"/>
              </a:rPr>
              <a:t>Data Preparation:</a:t>
            </a:r>
            <a:r>
              <a:rPr lang="en" sz="1500">
                <a:solidFill>
                  <a:schemeClr val="dk1"/>
                </a:solidFill>
                <a:highlight>
                  <a:srgbClr val="FFFFFF"/>
                </a:highlight>
                <a:latin typeface="Helvetica Neue"/>
                <a:ea typeface="Helvetica Neue"/>
                <a:cs typeface="Helvetica Neue"/>
                <a:sym typeface="Helvetica Neue"/>
              </a:rPr>
              <a:t> the From and To email address columns were first converted to the full names of the employees with those email addresses using the </a:t>
            </a:r>
            <a:r>
              <a:rPr i="1" lang="en" sz="1500">
                <a:solidFill>
                  <a:schemeClr val="dk1"/>
                </a:solidFill>
                <a:highlight>
                  <a:srgbClr val="FFFFFF"/>
                </a:highlight>
                <a:latin typeface="Helvetica Neue"/>
                <a:ea typeface="Helvetica Neue"/>
                <a:cs typeface="Helvetica Neue"/>
                <a:sym typeface="Helvetica Neue"/>
              </a:rPr>
              <a:t>Employee Records</a:t>
            </a:r>
            <a:r>
              <a:rPr lang="en" sz="1500">
                <a:solidFill>
                  <a:schemeClr val="dk1"/>
                </a:solidFill>
                <a:highlight>
                  <a:srgbClr val="FFFFFF"/>
                </a:highlight>
                <a:latin typeface="Helvetica Neue"/>
                <a:ea typeface="Helvetica Neue"/>
                <a:cs typeface="Helvetica Neue"/>
                <a:sym typeface="Helvetica Neue"/>
              </a:rPr>
              <a:t> data. </a:t>
            </a:r>
            <a:endParaRPr sz="1500">
              <a:solidFill>
                <a:schemeClr val="dk1"/>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500">
              <a:solidFill>
                <a:schemeClr val="dk1"/>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 sz="1500">
                <a:solidFill>
                  <a:schemeClr val="dk1"/>
                </a:solidFill>
                <a:highlight>
                  <a:srgbClr val="FFFFFF"/>
                </a:highlight>
                <a:latin typeface="Helvetica Neue"/>
                <a:ea typeface="Helvetica Neue"/>
                <a:cs typeface="Helvetica Neue"/>
                <a:sym typeface="Helvetica Neue"/>
              </a:rPr>
              <a:t>The email header data was converted to a network graph data structure using the Python NetworkX package. </a:t>
            </a:r>
            <a:endParaRPr sz="1500">
              <a:solidFill>
                <a:schemeClr val="dk1"/>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500">
              <a:solidFill>
                <a:schemeClr val="dk1"/>
              </a:solidFill>
              <a:highlight>
                <a:srgbClr val="FFFFFF"/>
              </a:highlight>
              <a:latin typeface="Helvetica Neue"/>
              <a:ea typeface="Helvetica Neue"/>
              <a:cs typeface="Helvetica Neue"/>
              <a:sym typeface="Helvetica Neue"/>
            </a:endParaRPr>
          </a:p>
          <a:p>
            <a:pPr indent="-323850" lvl="0" marL="457200" rtl="0" algn="l">
              <a:spcBef>
                <a:spcPts val="0"/>
              </a:spcBef>
              <a:spcAft>
                <a:spcPts val="0"/>
              </a:spcAft>
              <a:buClr>
                <a:schemeClr val="dk1"/>
              </a:buClr>
              <a:buSzPts val="1500"/>
              <a:buFont typeface="Helvetica Neue"/>
              <a:buChar char="●"/>
            </a:pPr>
            <a:r>
              <a:rPr lang="en" sz="1500">
                <a:solidFill>
                  <a:schemeClr val="dk1"/>
                </a:solidFill>
                <a:highlight>
                  <a:srgbClr val="FFFFFF"/>
                </a:highlight>
                <a:latin typeface="Helvetica Neue"/>
                <a:ea typeface="Helvetica Neue"/>
                <a:cs typeface="Helvetica Neue"/>
                <a:sym typeface="Helvetica Neue"/>
              </a:rPr>
              <a:t>Specific GAStech employees and email threads were queried</a:t>
            </a:r>
            <a:endParaRPr sz="1500">
              <a:solidFill>
                <a:schemeClr val="dk1"/>
              </a:solidFill>
              <a:highlight>
                <a:srgbClr val="FFFFFF"/>
              </a:highlight>
              <a:latin typeface="Helvetica Neue"/>
              <a:ea typeface="Helvetica Neue"/>
              <a:cs typeface="Helvetica Neue"/>
              <a:sym typeface="Helvetica Neue"/>
            </a:endParaRPr>
          </a:p>
          <a:p>
            <a:pPr indent="-323850" lvl="0" marL="457200" rtl="0" algn="l">
              <a:spcBef>
                <a:spcPts val="0"/>
              </a:spcBef>
              <a:spcAft>
                <a:spcPts val="0"/>
              </a:spcAft>
              <a:buClr>
                <a:schemeClr val="dk1"/>
              </a:buClr>
              <a:buSzPts val="1500"/>
              <a:buFont typeface="Helvetica Neue"/>
              <a:buChar char="●"/>
            </a:pPr>
            <a:r>
              <a:rPr lang="en" sz="1500">
                <a:solidFill>
                  <a:schemeClr val="dk1"/>
                </a:solidFill>
                <a:highlight>
                  <a:srgbClr val="FFFFFF"/>
                </a:highlight>
                <a:latin typeface="Helvetica Neue"/>
                <a:ea typeface="Helvetica Neue"/>
                <a:cs typeface="Helvetica Neue"/>
                <a:sym typeface="Helvetica Neue"/>
              </a:rPr>
              <a:t>Overall employee communication structure examined</a:t>
            </a:r>
            <a:endParaRPr sz="1500">
              <a:solidFill>
                <a:schemeClr val="dk1"/>
              </a:solidFill>
              <a:highlight>
                <a:srgbClr val="FFFFFF"/>
              </a:highlight>
              <a:latin typeface="Helvetica Neue"/>
              <a:ea typeface="Helvetica Neue"/>
              <a:cs typeface="Helvetica Neue"/>
              <a:sym typeface="Helvetica Neue"/>
            </a:endParaRPr>
          </a:p>
        </p:txBody>
      </p:sp>
      <p:pic>
        <p:nvPicPr>
          <p:cNvPr id="179" name="Google Shape;179;p28"/>
          <p:cNvPicPr preferRelativeResize="0"/>
          <p:nvPr/>
        </p:nvPicPr>
        <p:blipFill>
          <a:blip r:embed="rId3">
            <a:alphaModFix/>
          </a:blip>
          <a:stretch>
            <a:fillRect/>
          </a:stretch>
        </p:blipFill>
        <p:spPr>
          <a:xfrm>
            <a:off x="4279306" y="1677250"/>
            <a:ext cx="4626689" cy="5143500"/>
          </a:xfrm>
          <a:prstGeom prst="rect">
            <a:avLst/>
          </a:prstGeom>
          <a:noFill/>
          <a:ln>
            <a:noFill/>
          </a:ln>
        </p:spPr>
      </p:pic>
      <p:sp>
        <p:nvSpPr>
          <p:cNvPr id="180" name="Google Shape;180;p28"/>
          <p:cNvSpPr txBox="1"/>
          <p:nvPr/>
        </p:nvSpPr>
        <p:spPr>
          <a:xfrm>
            <a:off x="4279300" y="1291300"/>
            <a:ext cx="46266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100">
                <a:highlight>
                  <a:srgbClr val="FFFFFF"/>
                </a:highlight>
                <a:latin typeface="Helvetica Neue"/>
                <a:ea typeface="Helvetica Neue"/>
                <a:cs typeface="Helvetica Neue"/>
                <a:sym typeface="Helvetica Neue"/>
              </a:rPr>
              <a:t>Example of Condensed Email Data Profile: Isia Vann</a:t>
            </a:r>
            <a:endParaRPr b="1"/>
          </a:p>
        </p:txBody>
      </p:sp>
      <p:sp>
        <p:nvSpPr>
          <p:cNvPr id="181" name="Google Shape;18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GAStech Employee Citizenship Distribution,</a:t>
            </a:r>
            <a:endParaRPr/>
          </a:p>
          <a:p>
            <a:pPr indent="0" lvl="0" marL="0" rtl="0" algn="l">
              <a:spcBef>
                <a:spcPts val="0"/>
              </a:spcBef>
              <a:spcAft>
                <a:spcPts val="0"/>
              </a:spcAft>
              <a:buNone/>
            </a:pPr>
            <a:r>
              <a:rPr i="1" lang="en"/>
              <a:t>Employee Records Data</a:t>
            </a:r>
            <a:endParaRPr i="1"/>
          </a:p>
        </p:txBody>
      </p:sp>
      <p:sp>
        <p:nvSpPr>
          <p:cNvPr id="187" name="Google Shape;18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29"/>
          <p:cNvPicPr preferRelativeResize="0"/>
          <p:nvPr/>
        </p:nvPicPr>
        <p:blipFill rotWithShape="1">
          <a:blip r:embed="rId3">
            <a:alphaModFix/>
          </a:blip>
          <a:srcRect b="0" l="0" r="0" t="9804"/>
          <a:stretch/>
        </p:blipFill>
        <p:spPr>
          <a:xfrm>
            <a:off x="626975" y="1553339"/>
            <a:ext cx="7890048" cy="2574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Research Question 1</a:t>
            </a:r>
            <a:endParaRPr/>
          </a:p>
        </p:txBody>
      </p:sp>
      <p:sp>
        <p:nvSpPr>
          <p:cNvPr id="194" name="Google Shape;194;p30"/>
          <p:cNvSpPr txBox="1"/>
          <p:nvPr>
            <p:ph idx="1" type="body"/>
          </p:nvPr>
        </p:nvSpPr>
        <p:spPr>
          <a:xfrm>
            <a:off x="311700" y="1363800"/>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just">
              <a:lnSpc>
                <a:spcPct val="95000"/>
              </a:lnSpc>
              <a:spcBef>
                <a:spcPts val="0"/>
              </a:spcBef>
              <a:spcAft>
                <a:spcPts val="0"/>
              </a:spcAft>
              <a:buNone/>
            </a:pPr>
            <a:r>
              <a:rPr b="1" lang="en" sz="1700">
                <a:solidFill>
                  <a:srgbClr val="000000"/>
                </a:solidFill>
              </a:rPr>
              <a:t>How has the group structure and organization changed over time?</a:t>
            </a:r>
            <a:endParaRPr b="1" sz="1700">
              <a:solidFill>
                <a:srgbClr val="000000"/>
              </a:solidFill>
            </a:endParaRPr>
          </a:p>
          <a:p>
            <a:pPr indent="0" lvl="0" marL="0" rtl="0" algn="just">
              <a:lnSpc>
                <a:spcPct val="95000"/>
              </a:lnSpc>
              <a:spcBef>
                <a:spcPts val="0"/>
              </a:spcBef>
              <a:spcAft>
                <a:spcPts val="0"/>
              </a:spcAft>
              <a:buNone/>
            </a:pPr>
            <a:r>
              <a:t/>
            </a:r>
            <a:endParaRPr b="1" sz="1700">
              <a:solidFill>
                <a:srgbClr val="000000"/>
              </a:solidFill>
            </a:endParaRPr>
          </a:p>
          <a:p>
            <a:pPr indent="-296068" lvl="0" marL="457200" rtl="0" algn="just">
              <a:lnSpc>
                <a:spcPct val="95000"/>
              </a:lnSpc>
              <a:spcBef>
                <a:spcPts val="0"/>
              </a:spcBef>
              <a:spcAft>
                <a:spcPts val="0"/>
              </a:spcAft>
              <a:buClr>
                <a:schemeClr val="dk1"/>
              </a:buClr>
              <a:buSzPct val="100000"/>
              <a:buChar char="●"/>
            </a:pPr>
            <a:r>
              <a:rPr lang="en" sz="1700">
                <a:solidFill>
                  <a:schemeClr val="dk1"/>
                </a:solidFill>
              </a:rPr>
              <a:t>1997 - POK founded as small grassroots organization in Elodis by Henk Bodrogi. Initial team consisted of Bodrogi, Carmine Osvaldo, Jeroen Karel, Ale L. Hanne, Valentine Mies, Yanick Cato, Joreto Katell.</a:t>
            </a:r>
            <a:endParaRPr sz="1700">
              <a:solidFill>
                <a:schemeClr val="dk1"/>
              </a:solidFill>
            </a:endParaRPr>
          </a:p>
          <a:p>
            <a:pPr indent="0" lvl="0" marL="457200" rtl="0" algn="just">
              <a:lnSpc>
                <a:spcPct val="95000"/>
              </a:lnSpc>
              <a:spcBef>
                <a:spcPts val="0"/>
              </a:spcBef>
              <a:spcAft>
                <a:spcPts val="0"/>
              </a:spcAft>
              <a:buNone/>
            </a:pPr>
            <a:r>
              <a:t/>
            </a:r>
            <a:endParaRPr sz="1700">
              <a:solidFill>
                <a:schemeClr val="dk1"/>
              </a:solidFill>
            </a:endParaRPr>
          </a:p>
          <a:p>
            <a:pPr indent="-296068" lvl="0" marL="457200" rtl="0" algn="just">
              <a:lnSpc>
                <a:spcPct val="95000"/>
              </a:lnSpc>
              <a:spcBef>
                <a:spcPts val="0"/>
              </a:spcBef>
              <a:spcAft>
                <a:spcPts val="0"/>
              </a:spcAft>
              <a:buClr>
                <a:schemeClr val="dk1"/>
              </a:buClr>
              <a:buSzPct val="100000"/>
              <a:buChar char="●"/>
            </a:pPr>
            <a:r>
              <a:rPr lang="en" sz="1700">
                <a:solidFill>
                  <a:schemeClr val="dk1"/>
                </a:solidFill>
              </a:rPr>
              <a:t>1998 - Death of Juliana Vann (leukemia associated with benzene toxicity)</a:t>
            </a:r>
            <a:endParaRPr sz="1700">
              <a:solidFill>
                <a:schemeClr val="dk1"/>
              </a:solidFill>
            </a:endParaRPr>
          </a:p>
          <a:p>
            <a:pPr indent="0" lvl="0" marL="457200" rtl="0" algn="just">
              <a:lnSpc>
                <a:spcPct val="95000"/>
              </a:lnSpc>
              <a:spcBef>
                <a:spcPts val="0"/>
              </a:spcBef>
              <a:spcAft>
                <a:spcPts val="0"/>
              </a:spcAft>
              <a:buNone/>
            </a:pPr>
            <a:r>
              <a:t/>
            </a:r>
            <a:endParaRPr sz="1700">
              <a:solidFill>
                <a:schemeClr val="dk1"/>
              </a:solidFill>
            </a:endParaRPr>
          </a:p>
          <a:p>
            <a:pPr indent="-296068" lvl="0" marL="457200" rtl="0" algn="just">
              <a:lnSpc>
                <a:spcPct val="95000"/>
              </a:lnSpc>
              <a:spcBef>
                <a:spcPts val="0"/>
              </a:spcBef>
              <a:spcAft>
                <a:spcPts val="0"/>
              </a:spcAft>
              <a:buClr>
                <a:schemeClr val="dk1"/>
              </a:buClr>
              <a:buSzPct val="100000"/>
              <a:buChar char="●"/>
            </a:pPr>
            <a:r>
              <a:rPr lang="en" sz="1700">
                <a:solidFill>
                  <a:schemeClr val="dk1"/>
                </a:solidFill>
              </a:rPr>
              <a:t>1999 - POK relocates to Abila, begins staging series of public rallies.</a:t>
            </a:r>
            <a:endParaRPr sz="1700">
              <a:solidFill>
                <a:schemeClr val="dk1"/>
              </a:solidFill>
            </a:endParaRPr>
          </a:p>
          <a:p>
            <a:pPr indent="0" lvl="0" marL="457200" rtl="0" algn="just">
              <a:lnSpc>
                <a:spcPct val="95000"/>
              </a:lnSpc>
              <a:spcBef>
                <a:spcPts val="0"/>
              </a:spcBef>
              <a:spcAft>
                <a:spcPts val="0"/>
              </a:spcAft>
              <a:buNone/>
            </a:pPr>
            <a:r>
              <a:t/>
            </a:r>
            <a:endParaRPr sz="1700">
              <a:solidFill>
                <a:schemeClr val="dk1"/>
              </a:solidFill>
            </a:endParaRPr>
          </a:p>
          <a:p>
            <a:pPr indent="-296068" lvl="0" marL="457200" rtl="0" algn="just">
              <a:lnSpc>
                <a:spcPct val="95000"/>
              </a:lnSpc>
              <a:spcBef>
                <a:spcPts val="0"/>
              </a:spcBef>
              <a:spcAft>
                <a:spcPts val="0"/>
              </a:spcAft>
              <a:buClr>
                <a:schemeClr val="dk1"/>
              </a:buClr>
              <a:buSzPct val="100000"/>
              <a:buChar char="●"/>
            </a:pPr>
            <a:r>
              <a:rPr lang="en" sz="1700">
                <a:solidFill>
                  <a:schemeClr val="dk1"/>
                </a:solidFill>
              </a:rPr>
              <a:t>2001 - Henk Bodrogi steps down along with original members, replaced by Elian Karel, son of Jeroen Karel. Elian Karel’s team composed of Silvia Marek, Lucio Jakab, Mandor Vann, Isia Vann, Lorenzo Di Stefano. Peaceful protests continue.</a:t>
            </a:r>
            <a:endParaRPr sz="1700">
              <a:solidFill>
                <a:schemeClr val="dk1"/>
              </a:solidFill>
            </a:endParaRPr>
          </a:p>
          <a:p>
            <a:pPr indent="0" lvl="0" marL="457200" rtl="0" algn="just">
              <a:lnSpc>
                <a:spcPct val="95000"/>
              </a:lnSpc>
              <a:spcBef>
                <a:spcPts val="0"/>
              </a:spcBef>
              <a:spcAft>
                <a:spcPts val="0"/>
              </a:spcAft>
              <a:buNone/>
            </a:pPr>
            <a:r>
              <a:t/>
            </a:r>
            <a:endParaRPr sz="1700">
              <a:solidFill>
                <a:schemeClr val="dk1"/>
              </a:solidFill>
            </a:endParaRPr>
          </a:p>
          <a:p>
            <a:pPr indent="-296068" lvl="0" marL="457200" rtl="0" algn="just">
              <a:lnSpc>
                <a:spcPct val="95000"/>
              </a:lnSpc>
              <a:spcBef>
                <a:spcPts val="0"/>
              </a:spcBef>
              <a:spcAft>
                <a:spcPts val="0"/>
              </a:spcAft>
              <a:buClr>
                <a:schemeClr val="dk1"/>
              </a:buClr>
              <a:buSzPct val="100000"/>
              <a:buChar char="●"/>
            </a:pPr>
            <a:r>
              <a:rPr lang="en" sz="1700">
                <a:solidFill>
                  <a:schemeClr val="dk1"/>
                </a:solidFill>
              </a:rPr>
              <a:t>2005 - Tiskele River near Elodis catches fire, tone of POK shifts dramatically.</a:t>
            </a:r>
            <a:endParaRPr sz="1700">
              <a:solidFill>
                <a:schemeClr val="dk1"/>
              </a:solidFill>
            </a:endParaRPr>
          </a:p>
          <a:p>
            <a:pPr indent="0" lvl="0" marL="457200" rtl="0" algn="just">
              <a:lnSpc>
                <a:spcPct val="95000"/>
              </a:lnSpc>
              <a:spcBef>
                <a:spcPts val="0"/>
              </a:spcBef>
              <a:spcAft>
                <a:spcPts val="0"/>
              </a:spcAft>
              <a:buNone/>
            </a:pPr>
            <a:r>
              <a:t/>
            </a:r>
            <a:endParaRPr sz="1700">
              <a:solidFill>
                <a:schemeClr val="dk1"/>
              </a:solidFill>
            </a:endParaRPr>
          </a:p>
          <a:p>
            <a:pPr indent="-296068" lvl="0" marL="457200" rtl="0" algn="just">
              <a:lnSpc>
                <a:spcPct val="95000"/>
              </a:lnSpc>
              <a:spcBef>
                <a:spcPts val="0"/>
              </a:spcBef>
              <a:spcAft>
                <a:spcPts val="0"/>
              </a:spcAft>
              <a:buClr>
                <a:schemeClr val="dk1"/>
              </a:buClr>
              <a:buSzPct val="100000"/>
              <a:buChar char="●"/>
            </a:pPr>
            <a:r>
              <a:rPr lang="en" sz="1700">
                <a:solidFill>
                  <a:schemeClr val="dk1"/>
                </a:solidFill>
              </a:rPr>
              <a:t>March 12, 2009 - Elian Karel arrested on charges of tax evasion following protest.</a:t>
            </a:r>
            <a:endParaRPr sz="1700">
              <a:solidFill>
                <a:schemeClr val="dk1"/>
              </a:solidFill>
            </a:endParaRPr>
          </a:p>
          <a:p>
            <a:pPr indent="0" lvl="0" marL="457200" rtl="0" algn="just">
              <a:lnSpc>
                <a:spcPct val="95000"/>
              </a:lnSpc>
              <a:spcBef>
                <a:spcPts val="0"/>
              </a:spcBef>
              <a:spcAft>
                <a:spcPts val="0"/>
              </a:spcAft>
              <a:buNone/>
            </a:pPr>
            <a:r>
              <a:t/>
            </a:r>
            <a:endParaRPr sz="1700">
              <a:solidFill>
                <a:schemeClr val="dk1"/>
              </a:solidFill>
            </a:endParaRPr>
          </a:p>
          <a:p>
            <a:pPr indent="-296068" lvl="0" marL="457200" rtl="0" algn="just">
              <a:lnSpc>
                <a:spcPct val="95000"/>
              </a:lnSpc>
              <a:spcBef>
                <a:spcPts val="0"/>
              </a:spcBef>
              <a:spcAft>
                <a:spcPts val="0"/>
              </a:spcAft>
              <a:buClr>
                <a:schemeClr val="dk1"/>
              </a:buClr>
              <a:buSzPct val="100000"/>
              <a:buChar char="●"/>
            </a:pPr>
            <a:r>
              <a:rPr lang="en" sz="1700">
                <a:solidFill>
                  <a:schemeClr val="dk1"/>
                </a:solidFill>
              </a:rPr>
              <a:t>June 19, 2009 - Elian Karel dies in prison under mysterious circumstances. Silvia Marek replaces Karel as leader of POK.</a:t>
            </a:r>
            <a:endParaRPr sz="1700">
              <a:solidFill>
                <a:schemeClr val="dk1"/>
              </a:solidFill>
            </a:endParaRPr>
          </a:p>
          <a:p>
            <a:pPr indent="0" lvl="0" marL="457200" rtl="0" algn="just">
              <a:lnSpc>
                <a:spcPct val="95000"/>
              </a:lnSpc>
              <a:spcBef>
                <a:spcPts val="0"/>
              </a:spcBef>
              <a:spcAft>
                <a:spcPts val="0"/>
              </a:spcAft>
              <a:buNone/>
            </a:pPr>
            <a:r>
              <a:t/>
            </a:r>
            <a:endParaRPr sz="1700">
              <a:solidFill>
                <a:schemeClr val="dk1"/>
              </a:solidFill>
            </a:endParaRPr>
          </a:p>
          <a:p>
            <a:pPr indent="-296068" lvl="0" marL="457200" rtl="0" algn="just">
              <a:lnSpc>
                <a:spcPct val="95000"/>
              </a:lnSpc>
              <a:spcBef>
                <a:spcPts val="0"/>
              </a:spcBef>
              <a:spcAft>
                <a:spcPts val="0"/>
              </a:spcAft>
              <a:buClr>
                <a:schemeClr val="dk1"/>
              </a:buClr>
              <a:buSzPct val="100000"/>
              <a:buChar char="●"/>
            </a:pPr>
            <a:r>
              <a:rPr lang="en" sz="1700">
                <a:solidFill>
                  <a:schemeClr val="dk1"/>
                </a:solidFill>
              </a:rPr>
              <a:t>2009 - 2011 - POK protests become increasingly violent. POK described as a “public threat” by Kronos govt.</a:t>
            </a:r>
            <a:endParaRPr sz="1700">
              <a:solidFill>
                <a:schemeClr val="dk1"/>
              </a:solidFill>
            </a:endParaRPr>
          </a:p>
          <a:p>
            <a:pPr indent="0" lvl="0" marL="457200" rtl="0" algn="just">
              <a:lnSpc>
                <a:spcPct val="95000"/>
              </a:lnSpc>
              <a:spcBef>
                <a:spcPts val="0"/>
              </a:spcBef>
              <a:spcAft>
                <a:spcPts val="0"/>
              </a:spcAft>
              <a:buNone/>
            </a:pPr>
            <a:r>
              <a:t/>
            </a:r>
            <a:endParaRPr sz="1700">
              <a:solidFill>
                <a:schemeClr val="dk1"/>
              </a:solidFill>
            </a:endParaRPr>
          </a:p>
          <a:p>
            <a:pPr indent="-296068" lvl="0" marL="457200" rtl="0" algn="just">
              <a:lnSpc>
                <a:spcPct val="95000"/>
              </a:lnSpc>
              <a:spcBef>
                <a:spcPts val="0"/>
              </a:spcBef>
              <a:spcAft>
                <a:spcPts val="0"/>
              </a:spcAft>
              <a:buClr>
                <a:schemeClr val="dk1"/>
              </a:buClr>
              <a:buSzPct val="100000"/>
              <a:buChar char="●"/>
            </a:pPr>
            <a:r>
              <a:rPr lang="en" sz="1700">
                <a:solidFill>
                  <a:schemeClr val="dk1"/>
                </a:solidFill>
              </a:rPr>
              <a:t>June 30, 2011 - President Kapelou declares the POK to be a terrorist group.</a:t>
            </a:r>
            <a:endParaRPr sz="1700">
              <a:solidFill>
                <a:schemeClr val="dk1"/>
              </a:solidFill>
            </a:endParaRPr>
          </a:p>
          <a:p>
            <a:pPr indent="0" lvl="0" marL="457200" rtl="0" algn="just">
              <a:lnSpc>
                <a:spcPct val="95000"/>
              </a:lnSpc>
              <a:spcBef>
                <a:spcPts val="0"/>
              </a:spcBef>
              <a:spcAft>
                <a:spcPts val="0"/>
              </a:spcAft>
              <a:buNone/>
            </a:pPr>
            <a:r>
              <a:t/>
            </a:r>
            <a:endParaRPr sz="1700">
              <a:solidFill>
                <a:schemeClr val="dk1"/>
              </a:solidFill>
            </a:endParaRPr>
          </a:p>
          <a:p>
            <a:pPr indent="-296068" lvl="0" marL="457200" rtl="0" algn="just">
              <a:lnSpc>
                <a:spcPct val="95000"/>
              </a:lnSpc>
              <a:spcBef>
                <a:spcPts val="0"/>
              </a:spcBef>
              <a:spcAft>
                <a:spcPts val="0"/>
              </a:spcAft>
              <a:buClr>
                <a:schemeClr val="dk1"/>
              </a:buClr>
              <a:buSzPct val="100000"/>
              <a:buChar char="●"/>
            </a:pPr>
            <a:r>
              <a:rPr lang="en" sz="1700">
                <a:solidFill>
                  <a:schemeClr val="dk1"/>
                </a:solidFill>
              </a:rPr>
              <a:t>2013 - POK demonstrators set fire to Kronos government buildings in November. Two police patrol officers assaulted in December.</a:t>
            </a:r>
            <a:endParaRPr sz="1700">
              <a:solidFill>
                <a:schemeClr val="dk1"/>
              </a:solidFill>
            </a:endParaRPr>
          </a:p>
        </p:txBody>
      </p:sp>
      <p:sp>
        <p:nvSpPr>
          <p:cNvPr id="195" name="Google Shape;19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30"/>
          <p:cNvSpPr txBox="1"/>
          <p:nvPr/>
        </p:nvSpPr>
        <p:spPr>
          <a:xfrm>
            <a:off x="311700" y="974400"/>
            <a:ext cx="8386200" cy="3894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0"/>
              </a:spcAft>
              <a:buNone/>
            </a:pPr>
            <a:r>
              <a:rPr i="1" lang="en">
                <a:solidFill>
                  <a:schemeClr val="dk1"/>
                </a:solidFill>
              </a:rPr>
              <a:t>Provide a clear analysis of the structure of the Protectors of Kronos network, with supporting evidence.</a:t>
            </a: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Research Question 1</a:t>
            </a:r>
            <a:endParaRPr/>
          </a:p>
        </p:txBody>
      </p:sp>
      <p:sp>
        <p:nvSpPr>
          <p:cNvPr id="202" name="Google Shape;20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en" sz="1500">
                <a:solidFill>
                  <a:srgbClr val="000000"/>
                </a:solidFill>
              </a:rPr>
              <a:t>Who are the leaders?</a:t>
            </a:r>
            <a:endParaRPr b="1" sz="1500">
              <a:solidFill>
                <a:srgbClr val="000000"/>
              </a:solidFill>
            </a:endParaRPr>
          </a:p>
          <a:p>
            <a:pPr indent="0" lvl="0" marL="457200" rtl="0" algn="just">
              <a:lnSpc>
                <a:spcPct val="95000"/>
              </a:lnSpc>
              <a:spcBef>
                <a:spcPts val="0"/>
              </a:spcBef>
              <a:spcAft>
                <a:spcPts val="0"/>
              </a:spcAft>
              <a:buNone/>
            </a:pPr>
            <a:r>
              <a:t/>
            </a:r>
            <a:endParaRPr sz="1500">
              <a:solidFill>
                <a:schemeClr val="dk1"/>
              </a:solidFill>
            </a:endParaRPr>
          </a:p>
          <a:p>
            <a:pPr indent="0" lvl="0" marL="457200" rtl="0" algn="just">
              <a:lnSpc>
                <a:spcPct val="95000"/>
              </a:lnSpc>
              <a:spcBef>
                <a:spcPts val="0"/>
              </a:spcBef>
              <a:spcAft>
                <a:spcPts val="0"/>
              </a:spcAft>
              <a:buNone/>
            </a:pPr>
            <a:r>
              <a:rPr b="1" lang="en" sz="1500">
                <a:solidFill>
                  <a:schemeClr val="dk1"/>
                </a:solidFill>
              </a:rPr>
              <a:t>Silvia Marek </a:t>
            </a:r>
            <a:r>
              <a:rPr lang="en" sz="1500">
                <a:solidFill>
                  <a:schemeClr val="dk1"/>
                </a:solidFill>
              </a:rPr>
              <a:t>is current leader of POK.</a:t>
            </a:r>
            <a:br>
              <a:rPr lang="en" sz="1500">
                <a:solidFill>
                  <a:schemeClr val="dk1"/>
                </a:solidFill>
              </a:rPr>
            </a:br>
            <a:endParaRPr sz="1500">
              <a:solidFill>
                <a:schemeClr val="dk1"/>
              </a:solidFill>
            </a:endParaRPr>
          </a:p>
          <a:p>
            <a:pPr indent="-323850" lvl="0" marL="457200" rtl="0" algn="just">
              <a:lnSpc>
                <a:spcPct val="95000"/>
              </a:lnSpc>
              <a:spcBef>
                <a:spcPts val="0"/>
              </a:spcBef>
              <a:spcAft>
                <a:spcPts val="0"/>
              </a:spcAft>
              <a:buClr>
                <a:schemeClr val="dk1"/>
              </a:buClr>
              <a:buSzPts val="1500"/>
              <a:buChar char="●"/>
            </a:pPr>
            <a:r>
              <a:rPr lang="en" sz="1500">
                <a:solidFill>
                  <a:schemeClr val="dk1"/>
                </a:solidFill>
              </a:rPr>
              <a:t>Co-founder of Save Our Wildlands</a:t>
            </a:r>
            <a:endParaRPr sz="1500">
              <a:solidFill>
                <a:schemeClr val="dk1"/>
              </a:solidFill>
            </a:endParaRPr>
          </a:p>
          <a:p>
            <a:pPr indent="-323850" lvl="0" marL="457200" rtl="0" algn="just">
              <a:lnSpc>
                <a:spcPct val="95000"/>
              </a:lnSpc>
              <a:spcBef>
                <a:spcPts val="0"/>
              </a:spcBef>
              <a:spcAft>
                <a:spcPts val="0"/>
              </a:spcAft>
              <a:buClr>
                <a:schemeClr val="dk1"/>
              </a:buClr>
              <a:buSzPts val="1500"/>
              <a:buChar char="●"/>
            </a:pPr>
            <a:r>
              <a:rPr lang="en" sz="1500">
                <a:solidFill>
                  <a:schemeClr val="dk1"/>
                </a:solidFill>
              </a:rPr>
              <a:t>Replaced Elian Karel after his death in 2009</a:t>
            </a:r>
            <a:endParaRPr sz="1500">
              <a:solidFill>
                <a:schemeClr val="dk1"/>
              </a:solidFill>
            </a:endParaRPr>
          </a:p>
          <a:p>
            <a:pPr indent="-323850" lvl="0" marL="457200" rtl="0" algn="just">
              <a:lnSpc>
                <a:spcPct val="95000"/>
              </a:lnSpc>
              <a:spcBef>
                <a:spcPts val="0"/>
              </a:spcBef>
              <a:spcAft>
                <a:spcPts val="0"/>
              </a:spcAft>
              <a:buClr>
                <a:schemeClr val="dk1"/>
              </a:buClr>
              <a:buSzPts val="1500"/>
              <a:buChar char="●"/>
            </a:pPr>
            <a:r>
              <a:rPr lang="en" sz="1500">
                <a:solidFill>
                  <a:schemeClr val="dk1"/>
                </a:solidFill>
              </a:rPr>
              <a:t>Believes in persistent and peaceful protest</a:t>
            </a:r>
            <a:endParaRPr sz="1500">
              <a:solidFill>
                <a:schemeClr val="dk1"/>
              </a:solidFill>
            </a:endParaRPr>
          </a:p>
          <a:p>
            <a:pPr indent="-323850" lvl="0" marL="457200" rtl="0" algn="just">
              <a:lnSpc>
                <a:spcPct val="95000"/>
              </a:lnSpc>
              <a:spcBef>
                <a:spcPts val="0"/>
              </a:spcBef>
              <a:spcAft>
                <a:spcPts val="0"/>
              </a:spcAft>
              <a:buClr>
                <a:schemeClr val="dk1"/>
              </a:buClr>
              <a:buSzPts val="1500"/>
              <a:buChar char="●"/>
            </a:pPr>
            <a:r>
              <a:rPr lang="en" sz="1500">
                <a:solidFill>
                  <a:schemeClr val="dk1"/>
                </a:solidFill>
              </a:rPr>
              <a:t>Leadership has not been effective in controlling violence, criminal activities of POK</a:t>
            </a:r>
            <a:endParaRPr sz="1500"/>
          </a:p>
        </p:txBody>
      </p:sp>
      <p:sp>
        <p:nvSpPr>
          <p:cNvPr id="203" name="Google Shape;20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Proxima Nova"/>
                <a:ea typeface="Proxima Nova"/>
                <a:cs typeface="Proxima Nova"/>
                <a:sym typeface="Proxima Nova"/>
              </a:rPr>
              <a:t>‹#›</a:t>
            </a:fld>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Presentation Outline</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Problem Statement 		</a:t>
            </a:r>
            <a:endParaRPr/>
          </a:p>
          <a:p>
            <a:pPr indent="-342900" lvl="0" marL="457200" rtl="0" algn="l">
              <a:spcBef>
                <a:spcPts val="0"/>
              </a:spcBef>
              <a:spcAft>
                <a:spcPts val="0"/>
              </a:spcAft>
              <a:buSzPts val="1800"/>
              <a:buChar char="●"/>
            </a:pPr>
            <a:r>
              <a:rPr lang="en"/>
              <a:t>Background Information	</a:t>
            </a:r>
            <a:endParaRPr/>
          </a:p>
          <a:p>
            <a:pPr indent="-342900" lvl="0" marL="457200" rtl="0" algn="l">
              <a:spcBef>
                <a:spcPts val="0"/>
              </a:spcBef>
              <a:spcAft>
                <a:spcPts val="0"/>
              </a:spcAft>
              <a:buSzPts val="1800"/>
              <a:buChar char="●"/>
            </a:pPr>
            <a:r>
              <a:rPr lang="en"/>
              <a:t>Research Questions		</a:t>
            </a:r>
            <a:endParaRPr/>
          </a:p>
          <a:p>
            <a:pPr indent="-342900" lvl="0" marL="457200" rtl="0" algn="l">
              <a:spcBef>
                <a:spcPts val="0"/>
              </a:spcBef>
              <a:spcAft>
                <a:spcPts val="0"/>
              </a:spcAft>
              <a:buSzPts val="1800"/>
              <a:buChar char="●"/>
            </a:pPr>
            <a:r>
              <a:rPr lang="en"/>
              <a:t>Description of Datasets	</a:t>
            </a:r>
            <a:endParaRPr/>
          </a:p>
          <a:p>
            <a:pPr indent="-342900" lvl="0" marL="457200" rtl="0" algn="l">
              <a:spcBef>
                <a:spcPts val="0"/>
              </a:spcBef>
              <a:spcAft>
                <a:spcPts val="0"/>
              </a:spcAft>
              <a:buSzPts val="1800"/>
              <a:buChar char="●"/>
            </a:pPr>
            <a:r>
              <a:rPr lang="en"/>
              <a:t>Methodology				</a:t>
            </a:r>
            <a:endParaRPr/>
          </a:p>
          <a:p>
            <a:pPr indent="-342900" lvl="0" marL="457200" rtl="0" algn="l">
              <a:spcBef>
                <a:spcPts val="0"/>
              </a:spcBef>
              <a:spcAft>
                <a:spcPts val="0"/>
              </a:spcAft>
              <a:buSzPts val="1800"/>
              <a:buChar char="●"/>
            </a:pPr>
            <a:r>
              <a:rPr lang="en"/>
              <a:t>Results					</a:t>
            </a:r>
            <a:endParaRPr/>
          </a:p>
          <a:p>
            <a:pPr indent="-342900" lvl="0" marL="457200" rtl="0" algn="l">
              <a:spcBef>
                <a:spcPts val="0"/>
              </a:spcBef>
              <a:spcAft>
                <a:spcPts val="0"/>
              </a:spcAft>
              <a:buSzPts val="1800"/>
              <a:buChar char="●"/>
            </a:pPr>
            <a:r>
              <a:rPr lang="en"/>
              <a:t>Conclusion				</a:t>
            </a:r>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Research Question 1</a:t>
            </a:r>
            <a:endParaRPr/>
          </a:p>
        </p:txBody>
      </p:sp>
      <p:sp>
        <p:nvSpPr>
          <p:cNvPr id="209" name="Google Shape;20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en" sz="1500">
                <a:solidFill>
                  <a:srgbClr val="000000"/>
                </a:solidFill>
              </a:rPr>
              <a:t>Who is part of the extended network?</a:t>
            </a:r>
            <a:endParaRPr b="1" sz="1500">
              <a:solidFill>
                <a:srgbClr val="000000"/>
              </a:solidFill>
            </a:endParaRPr>
          </a:p>
          <a:p>
            <a:pPr indent="0" lvl="0" marL="457200" rtl="0" algn="just">
              <a:lnSpc>
                <a:spcPct val="95000"/>
              </a:lnSpc>
              <a:spcBef>
                <a:spcPts val="0"/>
              </a:spcBef>
              <a:spcAft>
                <a:spcPts val="0"/>
              </a:spcAft>
              <a:buNone/>
            </a:pPr>
            <a:r>
              <a:t/>
            </a:r>
            <a:endParaRPr sz="1500">
              <a:solidFill>
                <a:schemeClr val="dk1"/>
              </a:solidFill>
            </a:endParaRPr>
          </a:p>
          <a:p>
            <a:pPr indent="0" lvl="0" marL="0" rtl="0" algn="just">
              <a:spcBef>
                <a:spcPts val="0"/>
              </a:spcBef>
              <a:spcAft>
                <a:spcPts val="0"/>
              </a:spcAft>
              <a:buNone/>
            </a:pPr>
            <a:r>
              <a:rPr lang="en" sz="1500">
                <a:solidFill>
                  <a:schemeClr val="dk1"/>
                </a:solidFill>
              </a:rPr>
              <a:t>Part of leadership network: </a:t>
            </a:r>
            <a:endParaRPr sz="1500">
              <a:solidFill>
                <a:schemeClr val="dk1"/>
              </a:solidFill>
            </a:endParaRPr>
          </a:p>
          <a:p>
            <a:pPr indent="-304800" lvl="0" marL="457200" rtl="0" algn="just">
              <a:spcBef>
                <a:spcPts val="0"/>
              </a:spcBef>
              <a:spcAft>
                <a:spcPts val="0"/>
              </a:spcAft>
              <a:buClr>
                <a:schemeClr val="dk1"/>
              </a:buClr>
              <a:buSzPts val="1200"/>
              <a:buChar char="●"/>
            </a:pPr>
            <a:r>
              <a:rPr b="1" lang="en" sz="1200">
                <a:solidFill>
                  <a:schemeClr val="dk1"/>
                </a:solidFill>
              </a:rPr>
              <a:t>Lucio Jakab</a:t>
            </a:r>
            <a:r>
              <a:rPr lang="en" sz="1200">
                <a:solidFill>
                  <a:schemeClr val="dk1"/>
                </a:solidFill>
              </a:rPr>
              <a:t> – also a member and co-founder of Save Our Wildlands, activist who believes habitat of wildlife unique to Kronos is imperiled by drilling, logging, pollution, media communications professional, responsible for many handbills, signs, banners, and slogans used by POK.</a:t>
            </a:r>
            <a:endParaRPr sz="1200">
              <a:solidFill>
                <a:schemeClr val="dk1"/>
              </a:solidFill>
            </a:endParaRPr>
          </a:p>
          <a:p>
            <a:pPr indent="-304800" lvl="0" marL="457200" rtl="0" algn="just">
              <a:spcBef>
                <a:spcPts val="0"/>
              </a:spcBef>
              <a:spcAft>
                <a:spcPts val="0"/>
              </a:spcAft>
              <a:buClr>
                <a:schemeClr val="dk1"/>
              </a:buClr>
              <a:buSzPts val="1200"/>
              <a:buChar char="●"/>
            </a:pPr>
            <a:r>
              <a:rPr b="1" lang="en" sz="1200">
                <a:solidFill>
                  <a:schemeClr val="dk1"/>
                </a:solidFill>
              </a:rPr>
              <a:t>Mandor Vann</a:t>
            </a:r>
            <a:r>
              <a:rPr lang="en" sz="1200">
                <a:solidFill>
                  <a:schemeClr val="dk1"/>
                </a:solidFill>
              </a:rPr>
              <a:t> – ex Kronos military service since 2004 and uncle to Isia and Juliana Vann. POK's top political strategist.</a:t>
            </a:r>
            <a:endParaRPr sz="1200">
              <a:solidFill>
                <a:schemeClr val="dk1"/>
              </a:solidFill>
            </a:endParaRPr>
          </a:p>
          <a:p>
            <a:pPr indent="-304800" lvl="0" marL="457200" rtl="0" algn="just">
              <a:spcBef>
                <a:spcPts val="0"/>
              </a:spcBef>
              <a:spcAft>
                <a:spcPts val="0"/>
              </a:spcAft>
              <a:buClr>
                <a:schemeClr val="dk1"/>
              </a:buClr>
              <a:buSzPts val="1200"/>
              <a:buChar char="●"/>
            </a:pPr>
            <a:r>
              <a:rPr b="1" lang="en" sz="1200">
                <a:solidFill>
                  <a:schemeClr val="dk1"/>
                </a:solidFill>
              </a:rPr>
              <a:t>Isia Vann</a:t>
            </a:r>
            <a:r>
              <a:rPr lang="en" sz="1200">
                <a:solidFill>
                  <a:schemeClr val="dk1"/>
                </a:solidFill>
              </a:rPr>
              <a:t> – the older brother of Julianna Vann, one of several POK members who advocate for a more forceful approach to gaining attention. He has been arrested several times for civil disobedience, trespassing during POK rallies. Also a member of the GAStech corporation, as a security guard (GAStech employee records CSV).</a:t>
            </a:r>
            <a:endParaRPr sz="1200">
              <a:solidFill>
                <a:schemeClr val="dk1"/>
              </a:solidFill>
            </a:endParaRPr>
          </a:p>
          <a:p>
            <a:pPr indent="-304800" lvl="0" marL="457200" rtl="0" algn="just">
              <a:spcBef>
                <a:spcPts val="0"/>
              </a:spcBef>
              <a:spcAft>
                <a:spcPts val="0"/>
              </a:spcAft>
              <a:buClr>
                <a:schemeClr val="dk1"/>
              </a:buClr>
              <a:buSzPts val="1200"/>
              <a:buChar char="●"/>
            </a:pPr>
            <a:r>
              <a:rPr b="1" lang="en" sz="1200">
                <a:solidFill>
                  <a:schemeClr val="dk1"/>
                </a:solidFill>
              </a:rPr>
              <a:t>Lorenzo Di Stefano</a:t>
            </a:r>
            <a:r>
              <a:rPr lang="en" sz="1200">
                <a:solidFill>
                  <a:schemeClr val="dk1"/>
                </a:solidFill>
              </a:rPr>
              <a:t> – professor of environmental science at University of Abila, author of several scientific articles on environmental contamination associated with Hyper Acidic Substrate Removal (HASR)</a:t>
            </a:r>
            <a:endParaRPr sz="1600">
              <a:solidFill>
                <a:schemeClr val="dk1"/>
              </a:solidFill>
            </a:endParaRPr>
          </a:p>
          <a:p>
            <a:pPr indent="0" lvl="0" marL="457200" rtl="0" algn="just">
              <a:spcBef>
                <a:spcPts val="0"/>
              </a:spcBef>
              <a:spcAft>
                <a:spcPts val="0"/>
              </a:spcAft>
              <a:buNone/>
            </a:pPr>
            <a:r>
              <a:t/>
            </a:r>
            <a:endParaRPr sz="1500">
              <a:solidFill>
                <a:schemeClr val="dk1"/>
              </a:solidFill>
            </a:endParaRPr>
          </a:p>
          <a:p>
            <a:pPr indent="0" lvl="0" marL="0" rtl="0" algn="just">
              <a:spcBef>
                <a:spcPts val="0"/>
              </a:spcBef>
              <a:spcAft>
                <a:spcPts val="0"/>
              </a:spcAft>
              <a:buNone/>
            </a:pPr>
            <a:r>
              <a:rPr lang="en" sz="1500">
                <a:solidFill>
                  <a:schemeClr val="dk1"/>
                </a:solidFill>
              </a:rPr>
              <a:t>Others: </a:t>
            </a:r>
            <a:endParaRPr sz="1500">
              <a:solidFill>
                <a:schemeClr val="dk1"/>
              </a:solidFill>
            </a:endParaRPr>
          </a:p>
          <a:p>
            <a:pPr indent="-304800" lvl="0" marL="457200" rtl="0" algn="just">
              <a:spcBef>
                <a:spcPts val="0"/>
              </a:spcBef>
              <a:spcAft>
                <a:spcPts val="0"/>
              </a:spcAft>
              <a:buClr>
                <a:schemeClr val="dk1"/>
              </a:buClr>
              <a:buSzPts val="1200"/>
              <a:buChar char="●"/>
            </a:pPr>
            <a:r>
              <a:rPr b="1" lang="en" sz="1200">
                <a:solidFill>
                  <a:schemeClr val="dk1"/>
                </a:solidFill>
              </a:rPr>
              <a:t>Mest</a:t>
            </a:r>
            <a:r>
              <a:rPr b="1" lang="en" sz="1200">
                <a:solidFill>
                  <a:schemeClr val="dk1"/>
                </a:solidFill>
              </a:rPr>
              <a:t>a</a:t>
            </a:r>
            <a:r>
              <a:rPr b="1" lang="en" sz="1200">
                <a:solidFill>
                  <a:schemeClr val="dk1"/>
                </a:solidFill>
              </a:rPr>
              <a:t>c</a:t>
            </a:r>
            <a:r>
              <a:rPr b="1" lang="en" sz="1200">
                <a:solidFill>
                  <a:schemeClr val="dk1"/>
                </a:solidFill>
              </a:rPr>
              <a:t>h</a:t>
            </a:r>
            <a:r>
              <a:rPr b="1" lang="en" sz="1200">
                <a:solidFill>
                  <a:schemeClr val="dk1"/>
                </a:solidFill>
              </a:rPr>
              <a:t>e Vardshvna</a:t>
            </a:r>
            <a:r>
              <a:rPr lang="en" sz="1200">
                <a:solidFill>
                  <a:schemeClr val="dk1"/>
                </a:solidFill>
              </a:rPr>
              <a:t> (demonstrator involved in several protests)</a:t>
            </a:r>
            <a:endParaRPr sz="1200"/>
          </a:p>
        </p:txBody>
      </p:sp>
      <p:sp>
        <p:nvSpPr>
          <p:cNvPr id="210" name="Google Shape;210;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Proxima Nova"/>
                <a:ea typeface="Proxima Nova"/>
                <a:cs typeface="Proxima Nova"/>
                <a:sym typeface="Proxima Nova"/>
              </a:rPr>
              <a:t>‹#›</a:t>
            </a:fld>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Research Question 1 Cont.</a:t>
            </a:r>
            <a:endParaRPr/>
          </a:p>
        </p:txBody>
      </p:sp>
      <p:sp>
        <p:nvSpPr>
          <p:cNvPr id="216" name="Google Shape;21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None/>
            </a:pPr>
            <a:r>
              <a:rPr b="1" lang="en" sz="1700">
                <a:solidFill>
                  <a:srgbClr val="000000"/>
                </a:solidFill>
              </a:rPr>
              <a:t>Where are the potential connections between the POK and GAStech?</a:t>
            </a:r>
            <a:endParaRPr b="1" sz="1700">
              <a:solidFill>
                <a:srgbClr val="000000"/>
              </a:solidFill>
            </a:endParaRPr>
          </a:p>
          <a:p>
            <a:pPr indent="0" lvl="0" marL="457200" rtl="0" algn="just">
              <a:lnSpc>
                <a:spcPct val="95000"/>
              </a:lnSpc>
              <a:spcBef>
                <a:spcPts val="0"/>
              </a:spcBef>
              <a:spcAft>
                <a:spcPts val="0"/>
              </a:spcAft>
              <a:buNone/>
            </a:pPr>
            <a:r>
              <a:t/>
            </a:r>
            <a:endParaRPr sz="1700">
              <a:solidFill>
                <a:schemeClr val="dk1"/>
              </a:solidFill>
            </a:endParaRPr>
          </a:p>
          <a:p>
            <a:pPr indent="0" lvl="0" marL="0" rtl="0" algn="just">
              <a:spcBef>
                <a:spcPts val="0"/>
              </a:spcBef>
              <a:spcAft>
                <a:spcPts val="0"/>
              </a:spcAft>
              <a:buClr>
                <a:schemeClr val="dk1"/>
              </a:buClr>
              <a:buSzPts val="1100"/>
              <a:buFont typeface="Arial"/>
              <a:buNone/>
            </a:pPr>
            <a:r>
              <a:rPr b="1" lang="en" sz="1500">
                <a:solidFill>
                  <a:schemeClr val="dk1"/>
                </a:solidFill>
              </a:rPr>
              <a:t>Isia Vann</a:t>
            </a:r>
            <a:r>
              <a:rPr lang="en" sz="1500">
                <a:solidFill>
                  <a:schemeClr val="dk1"/>
                </a:solidFill>
              </a:rPr>
              <a:t> is a member of the GAStech corporation working as a perimeter control security guard, as listed in the GAStech employee records CSV.</a:t>
            </a:r>
            <a:endParaRPr sz="2100">
              <a:solidFill>
                <a:schemeClr val="dk1"/>
              </a:solidFill>
            </a:endParaRPr>
          </a:p>
        </p:txBody>
      </p:sp>
      <p:sp>
        <p:nvSpPr>
          <p:cNvPr id="217" name="Google Shape;21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Proxima Nova"/>
                <a:ea typeface="Proxima Nova"/>
                <a:cs typeface="Proxima Nova"/>
                <a:sym typeface="Proxima Nova"/>
              </a:rPr>
              <a:t>‹#›</a:t>
            </a:fld>
            <a:endParaRPr>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Results, Research Question 2: Timeline of Events of January 20-21, 2014</a:t>
            </a:r>
            <a:endParaRPr sz="1920"/>
          </a:p>
          <a:p>
            <a:pPr indent="0" lvl="0" marL="0" rtl="0" algn="l">
              <a:spcBef>
                <a:spcPts val="0"/>
              </a:spcBef>
              <a:spcAft>
                <a:spcPts val="0"/>
              </a:spcAft>
              <a:buSzPts val="990"/>
              <a:buNone/>
            </a:pPr>
            <a:r>
              <a:t/>
            </a:r>
            <a:endParaRPr sz="1920"/>
          </a:p>
        </p:txBody>
      </p:sp>
      <p:sp>
        <p:nvSpPr>
          <p:cNvPr id="223" name="Google Shape;22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400">
                <a:solidFill>
                  <a:srgbClr val="000000"/>
                </a:solidFill>
              </a:rPr>
              <a:t>January 20, 2014</a:t>
            </a:r>
            <a:endParaRPr b="1" sz="1400">
              <a:solidFill>
                <a:srgbClr val="000000"/>
              </a:solidFill>
            </a:endParaRPr>
          </a:p>
          <a:p>
            <a:pPr indent="0" lvl="0" marL="0" rtl="0" algn="l">
              <a:lnSpc>
                <a:spcPct val="95000"/>
              </a:lnSpc>
              <a:spcBef>
                <a:spcPts val="0"/>
              </a:spcBef>
              <a:spcAft>
                <a:spcPts val="0"/>
              </a:spcAft>
              <a:buNone/>
            </a:pPr>
            <a:r>
              <a:t/>
            </a:r>
            <a:endParaRPr b="1" sz="1400">
              <a:solidFill>
                <a:schemeClr val="dk1"/>
              </a:solidFill>
            </a:endParaRPr>
          </a:p>
          <a:p>
            <a:pPr indent="-317500" lvl="0" marL="457200" rtl="0" algn="l">
              <a:lnSpc>
                <a:spcPct val="95000"/>
              </a:lnSpc>
              <a:spcBef>
                <a:spcPts val="0"/>
              </a:spcBef>
              <a:spcAft>
                <a:spcPts val="0"/>
              </a:spcAft>
              <a:buClr>
                <a:schemeClr val="dk1"/>
              </a:buClr>
              <a:buSzPts val="1400"/>
              <a:buChar char="●"/>
            </a:pPr>
            <a:r>
              <a:rPr lang="en" sz="1400">
                <a:solidFill>
                  <a:schemeClr val="dk1"/>
                </a:solidFill>
              </a:rPr>
              <a:t>C-Suite members Sten Sanjorge, Jr., Ingrid Barranco, Ada Campo-Corrente, Orhan Strum, and Willem Vasco-Pais met at the GAStech office for a corporate meeting (Article 240, Article 481)</a:t>
            </a:r>
            <a:endParaRPr sz="1400">
              <a:solidFill>
                <a:schemeClr val="dk1"/>
              </a:solidFill>
            </a:endParaRPr>
          </a:p>
          <a:p>
            <a:pPr indent="0" lvl="0" marL="457200" rtl="0" algn="l">
              <a:lnSpc>
                <a:spcPct val="95000"/>
              </a:lnSpc>
              <a:spcBef>
                <a:spcPts val="0"/>
              </a:spcBef>
              <a:spcAft>
                <a:spcPts val="0"/>
              </a:spcAft>
              <a:buNone/>
            </a:pPr>
            <a:r>
              <a:t/>
            </a:r>
            <a:endParaRPr sz="1400">
              <a:solidFill>
                <a:schemeClr val="dk1"/>
              </a:solidFill>
            </a:endParaRPr>
          </a:p>
          <a:p>
            <a:pPr indent="-317500" lvl="0" marL="457200" rtl="0" algn="l">
              <a:lnSpc>
                <a:spcPct val="95000"/>
              </a:lnSpc>
              <a:spcBef>
                <a:spcPts val="0"/>
              </a:spcBef>
              <a:spcAft>
                <a:spcPts val="0"/>
              </a:spcAft>
              <a:buClr>
                <a:schemeClr val="dk1"/>
              </a:buClr>
              <a:buSzPts val="1400"/>
              <a:buChar char="●"/>
            </a:pPr>
            <a:r>
              <a:rPr lang="en" sz="1400">
                <a:solidFill>
                  <a:schemeClr val="dk1"/>
                </a:solidFill>
              </a:rPr>
              <a:t>Departed to meet with Kronos government officials for reception around 10:00 am. </a:t>
            </a:r>
            <a:endParaRPr sz="1400">
              <a:solidFill>
                <a:schemeClr val="dk1"/>
              </a:solidFill>
            </a:endParaRPr>
          </a:p>
          <a:p>
            <a:pPr indent="0" lvl="0" marL="457200" rtl="0" algn="l">
              <a:lnSpc>
                <a:spcPct val="95000"/>
              </a:lnSpc>
              <a:spcBef>
                <a:spcPts val="0"/>
              </a:spcBef>
              <a:spcAft>
                <a:spcPts val="0"/>
              </a:spcAft>
              <a:buNone/>
            </a:pPr>
            <a:r>
              <a:t/>
            </a:r>
            <a:endParaRPr sz="1400">
              <a:solidFill>
                <a:schemeClr val="dk1"/>
              </a:solidFill>
            </a:endParaRPr>
          </a:p>
          <a:p>
            <a:pPr indent="-317500" lvl="0" marL="457200" rtl="0" algn="l">
              <a:lnSpc>
                <a:spcPct val="95000"/>
              </a:lnSpc>
              <a:spcBef>
                <a:spcPts val="0"/>
              </a:spcBef>
              <a:spcAft>
                <a:spcPts val="0"/>
              </a:spcAft>
              <a:buClr>
                <a:schemeClr val="dk1"/>
              </a:buClr>
              <a:buSzPts val="1400"/>
              <a:buChar char="●"/>
            </a:pPr>
            <a:r>
              <a:rPr lang="en" sz="1400">
                <a:solidFill>
                  <a:schemeClr val="dk1"/>
                </a:solidFill>
              </a:rPr>
              <a:t>A fire alarm sounded around same time in the GAStech headquarters (Article 107). </a:t>
            </a:r>
            <a:br>
              <a:rPr lang="en" sz="1400">
                <a:solidFill>
                  <a:schemeClr val="dk1"/>
                </a:solidFill>
              </a:rPr>
            </a:br>
            <a:r>
              <a:rPr lang="en" sz="1400">
                <a:solidFill>
                  <a:schemeClr val="dk1"/>
                </a:solidFill>
              </a:rPr>
              <a:t>It is not clear whether a fire actually went off (Article 142). </a:t>
            </a:r>
            <a:endParaRPr sz="1400">
              <a:solidFill>
                <a:schemeClr val="dk1"/>
              </a:solidFill>
            </a:endParaRPr>
          </a:p>
          <a:p>
            <a:pPr indent="0" lvl="0" marL="457200" rtl="0" algn="l">
              <a:lnSpc>
                <a:spcPct val="95000"/>
              </a:lnSpc>
              <a:spcBef>
                <a:spcPts val="0"/>
              </a:spcBef>
              <a:spcAft>
                <a:spcPts val="0"/>
              </a:spcAft>
              <a:buNone/>
            </a:pPr>
            <a:r>
              <a:t/>
            </a:r>
            <a:endParaRPr sz="1400">
              <a:solidFill>
                <a:schemeClr val="dk1"/>
              </a:solidFill>
            </a:endParaRPr>
          </a:p>
          <a:p>
            <a:pPr indent="-317500" lvl="0" marL="457200" rtl="0" algn="l">
              <a:lnSpc>
                <a:spcPct val="95000"/>
              </a:lnSpc>
              <a:spcBef>
                <a:spcPts val="0"/>
              </a:spcBef>
              <a:spcAft>
                <a:spcPts val="0"/>
              </a:spcAft>
              <a:buClr>
                <a:schemeClr val="dk1"/>
              </a:buClr>
              <a:buSzPts val="1400"/>
              <a:buChar char="●"/>
            </a:pPr>
            <a:r>
              <a:rPr lang="en" sz="1400">
                <a:solidFill>
                  <a:schemeClr val="dk1"/>
                </a:solidFill>
              </a:rPr>
              <a:t>Kidnapping took place as GAStech employees in transit between the GAStech headquarters and the Kronos government capitol building (Article 481, Article 107). </a:t>
            </a:r>
            <a:endParaRPr sz="1400">
              <a:solidFill>
                <a:schemeClr val="dk1"/>
              </a:solidFill>
            </a:endParaRPr>
          </a:p>
          <a:p>
            <a:pPr indent="0" lvl="0" marL="457200" rtl="0" algn="l">
              <a:lnSpc>
                <a:spcPct val="95000"/>
              </a:lnSpc>
              <a:spcBef>
                <a:spcPts val="0"/>
              </a:spcBef>
              <a:spcAft>
                <a:spcPts val="0"/>
              </a:spcAft>
              <a:buNone/>
            </a:pPr>
            <a:r>
              <a:t/>
            </a:r>
            <a:endParaRPr sz="1400">
              <a:solidFill>
                <a:schemeClr val="dk1"/>
              </a:solidFill>
            </a:endParaRPr>
          </a:p>
          <a:p>
            <a:pPr indent="-317500" lvl="0" marL="457200" rtl="0" algn="l">
              <a:lnSpc>
                <a:spcPct val="95000"/>
              </a:lnSpc>
              <a:spcBef>
                <a:spcPts val="0"/>
              </a:spcBef>
              <a:spcAft>
                <a:spcPts val="0"/>
              </a:spcAft>
              <a:buClr>
                <a:schemeClr val="dk1"/>
              </a:buClr>
              <a:buSzPts val="1400"/>
              <a:buChar char="●"/>
            </a:pPr>
            <a:r>
              <a:rPr lang="en" sz="1400">
                <a:solidFill>
                  <a:schemeClr val="dk1"/>
                </a:solidFill>
              </a:rPr>
              <a:t>Edvard Vann, a GAStech employee from Security group, was questioned for six hours by authorities after the incident, because of his shared family name with several known POK members (Article 29).</a:t>
            </a:r>
            <a:endParaRPr b="1" sz="2100">
              <a:solidFill>
                <a:schemeClr val="dk1"/>
              </a:solidFill>
            </a:endParaRPr>
          </a:p>
        </p:txBody>
      </p:sp>
      <p:sp>
        <p:nvSpPr>
          <p:cNvPr id="224" name="Google Shape;22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Proxima Nova"/>
                <a:ea typeface="Proxima Nova"/>
                <a:cs typeface="Proxima Nova"/>
                <a:sym typeface="Proxima Nova"/>
              </a:rPr>
              <a:t>‹#›</a:t>
            </a:fld>
            <a:endParaRPr>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Results, Research Question 2: Timeline of Events of January 20-21, 2014</a:t>
            </a:r>
            <a:endParaRPr sz="1920"/>
          </a:p>
          <a:p>
            <a:pPr indent="0" lvl="0" marL="0" rtl="0" algn="l">
              <a:spcBef>
                <a:spcPts val="0"/>
              </a:spcBef>
              <a:spcAft>
                <a:spcPts val="0"/>
              </a:spcAft>
              <a:buSzPts val="990"/>
              <a:buNone/>
            </a:pPr>
            <a:r>
              <a:t/>
            </a:r>
            <a:endParaRPr sz="1920"/>
          </a:p>
        </p:txBody>
      </p:sp>
      <p:sp>
        <p:nvSpPr>
          <p:cNvPr id="230" name="Google Shape;23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400">
                <a:solidFill>
                  <a:srgbClr val="000000"/>
                </a:solidFill>
              </a:rPr>
              <a:t>January 21, 2014</a:t>
            </a:r>
            <a:endParaRPr b="1" sz="1400">
              <a:solidFill>
                <a:srgbClr val="000000"/>
              </a:solidFill>
            </a:endParaRPr>
          </a:p>
          <a:p>
            <a:pPr indent="0" lvl="0" marL="0" rtl="0" algn="l">
              <a:lnSpc>
                <a:spcPct val="95000"/>
              </a:lnSpc>
              <a:spcBef>
                <a:spcPts val="0"/>
              </a:spcBef>
              <a:spcAft>
                <a:spcPts val="0"/>
              </a:spcAft>
              <a:buNone/>
            </a:pPr>
            <a:r>
              <a:t/>
            </a:r>
            <a:endParaRPr b="1" sz="1400">
              <a:solidFill>
                <a:schemeClr val="dk1"/>
              </a:solidFill>
            </a:endParaRPr>
          </a:p>
          <a:p>
            <a:pPr indent="-317500" lvl="0" marL="457200" rtl="0" algn="l">
              <a:lnSpc>
                <a:spcPct val="95000"/>
              </a:lnSpc>
              <a:spcBef>
                <a:spcPts val="0"/>
              </a:spcBef>
              <a:spcAft>
                <a:spcPts val="0"/>
              </a:spcAft>
              <a:buClr>
                <a:schemeClr val="dk1"/>
              </a:buClr>
              <a:buSzPts val="1400"/>
              <a:buChar char="●"/>
            </a:pPr>
            <a:r>
              <a:rPr lang="en" sz="1400">
                <a:solidFill>
                  <a:schemeClr val="dk1"/>
                </a:solidFill>
              </a:rPr>
              <a:t>Between ten and fourteen GAStech employees are reported missing (Article 460, Article 583). </a:t>
            </a:r>
            <a:endParaRPr sz="1400">
              <a:solidFill>
                <a:schemeClr val="dk1"/>
              </a:solidFill>
            </a:endParaRPr>
          </a:p>
          <a:p>
            <a:pPr indent="0" lvl="0" marL="457200" rtl="0" algn="l">
              <a:lnSpc>
                <a:spcPct val="95000"/>
              </a:lnSpc>
              <a:spcBef>
                <a:spcPts val="0"/>
              </a:spcBef>
              <a:spcAft>
                <a:spcPts val="0"/>
              </a:spcAft>
              <a:buNone/>
            </a:pPr>
            <a:r>
              <a:t/>
            </a:r>
            <a:endParaRPr sz="1400">
              <a:solidFill>
                <a:schemeClr val="dk1"/>
              </a:solidFill>
            </a:endParaRPr>
          </a:p>
          <a:p>
            <a:pPr indent="-317500" lvl="0" marL="457200" rtl="0" algn="l">
              <a:lnSpc>
                <a:spcPct val="95000"/>
              </a:lnSpc>
              <a:spcBef>
                <a:spcPts val="0"/>
              </a:spcBef>
              <a:spcAft>
                <a:spcPts val="0"/>
              </a:spcAft>
              <a:buClr>
                <a:schemeClr val="dk1"/>
              </a:buClr>
              <a:buSzPts val="1400"/>
              <a:buChar char="●"/>
            </a:pPr>
            <a:r>
              <a:rPr lang="en" sz="1400">
                <a:solidFill>
                  <a:schemeClr val="dk1"/>
                </a:solidFill>
              </a:rPr>
              <a:t>POK claims responsibility for the kidnapping of the missing GAStech employees</a:t>
            </a:r>
            <a:endParaRPr sz="1400">
              <a:solidFill>
                <a:schemeClr val="dk1"/>
              </a:solidFill>
            </a:endParaRPr>
          </a:p>
          <a:p>
            <a:pPr indent="0" lvl="0" marL="0" rtl="0" algn="l">
              <a:lnSpc>
                <a:spcPct val="95000"/>
              </a:lnSpc>
              <a:spcBef>
                <a:spcPts val="0"/>
              </a:spcBef>
              <a:spcAft>
                <a:spcPts val="0"/>
              </a:spcAft>
              <a:buNone/>
            </a:pPr>
            <a:r>
              <a:t/>
            </a:r>
            <a:endParaRPr sz="1400">
              <a:solidFill>
                <a:schemeClr val="dk1"/>
              </a:solidFill>
            </a:endParaRPr>
          </a:p>
          <a:p>
            <a:pPr indent="-317500" lvl="0" marL="457200" rtl="0" algn="l">
              <a:lnSpc>
                <a:spcPct val="95000"/>
              </a:lnSpc>
              <a:spcBef>
                <a:spcPts val="0"/>
              </a:spcBef>
              <a:spcAft>
                <a:spcPts val="0"/>
              </a:spcAft>
              <a:buClr>
                <a:schemeClr val="dk1"/>
              </a:buClr>
              <a:buSzPts val="1400"/>
              <a:buChar char="●"/>
            </a:pPr>
            <a:r>
              <a:rPr lang="en" sz="1400">
                <a:solidFill>
                  <a:schemeClr val="dk1"/>
                </a:solidFill>
              </a:rPr>
              <a:t>POK publicly demands a ransom of 20 million dollars for the release of the president and CEO Sten Sanjorge, Jr. (Article 536). </a:t>
            </a:r>
            <a:endParaRPr sz="1400">
              <a:solidFill>
                <a:schemeClr val="dk1"/>
              </a:solidFill>
            </a:endParaRPr>
          </a:p>
          <a:p>
            <a:pPr indent="0" lvl="0" marL="0" rtl="0" algn="l">
              <a:lnSpc>
                <a:spcPct val="95000"/>
              </a:lnSpc>
              <a:spcBef>
                <a:spcPts val="0"/>
              </a:spcBef>
              <a:spcAft>
                <a:spcPts val="0"/>
              </a:spcAft>
              <a:buNone/>
            </a:pPr>
            <a:r>
              <a:t/>
            </a:r>
            <a:endParaRPr sz="1400">
              <a:solidFill>
                <a:schemeClr val="dk1"/>
              </a:solidFill>
            </a:endParaRPr>
          </a:p>
          <a:p>
            <a:pPr indent="-317500" lvl="0" marL="457200" rtl="0" algn="l">
              <a:lnSpc>
                <a:spcPct val="95000"/>
              </a:lnSpc>
              <a:spcBef>
                <a:spcPts val="0"/>
              </a:spcBef>
              <a:spcAft>
                <a:spcPts val="0"/>
              </a:spcAft>
              <a:buClr>
                <a:schemeClr val="dk1"/>
              </a:buClr>
              <a:buSzPts val="1400"/>
              <a:buChar char="●"/>
            </a:pPr>
            <a:r>
              <a:rPr lang="en" sz="1400">
                <a:solidFill>
                  <a:schemeClr val="dk1"/>
                </a:solidFill>
              </a:rPr>
              <a:t>Sanjorge Jr. was reported to have returned safely to Tethys (Article 556, Article 536).</a:t>
            </a:r>
            <a:endParaRPr b="1" sz="1400">
              <a:solidFill>
                <a:schemeClr val="dk1"/>
              </a:solidFill>
            </a:endParaRPr>
          </a:p>
        </p:txBody>
      </p:sp>
      <p:sp>
        <p:nvSpPr>
          <p:cNvPr id="231" name="Google Shape;23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Proxima Nova"/>
                <a:ea typeface="Proxima Nova"/>
                <a:cs typeface="Proxima Nova"/>
                <a:sym typeface="Proxima Nova"/>
              </a:rPr>
              <a:t>‹#›</a:t>
            </a:fld>
            <a:endParaRPr>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Results, Research Question 3: Explanations of Missing GAStech Employees</a:t>
            </a:r>
            <a:endParaRPr sz="1920"/>
          </a:p>
        </p:txBody>
      </p:sp>
      <p:sp>
        <p:nvSpPr>
          <p:cNvPr id="237" name="Google Shape;23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lnSpc>
                <a:spcPct val="105000"/>
              </a:lnSpc>
              <a:spcBef>
                <a:spcPts val="0"/>
              </a:spcBef>
              <a:spcAft>
                <a:spcPts val="0"/>
              </a:spcAft>
              <a:buSzPts val="1018"/>
              <a:buNone/>
            </a:pPr>
            <a:r>
              <a:rPr b="1" lang="en" sz="1200">
                <a:solidFill>
                  <a:srgbClr val="000000"/>
                </a:solidFill>
              </a:rPr>
              <a:t>Explanation 1: Internal Hacking/Security Hijacking by Isia Vann, Loreto Bodrogi, Hideki Cocinaro, Varja Lagos</a:t>
            </a:r>
            <a:endParaRPr b="1" sz="1200">
              <a:solidFill>
                <a:srgbClr val="000000"/>
              </a:solidFill>
            </a:endParaRPr>
          </a:p>
          <a:p>
            <a:pPr indent="0" lvl="0" marL="0" rtl="0" algn="just">
              <a:lnSpc>
                <a:spcPct val="105000"/>
              </a:lnSpc>
              <a:spcBef>
                <a:spcPts val="0"/>
              </a:spcBef>
              <a:spcAft>
                <a:spcPts val="0"/>
              </a:spcAft>
              <a:buSzPts val="1018"/>
              <a:buNone/>
            </a:pPr>
            <a:r>
              <a:t/>
            </a:r>
            <a:endParaRPr sz="1300">
              <a:solidFill>
                <a:schemeClr val="dk1"/>
              </a:solidFill>
            </a:endParaRPr>
          </a:p>
          <a:p>
            <a:pPr indent="0" lvl="0" marL="0" rtl="0" algn="just">
              <a:lnSpc>
                <a:spcPct val="105000"/>
              </a:lnSpc>
              <a:spcBef>
                <a:spcPts val="0"/>
              </a:spcBef>
              <a:spcAft>
                <a:spcPts val="0"/>
              </a:spcAft>
              <a:buSzPts val="1018"/>
              <a:buNone/>
            </a:pPr>
            <a:r>
              <a:rPr lang="en" sz="1300">
                <a:solidFill>
                  <a:schemeClr val="dk1"/>
                </a:solidFill>
              </a:rPr>
              <a:t>The email chain “Security Procedures for January 20 visit” was sent on January 9th, 2014 by Edvard Vann to Kanon Herrero, Minke Mies, Hennie Osvaldo, Inga Ferro, and Felix Resumir of the security team.</a:t>
            </a:r>
            <a:endParaRPr sz="1300">
              <a:solidFill>
                <a:schemeClr val="dk1"/>
              </a:solidFill>
            </a:endParaRPr>
          </a:p>
          <a:p>
            <a:pPr indent="0" lvl="0" marL="0" rtl="0" algn="just">
              <a:lnSpc>
                <a:spcPct val="105000"/>
              </a:lnSpc>
              <a:spcBef>
                <a:spcPts val="0"/>
              </a:spcBef>
              <a:spcAft>
                <a:spcPts val="0"/>
              </a:spcAft>
              <a:buSzPts val="1018"/>
              <a:buNone/>
            </a:pPr>
            <a:r>
              <a:t/>
            </a:r>
            <a:endParaRPr sz="1300">
              <a:solidFill>
                <a:schemeClr val="dk1"/>
              </a:solidFill>
            </a:endParaRPr>
          </a:p>
          <a:p>
            <a:pPr indent="0" lvl="0" marL="0" rtl="0" algn="just">
              <a:lnSpc>
                <a:spcPct val="105000"/>
              </a:lnSpc>
              <a:spcBef>
                <a:spcPts val="0"/>
              </a:spcBef>
              <a:spcAft>
                <a:spcPts val="0"/>
              </a:spcAft>
              <a:buSzPts val="1018"/>
              <a:buNone/>
            </a:pPr>
            <a:r>
              <a:rPr lang="en" sz="1300">
                <a:solidFill>
                  <a:schemeClr val="dk1"/>
                </a:solidFill>
              </a:rPr>
              <a:t>However, another email with the exact same header was sent by Loreto Bodrogi to Hideki Cocinaro, Varja Lagos, and Isia Vann, also members of the security team, on January 14th, who were none of the original six recipients.</a:t>
            </a:r>
            <a:endParaRPr sz="1300">
              <a:solidFill>
                <a:schemeClr val="dk1"/>
              </a:solidFill>
            </a:endParaRPr>
          </a:p>
          <a:p>
            <a:pPr indent="0" lvl="0" marL="0" rtl="0" algn="just">
              <a:lnSpc>
                <a:spcPct val="105000"/>
              </a:lnSpc>
              <a:spcBef>
                <a:spcPts val="0"/>
              </a:spcBef>
              <a:spcAft>
                <a:spcPts val="0"/>
              </a:spcAft>
              <a:buSzPts val="1018"/>
              <a:buNone/>
            </a:pPr>
            <a:r>
              <a:t/>
            </a:r>
            <a:endParaRPr sz="1300">
              <a:solidFill>
                <a:schemeClr val="dk1"/>
              </a:solidFill>
            </a:endParaRPr>
          </a:p>
          <a:p>
            <a:pPr indent="0" lvl="0" marL="0" rtl="0" algn="just">
              <a:lnSpc>
                <a:spcPct val="105000"/>
              </a:lnSpc>
              <a:spcBef>
                <a:spcPts val="0"/>
              </a:spcBef>
              <a:spcAft>
                <a:spcPts val="0"/>
              </a:spcAft>
              <a:buSzPts val="1018"/>
              <a:buNone/>
            </a:pPr>
            <a:r>
              <a:rPr i="1" lang="en" sz="1300">
                <a:solidFill>
                  <a:schemeClr val="dk1"/>
                </a:solidFill>
              </a:rPr>
              <a:t>Supporting Evidence:</a:t>
            </a:r>
            <a:endParaRPr i="1" sz="1300">
              <a:solidFill>
                <a:schemeClr val="dk1"/>
              </a:solidFill>
            </a:endParaRPr>
          </a:p>
          <a:p>
            <a:pPr indent="0" lvl="0" marL="0" rtl="0" algn="just">
              <a:lnSpc>
                <a:spcPct val="105000"/>
              </a:lnSpc>
              <a:spcBef>
                <a:spcPts val="0"/>
              </a:spcBef>
              <a:spcAft>
                <a:spcPts val="0"/>
              </a:spcAft>
              <a:buSzPts val="1018"/>
              <a:buNone/>
            </a:pPr>
            <a:r>
              <a:t/>
            </a:r>
            <a:endParaRPr i="1" sz="1300">
              <a:solidFill>
                <a:schemeClr val="dk1"/>
              </a:solidFill>
            </a:endParaRPr>
          </a:p>
          <a:p>
            <a:pPr indent="-311150" lvl="0" marL="457200" rtl="0" algn="just">
              <a:lnSpc>
                <a:spcPct val="105000"/>
              </a:lnSpc>
              <a:spcBef>
                <a:spcPts val="0"/>
              </a:spcBef>
              <a:spcAft>
                <a:spcPts val="0"/>
              </a:spcAft>
              <a:buClr>
                <a:schemeClr val="dk1"/>
              </a:buClr>
              <a:buSzPts val="1300"/>
              <a:buChar char="●"/>
            </a:pPr>
            <a:r>
              <a:rPr lang="en" sz="1300">
                <a:solidFill>
                  <a:schemeClr val="dk1"/>
                </a:solidFill>
              </a:rPr>
              <a:t>“ARISE - Inspiration for Defenders of Kronos” - January 13, 2014 4:48 PM</a:t>
            </a:r>
            <a:endParaRPr sz="1300">
              <a:solidFill>
                <a:schemeClr val="dk1"/>
              </a:solidFill>
            </a:endParaRPr>
          </a:p>
          <a:p>
            <a:pPr indent="-311150" lvl="1" marL="914400" rtl="0" algn="just">
              <a:lnSpc>
                <a:spcPct val="105000"/>
              </a:lnSpc>
              <a:spcBef>
                <a:spcPts val="0"/>
              </a:spcBef>
              <a:spcAft>
                <a:spcPts val="0"/>
              </a:spcAft>
              <a:buClr>
                <a:schemeClr val="dk1"/>
              </a:buClr>
              <a:buSzPts val="1300"/>
              <a:buChar char="○"/>
            </a:pPr>
            <a:r>
              <a:rPr lang="en" sz="1300">
                <a:solidFill>
                  <a:schemeClr val="dk1"/>
                </a:solidFill>
              </a:rPr>
              <a:t>Ruscella Mies Haber to Inga Ferro, Loreto Bodrogi, Isia Vann, Hennie Osvaldo, and Minke Mies</a:t>
            </a:r>
            <a:endParaRPr sz="1300">
              <a:solidFill>
                <a:schemeClr val="dk1"/>
              </a:solidFill>
            </a:endParaRPr>
          </a:p>
          <a:p>
            <a:pPr indent="-311150" lvl="0" marL="457200" rtl="0" algn="just">
              <a:lnSpc>
                <a:spcPct val="105000"/>
              </a:lnSpc>
              <a:spcBef>
                <a:spcPts val="0"/>
              </a:spcBef>
              <a:spcAft>
                <a:spcPts val="0"/>
              </a:spcAft>
              <a:buClr>
                <a:schemeClr val="dk1"/>
              </a:buClr>
              <a:buSzPts val="1300"/>
              <a:buChar char="●"/>
            </a:pPr>
            <a:r>
              <a:rPr lang="en" sz="1300">
                <a:solidFill>
                  <a:schemeClr val="dk1"/>
                </a:solidFill>
              </a:rPr>
              <a:t>"Seeing strange network activity" - January 14th, 2014 10:49 AM</a:t>
            </a:r>
            <a:endParaRPr sz="1300">
              <a:solidFill>
                <a:schemeClr val="dk1"/>
              </a:solidFill>
            </a:endParaRPr>
          </a:p>
          <a:p>
            <a:pPr indent="-311150" lvl="1" marL="914400" rtl="0" algn="just">
              <a:lnSpc>
                <a:spcPct val="105000"/>
              </a:lnSpc>
              <a:spcBef>
                <a:spcPts val="0"/>
              </a:spcBef>
              <a:spcAft>
                <a:spcPts val="0"/>
              </a:spcAft>
              <a:buClr>
                <a:schemeClr val="dk1"/>
              </a:buClr>
              <a:buSzPts val="1300"/>
              <a:buChar char="○"/>
            </a:pPr>
            <a:r>
              <a:rPr lang="en" sz="1300">
                <a:solidFill>
                  <a:schemeClr val="dk1"/>
                </a:solidFill>
              </a:rPr>
              <a:t>Lucas Alcazar to Isak Baza, Nils Calixto, and Sven Flecha</a:t>
            </a:r>
            <a:endParaRPr sz="1300">
              <a:solidFill>
                <a:schemeClr val="dk1"/>
              </a:solidFill>
            </a:endParaRPr>
          </a:p>
          <a:p>
            <a:pPr indent="-311150" lvl="0" marL="457200" rtl="0" algn="just">
              <a:lnSpc>
                <a:spcPct val="105000"/>
              </a:lnSpc>
              <a:spcBef>
                <a:spcPts val="0"/>
              </a:spcBef>
              <a:spcAft>
                <a:spcPts val="0"/>
              </a:spcAft>
              <a:buClr>
                <a:schemeClr val="dk1"/>
              </a:buClr>
              <a:buSzPts val="1300"/>
              <a:buChar char="●"/>
            </a:pPr>
            <a:r>
              <a:rPr lang="en" sz="1300">
                <a:solidFill>
                  <a:schemeClr val="dk1"/>
                </a:solidFill>
              </a:rPr>
              <a:t>"Action: Virus detected on your system" - January 14th, 2014 2:33 PM</a:t>
            </a:r>
            <a:endParaRPr sz="1300">
              <a:solidFill>
                <a:schemeClr val="dk1"/>
              </a:solidFill>
            </a:endParaRPr>
          </a:p>
          <a:p>
            <a:pPr indent="-304800" lvl="1" marL="914400" rtl="0" algn="just">
              <a:lnSpc>
                <a:spcPct val="105000"/>
              </a:lnSpc>
              <a:spcBef>
                <a:spcPts val="0"/>
              </a:spcBef>
              <a:spcAft>
                <a:spcPts val="0"/>
              </a:spcAft>
              <a:buClr>
                <a:schemeClr val="dk1"/>
              </a:buClr>
              <a:buSzPts val="1200"/>
              <a:buChar char="○"/>
            </a:pPr>
            <a:r>
              <a:rPr lang="en" sz="1200">
                <a:solidFill>
                  <a:schemeClr val="dk1"/>
                </a:solidFill>
              </a:rPr>
              <a:t>Linnea Bergen to Inga Ferro, Loreto Bodrogi, Isia Vann, Hennie Osvaldo, Minke Mies, and Ruscella Mies Haber</a:t>
            </a:r>
            <a:endParaRPr sz="1200">
              <a:solidFill>
                <a:schemeClr val="dk1"/>
              </a:solidFill>
            </a:endParaRPr>
          </a:p>
        </p:txBody>
      </p:sp>
      <p:sp>
        <p:nvSpPr>
          <p:cNvPr id="238" name="Google Shape;23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Proxima Nova"/>
                <a:ea typeface="Proxima Nova"/>
                <a:cs typeface="Proxima Nova"/>
                <a:sym typeface="Proxima Nova"/>
              </a:rPr>
              <a:t>‹#›</a:t>
            </a:fld>
            <a:endParaRPr>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Results, Research Question 3: Explanations of Missing GAStech Employees</a:t>
            </a:r>
            <a:endParaRPr sz="1920"/>
          </a:p>
        </p:txBody>
      </p:sp>
      <p:sp>
        <p:nvSpPr>
          <p:cNvPr id="244" name="Google Shape;24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SzPts val="1018"/>
              <a:buNone/>
            </a:pPr>
            <a:r>
              <a:rPr b="1" lang="en" sz="1300">
                <a:solidFill>
                  <a:srgbClr val="000000"/>
                </a:solidFill>
              </a:rPr>
              <a:t>Explanation 2: External Hacking / Intentional GAStech Staging</a:t>
            </a:r>
            <a:endParaRPr b="1" sz="1300">
              <a:solidFill>
                <a:srgbClr val="000000"/>
              </a:solidFill>
            </a:endParaRPr>
          </a:p>
          <a:p>
            <a:pPr indent="0" lvl="0" marL="0" rtl="0" algn="just">
              <a:lnSpc>
                <a:spcPct val="105000"/>
              </a:lnSpc>
              <a:spcBef>
                <a:spcPts val="0"/>
              </a:spcBef>
              <a:spcAft>
                <a:spcPts val="0"/>
              </a:spcAft>
              <a:buSzPts val="1018"/>
              <a:buNone/>
            </a:pPr>
            <a:r>
              <a:t/>
            </a:r>
            <a:endParaRPr b="1" sz="1300">
              <a:solidFill>
                <a:schemeClr val="dk1"/>
              </a:solidFill>
            </a:endParaRPr>
          </a:p>
          <a:p>
            <a:pPr indent="0" lvl="0" marL="0" rtl="0" algn="just">
              <a:spcBef>
                <a:spcPts val="0"/>
              </a:spcBef>
              <a:spcAft>
                <a:spcPts val="0"/>
              </a:spcAft>
              <a:buSzPts val="1100"/>
              <a:buNone/>
            </a:pPr>
            <a:r>
              <a:rPr lang="en" sz="1100">
                <a:solidFill>
                  <a:schemeClr val="dk1"/>
                </a:solidFill>
              </a:rPr>
              <a:t>“GT website under attack” was sent from Lucas Alcazar to Isak Baza on January 9th, 2014. It could suggest that there was an external hack that had nothing to do with an internal source. The following email on the 9th, “Security patches needed”, sent from Nils Calixto to Lucas Alcazar, may be related to remediations involving the hacking event the previous day.</a:t>
            </a:r>
            <a:endParaRPr sz="1100">
              <a:solidFill>
                <a:schemeClr val="dk1"/>
              </a:solidFill>
            </a:endParaRPr>
          </a:p>
          <a:p>
            <a:pPr indent="0" lvl="0" marL="0" rtl="0" algn="just">
              <a:spcBef>
                <a:spcPts val="0"/>
              </a:spcBef>
              <a:spcAft>
                <a:spcPts val="0"/>
              </a:spcAft>
              <a:buSzPts val="1100"/>
              <a:buNone/>
            </a:pPr>
            <a:r>
              <a:t/>
            </a:r>
            <a:endParaRPr sz="1100">
              <a:solidFill>
                <a:schemeClr val="dk1"/>
              </a:solidFill>
            </a:endParaRPr>
          </a:p>
          <a:p>
            <a:pPr indent="0" lvl="0" marL="0" rtl="0" algn="just">
              <a:spcBef>
                <a:spcPts val="0"/>
              </a:spcBef>
              <a:spcAft>
                <a:spcPts val="0"/>
              </a:spcAft>
              <a:buSzPts val="1100"/>
              <a:buNone/>
            </a:pPr>
            <a:r>
              <a:rPr lang="en" sz="1100">
                <a:solidFill>
                  <a:schemeClr val="dk1"/>
                </a:solidFill>
              </a:rPr>
              <a:t>There is the possibility that the kidnapping itself was staged by GAStech. Even though POK claimed responsibility for the kidnapping and demanded a 20 million dollar ransom for the release of CEO Sten Sanjorge, Jr., there is evidence that he was never actually kidnapped. Something is inconsistent with what was stated and what occurred. </a:t>
            </a:r>
            <a:endParaRPr sz="1100">
              <a:solidFill>
                <a:schemeClr val="dk1"/>
              </a:solidFill>
            </a:endParaRPr>
          </a:p>
          <a:p>
            <a:pPr indent="0" lvl="0" marL="0" rtl="0" algn="just">
              <a:spcBef>
                <a:spcPts val="0"/>
              </a:spcBef>
              <a:spcAft>
                <a:spcPts val="0"/>
              </a:spcAft>
              <a:buSzPts val="1100"/>
              <a:buNone/>
            </a:pPr>
            <a:r>
              <a:t/>
            </a:r>
            <a:endParaRPr sz="1100">
              <a:solidFill>
                <a:schemeClr val="dk1"/>
              </a:solidFill>
            </a:endParaRPr>
          </a:p>
          <a:p>
            <a:pPr indent="0" lvl="0" marL="0" rtl="0" algn="just">
              <a:spcBef>
                <a:spcPts val="0"/>
              </a:spcBef>
              <a:spcAft>
                <a:spcPts val="0"/>
              </a:spcAft>
              <a:buSzPts val="1100"/>
              <a:buNone/>
            </a:pPr>
            <a:r>
              <a:rPr lang="en" sz="1100">
                <a:solidFill>
                  <a:schemeClr val="dk1"/>
                </a:solidFill>
              </a:rPr>
              <a:t>Also, although ten to fourteen employees were reported kidnapped, the only employees mentioned in article news reports were the GAStech executives.</a:t>
            </a:r>
            <a:endParaRPr b="1" sz="1300">
              <a:solidFill>
                <a:schemeClr val="dk1"/>
              </a:solidFill>
            </a:endParaRPr>
          </a:p>
        </p:txBody>
      </p:sp>
      <p:sp>
        <p:nvSpPr>
          <p:cNvPr id="245" name="Google Shape;245;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Proxima Nova"/>
                <a:ea typeface="Proxima Nova"/>
                <a:cs typeface="Proxima Nova"/>
                <a:sym typeface="Proxima Nova"/>
              </a:rPr>
              <a:t>‹#›</a:t>
            </a:fld>
            <a:endParaRPr>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251" name="Google Shape;25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Clr>
                <a:schemeClr val="dk1"/>
              </a:buClr>
              <a:buSzPct val="100000"/>
              <a:buChar char="●"/>
            </a:pPr>
            <a:r>
              <a:rPr lang="en">
                <a:solidFill>
                  <a:schemeClr val="dk1"/>
                </a:solidFill>
              </a:rPr>
              <a:t>When dealing with this kind of investigative research problem, regardless of how many analytical data science techniques are applied the primary goal is to establish a narrative of events that can be validated as evidenced by the data itself.</a:t>
            </a:r>
            <a:endParaRPr>
              <a:solidFill>
                <a:schemeClr val="dk1"/>
              </a:solidFill>
            </a:endParaRPr>
          </a:p>
          <a:p>
            <a:pPr indent="-308610" lvl="0" marL="457200" rtl="0" algn="l">
              <a:spcBef>
                <a:spcPts val="0"/>
              </a:spcBef>
              <a:spcAft>
                <a:spcPts val="0"/>
              </a:spcAft>
              <a:buClr>
                <a:schemeClr val="dk1"/>
              </a:buClr>
              <a:buSzPct val="100000"/>
              <a:buChar char="●"/>
            </a:pPr>
            <a:r>
              <a:rPr lang="en">
                <a:solidFill>
                  <a:schemeClr val="dk1"/>
                </a:solidFill>
              </a:rPr>
              <a:t>Thorough exploratory data analysis is essential in this type of problem.</a:t>
            </a:r>
            <a:endParaRPr>
              <a:solidFill>
                <a:schemeClr val="dk1"/>
              </a:solidFill>
            </a:endParaRPr>
          </a:p>
          <a:p>
            <a:pPr indent="0" lvl="0" marL="0" rtl="0" algn="l">
              <a:spcBef>
                <a:spcPts val="1200"/>
              </a:spcBef>
              <a:spcAft>
                <a:spcPts val="0"/>
              </a:spcAft>
              <a:buNone/>
            </a:pPr>
            <a:r>
              <a:rPr lang="en">
                <a:solidFill>
                  <a:schemeClr val="dk1"/>
                </a:solidFill>
              </a:rPr>
              <a:t>Project Time Breakdown:</a:t>
            </a:r>
            <a:endParaRPr>
              <a:solidFill>
                <a:schemeClr val="dk1"/>
              </a:solidFill>
            </a:endParaRPr>
          </a:p>
          <a:p>
            <a:pPr indent="-308610" lvl="0" marL="457200" rtl="0" algn="l">
              <a:spcBef>
                <a:spcPts val="1200"/>
              </a:spcBef>
              <a:spcAft>
                <a:spcPts val="0"/>
              </a:spcAft>
              <a:buClr>
                <a:schemeClr val="dk1"/>
              </a:buClr>
              <a:buSzPct val="100000"/>
              <a:buChar char="●"/>
            </a:pPr>
            <a:r>
              <a:rPr lang="en">
                <a:solidFill>
                  <a:schemeClr val="dk1"/>
                </a:solidFill>
              </a:rPr>
              <a:t>50% reading and gathering evidence in relevant historical documents, articles, resumes and emails</a:t>
            </a:r>
            <a:endParaRPr>
              <a:solidFill>
                <a:schemeClr val="dk1"/>
              </a:solidFill>
            </a:endParaRPr>
          </a:p>
          <a:p>
            <a:pPr indent="-308610" lvl="0" marL="457200" rtl="0" algn="l">
              <a:spcBef>
                <a:spcPts val="0"/>
              </a:spcBef>
              <a:spcAft>
                <a:spcPts val="0"/>
              </a:spcAft>
              <a:buClr>
                <a:schemeClr val="dk1"/>
              </a:buClr>
              <a:buSzPct val="100000"/>
              <a:buChar char="●"/>
            </a:pPr>
            <a:r>
              <a:rPr lang="en">
                <a:solidFill>
                  <a:schemeClr val="dk1"/>
                </a:solidFill>
              </a:rPr>
              <a:t>30% data analysis techniques</a:t>
            </a:r>
            <a:endParaRPr>
              <a:solidFill>
                <a:schemeClr val="dk1"/>
              </a:solidFill>
            </a:endParaRPr>
          </a:p>
          <a:p>
            <a:pPr indent="-308610" lvl="0" marL="457200" rtl="0" algn="l">
              <a:spcBef>
                <a:spcPts val="0"/>
              </a:spcBef>
              <a:spcAft>
                <a:spcPts val="0"/>
              </a:spcAft>
              <a:buClr>
                <a:schemeClr val="dk1"/>
              </a:buClr>
              <a:buSzPct val="100000"/>
              <a:buChar char="●"/>
            </a:pPr>
            <a:r>
              <a:rPr lang="en">
                <a:solidFill>
                  <a:schemeClr val="dk1"/>
                </a:solidFill>
              </a:rPr>
              <a:t>20% annotating, reworking code, bug fixing &amp; troubleshooting</a:t>
            </a:r>
            <a:endParaRPr>
              <a:solidFill>
                <a:schemeClr val="dk1"/>
              </a:solidFill>
            </a:endParaRPr>
          </a:p>
          <a:p>
            <a:pPr indent="0" lvl="0" marL="0" rtl="0" algn="l">
              <a:spcBef>
                <a:spcPts val="1200"/>
              </a:spcBef>
              <a:spcAft>
                <a:spcPts val="0"/>
              </a:spcAft>
              <a:buNone/>
            </a:pPr>
            <a:r>
              <a:rPr lang="en">
                <a:solidFill>
                  <a:schemeClr val="dk1"/>
                </a:solidFill>
              </a:rPr>
              <a:t>Future Work</a:t>
            </a:r>
            <a:endParaRPr>
              <a:solidFill>
                <a:schemeClr val="dk1"/>
              </a:solidFill>
            </a:endParaRPr>
          </a:p>
          <a:p>
            <a:pPr indent="-308610" lvl="0" marL="457200" rtl="0" algn="l">
              <a:spcBef>
                <a:spcPts val="1200"/>
              </a:spcBef>
              <a:spcAft>
                <a:spcPts val="0"/>
              </a:spcAft>
              <a:buClr>
                <a:schemeClr val="dk1"/>
              </a:buClr>
              <a:buSzPct val="100000"/>
              <a:buChar char="●"/>
            </a:pPr>
            <a:r>
              <a:rPr lang="en">
                <a:solidFill>
                  <a:schemeClr val="dk1"/>
                </a:solidFill>
              </a:rPr>
              <a:t>Additional work on reducing duplicate data</a:t>
            </a:r>
            <a:endParaRPr>
              <a:solidFill>
                <a:schemeClr val="dk1"/>
              </a:solidFill>
            </a:endParaRPr>
          </a:p>
          <a:p>
            <a:pPr indent="-308610" lvl="0" marL="457200" rtl="0" algn="l">
              <a:spcBef>
                <a:spcPts val="0"/>
              </a:spcBef>
              <a:spcAft>
                <a:spcPts val="0"/>
              </a:spcAft>
              <a:buClr>
                <a:schemeClr val="dk1"/>
              </a:buClr>
              <a:buSzPct val="100000"/>
              <a:buChar char="●"/>
            </a:pPr>
            <a:r>
              <a:rPr lang="en">
                <a:solidFill>
                  <a:schemeClr val="dk1"/>
                </a:solidFill>
              </a:rPr>
              <a:t>Using this particular project data to aid in responding to other activities/events, such as that captured in the “The Kronos Incident: Geospatial-Temporal Patterns of Life Analysis” and “Return to Kronos” scenarios.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252" name="Google Shape;252;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Proxima Nova"/>
                <a:ea typeface="Proxima Nova"/>
                <a:cs typeface="Proxima Nova"/>
                <a:sym typeface="Proxima Nova"/>
              </a:rPr>
              <a:t>‹#›</a:t>
            </a:fld>
            <a:endParaRPr>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 Questions?</a:t>
            </a:r>
            <a:endParaRPr/>
          </a:p>
        </p:txBody>
      </p:sp>
      <p:sp>
        <p:nvSpPr>
          <p:cNvPr id="258" name="Google Shape;258;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Proxima Nova"/>
                <a:ea typeface="Proxima Nova"/>
                <a:cs typeface="Proxima Nova"/>
                <a:sym typeface="Proxima Nova"/>
              </a:rPr>
              <a:t>‹#›</a:t>
            </a:fld>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688"/>
              <a:buFont typeface="Arial"/>
              <a:buNone/>
            </a:pPr>
            <a:r>
              <a:rPr lang="en" sz="2000">
                <a:solidFill>
                  <a:schemeClr val="dk1"/>
                </a:solidFill>
              </a:rPr>
              <a:t>In January 2014, the leaders of fictitious GAStech celebrated the initial public offering (IPO) of their very successful company. During this celebration, several employees of GAStech went missing. An organization known as the Protectors of Kronos (POK) is the chief suspect in the disappearance. However, in the business world, things may not be what they seem.</a:t>
            </a:r>
            <a:endParaRPr sz="2000">
              <a:solidFill>
                <a:schemeClr val="dk1"/>
              </a:solidFill>
            </a:endParaRPr>
          </a:p>
          <a:p>
            <a:pPr indent="0" lvl="0" marL="0" rtl="0" algn="just">
              <a:lnSpc>
                <a:spcPct val="95000"/>
              </a:lnSpc>
              <a:spcBef>
                <a:spcPts val="0"/>
              </a:spcBef>
              <a:spcAft>
                <a:spcPts val="0"/>
              </a:spcAft>
              <a:buClr>
                <a:schemeClr val="dk1"/>
              </a:buClr>
              <a:buSzPts val="688"/>
              <a:buFont typeface="Arial"/>
              <a:buNone/>
            </a:pPr>
            <a:r>
              <a:t/>
            </a:r>
            <a:endParaRPr sz="2000">
              <a:solidFill>
                <a:schemeClr val="dk1"/>
              </a:solidFill>
            </a:endParaRPr>
          </a:p>
          <a:p>
            <a:pPr indent="0" lvl="0" marL="0" rtl="0" algn="just">
              <a:lnSpc>
                <a:spcPct val="95000"/>
              </a:lnSpc>
              <a:spcBef>
                <a:spcPts val="0"/>
              </a:spcBef>
              <a:spcAft>
                <a:spcPts val="0"/>
              </a:spcAft>
              <a:buSzPts val="688"/>
              <a:buNone/>
            </a:pPr>
            <a:r>
              <a:rPr lang="en" sz="2000">
                <a:solidFill>
                  <a:schemeClr val="dk1"/>
                </a:solidFill>
              </a:rPr>
              <a:t>The objective of this project is to inform law enforcement about the current organization of the POK: the structure of the organization, how it has changed over time, and the events that characterize the disappearance of GAStech employees. </a:t>
            </a:r>
            <a:endParaRPr sz="2000">
              <a:solidFill>
                <a:schemeClr val="dk1"/>
              </a:solidFill>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Proxima Nova"/>
                <a:ea typeface="Proxima Nova"/>
                <a:cs typeface="Proxima Nova"/>
                <a:sym typeface="Proxima Nova"/>
              </a:rPr>
              <a:t>‹#›</a:t>
            </a:fld>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Information</a:t>
            </a:r>
            <a:endParaRPr/>
          </a:p>
        </p:txBody>
      </p:sp>
      <p:sp>
        <p:nvSpPr>
          <p:cNvPr id="78" name="Google Shape;78;p16"/>
          <p:cNvSpPr txBox="1"/>
          <p:nvPr>
            <p:ph idx="1" type="body"/>
          </p:nvPr>
        </p:nvSpPr>
        <p:spPr>
          <a:xfrm>
            <a:off x="311700" y="1152475"/>
            <a:ext cx="433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Tethys</a:t>
            </a:r>
            <a:endParaRPr b="1" sz="13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Location: </a:t>
            </a:r>
            <a:r>
              <a:rPr lang="en" sz="1300">
                <a:solidFill>
                  <a:schemeClr val="dk1"/>
                </a:solidFill>
              </a:rPr>
              <a:t>Western Europe, bordering the Mediterranean Sea, between France and Italy</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Population: </a:t>
            </a:r>
            <a:r>
              <a:rPr lang="en" sz="1300">
                <a:solidFill>
                  <a:schemeClr val="dk1"/>
                </a:solidFill>
              </a:rPr>
              <a:t>32,975,805 (July 2013 est.)</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Unemployment rate: </a:t>
            </a:r>
            <a:r>
              <a:rPr lang="en" sz="1300">
                <a:solidFill>
                  <a:schemeClr val="dk1"/>
                </a:solidFill>
              </a:rPr>
              <a:t>7.8% (2012 est.)</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Population below poverty line:</a:t>
            </a:r>
            <a:r>
              <a:rPr lang="en" sz="1300">
                <a:solidFill>
                  <a:schemeClr val="dk1"/>
                </a:solidFill>
              </a:rPr>
              <a:t> 5.8%</a:t>
            </a:r>
            <a:endParaRPr sz="1300">
              <a:solidFill>
                <a:schemeClr val="dk1"/>
              </a:solidFill>
            </a:endParaRPr>
          </a:p>
          <a:p>
            <a:pPr indent="0" lvl="0" marL="0" rtl="0" algn="l">
              <a:spcBef>
                <a:spcPts val="1200"/>
              </a:spcBef>
              <a:spcAft>
                <a:spcPts val="0"/>
              </a:spcAft>
              <a:buNone/>
            </a:pPr>
            <a:r>
              <a:rPr b="1" lang="en" sz="1300">
                <a:solidFill>
                  <a:schemeClr val="dk1"/>
                </a:solidFill>
              </a:rPr>
              <a:t>Kronos</a:t>
            </a:r>
            <a:endParaRPr b="1" sz="13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Location: </a:t>
            </a:r>
            <a:r>
              <a:rPr lang="en" sz="1300">
                <a:solidFill>
                  <a:schemeClr val="dk1"/>
                </a:solidFill>
              </a:rPr>
              <a:t>Middle East, island in the Mediterranean Sea, north of Egypt</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Population: </a:t>
            </a:r>
            <a:r>
              <a:rPr lang="en" sz="1300">
                <a:solidFill>
                  <a:schemeClr val="dk1"/>
                </a:solidFill>
              </a:rPr>
              <a:t>783,305 (July 2013 est.)</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Unemployment rate: </a:t>
            </a:r>
            <a:r>
              <a:rPr lang="en" sz="1300">
                <a:solidFill>
                  <a:schemeClr val="dk1"/>
                </a:solidFill>
              </a:rPr>
              <a:t>23.7% (2012 est.)</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Population below poverty line:</a:t>
            </a:r>
            <a:r>
              <a:rPr lang="en" sz="1300">
                <a:solidFill>
                  <a:schemeClr val="dk1"/>
                </a:solidFill>
              </a:rPr>
              <a:t> 70%</a:t>
            </a:r>
            <a:endParaRPr sz="1300">
              <a:solidFill>
                <a:schemeClr val="dk1"/>
              </a:solidFill>
            </a:endParaRPr>
          </a:p>
        </p:txBody>
      </p:sp>
      <p:pic>
        <p:nvPicPr>
          <p:cNvPr id="79" name="Google Shape;79;p16"/>
          <p:cNvPicPr preferRelativeResize="0"/>
          <p:nvPr/>
        </p:nvPicPr>
        <p:blipFill>
          <a:blip r:embed="rId3">
            <a:alphaModFix/>
          </a:blip>
          <a:stretch>
            <a:fillRect/>
          </a:stretch>
        </p:blipFill>
        <p:spPr>
          <a:xfrm>
            <a:off x="4752763" y="1454425"/>
            <a:ext cx="3713124" cy="3026701"/>
          </a:xfrm>
          <a:prstGeom prst="rect">
            <a:avLst/>
          </a:prstGeom>
          <a:noFill/>
          <a:ln>
            <a:noFill/>
          </a:ln>
        </p:spPr>
      </p:pic>
      <p:sp>
        <p:nvSpPr>
          <p:cNvPr id="80" name="Google Shape;80;p16"/>
          <p:cNvSpPr txBox="1"/>
          <p:nvPr/>
        </p:nvSpPr>
        <p:spPr>
          <a:xfrm>
            <a:off x="4309063" y="1054225"/>
            <a:ext cx="460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Map of Kronos</a:t>
            </a:r>
            <a:endParaRPr b="1"/>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Questions</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just">
              <a:lnSpc>
                <a:spcPct val="95000"/>
              </a:lnSpc>
              <a:spcBef>
                <a:spcPts val="0"/>
              </a:spcBef>
              <a:spcAft>
                <a:spcPts val="0"/>
              </a:spcAft>
              <a:buClr>
                <a:schemeClr val="dk1"/>
              </a:buClr>
              <a:buSzPts val="1700"/>
              <a:buAutoNum type="arabicPeriod"/>
            </a:pPr>
            <a:r>
              <a:rPr lang="en" sz="1700">
                <a:solidFill>
                  <a:schemeClr val="dk1"/>
                </a:solidFill>
              </a:rPr>
              <a:t>Provide a clear analysis of the structure of the Protectors of Kronos network, with supporting evidence.</a:t>
            </a:r>
            <a:endParaRPr sz="1700">
              <a:solidFill>
                <a:schemeClr val="dk1"/>
              </a:solidFill>
            </a:endParaRPr>
          </a:p>
          <a:p>
            <a:pPr indent="0" lvl="0" marL="457200" rtl="0" algn="just">
              <a:lnSpc>
                <a:spcPct val="95000"/>
              </a:lnSpc>
              <a:spcBef>
                <a:spcPts val="0"/>
              </a:spcBef>
              <a:spcAft>
                <a:spcPts val="0"/>
              </a:spcAft>
              <a:buSzPts val="688"/>
              <a:buNone/>
            </a:pPr>
            <a:r>
              <a:t/>
            </a:r>
            <a:endParaRPr sz="1700">
              <a:solidFill>
                <a:schemeClr val="dk1"/>
              </a:solidFill>
            </a:endParaRPr>
          </a:p>
          <a:p>
            <a:pPr indent="0" lvl="0" marL="457200" rtl="0" algn="just">
              <a:lnSpc>
                <a:spcPct val="95000"/>
              </a:lnSpc>
              <a:spcBef>
                <a:spcPts val="0"/>
              </a:spcBef>
              <a:spcAft>
                <a:spcPts val="0"/>
              </a:spcAft>
              <a:buSzPts val="688"/>
              <a:buNone/>
            </a:pPr>
            <a:r>
              <a:rPr lang="en" sz="1700">
                <a:solidFill>
                  <a:schemeClr val="dk1"/>
                </a:solidFill>
              </a:rPr>
              <a:t>a. Who are the leaders?</a:t>
            </a:r>
            <a:endParaRPr sz="1700">
              <a:solidFill>
                <a:schemeClr val="dk1"/>
              </a:solidFill>
            </a:endParaRPr>
          </a:p>
          <a:p>
            <a:pPr indent="0" lvl="0" marL="457200" rtl="0" algn="just">
              <a:lnSpc>
                <a:spcPct val="95000"/>
              </a:lnSpc>
              <a:spcBef>
                <a:spcPts val="0"/>
              </a:spcBef>
              <a:spcAft>
                <a:spcPts val="0"/>
              </a:spcAft>
              <a:buSzPts val="688"/>
              <a:buNone/>
            </a:pPr>
            <a:r>
              <a:rPr lang="en" sz="1700">
                <a:solidFill>
                  <a:schemeClr val="dk1"/>
                </a:solidFill>
              </a:rPr>
              <a:t>b. Who is part of the extended network?</a:t>
            </a:r>
            <a:endParaRPr sz="1700">
              <a:solidFill>
                <a:schemeClr val="dk1"/>
              </a:solidFill>
            </a:endParaRPr>
          </a:p>
          <a:p>
            <a:pPr indent="0" lvl="0" marL="457200" rtl="0" algn="just">
              <a:lnSpc>
                <a:spcPct val="95000"/>
              </a:lnSpc>
              <a:spcBef>
                <a:spcPts val="0"/>
              </a:spcBef>
              <a:spcAft>
                <a:spcPts val="0"/>
              </a:spcAft>
              <a:buSzPts val="688"/>
              <a:buNone/>
            </a:pPr>
            <a:r>
              <a:rPr lang="en" sz="1700">
                <a:solidFill>
                  <a:schemeClr val="dk1"/>
                </a:solidFill>
              </a:rPr>
              <a:t>c. How has the group structure and organization changed over time?</a:t>
            </a:r>
            <a:endParaRPr sz="1700">
              <a:solidFill>
                <a:schemeClr val="dk1"/>
              </a:solidFill>
            </a:endParaRPr>
          </a:p>
          <a:p>
            <a:pPr indent="0" lvl="0" marL="457200" rtl="0" algn="just">
              <a:lnSpc>
                <a:spcPct val="95000"/>
              </a:lnSpc>
              <a:spcBef>
                <a:spcPts val="0"/>
              </a:spcBef>
              <a:spcAft>
                <a:spcPts val="0"/>
              </a:spcAft>
              <a:buSzPts val="688"/>
              <a:buNone/>
            </a:pPr>
            <a:r>
              <a:rPr lang="en" sz="1700">
                <a:solidFill>
                  <a:schemeClr val="dk1"/>
                </a:solidFill>
              </a:rPr>
              <a:t>d. Where are the potential connections between the POK and GAStech?</a:t>
            </a:r>
            <a:endParaRPr sz="1700">
              <a:solidFill>
                <a:schemeClr val="dk1"/>
              </a:solidFill>
            </a:endParaRPr>
          </a:p>
          <a:p>
            <a:pPr indent="0" lvl="0" marL="457200" rtl="0" algn="just">
              <a:lnSpc>
                <a:spcPct val="95000"/>
              </a:lnSpc>
              <a:spcBef>
                <a:spcPts val="0"/>
              </a:spcBef>
              <a:spcAft>
                <a:spcPts val="0"/>
              </a:spcAft>
              <a:buSzPts val="688"/>
              <a:buNone/>
            </a:pPr>
            <a:r>
              <a:t/>
            </a:r>
            <a:endParaRPr sz="1700">
              <a:solidFill>
                <a:schemeClr val="dk1"/>
              </a:solidFill>
            </a:endParaRPr>
          </a:p>
          <a:p>
            <a:pPr indent="-336550" lvl="0" marL="457200" rtl="0" algn="just">
              <a:lnSpc>
                <a:spcPct val="95000"/>
              </a:lnSpc>
              <a:spcBef>
                <a:spcPts val="0"/>
              </a:spcBef>
              <a:spcAft>
                <a:spcPts val="0"/>
              </a:spcAft>
              <a:buClr>
                <a:schemeClr val="dk1"/>
              </a:buClr>
              <a:buSzPts val="1700"/>
              <a:buAutoNum type="arabicPeriod"/>
            </a:pPr>
            <a:r>
              <a:rPr lang="en" sz="1700">
                <a:solidFill>
                  <a:schemeClr val="dk1"/>
                </a:solidFill>
              </a:rPr>
              <a:t>Describe the events of January 20-21, 2014.  What are the events? What is the timeline of events?</a:t>
            </a:r>
            <a:endParaRPr sz="1700">
              <a:solidFill>
                <a:schemeClr val="dk1"/>
              </a:solidFill>
            </a:endParaRPr>
          </a:p>
          <a:p>
            <a:pPr indent="0" lvl="0" marL="0" rtl="0" algn="just">
              <a:lnSpc>
                <a:spcPct val="95000"/>
              </a:lnSpc>
              <a:spcBef>
                <a:spcPts val="0"/>
              </a:spcBef>
              <a:spcAft>
                <a:spcPts val="0"/>
              </a:spcAft>
              <a:buSzPts val="688"/>
              <a:buNone/>
            </a:pPr>
            <a:r>
              <a:t/>
            </a:r>
            <a:endParaRPr sz="1700">
              <a:solidFill>
                <a:schemeClr val="dk1"/>
              </a:solidFill>
            </a:endParaRPr>
          </a:p>
          <a:p>
            <a:pPr indent="-336550" lvl="0" marL="457200" rtl="0" algn="just">
              <a:lnSpc>
                <a:spcPct val="95000"/>
              </a:lnSpc>
              <a:spcBef>
                <a:spcPts val="0"/>
              </a:spcBef>
              <a:spcAft>
                <a:spcPts val="0"/>
              </a:spcAft>
              <a:buClr>
                <a:schemeClr val="dk1"/>
              </a:buClr>
              <a:buSzPts val="1700"/>
              <a:buAutoNum type="arabicPeriod"/>
            </a:pPr>
            <a:r>
              <a:rPr lang="en" sz="1700">
                <a:solidFill>
                  <a:schemeClr val="dk1"/>
                </a:solidFill>
              </a:rPr>
              <a:t>Provide at least two possible explanations why the GAStech employees may be missing. What evidence do you have to support each of these explanations?</a:t>
            </a:r>
            <a:endParaRPr sz="1700">
              <a:solidFill>
                <a:schemeClr val="dk1"/>
              </a:solidFill>
            </a:endParaRPr>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Proxima Nova"/>
                <a:ea typeface="Proxima Nova"/>
                <a:cs typeface="Proxima Nova"/>
                <a:sym typeface="Proxima Nova"/>
              </a:rPr>
              <a:t>‹#›</a:t>
            </a:fld>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this project?</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Forensic Data Analysis - Using disparate data sources to construct a narrative argument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Text Analysis Techniques - used to streamline/minimize manual searching of data and categorization/clustering of data under similar attributes</a:t>
            </a:r>
            <a:endParaRPr>
              <a:solidFill>
                <a:schemeClr val="dk1"/>
              </a:solidFill>
            </a:endParaRPr>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Proxima Nova"/>
                <a:ea typeface="Proxima Nova"/>
                <a:cs typeface="Proxima Nova"/>
                <a:sym typeface="Proxima Nova"/>
              </a:rPr>
              <a:t>‹#›</a:t>
            </a:fld>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Datasets Used</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chemeClr val="dk1"/>
                </a:solidFill>
              </a:rPr>
              <a:t>The data provided consists of a collection of text-based files. These files were verified for accuracy by data scientists at the University of Denver and pertain to the kidnapping of GASTech employees by members of the social movement group POK.</a:t>
            </a:r>
            <a:endParaRPr sz="1400">
              <a:solidFill>
                <a:schemeClr val="dk1"/>
              </a:solidFill>
            </a:endParaRPr>
          </a:p>
          <a:p>
            <a:pPr indent="0" lvl="0" marL="0" rtl="0" algn="just">
              <a:spcBef>
                <a:spcPts val="0"/>
              </a:spcBef>
              <a:spcAft>
                <a:spcPts val="0"/>
              </a:spcAft>
              <a:buClr>
                <a:schemeClr val="dk1"/>
              </a:buClr>
              <a:buSzPts val="1100"/>
              <a:buFont typeface="Arial"/>
              <a:buNone/>
            </a:pPr>
            <a:r>
              <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Two (2) historical reports and descriptions of the countries involved, in Microsoft Word format;</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A map of Kronos;</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A chart describing the local GAStech organization, in PDF format;</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A spreadsheet of GAStech employee records, in Microsoft Excel format;</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Email headers from two weeks (1/6/2014 - 1/17/2014) of internal GAStech company email, in comma-separated values (CSV) format;</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Resumes and short biographies of many, (but not all), of the GAStech employees, in Microsoft Word format;</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Relevant current and historical news reports from multiple domestic and translated foreign sources, in text file format.</a:t>
            </a:r>
            <a:endParaRPr sz="1900">
              <a:solidFill>
                <a:schemeClr val="dk1"/>
              </a:solidFill>
            </a:endParaRPr>
          </a:p>
        </p:txBody>
      </p:sp>
      <p:sp>
        <p:nvSpPr>
          <p:cNvPr id="102" name="Google Shape;10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Proxima Nova"/>
                <a:ea typeface="Proxima Nova"/>
                <a:cs typeface="Proxima Nova"/>
                <a:sym typeface="Proxima Nova"/>
              </a:rPr>
              <a:t>‹#›</a:t>
            </a:fld>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Methodology</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AutoNum type="arabicPeriod"/>
            </a:pPr>
            <a:r>
              <a:rPr lang="en" sz="2200">
                <a:solidFill>
                  <a:schemeClr val="dk1"/>
                </a:solidFill>
              </a:rPr>
              <a:t>Manual review of the historical documents and Kronos/Tethys factbooks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368300" lvl="0" marL="457200" rtl="0" algn="l">
              <a:spcBef>
                <a:spcPts val="0"/>
              </a:spcBef>
              <a:spcAft>
                <a:spcPts val="0"/>
              </a:spcAft>
              <a:buClr>
                <a:schemeClr val="dk1"/>
              </a:buClr>
              <a:buSzPts val="2200"/>
              <a:buAutoNum type="arabicPeriod"/>
            </a:pPr>
            <a:r>
              <a:rPr lang="en" sz="2200">
                <a:solidFill>
                  <a:schemeClr val="dk1"/>
                </a:solidFill>
              </a:rPr>
              <a:t>Analysis of article text data using Latent Dirichlet Allocation (LDA) and Named Entity Recognition (NER)</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368300" lvl="0" marL="457200" rtl="0" algn="l">
              <a:spcBef>
                <a:spcPts val="0"/>
              </a:spcBef>
              <a:spcAft>
                <a:spcPts val="0"/>
              </a:spcAft>
              <a:buClr>
                <a:schemeClr val="dk1"/>
              </a:buClr>
              <a:buSzPts val="2200"/>
              <a:buAutoNum type="arabicPeriod"/>
            </a:pPr>
            <a:r>
              <a:rPr lang="en" sz="2200">
                <a:solidFill>
                  <a:schemeClr val="dk1"/>
                </a:solidFill>
              </a:rPr>
              <a:t>Analysis of internal GASTech email header data using network graphing</a:t>
            </a:r>
            <a:endParaRPr sz="2800"/>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Proxima Nova"/>
                <a:ea typeface="Proxima Nova"/>
                <a:cs typeface="Proxima Nova"/>
                <a:sym typeface="Proxima Nova"/>
              </a:rPr>
              <a:t>‹#›</a:t>
            </a:fld>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Historical Document Manual Analysis</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None/>
            </a:pPr>
            <a:r>
              <a:rPr lang="en" sz="1300">
                <a:solidFill>
                  <a:schemeClr val="dk1"/>
                </a:solidFill>
              </a:rPr>
              <a:t>Two historical documents manually reviewed to determine the basic chronology of events of POK up to 2009:</a:t>
            </a:r>
            <a:endParaRPr sz="1300">
              <a:solidFill>
                <a:schemeClr val="dk1"/>
              </a:solidFill>
            </a:endParaRPr>
          </a:p>
          <a:p>
            <a:pPr indent="0" lvl="0" marL="0" rtl="0" algn="just">
              <a:lnSpc>
                <a:spcPct val="105000"/>
              </a:lnSpc>
              <a:spcBef>
                <a:spcPts val="0"/>
              </a:spcBef>
              <a:spcAft>
                <a:spcPts val="0"/>
              </a:spcAft>
              <a:buNone/>
            </a:pPr>
            <a:r>
              <a:t/>
            </a:r>
            <a:endParaRPr sz="1300">
              <a:solidFill>
                <a:schemeClr val="dk1"/>
              </a:solidFill>
            </a:endParaRPr>
          </a:p>
          <a:p>
            <a:pPr indent="-311150" lvl="0" marL="457200" rtl="0" algn="just">
              <a:lnSpc>
                <a:spcPct val="105000"/>
              </a:lnSpc>
              <a:spcBef>
                <a:spcPts val="0"/>
              </a:spcBef>
              <a:spcAft>
                <a:spcPts val="0"/>
              </a:spcAft>
              <a:buClr>
                <a:schemeClr val="dk1"/>
              </a:buClr>
              <a:buSzPts val="1300"/>
              <a:buAutoNum type="arabicPeriod"/>
            </a:pPr>
            <a:r>
              <a:rPr lang="en" sz="1300">
                <a:solidFill>
                  <a:schemeClr val="dk1"/>
                </a:solidFill>
              </a:rPr>
              <a:t>“The Application and Validation of a Social Movement Model in Understanding the Evolution and State of One Grassroots Social Movement in Kronos: Protectors of Kronos” </a:t>
            </a:r>
            <a:endParaRPr sz="1300">
              <a:solidFill>
                <a:schemeClr val="dk1"/>
              </a:solidFill>
            </a:endParaRPr>
          </a:p>
          <a:p>
            <a:pPr indent="-311150" lvl="0" marL="457200" rtl="0" algn="just">
              <a:lnSpc>
                <a:spcPct val="105000"/>
              </a:lnSpc>
              <a:spcBef>
                <a:spcPts val="0"/>
              </a:spcBef>
              <a:spcAft>
                <a:spcPts val="0"/>
              </a:spcAft>
              <a:buClr>
                <a:schemeClr val="dk1"/>
              </a:buClr>
              <a:buSzPts val="1300"/>
              <a:buAutoNum type="arabicPeriod"/>
            </a:pPr>
            <a:r>
              <a:rPr lang="en" sz="1300">
                <a:solidFill>
                  <a:schemeClr val="dk1"/>
                </a:solidFill>
              </a:rPr>
              <a:t>“History of the Protectors of Kronos”</a:t>
            </a:r>
            <a:endParaRPr sz="1300">
              <a:solidFill>
                <a:schemeClr val="dk1"/>
              </a:solidFill>
            </a:endParaRPr>
          </a:p>
          <a:p>
            <a:pPr indent="0" lvl="0" marL="457200" rtl="0" algn="just">
              <a:lnSpc>
                <a:spcPct val="105000"/>
              </a:lnSpc>
              <a:spcBef>
                <a:spcPts val="0"/>
              </a:spcBef>
              <a:spcAft>
                <a:spcPts val="0"/>
              </a:spcAft>
              <a:buNone/>
            </a:pPr>
            <a:r>
              <a:t/>
            </a:r>
            <a:endParaRPr sz="1300">
              <a:solidFill>
                <a:schemeClr val="dk1"/>
              </a:solidFill>
            </a:endParaRPr>
          </a:p>
          <a:p>
            <a:pPr indent="0" lvl="0" marL="0" rtl="0" algn="just">
              <a:lnSpc>
                <a:spcPct val="105000"/>
              </a:lnSpc>
              <a:spcBef>
                <a:spcPts val="0"/>
              </a:spcBef>
              <a:spcAft>
                <a:spcPts val="0"/>
              </a:spcAft>
              <a:buNone/>
            </a:pPr>
            <a:r>
              <a:rPr lang="en" sz="1300">
                <a:solidFill>
                  <a:schemeClr val="dk1"/>
                </a:solidFill>
              </a:rPr>
              <a:t>Two country </a:t>
            </a:r>
            <a:r>
              <a:rPr lang="en" sz="1300">
                <a:solidFill>
                  <a:schemeClr val="dk1"/>
                </a:solidFill>
              </a:rPr>
              <a:t>fact books</a:t>
            </a:r>
            <a:r>
              <a:rPr lang="en" sz="1300">
                <a:solidFill>
                  <a:schemeClr val="dk1"/>
                </a:solidFill>
              </a:rPr>
              <a:t> were also examined:</a:t>
            </a:r>
            <a:endParaRPr sz="1300">
              <a:solidFill>
                <a:schemeClr val="dk1"/>
              </a:solidFill>
            </a:endParaRPr>
          </a:p>
          <a:p>
            <a:pPr indent="0" lvl="0" marL="0" rtl="0" algn="just">
              <a:lnSpc>
                <a:spcPct val="105000"/>
              </a:lnSpc>
              <a:spcBef>
                <a:spcPts val="0"/>
              </a:spcBef>
              <a:spcAft>
                <a:spcPts val="0"/>
              </a:spcAft>
              <a:buNone/>
            </a:pPr>
            <a:r>
              <a:t/>
            </a:r>
            <a:endParaRPr sz="1300">
              <a:solidFill>
                <a:schemeClr val="dk1"/>
              </a:solidFill>
            </a:endParaRPr>
          </a:p>
          <a:p>
            <a:pPr indent="-311150" lvl="0" marL="457200" rtl="0" algn="just">
              <a:lnSpc>
                <a:spcPct val="105000"/>
              </a:lnSpc>
              <a:spcBef>
                <a:spcPts val="0"/>
              </a:spcBef>
              <a:spcAft>
                <a:spcPts val="0"/>
              </a:spcAft>
              <a:buClr>
                <a:schemeClr val="dk1"/>
              </a:buClr>
              <a:buSzPts val="1300"/>
              <a:buAutoNum type="arabicPeriod"/>
            </a:pPr>
            <a:r>
              <a:rPr lang="en" sz="1300">
                <a:solidFill>
                  <a:schemeClr val="dk1"/>
                </a:solidFill>
              </a:rPr>
              <a:t>Kronos Factbook</a:t>
            </a:r>
            <a:endParaRPr sz="1300">
              <a:solidFill>
                <a:schemeClr val="dk1"/>
              </a:solidFill>
            </a:endParaRPr>
          </a:p>
          <a:p>
            <a:pPr indent="-311150" lvl="0" marL="457200" rtl="0" algn="just">
              <a:lnSpc>
                <a:spcPct val="105000"/>
              </a:lnSpc>
              <a:spcBef>
                <a:spcPts val="0"/>
              </a:spcBef>
              <a:spcAft>
                <a:spcPts val="0"/>
              </a:spcAft>
              <a:buClr>
                <a:schemeClr val="dk1"/>
              </a:buClr>
              <a:buSzPts val="1300"/>
              <a:buAutoNum type="arabicPeriod"/>
            </a:pPr>
            <a:r>
              <a:rPr lang="en" sz="1300">
                <a:solidFill>
                  <a:schemeClr val="dk1"/>
                </a:solidFill>
              </a:rPr>
              <a:t>Tethys Factbook </a:t>
            </a:r>
            <a:endParaRPr sz="1300">
              <a:solidFill>
                <a:schemeClr val="dk1"/>
              </a:solidFill>
            </a:endParaRPr>
          </a:p>
          <a:p>
            <a:pPr indent="0" lvl="0" marL="0" rtl="0" algn="just">
              <a:lnSpc>
                <a:spcPct val="105000"/>
              </a:lnSpc>
              <a:spcBef>
                <a:spcPts val="0"/>
              </a:spcBef>
              <a:spcAft>
                <a:spcPts val="0"/>
              </a:spcAft>
              <a:buNone/>
            </a:pPr>
            <a:r>
              <a:t/>
            </a:r>
            <a:endParaRPr sz="1300">
              <a:solidFill>
                <a:schemeClr val="dk1"/>
              </a:solidFill>
            </a:endParaRPr>
          </a:p>
          <a:p>
            <a:pPr indent="0" lvl="0" marL="0" rtl="0" algn="just">
              <a:lnSpc>
                <a:spcPct val="105000"/>
              </a:lnSpc>
              <a:spcBef>
                <a:spcPts val="0"/>
              </a:spcBef>
              <a:spcAft>
                <a:spcPts val="0"/>
              </a:spcAft>
              <a:buNone/>
            </a:pPr>
            <a:r>
              <a:rPr lang="en" sz="1300">
                <a:solidFill>
                  <a:schemeClr val="dk1"/>
                </a:solidFill>
              </a:rPr>
              <a:t>These documents serve as a foundational overview of the sociopolitical climate of the Kronos and Tethys regions and basic chronology of the first ten years of the POK.</a:t>
            </a:r>
            <a:endParaRPr sz="2000"/>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Proxima Nova"/>
                <a:ea typeface="Proxima Nova"/>
                <a:cs typeface="Proxima Nova"/>
                <a:sym typeface="Proxima Nova"/>
              </a:rPr>
              <a:t>‹#›</a:t>
            </a:fld>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