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2" r:id="rId43"/>
    <p:sldId id="305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22" d="100"/>
          <a:sy n="122" d="100"/>
        </p:scale>
        <p:origin x="326" y="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models can take different functional forms - either direct mappings or probability distributions.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the fundamental trade-off in model selection.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Humans naturally seek explanations to update their understanding.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how humans naturally learn through explanation.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Science is moving toward data-driven approaches.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Models can capture knowledge that goes beyond the original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Safety-critical applications require interpretability for validation.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Bias detection is crucial for fair AI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Explanations help build trust between humans and AI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Low-stakes applications may not need interpretability.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Proven applications may not need additional interpretability.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key is that the structure must be simple enough for human understanding.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Sometimes transparency can be exploited.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These characteristics make explanations more effective for humans.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People want to understand why one outcome occurred instead of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Humans prefer simple explanations over complex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Good explanations are tailored to the audience.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Unexpected outcomes get more attention in explanations.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Truthful explanations have predictive power.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People tend to accept explanations that align with their existing beliefs.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demonstrates how beliefs can override logical reasoning.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a critical ethical consideration for AI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These three characteristics make a model interpretable to humans.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a real-world example where interpretability is crucial.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Black box decisions lead to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Interpretable decisions provide clear guidance and build trust.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a legal requirement, not just a best 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These model types are inherently interpretable.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These models are harder to interpret but may be more accurate.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the key takeaway from the interpretability discussion.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a practical business example of using interpretable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They have a clear business rule based on interpretable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the actual data they collected.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Interpretability is about the model’s inherent transparency.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visualization helps confirm the linear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slope is the key business metric they need to understand.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the mathematical model that describes the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Explainability comes after the fact and requires causal understanding.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a critical distinction - correlation is not causation.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difference matters for actionability and trust.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These four benefits make interpretability crucial for real-world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Accuracy alone doesn’t tell the whole story about model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Interpretable Data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Understanding the Why Behind Data-Driven Predictions</a:t>
            </a:r>
            <a:br>
              <a:rPr dirty="0"/>
            </a:b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2025-09-30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Problem with Black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2000"/>
              <a:t>“The problem is that a single metric, such as classification accuracy, is an incomplete description of most real-world tasks.” - Doshi-Velez and Kim (2017)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Do you just want to know </a:t>
            </a:r>
            <a:r>
              <a:rPr b="1"/>
              <a:t>what</a:t>
            </a:r>
            <a:r>
              <a:t> is predicted?</a:t>
            </a:r>
          </a:p>
          <a:p>
            <a:pPr marL="0" lvl="0" indent="0">
              <a:buNone/>
            </a:pPr>
            <a:r>
              <a:t>Or do you want to know </a:t>
            </a:r>
            <a:r>
              <a:rPr b="1"/>
              <a:t>why</a:t>
            </a:r>
            <a:r>
              <a:t> the prediction was made and possibly pay for the interpretability with a drop in predictive performance?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Key Reasons for Interpretability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Human Curiosity &amp; Learning</a:t>
            </a:r>
          </a:p>
          <a:p>
            <a:pPr marL="0" lvl="0" indent="0">
              <a:buNone/>
            </a:pPr>
            <a:r>
              <a:t>Humans have a mental model of their environment that is updated when something unexpected happens.</a:t>
            </a:r>
          </a:p>
          <a:p>
            <a:pPr marL="0" lvl="0" indent="0">
              <a:buNone/>
            </a:pPr>
            <a:r>
              <a:t>This update is performed by finding an explanation for the unexpected event.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Human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 human feels unexpectedly sick and asks, “Why do I feel so sick?”</a:t>
            </a:r>
          </a:p>
          <a:p>
            <a:pPr marL="0" lvl="0" indent="0">
              <a:buNone/>
            </a:pPr>
            <a:r>
              <a:t>They learn that they get sick every time they eat those red berries.</a:t>
            </a:r>
          </a:p>
          <a:p>
            <a:pPr marL="0" lvl="0" indent="0">
              <a:buNone/>
            </a:pPr>
            <a:r>
              <a:t>They update their mental model and decide that the berries caused the sickness.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Scientific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In many scientific disciplines, there is a change from qualitative to quantitative methods, and also towards data-driven modeling.</a:t>
            </a:r>
          </a:p>
          <a:p>
            <a:pPr marL="0" lvl="0" indent="0">
              <a:buNone/>
            </a:pPr>
            <a:r>
              <a:t>The goal of science is to gain knowledge, but many problems are solved with big datasets and complex statistical models.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Model as Knowledge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The model itself becomes the source of knowledge instead of the data.</a:t>
            </a:r>
          </a:p>
          <a:p>
            <a:pPr marL="0" lvl="0" indent="0">
              <a:buNone/>
            </a:pPr>
            <a:r>
              <a:t>Interpretability makes it possible to extract this additional knowledge captured by the model.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Safety &amp;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models take on real-world tasks that require safety measures and testing.</a:t>
            </a:r>
          </a:p>
          <a:p>
            <a:pPr marL="0" lvl="0" indent="0">
              <a:buNone/>
            </a:pPr>
            <a:r>
              <a:rPr b="1"/>
              <a:t>Example:</a:t>
            </a:r>
            <a:r>
              <a:t> A self-driving car automatically detects cyclists based on a computer vision system.</a:t>
            </a:r>
          </a:p>
          <a:p>
            <a:pPr marL="0" lvl="0" indent="0">
              <a:buNone/>
            </a:pPr>
            <a:r>
              <a:t>You want to be 100% sure that the abstraction the system has learned is error-free because running over cyclists is very bad.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Bias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By default, data models pick up biases from the training data.</a:t>
            </a:r>
          </a:p>
          <a:p>
            <a:pPr marL="0" lvl="0" indent="0">
              <a:buNone/>
            </a:pPr>
            <a:r>
              <a:t>This could make your models discriminate against underrepresented groups.</a:t>
            </a:r>
          </a:p>
          <a:p>
            <a:pPr marL="0" lvl="0" indent="0">
              <a:buNone/>
            </a:pPr>
            <a:r>
              <a:rPr b="1"/>
              <a:t>Interpretability is a useful debugging tool for detecting bias in data models.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Social Acceptance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process of integrating machines and algorithms into our daily lives requires interpretability to increase social acceptance.</a:t>
            </a:r>
          </a:p>
          <a:p>
            <a:pPr marL="0" lvl="0" indent="0">
              <a:buNone/>
            </a:pPr>
            <a:r>
              <a:rPr b="1"/>
              <a:t>Example:</a:t>
            </a:r>
            <a:r>
              <a:t> Our vacuum cleaner “DustBot” gets stuck. As an explanation for the accident, DustBot tells us that it needs to be on an even surface. This creates shared meaning and trust.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When Do We NOT Need Interpretability?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Low-Impact Scenarios</a:t>
            </a:r>
          </a:p>
          <a:p>
            <a:pPr marL="0" lvl="0" indent="0">
              <a:buNone/>
            </a:pPr>
            <a:r>
              <a:t>Interpretability is not required if the consequences of being wrong are minimal or acceptable.</a:t>
            </a:r>
          </a:p>
          <a:p>
            <a:pPr marL="0" lvl="0" indent="0">
              <a:buNone/>
            </a:pPr>
            <a:r>
              <a:rPr b="1"/>
              <a:t>Example:</a:t>
            </a:r>
            <a:r>
              <a:t> Sarah’s personal Spotify playlist predictor that suggests songs she might like based on her listening history.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Core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Data Models as Functions</a:t>
            </a:r>
          </a:p>
          <a:p>
            <a:pPr marL="0" lvl="0" indent="0">
              <a:buNone/>
            </a:pPr>
            <a:r>
              <a:rPr dirty="0"/>
              <a:t>A data model is a function that represents how variables relate.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A3722E2-FBDA-C454-3F08-A404F5A4C0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361335"/>
                <a:ext cx="8229600" cy="23921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/>
                  <a:buNone/>
                </a:pPr>
                <a:r>
                  <a:rPr lang="en-US" dirty="0"/>
                  <a:t>Turning inputs into outputs.</a:t>
                </a:r>
              </a:p>
              <a:p>
                <a:pPr marL="0" indent="0">
                  <a:buFont typeface="Arial"/>
                  <a:buNone/>
                </a:pPr>
                <a:r>
                  <a:rPr lang="en-US" b="1" dirty="0"/>
                  <a:t>Example:</a:t>
                </a:r>
                <a:r>
                  <a:rPr lang="en-US" dirty="0"/>
                  <a:t> Predicting house prices from square footage.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A3722E2-FBDA-C454-3F08-A404F5A4C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61335"/>
                <a:ext cx="8229600" cy="2392130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Well-Studied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Some applications have been sufficiently well studied so that there is enough practical experience with the model.</a:t>
            </a:r>
          </a:p>
          <a:p>
            <a:pPr marL="0" lvl="0" indent="0">
              <a:buNone/>
            </a:pPr>
            <a:r>
              <a:rPr b="1"/>
              <a:t>Example:</a:t>
            </a:r>
            <a:r>
              <a:t> Statistical models for optical character recognition that process images of envelopes and extract addresses.</a:t>
            </a:r>
          </a:p>
          <a:p>
            <a:pPr marL="0" lvl="0" indent="0">
              <a:buNone/>
            </a:pPr>
            <a:r>
              <a:t>These systems have been in use for many years, and it’s clear that they work.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Gaming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Interpretability might enable people or programs to manipulate the system.</a:t>
            </a:r>
          </a:p>
          <a:p>
            <a:pPr marL="0" lvl="0" indent="0">
              <a:buNone/>
            </a:pPr>
            <a:r>
              <a:rPr b="1"/>
              <a:t>Example:</a:t>
            </a:r>
            <a:r>
              <a:t> Facebook’s content ranking algorithm where users might manipulate their posts to game the system if they know which features affect visibility in their friends’ feeds.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Makes a Good Explanation?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Characteristics of Human-Friendly Explanations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Contrastive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Humans usually don’t ask why a certain prediction was made, but why this prediction was made </a:t>
            </a:r>
            <a:r>
              <a:rPr b="1"/>
              <a:t>instead of another prediction</a:t>
            </a:r>
            <a:r>
              <a:t>.</a:t>
            </a:r>
          </a:p>
          <a:p>
            <a:pPr marL="0" lvl="0" indent="0">
              <a:buNone/>
            </a:pPr>
            <a:r>
              <a:rPr b="1"/>
              <a:t>Example:</a:t>
            </a:r>
            <a:r>
              <a:t> For a house price prediction, the house owner might be interested in why does this beautiful house seem so cheap?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Selected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People don’t expect explanations that cover the actual and complete list of causes of an event.</a:t>
            </a:r>
          </a:p>
          <a:p>
            <a:pPr marL="0" lvl="0" indent="0">
              <a:buNone/>
            </a:pPr>
            <a:r>
              <a:t>We are used to selecting one or two causes from a variety of possible causes as THE explanation.</a:t>
            </a:r>
          </a:p>
          <a:p>
            <a:pPr marL="0" lvl="0" indent="0">
              <a:buNone/>
            </a:pPr>
            <a:r>
              <a:rPr b="1"/>
              <a:t>What it means for data modeling:</a:t>
            </a:r>
            <a:r>
              <a:t> Make the explanation short, give only 1 to 3 reasons, even if the world is more complex.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Audience-focused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Explanations are part of a conversation or interaction between the explainer and the receiver of the explanation.</a:t>
            </a:r>
          </a:p>
          <a:p>
            <a:pPr marL="0" lvl="0" indent="0">
              <a:buNone/>
            </a:pPr>
            <a:r>
              <a:rPr b="1"/>
              <a:t>Example:</a:t>
            </a:r>
            <a:r>
              <a:t> Explaining cryptocurrencies to a technical person vs. to your grandmother would be completely different.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Focus on Abnormal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People focus more on abnormal causes to explain events.</a:t>
            </a:r>
          </a:p>
          <a:p>
            <a:pPr marL="0" lvl="0" indent="0">
              <a:buNone/>
            </a:pPr>
            <a:r>
              <a:t>These are causes or effects that were not expected but nevertheless happened.</a:t>
            </a:r>
          </a:p>
          <a:p>
            <a:pPr marL="0" lvl="0" indent="0">
              <a:buNone/>
            </a:pPr>
            <a:r>
              <a:rPr b="1"/>
              <a:t>Example:</a:t>
            </a:r>
            <a:r>
              <a:t> Viagra was originally developed as a heart medication, but researchers discovered its unexpected side effect during clinical trials.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Truthful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Good explanations prove to be true in reality (i.e., in other situations).</a:t>
            </a:r>
          </a:p>
          <a:p>
            <a:pPr marL="0" lvl="0" indent="0">
              <a:buNone/>
            </a:pPr>
            <a:r>
              <a:rPr b="1"/>
              <a:t>Example:</a:t>
            </a:r>
            <a:r>
              <a:t> GPS satellites need to account for time dilation effects from Einstein’s theory of relativity.</a:t>
            </a:r>
          </a:p>
          <a:p>
            <a:pPr marL="0" lvl="0" indent="0">
              <a:buNone/>
            </a:pPr>
            <a:r>
              <a:t>The satellites’ clocks run faster in orbit due to weaker gravity, and this relativistic effect would cause GPS to be off by about 11 kilometers per day if not corrected.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Consistent with Prior Beliefs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Humans often judge arguments by whether the conclusion fits their beliefs, rather than whether both their assumptions and their the reasoning are logically valid.</a:t>
            </a:r>
          </a:p>
          <a:p>
            <a:pPr marL="0" lvl="0" indent="0">
              <a:buNone/>
            </a:pPr>
            <a:r>
              <a:t>This is called the belief bias effect.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Classic Experiment (Evans, Barston &amp; Pollard, 1983)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Premise 1:</a:t>
            </a:r>
            <a:r>
              <a:t> All mammals can walk.</a:t>
            </a:r>
          </a:p>
          <a:p>
            <a:pPr marL="0" lvl="0" indent="0">
              <a:buNone/>
            </a:pPr>
            <a:r>
              <a:rPr b="1"/>
              <a:t>Premise 2:</a:t>
            </a:r>
            <a:r>
              <a:t> Whales are mammals.</a:t>
            </a:r>
          </a:p>
          <a:p>
            <a:pPr marL="0" lvl="0" indent="0">
              <a:buNone/>
            </a:pPr>
            <a:r>
              <a:rPr b="1"/>
              <a:t>Conclusion:</a:t>
            </a:r>
            <a:r>
              <a:t> Whales can walk.</a:t>
            </a:r>
          </a:p>
          <a:p>
            <a:pPr marL="0" lvl="0" indent="0">
              <a:buNone/>
            </a:pPr>
            <a:r>
              <a:t>Although the conclusion is logically valid, it is completely unbelievable. Despite this, approximately 50% of participants would judge conclusions like this as true.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Interpretability?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One-Liner Definition</a:t>
            </a:r>
          </a:p>
          <a:p>
            <a:pPr marL="0" lvl="0" indent="0">
              <a:buNone/>
            </a:pPr>
            <a:r>
              <a:t>An </a:t>
            </a:r>
            <a:r>
              <a:rPr b="1"/>
              <a:t>interpretable data model</a:t>
            </a:r>
            <a:r>
              <a:t> is a function whose structure is simple enough that humans can understand the relationships it encodes.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Dark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While belief consistency makes explanations more “human-friendly,” it’s arguably not very friendly to our future as a society.</a:t>
            </a:r>
          </a:p>
          <a:p>
            <a:pPr marL="0" lvl="0" indent="0">
              <a:buNone/>
            </a:pPr>
            <a:r>
              <a:t>We’re essentially designing systems that reinforce existing biases rather than challenging them.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Loan Approval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The Problem</a:t>
            </a:r>
          </a:p>
          <a:p>
            <a:pPr marL="0" lvl="0" indent="0">
              <a:buNone/>
            </a:pPr>
            <a:r>
              <a:t>A bank uses a statistical model to approve or reject loan applications.</a:t>
            </a:r>
          </a:p>
          <a:p>
            <a:pPr marL="0" lvl="0" indent="0">
              <a:buNone/>
            </a:pPr>
            <a:r>
              <a:t>The model performs well on test data, but applicants (and regulators) want to understand why decisions are made.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Without Interpretability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Applicant:</a:t>
            </a:r>
            <a:r>
              <a:t> “Why was my loan rejected?”</a:t>
            </a:r>
          </a:p>
          <a:p>
            <a:pPr lvl="0"/>
            <a:r>
              <a:rPr b="1"/>
              <a:t>Bank:</a:t>
            </a:r>
            <a:r>
              <a:t> “The model said no.”</a:t>
            </a:r>
          </a:p>
          <a:p>
            <a:pPr lvl="0"/>
            <a:r>
              <a:rPr b="1"/>
              <a:t>Result:</a:t>
            </a:r>
            <a:r>
              <a:t> Frustration, lack of trust, potential discrimination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With Interpretability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Applicant:</a:t>
            </a:r>
            <a:r>
              <a:t> “Why was my loan rejected?”</a:t>
            </a:r>
          </a:p>
          <a:p>
            <a:pPr lvl="0"/>
            <a:r>
              <a:rPr b="1"/>
              <a:t>Bank:</a:t>
            </a:r>
            <a:r>
              <a:t> “Your application was rejected because your debt-to-income ratio is 45% (our threshold is 40%) and you have two recent late payments. If you can reduce your debt-to-income ratio to below 40% and maintain on-time payments for 6 months, you would likely be approved.”</a:t>
            </a:r>
          </a:p>
          <a:p>
            <a:pPr lvl="0"/>
            <a:r>
              <a:rPr b="1"/>
              <a:t>Result:</a:t>
            </a:r>
            <a:r>
              <a:t> Clear guidance, trust, actionable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Legal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Banks Must Provide Interpretability</a:t>
            </a:r>
          </a:p>
          <a:p>
            <a:pPr marL="0" lvl="0" indent="0">
              <a:buNone/>
            </a:pPr>
            <a:r>
              <a:rPr b="1"/>
              <a:t>Equal Credit Opportunity Act (ECOA)</a:t>
            </a:r>
            <a:r>
              <a:t> - Requires lenders to provide “adverse action notices” that explain why credit was denied, including the specific reasons for the decision.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Interpretable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Linear regression</a:t>
            </a:r>
            <a:r>
              <a:t>: Clear coefficients and additive structure</a:t>
            </a:r>
          </a:p>
          <a:p>
            <a:pPr lvl="0"/>
            <a:r>
              <a:rPr b="1"/>
              <a:t>Decision trees</a:t>
            </a:r>
            <a:r>
              <a:t>: Simple if-then rules</a:t>
            </a:r>
          </a:p>
          <a:p>
            <a:pPr lvl="0"/>
            <a:r>
              <a:rPr b="1"/>
              <a:t>Simple Bayesian models</a:t>
            </a:r>
            <a:r>
              <a:t>: Transparent conditional probabilities</a:t>
            </a:r>
          </a:p>
          <a:p>
            <a:pPr lvl="0"/>
            <a:r>
              <a:rPr b="1"/>
              <a:t>Rule-based systems</a:t>
            </a:r>
            <a:r>
              <a:t>: Explicit logical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Less Interpretable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Deep neural networks</a:t>
            </a:r>
            <a:r>
              <a:t>: Complex non-linear transformations</a:t>
            </a:r>
          </a:p>
          <a:p>
            <a:pPr lvl="0"/>
            <a:r>
              <a:rPr b="1"/>
              <a:t>Ensemble models</a:t>
            </a:r>
            <a:r>
              <a:t>: Random forests, gradient boosting (without explanation tools)</a:t>
            </a:r>
          </a:p>
          <a:p>
            <a:pPr lvl="0"/>
            <a:r>
              <a:rPr b="1"/>
              <a:t>Support vector machines</a:t>
            </a:r>
            <a:r>
              <a:t>: High-dimensional transformations</a:t>
            </a:r>
          </a:p>
          <a:p>
            <a:pPr lvl="0"/>
            <a:r>
              <a:rPr b="1"/>
              <a:t>Complex statistical models</a:t>
            </a:r>
            <a:r>
              <a:t>: Many interactions and non-linearities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Interpretability means models aren’t just accurate — they’re understandable.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BuildIt Inc. House Flipping</a:t>
            </a:r>
          </a:p>
          <a:p>
            <a:pPr marL="0" lvl="0" indent="0">
              <a:buNone/>
            </a:pPr>
            <a:r>
              <a:t>BuildIt Inc. flips houses - they buy houses to quickly renovate and then sell.</a:t>
            </a:r>
          </a:p>
          <a:p>
            <a:pPr marL="0" lvl="0" indent="0">
              <a:buNone/>
            </a:pPr>
            <a:r>
              <a:t>Their specialty is building additions on to existing houses in established neighborhoods and then selling the home at prices above their total investment.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BuildIt’s Decision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BuildIt’s decision to move into a neighborhood is based on how sales price fluctuates with square footage.</a:t>
            </a:r>
          </a:p>
          <a:p>
            <a:pPr marL="0" lvl="0" indent="0">
              <a:buNone/>
            </a:pPr>
            <a:r>
              <a:t>If sales price seems to increase by more than $120 per additional square foot, then they consider that neighborhood to be a good candidate for buying houses.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Key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 dirty="0"/>
              <a:t>Clear structure</a:t>
            </a:r>
            <a:r>
              <a:rPr dirty="0"/>
              <a:t>: easily understood relationships</a:t>
            </a:r>
          </a:p>
          <a:p>
            <a:pPr lvl="0"/>
            <a:r>
              <a:rPr b="1" dirty="0"/>
              <a:t>Human-scale parameters</a:t>
            </a:r>
            <a:r>
              <a:rPr dirty="0"/>
              <a:t>: coefficients, thresholds that make intuitive sense</a:t>
            </a:r>
          </a:p>
          <a:p>
            <a:pPr lvl="0"/>
            <a:r>
              <a:rPr b="1" dirty="0"/>
              <a:t>Traceable reasoning</a:t>
            </a:r>
            <a:r>
              <a:rPr dirty="0"/>
              <a:t>: ability to explain how predictions were reached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BuildIt’s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Here is the </a:t>
            </a:r>
            <a:r>
              <a:rPr>
                <a:latin typeface="Courier"/>
              </a:rPr>
              <a:t>python</a:t>
            </a:r>
            <a:r>
              <a:t> code that creates a dataframe with BuildIt’s data (note: </a:t>
            </a:r>
            <a:r>
              <a:rPr>
                <a:latin typeface="Courier"/>
              </a:rPr>
              <a:t>salesPrice</a:t>
            </a:r>
            <a:r>
              <a:t> is in thousands of dollars):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## make two data arrays representing observations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## of six home sales</a:t>
            </a:r>
            <a:br/>
            <a:r>
              <a:rPr>
                <a:latin typeface="Courier"/>
              </a:rPr>
              <a:t>salesPrice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160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290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240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sqFootage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960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1285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1600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1850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1900</a:t>
            </a:r>
            <a:r>
              <a:rPr>
                <a:latin typeface="Courier"/>
              </a:rPr>
              <a:t>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Visualizing the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Visually, we can confirm what appears to be a linear relationship between square footage and sales prices by creating a scatterplot with a linear regression line drawn in blue: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A98137-EA83-80A6-C967-4B7A807BE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97" y="2413416"/>
            <a:ext cx="3631805" cy="270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EEDAB0C-E557-99C7-259A-5902154E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39" y="1085450"/>
            <a:ext cx="4874333" cy="362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BuildIt’s Key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998626" cy="33944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 err="1"/>
              <a:t>BuildIt</a:t>
            </a:r>
            <a:r>
              <a:rPr dirty="0"/>
              <a:t> is interested in the slope of this line which gives the estimated change in mean sales price for each unit change in square footage.</a:t>
            </a:r>
          </a:p>
          <a:p>
            <a:pPr marL="0" lvl="0" indent="0">
              <a:buNone/>
            </a:pPr>
            <a:r>
              <a:rPr dirty="0"/>
              <a:t>For </a:t>
            </a:r>
            <a:r>
              <a:rPr dirty="0" err="1"/>
              <a:t>BuildIt</a:t>
            </a:r>
            <a:r>
              <a:rPr dirty="0"/>
              <a:t>, they want to know if this slope is above $120 per square foot because at that price point the firm is confident it can make money?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2229" y="105869"/>
                <a:ext cx="8229600" cy="339447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Based on the output, the following linear equation is the so-called “best” line: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=58.91+0.1114×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229" y="105869"/>
                <a:ext cx="8229600" cy="3394472"/>
              </a:xfrm>
              <a:blipFill>
                <a:blip r:embed="rId3"/>
                <a:stretch>
                  <a:fillRect l="-1185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09450C3-53B6-A633-C801-B40720B71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15" y="1345857"/>
            <a:ext cx="7360170" cy="379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06E0B3-F41A-EBCF-909A-CCFACEDBE4EC}"/>
                  </a:ext>
                </a:extLst>
              </p:cNvPr>
              <p:cNvSpPr txBox="1"/>
              <p:nvPr/>
            </p:nvSpPr>
            <p:spPr>
              <a:xfrm>
                <a:off x="112734" y="3263001"/>
                <a:ext cx="3093929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BuildIt can anticipate being able to sell additional square footage for about $111 per square foot (i.e. 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1000∗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because price is in 000’s).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06E0B3-F41A-EBCF-909A-CCFACEDBE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34" y="3263001"/>
                <a:ext cx="3093929" cy="1477328"/>
              </a:xfrm>
              <a:prstGeom prst="rect">
                <a:avLst/>
              </a:prstGeom>
              <a:blipFill>
                <a:blip r:embed="rId5"/>
                <a:stretch>
                  <a:fillRect l="-1575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Interpretability vs Explainability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Interpretability</a:t>
            </a:r>
          </a:p>
          <a:p>
            <a:pPr marL="0" lvl="0" indent="0">
              <a:buNone/>
            </a:pPr>
            <a:r>
              <a:rPr b="1"/>
              <a:t>Definition:</a:t>
            </a:r>
            <a:r>
              <a:t> The degree to which a model’s internal structure, parameters, and decision-making process can be understood by humans without requiring additional explanation tools.</a:t>
            </a:r>
          </a:p>
          <a:p>
            <a:pPr marL="0" lvl="0" indent="0">
              <a:buNone/>
            </a:pPr>
            <a:r>
              <a:rPr b="1"/>
              <a:t>Focus:</a:t>
            </a:r>
            <a:r>
              <a:t> Built-in transparency of the model itself.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Interpretability vs Explainability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Explainability</a:t>
            </a:r>
            <a:r>
              <a:rPr lang="en-US" b="1" dirty="0"/>
              <a:t> (</a:t>
            </a:r>
            <a:r>
              <a:rPr lang="en-US" b="1" dirty="0" err="1"/>
              <a:t>strictre</a:t>
            </a:r>
            <a:r>
              <a:rPr lang="en-US" b="1" dirty="0"/>
              <a:t> concept than interpretability)</a:t>
            </a:r>
            <a:endParaRPr b="1" dirty="0"/>
          </a:p>
          <a:p>
            <a:pPr marL="0" lvl="0" indent="0">
              <a:buNone/>
            </a:pPr>
            <a:r>
              <a:rPr b="1" dirty="0"/>
              <a:t>Definition:</a:t>
            </a:r>
            <a:r>
              <a:rPr dirty="0"/>
              <a:t> The ability to provide clear, causal reasoning for why a model made a specific prediction.</a:t>
            </a:r>
          </a:p>
          <a:p>
            <a:pPr marL="0" lvl="0" indent="0">
              <a:buNone/>
            </a:pPr>
            <a:r>
              <a:rPr b="1" dirty="0"/>
              <a:t>Focus:</a:t>
            </a:r>
            <a:r>
              <a:rPr dirty="0"/>
              <a:t> Post-hoc analysis and explanation of model decisions.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Causal Reasoning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Correlation vs. Causation in Explanations</a:t>
            </a:r>
          </a:p>
          <a:p>
            <a:pPr marL="0" lvl="0" indent="0">
              <a:buNone/>
            </a:pPr>
            <a:r>
              <a:t>Most “explanations” from data models are actually just descriptions of correlations.</a:t>
            </a:r>
          </a:p>
          <a:p>
            <a:pPr marL="0" lvl="0" indent="0">
              <a:buNone/>
            </a:pPr>
            <a:r>
              <a:t>True explainability requires causal reasoning.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Correlation vs Causation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Correlational explanation:</a:t>
            </a:r>
            <a:r>
              <a:t> “Maternal Tylenol use during pregnancy is associated with autism diagnosis in children”</a:t>
            </a:r>
          </a:p>
          <a:p>
            <a:pPr marL="0" lvl="0" indent="0">
              <a:buNone/>
            </a:pPr>
            <a:r>
              <a:rPr b="1"/>
              <a:t>Causal explanation:</a:t>
            </a:r>
            <a:r>
              <a:t> “Maternal symptoms X, Y, and Z during pregnancy lead to both increased Tylenol use and increased autism risk in the child.”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Interpretability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The Core Benefits</a:t>
            </a:r>
          </a:p>
          <a:p>
            <a:pPr lvl="0"/>
            <a:r>
              <a:rPr b="1"/>
              <a:t>Trust</a:t>
            </a:r>
            <a:r>
              <a:t>: Users and stakeholders can validate and believe results</a:t>
            </a:r>
          </a:p>
          <a:p>
            <a:pPr lvl="0"/>
            <a:r>
              <a:rPr b="1"/>
              <a:t>Actionability</a:t>
            </a:r>
            <a:r>
              <a:t>: Insights can be acted on because the logic is clear</a:t>
            </a:r>
            <a:br/>
            <a:endParaRPr/>
          </a:p>
          <a:p>
            <a:pPr lvl="0"/>
            <a:r>
              <a:rPr b="1"/>
              <a:t>Debuggability</a:t>
            </a:r>
            <a:r>
              <a:t>: Problems can be identified and corrected</a:t>
            </a:r>
          </a:p>
          <a:p>
            <a:pPr lvl="0"/>
            <a:r>
              <a:rPr b="1"/>
              <a:t>Ethics</a:t>
            </a:r>
            <a:r>
              <a:t>: Transparency helps detect bias and unintended consequences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2256</Words>
  <Application>Microsoft Office PowerPoint</Application>
  <PresentationFormat>On-screen Show (16:9)</PresentationFormat>
  <Paragraphs>238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Cambria Math</vt:lpstr>
      <vt:lpstr>Courier</vt:lpstr>
      <vt:lpstr>Office Theme</vt:lpstr>
      <vt:lpstr>Interpretable Data Models</vt:lpstr>
      <vt:lpstr>The Core Idea</vt:lpstr>
      <vt:lpstr>What is Interpretability?</vt:lpstr>
      <vt:lpstr>Key Characteristics</vt:lpstr>
      <vt:lpstr>Interpretability vs Explainability</vt:lpstr>
      <vt:lpstr>Interpretability vs Explainability</vt:lpstr>
      <vt:lpstr>The Causal Reasoning Challenge</vt:lpstr>
      <vt:lpstr>Example: Correlation vs Causation</vt:lpstr>
      <vt:lpstr>Why Interpretability Matters</vt:lpstr>
      <vt:lpstr>The Problem with Black Boxes</vt:lpstr>
      <vt:lpstr>The Trade-off</vt:lpstr>
      <vt:lpstr>Key Reasons for Interpretability</vt:lpstr>
      <vt:lpstr>Example: Human Learning</vt:lpstr>
      <vt:lpstr>Scientific Discovery</vt:lpstr>
      <vt:lpstr>The Model as Knowledge Source</vt:lpstr>
      <vt:lpstr>Safety &amp; Testing</vt:lpstr>
      <vt:lpstr>Bias Detection</vt:lpstr>
      <vt:lpstr>Social Acceptance</vt:lpstr>
      <vt:lpstr>When Do We NOT Need Interpretability?</vt:lpstr>
      <vt:lpstr>Well-Studied Problems</vt:lpstr>
      <vt:lpstr>Gaming Prevention</vt:lpstr>
      <vt:lpstr>What Makes a Good Explanation?</vt:lpstr>
      <vt:lpstr>Contrastive</vt:lpstr>
      <vt:lpstr>Selected</vt:lpstr>
      <vt:lpstr>Audience-focused</vt:lpstr>
      <vt:lpstr>Focus on Abnormal</vt:lpstr>
      <vt:lpstr>Truthful</vt:lpstr>
      <vt:lpstr>Consistent with Prior Beliefs</vt:lpstr>
      <vt:lpstr>Classic Experiment (Evans, Barston &amp; Pollard, 1983)</vt:lpstr>
      <vt:lpstr>The Dark Side</vt:lpstr>
      <vt:lpstr>Example: Loan Approval Model</vt:lpstr>
      <vt:lpstr>Without Interpretability</vt:lpstr>
      <vt:lpstr>With Interpretability</vt:lpstr>
      <vt:lpstr>Legal Requirements</vt:lpstr>
      <vt:lpstr>Interpretable Models</vt:lpstr>
      <vt:lpstr>Less Interpretable Models</vt:lpstr>
      <vt:lpstr>In Short</vt:lpstr>
      <vt:lpstr>Linear Regression Example</vt:lpstr>
      <vt:lpstr>BuildIt’s Decision Criteria</vt:lpstr>
      <vt:lpstr>BuildIt’s Data</vt:lpstr>
      <vt:lpstr>Visualizing the Relationship</vt:lpstr>
      <vt:lpstr>BuildIt’s Key Question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Interpretable Data Models</dc:title>
  <dc:creator>BUAD 442</dc:creator>
  <cp:keywords/>
  <cp:lastModifiedBy>Fleischhacker, Adam</cp:lastModifiedBy>
  <cp:revision>1</cp:revision>
  <dcterms:created xsi:type="dcterms:W3CDTF">2025-09-30T17:25:44Z</dcterms:created>
  <dcterms:modified xsi:type="dcterms:W3CDTF">2025-09-30T17:42:50Z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2025-09-30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Understanding the Why Behind Data-Driven Predictions</vt:lpwstr>
  </property>
  <property fmtid="{D5CDD505-2E9C-101B-9397-08002B2CF9AE}" pid="12" name="toc-title">
    <vt:lpwstr>Table of contents</vt:lpwstr>
  </property>
</Properties>
</file>