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7" r:id="rId5"/>
  </p:sldIdLst>
  <p:sldSz cx="37463413" cy="21067713"/>
  <p:notesSz cx="6858000" cy="9144000"/>
  <p:defaultText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p15:clr>
            <a:srgbClr val="A4A3A4"/>
          </p15:clr>
        </p15:guide>
        <p15:guide id="2" pos="11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99B"/>
    <a:srgbClr val="26669B"/>
    <a:srgbClr val="007BC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977"/>
    <p:restoredTop sz="91573"/>
  </p:normalViewPr>
  <p:slideViewPr>
    <p:cSldViewPr snapToGrid="0" snapToObjects="1">
      <p:cViewPr>
        <p:scale>
          <a:sx n="35" d="100"/>
          <a:sy n="35" d="100"/>
        </p:scale>
        <p:origin x="1640" y="304"/>
      </p:cViewPr>
      <p:guideLst>
        <p:guide orient="horz" pos="6636"/>
        <p:guide pos="11800"/>
      </p:guideLst>
    </p:cSldViewPr>
  </p:slideViewPr>
  <p:notesTextViewPr>
    <p:cViewPr>
      <p:scale>
        <a:sx n="100" d="100"/>
        <a:sy n="100" d="100"/>
      </p:scale>
      <p:origin x="0" y="-3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7026BA-50E8-7644-BEF6-07CACBFB9997}" type="datetimeFigureOut">
              <a:rPr lang="en-US" smtClean="0"/>
              <a:t>3/14/21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A170F-69B8-B741-A099-15AE468EF203}" type="slidenum">
              <a:rPr lang="en-US" smtClean="0"/>
              <a:t>‹#›</a:t>
            </a:fld>
            <a:endParaRPr lang="en-US"/>
          </a:p>
        </p:txBody>
      </p:sp>
    </p:spTree>
    <p:extLst>
      <p:ext uri="{BB962C8B-B14F-4D97-AF65-F5344CB8AC3E}">
        <p14:creationId xmlns:p14="http://schemas.microsoft.com/office/powerpoint/2010/main" val="4093209334"/>
      </p:ext>
    </p:extLst>
  </p:cSld>
  <p:clrMap bg1="lt1" tx1="dk1" bg2="lt2" tx2="dk2" accent1="accent1" accent2="accent2" accent3="accent3" accent4="accent4" accent5="accent5" accent6="accent6" hlink="hlink" folHlink="folHlink"/>
  <p:notesStyle>
    <a:lvl1pPr marL="0" algn="l" defTabSz="1672300" rtl="0" eaLnBrk="1" latinLnBrk="0" hangingPunct="1">
      <a:defRPr sz="4400" kern="1200">
        <a:solidFill>
          <a:schemeClr val="tx1"/>
        </a:solidFill>
        <a:latin typeface="+mn-lt"/>
        <a:ea typeface="+mn-ea"/>
        <a:cs typeface="+mn-cs"/>
      </a:defRPr>
    </a:lvl1pPr>
    <a:lvl2pPr marL="1672300" algn="l" defTabSz="1672300" rtl="0" eaLnBrk="1" latinLnBrk="0" hangingPunct="1">
      <a:defRPr sz="4400" kern="1200">
        <a:solidFill>
          <a:schemeClr val="tx1"/>
        </a:solidFill>
        <a:latin typeface="+mn-lt"/>
        <a:ea typeface="+mn-ea"/>
        <a:cs typeface="+mn-cs"/>
      </a:defRPr>
    </a:lvl2pPr>
    <a:lvl3pPr marL="3344601" algn="l" defTabSz="1672300" rtl="0" eaLnBrk="1" latinLnBrk="0" hangingPunct="1">
      <a:defRPr sz="4400" kern="1200">
        <a:solidFill>
          <a:schemeClr val="tx1"/>
        </a:solidFill>
        <a:latin typeface="+mn-lt"/>
        <a:ea typeface="+mn-ea"/>
        <a:cs typeface="+mn-cs"/>
      </a:defRPr>
    </a:lvl3pPr>
    <a:lvl4pPr marL="5016901" algn="l" defTabSz="1672300" rtl="0" eaLnBrk="1" latinLnBrk="0" hangingPunct="1">
      <a:defRPr sz="4400" kern="1200">
        <a:solidFill>
          <a:schemeClr val="tx1"/>
        </a:solidFill>
        <a:latin typeface="+mn-lt"/>
        <a:ea typeface="+mn-ea"/>
        <a:cs typeface="+mn-cs"/>
      </a:defRPr>
    </a:lvl4pPr>
    <a:lvl5pPr marL="6689202" algn="l" defTabSz="1672300" rtl="0" eaLnBrk="1" latinLnBrk="0" hangingPunct="1">
      <a:defRPr sz="4400" kern="1200">
        <a:solidFill>
          <a:schemeClr val="tx1"/>
        </a:solidFill>
        <a:latin typeface="+mn-lt"/>
        <a:ea typeface="+mn-ea"/>
        <a:cs typeface="+mn-cs"/>
      </a:defRPr>
    </a:lvl5pPr>
    <a:lvl6pPr marL="8361502" algn="l" defTabSz="1672300" rtl="0" eaLnBrk="1" latinLnBrk="0" hangingPunct="1">
      <a:defRPr sz="4400" kern="1200">
        <a:solidFill>
          <a:schemeClr val="tx1"/>
        </a:solidFill>
        <a:latin typeface="+mn-lt"/>
        <a:ea typeface="+mn-ea"/>
        <a:cs typeface="+mn-cs"/>
      </a:defRPr>
    </a:lvl6pPr>
    <a:lvl7pPr marL="10033803" algn="l" defTabSz="1672300" rtl="0" eaLnBrk="1" latinLnBrk="0" hangingPunct="1">
      <a:defRPr sz="4400" kern="1200">
        <a:solidFill>
          <a:schemeClr val="tx1"/>
        </a:solidFill>
        <a:latin typeface="+mn-lt"/>
        <a:ea typeface="+mn-ea"/>
        <a:cs typeface="+mn-cs"/>
      </a:defRPr>
    </a:lvl7pPr>
    <a:lvl8pPr marL="11706103" algn="l" defTabSz="1672300" rtl="0" eaLnBrk="1" latinLnBrk="0" hangingPunct="1">
      <a:defRPr sz="4400" kern="1200">
        <a:solidFill>
          <a:schemeClr val="tx1"/>
        </a:solidFill>
        <a:latin typeface="+mn-lt"/>
        <a:ea typeface="+mn-ea"/>
        <a:cs typeface="+mn-cs"/>
      </a:defRPr>
    </a:lvl8pPr>
    <a:lvl9pPr marL="13378404" algn="l" defTabSz="1672300" rtl="0" eaLnBrk="1" latinLnBrk="0" hangingPunct="1">
      <a:defRPr sz="4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a:t>
            </a:r>
          </a:p>
          <a:p>
            <a:r>
              <a:rPr lang="en-US" dirty="0"/>
              <a:t>(1) </a:t>
            </a:r>
            <a:r>
              <a:rPr lang="en-US" sz="4400" kern="1200" dirty="0" err="1">
                <a:solidFill>
                  <a:schemeClr val="tx1"/>
                </a:solidFill>
                <a:effectLst/>
                <a:latin typeface="+mn-lt"/>
                <a:ea typeface="+mn-ea"/>
                <a:cs typeface="+mn-cs"/>
              </a:rPr>
              <a:t>Barzin</a:t>
            </a:r>
            <a:r>
              <a:rPr lang="en-US" sz="4400" kern="1200" dirty="0">
                <a:solidFill>
                  <a:schemeClr val="tx1"/>
                </a:solidFill>
                <a:effectLst/>
                <a:latin typeface="+mn-lt"/>
                <a:ea typeface="+mn-ea"/>
                <a:cs typeface="+mn-cs"/>
              </a:rPr>
              <a:t>, A., Schmitz, J. L., Rosin, S., et al. (2020). SARS-CoV-2 Seroprevalence among a Southern U.S. Population Indicates Limited Asymptomatic Spread under Physical Distancing Measures. </a:t>
            </a:r>
            <a:r>
              <a:rPr lang="en-US" sz="4400" i="1" kern="1200" dirty="0" err="1">
                <a:solidFill>
                  <a:schemeClr val="tx1"/>
                </a:solidFill>
                <a:effectLst/>
                <a:latin typeface="+mn-lt"/>
                <a:ea typeface="+mn-ea"/>
                <a:cs typeface="+mn-cs"/>
              </a:rPr>
              <a:t>MBio</a:t>
            </a:r>
            <a:r>
              <a:rPr lang="en-US" sz="4400" kern="1200" dirty="0">
                <a:solidFill>
                  <a:schemeClr val="tx1"/>
                </a:solidFill>
                <a:effectLst/>
                <a:latin typeface="+mn-lt"/>
                <a:ea typeface="+mn-ea"/>
                <a:cs typeface="+mn-cs"/>
              </a:rPr>
              <a:t>, </a:t>
            </a:r>
            <a:r>
              <a:rPr lang="en-US" sz="4400" b="1" kern="1200" dirty="0">
                <a:solidFill>
                  <a:schemeClr val="tx1"/>
                </a:solidFill>
                <a:effectLst/>
                <a:latin typeface="+mn-lt"/>
                <a:ea typeface="+mn-ea"/>
                <a:cs typeface="+mn-cs"/>
              </a:rPr>
              <a:t>11</a:t>
            </a:r>
            <a:r>
              <a:rPr lang="en-US" sz="4400" kern="1200" dirty="0">
                <a:solidFill>
                  <a:schemeClr val="tx1"/>
                </a:solidFill>
                <a:effectLst/>
                <a:latin typeface="+mn-lt"/>
                <a:ea typeface="+mn-ea"/>
                <a:cs typeface="+mn-cs"/>
              </a:rPr>
              <a:t> (5), e02426-20. https://</a:t>
            </a:r>
            <a:r>
              <a:rPr lang="en-US" sz="4400" kern="1200" dirty="0" err="1">
                <a:solidFill>
                  <a:schemeClr val="tx1"/>
                </a:solidFill>
                <a:effectLst/>
                <a:latin typeface="+mn-lt"/>
                <a:ea typeface="+mn-ea"/>
                <a:cs typeface="+mn-cs"/>
              </a:rPr>
              <a:t>doi.org</a:t>
            </a:r>
            <a:r>
              <a:rPr lang="en-US" sz="4400" kern="1200" dirty="0">
                <a:solidFill>
                  <a:schemeClr val="tx1"/>
                </a:solidFill>
                <a:effectLst/>
                <a:latin typeface="+mn-lt"/>
                <a:ea typeface="+mn-ea"/>
                <a:cs typeface="+mn-cs"/>
              </a:rPr>
              <a:t>/10.1128/mBio.02426-20.</a:t>
            </a:r>
          </a:p>
          <a:p>
            <a:r>
              <a:rPr lang="en-US" dirty="0"/>
              <a:t>(2) </a:t>
            </a:r>
            <a:r>
              <a:rPr lang="en-US" sz="4400" kern="1200" dirty="0">
                <a:solidFill>
                  <a:schemeClr val="tx1"/>
                </a:solidFill>
                <a:effectLst/>
                <a:latin typeface="+mn-lt"/>
                <a:ea typeface="+mn-ea"/>
                <a:cs typeface="+mn-cs"/>
              </a:rPr>
              <a:t>Rogan, W. J., &amp; </a:t>
            </a:r>
            <a:r>
              <a:rPr lang="en-US" sz="4400" kern="1200" dirty="0" err="1">
                <a:solidFill>
                  <a:schemeClr val="tx1"/>
                </a:solidFill>
                <a:effectLst/>
                <a:latin typeface="+mn-lt"/>
                <a:ea typeface="+mn-ea"/>
                <a:cs typeface="+mn-cs"/>
              </a:rPr>
              <a:t>Gladen</a:t>
            </a:r>
            <a:r>
              <a:rPr lang="en-US" sz="4400" kern="1200" dirty="0">
                <a:solidFill>
                  <a:schemeClr val="tx1"/>
                </a:solidFill>
                <a:effectLst/>
                <a:latin typeface="+mn-lt"/>
                <a:ea typeface="+mn-ea"/>
                <a:cs typeface="+mn-cs"/>
              </a:rPr>
              <a:t>, B. (1978). Estimating Prevalence from the Results of a Screening Test. </a:t>
            </a:r>
            <a:r>
              <a:rPr lang="en-US" sz="4400" i="1" kern="1200" dirty="0">
                <a:solidFill>
                  <a:schemeClr val="tx1"/>
                </a:solidFill>
                <a:effectLst/>
                <a:latin typeface="+mn-lt"/>
                <a:ea typeface="+mn-ea"/>
                <a:cs typeface="+mn-cs"/>
              </a:rPr>
              <a:t>American Journal of Epidemiology</a:t>
            </a:r>
            <a:r>
              <a:rPr lang="en-US" sz="4400" kern="1200" dirty="0">
                <a:solidFill>
                  <a:schemeClr val="tx1"/>
                </a:solidFill>
                <a:effectLst/>
                <a:latin typeface="+mn-lt"/>
                <a:ea typeface="+mn-ea"/>
                <a:cs typeface="+mn-cs"/>
              </a:rPr>
              <a:t>, </a:t>
            </a:r>
            <a:r>
              <a:rPr lang="en-US" sz="4400" b="1" kern="1200" dirty="0">
                <a:solidFill>
                  <a:schemeClr val="tx1"/>
                </a:solidFill>
                <a:effectLst/>
                <a:latin typeface="+mn-lt"/>
                <a:ea typeface="+mn-ea"/>
                <a:cs typeface="+mn-cs"/>
              </a:rPr>
              <a:t>107</a:t>
            </a:r>
            <a:r>
              <a:rPr lang="en-US" sz="4400" kern="1200" dirty="0">
                <a:solidFill>
                  <a:schemeClr val="tx1"/>
                </a:solidFill>
                <a:effectLst/>
                <a:latin typeface="+mn-lt"/>
                <a:ea typeface="+mn-ea"/>
                <a:cs typeface="+mn-cs"/>
              </a:rPr>
              <a:t> (1).</a:t>
            </a:r>
          </a:p>
          <a:p>
            <a:endParaRPr lang="en-US" sz="4400" kern="1200" dirty="0">
              <a:solidFill>
                <a:schemeClr val="tx1"/>
              </a:solidFill>
              <a:effectLst/>
              <a:latin typeface="+mn-lt"/>
              <a:ea typeface="+mn-ea"/>
              <a:cs typeface="+mn-cs"/>
            </a:endParaRPr>
          </a:p>
          <a:p>
            <a:r>
              <a:rPr lang="en-US" sz="4400" kern="1200" dirty="0">
                <a:solidFill>
                  <a:schemeClr val="tx1"/>
                </a:solidFill>
                <a:effectLst/>
                <a:latin typeface="+mn-lt"/>
                <a:ea typeface="+mn-ea"/>
                <a:cs typeface="+mn-cs"/>
              </a:rPr>
              <a:t>Acknowledgments: This research was supported by the National Institutes of Health (Grant R01 AI085073), the University of North Carolina at Chapel Hill Center for AIDS Research (Grant P30 AI050410), and the National Science Foundation (Grant GRFP DGE-1650116).</a:t>
            </a:r>
          </a:p>
          <a:p>
            <a:pPr marL="0" marR="0" lvl="0" indent="0" algn="l" defTabSz="16723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3859A05F-9442-1B4B-8130-ABC0D5C36496}" type="slidenum">
              <a:rPr lang="en-US" smtClean="0"/>
              <a:t>1</a:t>
            </a:fld>
            <a:endParaRPr lang="en-US"/>
          </a:p>
        </p:txBody>
      </p:sp>
    </p:spTree>
    <p:extLst>
      <p:ext uri="{BB962C8B-B14F-4D97-AF65-F5344CB8AC3E}">
        <p14:creationId xmlns:p14="http://schemas.microsoft.com/office/powerpoint/2010/main" val="2033698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09756" y="6544648"/>
            <a:ext cx="31843901" cy="4515903"/>
          </a:xfrm>
        </p:spPr>
        <p:txBody>
          <a:bodyPr/>
          <a:lstStyle/>
          <a:p>
            <a:r>
              <a:rPr lang="en-US"/>
              <a:t>Click to edit Master title style</a:t>
            </a:r>
          </a:p>
        </p:txBody>
      </p:sp>
      <p:sp>
        <p:nvSpPr>
          <p:cNvPr id="3" name="Subtitle 2"/>
          <p:cNvSpPr>
            <a:spLocks noGrp="1"/>
          </p:cNvSpPr>
          <p:nvPr>
            <p:ph type="subTitle" idx="1"/>
          </p:nvPr>
        </p:nvSpPr>
        <p:spPr>
          <a:xfrm>
            <a:off x="5619512" y="11938371"/>
            <a:ext cx="26224389" cy="5383971"/>
          </a:xfrm>
        </p:spPr>
        <p:txBody>
          <a:bodyPr/>
          <a:lstStyle>
            <a:lvl1pPr marL="0" indent="0" algn="ctr">
              <a:buNone/>
              <a:defRPr>
                <a:solidFill>
                  <a:schemeClr val="tx1">
                    <a:tint val="75000"/>
                  </a:schemeClr>
                </a:solidFill>
              </a:defRPr>
            </a:lvl1pPr>
            <a:lvl2pPr marL="1672300" indent="0" algn="ctr">
              <a:buNone/>
              <a:defRPr>
                <a:solidFill>
                  <a:schemeClr val="tx1">
                    <a:tint val="75000"/>
                  </a:schemeClr>
                </a:solidFill>
              </a:defRPr>
            </a:lvl2pPr>
            <a:lvl3pPr marL="3344601" indent="0" algn="ctr">
              <a:buNone/>
              <a:defRPr>
                <a:solidFill>
                  <a:schemeClr val="tx1">
                    <a:tint val="75000"/>
                  </a:schemeClr>
                </a:solidFill>
              </a:defRPr>
            </a:lvl3pPr>
            <a:lvl4pPr marL="5016901" indent="0" algn="ctr">
              <a:buNone/>
              <a:defRPr>
                <a:solidFill>
                  <a:schemeClr val="tx1">
                    <a:tint val="75000"/>
                  </a:schemeClr>
                </a:solidFill>
              </a:defRPr>
            </a:lvl4pPr>
            <a:lvl5pPr marL="6689202" indent="0" algn="ctr">
              <a:buNone/>
              <a:defRPr>
                <a:solidFill>
                  <a:schemeClr val="tx1">
                    <a:tint val="75000"/>
                  </a:schemeClr>
                </a:solidFill>
              </a:defRPr>
            </a:lvl5pPr>
            <a:lvl6pPr marL="8361502" indent="0" algn="ctr">
              <a:buNone/>
              <a:defRPr>
                <a:solidFill>
                  <a:schemeClr val="tx1">
                    <a:tint val="75000"/>
                  </a:schemeClr>
                </a:solidFill>
              </a:defRPr>
            </a:lvl6pPr>
            <a:lvl7pPr marL="10033803" indent="0" algn="ctr">
              <a:buNone/>
              <a:defRPr>
                <a:solidFill>
                  <a:schemeClr val="tx1">
                    <a:tint val="75000"/>
                  </a:schemeClr>
                </a:solidFill>
              </a:defRPr>
            </a:lvl7pPr>
            <a:lvl8pPr marL="11706103" indent="0" algn="ctr">
              <a:buNone/>
              <a:defRPr>
                <a:solidFill>
                  <a:schemeClr val="tx1">
                    <a:tint val="75000"/>
                  </a:schemeClr>
                </a:solidFill>
              </a:defRPr>
            </a:lvl8pPr>
            <a:lvl9pPr marL="1337840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3508FF-519A-5247-A55B-6160E89D8571}"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56859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508FF-519A-5247-A55B-6160E89D8571}"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53398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84548" y="2589575"/>
            <a:ext cx="34530082" cy="552247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74799" y="2589575"/>
            <a:ext cx="102985361" cy="552247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508FF-519A-5247-A55B-6160E89D8571}"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226506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3508FF-519A-5247-A55B-6160E89D8571}"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5206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59352" y="13537958"/>
            <a:ext cx="31843901" cy="4184282"/>
          </a:xfrm>
        </p:spPr>
        <p:txBody>
          <a:bodyPr anchor="t"/>
          <a:lstStyle>
            <a:lvl1pPr algn="l">
              <a:defRPr sz="14600" b="1" cap="all"/>
            </a:lvl1pPr>
          </a:lstStyle>
          <a:p>
            <a:r>
              <a:rPr lang="en-US"/>
              <a:t>Click to edit Master title style</a:t>
            </a:r>
          </a:p>
        </p:txBody>
      </p:sp>
      <p:sp>
        <p:nvSpPr>
          <p:cNvPr id="3" name="Text Placeholder 2"/>
          <p:cNvSpPr>
            <a:spLocks noGrp="1"/>
          </p:cNvSpPr>
          <p:nvPr>
            <p:ph type="body" idx="1"/>
          </p:nvPr>
        </p:nvSpPr>
        <p:spPr>
          <a:xfrm>
            <a:off x="2959352" y="8929397"/>
            <a:ext cx="31843901" cy="4608561"/>
          </a:xfrm>
        </p:spPr>
        <p:txBody>
          <a:bodyPr anchor="b"/>
          <a:lstStyle>
            <a:lvl1pPr marL="0" indent="0">
              <a:buNone/>
              <a:defRPr sz="7300">
                <a:solidFill>
                  <a:schemeClr val="tx1">
                    <a:tint val="75000"/>
                  </a:schemeClr>
                </a:solidFill>
              </a:defRPr>
            </a:lvl1pPr>
            <a:lvl2pPr marL="1672300" indent="0">
              <a:buNone/>
              <a:defRPr sz="6600">
                <a:solidFill>
                  <a:schemeClr val="tx1">
                    <a:tint val="75000"/>
                  </a:schemeClr>
                </a:solidFill>
              </a:defRPr>
            </a:lvl2pPr>
            <a:lvl3pPr marL="3344601" indent="0">
              <a:buNone/>
              <a:defRPr sz="5900">
                <a:solidFill>
                  <a:schemeClr val="tx1">
                    <a:tint val="75000"/>
                  </a:schemeClr>
                </a:solidFill>
              </a:defRPr>
            </a:lvl3pPr>
            <a:lvl4pPr marL="5016901" indent="0">
              <a:buNone/>
              <a:defRPr sz="5100">
                <a:solidFill>
                  <a:schemeClr val="tx1">
                    <a:tint val="75000"/>
                  </a:schemeClr>
                </a:solidFill>
              </a:defRPr>
            </a:lvl4pPr>
            <a:lvl5pPr marL="6689202" indent="0">
              <a:buNone/>
              <a:defRPr sz="5100">
                <a:solidFill>
                  <a:schemeClr val="tx1">
                    <a:tint val="75000"/>
                  </a:schemeClr>
                </a:solidFill>
              </a:defRPr>
            </a:lvl5pPr>
            <a:lvl6pPr marL="8361502" indent="0">
              <a:buNone/>
              <a:defRPr sz="5100">
                <a:solidFill>
                  <a:schemeClr val="tx1">
                    <a:tint val="75000"/>
                  </a:schemeClr>
                </a:solidFill>
              </a:defRPr>
            </a:lvl6pPr>
            <a:lvl7pPr marL="10033803" indent="0">
              <a:buNone/>
              <a:defRPr sz="5100">
                <a:solidFill>
                  <a:schemeClr val="tx1">
                    <a:tint val="75000"/>
                  </a:schemeClr>
                </a:solidFill>
              </a:defRPr>
            </a:lvl7pPr>
            <a:lvl8pPr marL="11706103" indent="0">
              <a:buNone/>
              <a:defRPr sz="5100">
                <a:solidFill>
                  <a:schemeClr val="tx1">
                    <a:tint val="75000"/>
                  </a:schemeClr>
                </a:solidFill>
              </a:defRPr>
            </a:lvl8pPr>
            <a:lvl9pPr marL="13378404" indent="0">
              <a:buNone/>
              <a:defRPr sz="5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508FF-519A-5247-A55B-6160E89D8571}" type="datetimeFigureOut">
              <a:rPr lang="en-US" smtClean="0"/>
              <a:t>3/14/21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72427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74798" y="15103407"/>
            <a:ext cx="68754471" cy="42710887"/>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7053657" y="15103407"/>
            <a:ext cx="68760973" cy="42710887"/>
          </a:xfrm>
        </p:spPr>
        <p:txBody>
          <a:bodyPr/>
          <a:lstStyle>
            <a:lvl1pPr>
              <a:defRPr sz="10200"/>
            </a:lvl1pPr>
            <a:lvl2pPr>
              <a:defRPr sz="8800"/>
            </a:lvl2pPr>
            <a:lvl3pPr>
              <a:defRPr sz="73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3508FF-519A-5247-A55B-6160E89D8571}" type="datetimeFigureOut">
              <a:rPr lang="en-US" smtClean="0"/>
              <a:t>3/14/21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4223282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73171" y="843685"/>
            <a:ext cx="33717072" cy="351128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73171" y="4715853"/>
            <a:ext cx="16552847" cy="1965343"/>
          </a:xfrm>
        </p:spPr>
        <p:txBody>
          <a:bodyPr anchor="b"/>
          <a:lstStyle>
            <a:lvl1pPr marL="0" indent="0">
              <a:buNone/>
              <a:defRPr sz="8800" b="1"/>
            </a:lvl1pPr>
            <a:lvl2pPr marL="1672300" indent="0">
              <a:buNone/>
              <a:defRPr sz="7300" b="1"/>
            </a:lvl2pPr>
            <a:lvl3pPr marL="3344601" indent="0">
              <a:buNone/>
              <a:defRPr sz="6600" b="1"/>
            </a:lvl3pPr>
            <a:lvl4pPr marL="5016901" indent="0">
              <a:buNone/>
              <a:defRPr sz="5900" b="1"/>
            </a:lvl4pPr>
            <a:lvl5pPr marL="6689202" indent="0">
              <a:buNone/>
              <a:defRPr sz="5900" b="1"/>
            </a:lvl5pPr>
            <a:lvl6pPr marL="8361502" indent="0">
              <a:buNone/>
              <a:defRPr sz="5900" b="1"/>
            </a:lvl6pPr>
            <a:lvl7pPr marL="10033803" indent="0">
              <a:buNone/>
              <a:defRPr sz="5900" b="1"/>
            </a:lvl7pPr>
            <a:lvl8pPr marL="11706103" indent="0">
              <a:buNone/>
              <a:defRPr sz="5900" b="1"/>
            </a:lvl8pPr>
            <a:lvl9pPr marL="13378404" indent="0">
              <a:buNone/>
              <a:defRPr sz="5900" b="1"/>
            </a:lvl9pPr>
          </a:lstStyle>
          <a:p>
            <a:pPr lvl="0"/>
            <a:r>
              <a:rPr lang="en-US"/>
              <a:t>Click to edit Master text styles</a:t>
            </a:r>
          </a:p>
        </p:txBody>
      </p:sp>
      <p:sp>
        <p:nvSpPr>
          <p:cNvPr id="4" name="Content Placeholder 3"/>
          <p:cNvSpPr>
            <a:spLocks noGrp="1"/>
          </p:cNvSpPr>
          <p:nvPr>
            <p:ph sz="half" idx="2"/>
          </p:nvPr>
        </p:nvSpPr>
        <p:spPr>
          <a:xfrm>
            <a:off x="1873171" y="6681196"/>
            <a:ext cx="16552847" cy="121383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030895" y="4715853"/>
            <a:ext cx="16559349" cy="1965343"/>
          </a:xfrm>
        </p:spPr>
        <p:txBody>
          <a:bodyPr anchor="b"/>
          <a:lstStyle>
            <a:lvl1pPr marL="0" indent="0">
              <a:buNone/>
              <a:defRPr sz="8800" b="1"/>
            </a:lvl1pPr>
            <a:lvl2pPr marL="1672300" indent="0">
              <a:buNone/>
              <a:defRPr sz="7300" b="1"/>
            </a:lvl2pPr>
            <a:lvl3pPr marL="3344601" indent="0">
              <a:buNone/>
              <a:defRPr sz="6600" b="1"/>
            </a:lvl3pPr>
            <a:lvl4pPr marL="5016901" indent="0">
              <a:buNone/>
              <a:defRPr sz="5900" b="1"/>
            </a:lvl4pPr>
            <a:lvl5pPr marL="6689202" indent="0">
              <a:buNone/>
              <a:defRPr sz="5900" b="1"/>
            </a:lvl5pPr>
            <a:lvl6pPr marL="8361502" indent="0">
              <a:buNone/>
              <a:defRPr sz="5900" b="1"/>
            </a:lvl6pPr>
            <a:lvl7pPr marL="10033803" indent="0">
              <a:buNone/>
              <a:defRPr sz="5900" b="1"/>
            </a:lvl7pPr>
            <a:lvl8pPr marL="11706103" indent="0">
              <a:buNone/>
              <a:defRPr sz="5900" b="1"/>
            </a:lvl8pPr>
            <a:lvl9pPr marL="13378404" indent="0">
              <a:buNone/>
              <a:defRPr sz="5900" b="1"/>
            </a:lvl9pPr>
          </a:lstStyle>
          <a:p>
            <a:pPr lvl="0"/>
            <a:r>
              <a:rPr lang="en-US"/>
              <a:t>Click to edit Master text styles</a:t>
            </a:r>
          </a:p>
        </p:txBody>
      </p:sp>
      <p:sp>
        <p:nvSpPr>
          <p:cNvPr id="6" name="Content Placeholder 5"/>
          <p:cNvSpPr>
            <a:spLocks noGrp="1"/>
          </p:cNvSpPr>
          <p:nvPr>
            <p:ph sz="quarter" idx="4"/>
          </p:nvPr>
        </p:nvSpPr>
        <p:spPr>
          <a:xfrm>
            <a:off x="19030895" y="6681196"/>
            <a:ext cx="16559349" cy="12138320"/>
          </a:xfrm>
        </p:spPr>
        <p:txBody>
          <a:bodyPr/>
          <a:lstStyle>
            <a:lvl1pPr>
              <a:defRPr sz="8800"/>
            </a:lvl1pPr>
            <a:lvl2pPr>
              <a:defRPr sz="7300"/>
            </a:lvl2pPr>
            <a:lvl3pPr>
              <a:defRPr sz="66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3508FF-519A-5247-A55B-6160E89D8571}" type="datetimeFigureOut">
              <a:rPr lang="en-US" smtClean="0"/>
              <a:t>3/14/21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3966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3508FF-519A-5247-A55B-6160E89D8571}" type="datetimeFigureOut">
              <a:rPr lang="en-US" smtClean="0"/>
              <a:t>3/14/21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41730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508FF-519A-5247-A55B-6160E89D8571}" type="datetimeFigureOut">
              <a:rPr lang="en-US" smtClean="0"/>
              <a:t>3/14/21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358671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73173" y="838807"/>
            <a:ext cx="12325205" cy="3569807"/>
          </a:xfrm>
        </p:spPr>
        <p:txBody>
          <a:bodyPr anchor="b"/>
          <a:lstStyle>
            <a:lvl1pPr algn="l">
              <a:defRPr sz="7300" b="1"/>
            </a:lvl1pPr>
          </a:lstStyle>
          <a:p>
            <a:r>
              <a:rPr lang="en-US"/>
              <a:t>Click to edit Master title style</a:t>
            </a:r>
          </a:p>
        </p:txBody>
      </p:sp>
      <p:sp>
        <p:nvSpPr>
          <p:cNvPr id="3" name="Content Placeholder 2"/>
          <p:cNvSpPr>
            <a:spLocks noGrp="1"/>
          </p:cNvSpPr>
          <p:nvPr>
            <p:ph idx="1"/>
          </p:nvPr>
        </p:nvSpPr>
        <p:spPr>
          <a:xfrm>
            <a:off x="14647154" y="838809"/>
            <a:ext cx="20943089" cy="17980709"/>
          </a:xfrm>
        </p:spPr>
        <p:txBody>
          <a:bodyPr/>
          <a:lstStyle>
            <a:lvl1pPr>
              <a:defRPr sz="11700"/>
            </a:lvl1pPr>
            <a:lvl2pPr>
              <a:defRPr sz="10200"/>
            </a:lvl2pPr>
            <a:lvl3pPr>
              <a:defRPr sz="88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73173" y="4408616"/>
            <a:ext cx="12325205" cy="14410902"/>
          </a:xfrm>
        </p:spPr>
        <p:txBody>
          <a:bodyPr/>
          <a:lstStyle>
            <a:lvl1pPr marL="0" indent="0">
              <a:buNone/>
              <a:defRPr sz="5100"/>
            </a:lvl1pPr>
            <a:lvl2pPr marL="1672300" indent="0">
              <a:buNone/>
              <a:defRPr sz="4400"/>
            </a:lvl2pPr>
            <a:lvl3pPr marL="3344601" indent="0">
              <a:buNone/>
              <a:defRPr sz="3700"/>
            </a:lvl3pPr>
            <a:lvl4pPr marL="5016901" indent="0">
              <a:buNone/>
              <a:defRPr sz="3300"/>
            </a:lvl4pPr>
            <a:lvl5pPr marL="6689202" indent="0">
              <a:buNone/>
              <a:defRPr sz="3300"/>
            </a:lvl5pPr>
            <a:lvl6pPr marL="8361502" indent="0">
              <a:buNone/>
              <a:defRPr sz="3300"/>
            </a:lvl6pPr>
            <a:lvl7pPr marL="10033803" indent="0">
              <a:buNone/>
              <a:defRPr sz="3300"/>
            </a:lvl7pPr>
            <a:lvl8pPr marL="11706103" indent="0">
              <a:buNone/>
              <a:defRPr sz="3300"/>
            </a:lvl8pPr>
            <a:lvl9pPr marL="13378404"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D23508FF-519A-5247-A55B-6160E89D8571}" type="datetimeFigureOut">
              <a:rPr lang="en-US" smtClean="0"/>
              <a:t>3/14/21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3783843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43091" y="14747399"/>
            <a:ext cx="22478048" cy="1741014"/>
          </a:xfrm>
        </p:spPr>
        <p:txBody>
          <a:bodyPr anchor="b"/>
          <a:lstStyle>
            <a:lvl1pPr algn="l">
              <a:defRPr sz="7300" b="1"/>
            </a:lvl1pPr>
          </a:lstStyle>
          <a:p>
            <a:r>
              <a:rPr lang="en-US"/>
              <a:t>Click to edit Master title style</a:t>
            </a:r>
          </a:p>
        </p:txBody>
      </p:sp>
      <p:sp>
        <p:nvSpPr>
          <p:cNvPr id="3" name="Picture Placeholder 2"/>
          <p:cNvSpPr>
            <a:spLocks noGrp="1"/>
          </p:cNvSpPr>
          <p:nvPr>
            <p:ph type="pic" idx="1"/>
          </p:nvPr>
        </p:nvSpPr>
        <p:spPr>
          <a:xfrm>
            <a:off x="7343091" y="1882439"/>
            <a:ext cx="22478048" cy="12640628"/>
          </a:xfrm>
        </p:spPr>
        <p:txBody>
          <a:bodyPr/>
          <a:lstStyle>
            <a:lvl1pPr marL="0" indent="0">
              <a:buNone/>
              <a:defRPr sz="11700"/>
            </a:lvl1pPr>
            <a:lvl2pPr marL="1672300" indent="0">
              <a:buNone/>
              <a:defRPr sz="10200"/>
            </a:lvl2pPr>
            <a:lvl3pPr marL="3344601" indent="0">
              <a:buNone/>
              <a:defRPr sz="8800"/>
            </a:lvl3pPr>
            <a:lvl4pPr marL="5016901" indent="0">
              <a:buNone/>
              <a:defRPr sz="7300"/>
            </a:lvl4pPr>
            <a:lvl5pPr marL="6689202" indent="0">
              <a:buNone/>
              <a:defRPr sz="7300"/>
            </a:lvl5pPr>
            <a:lvl6pPr marL="8361502" indent="0">
              <a:buNone/>
              <a:defRPr sz="7300"/>
            </a:lvl6pPr>
            <a:lvl7pPr marL="10033803" indent="0">
              <a:buNone/>
              <a:defRPr sz="7300"/>
            </a:lvl7pPr>
            <a:lvl8pPr marL="11706103" indent="0">
              <a:buNone/>
              <a:defRPr sz="7300"/>
            </a:lvl8pPr>
            <a:lvl9pPr marL="13378404" indent="0">
              <a:buNone/>
              <a:defRPr sz="7300"/>
            </a:lvl9pPr>
          </a:lstStyle>
          <a:p>
            <a:endParaRPr lang="en-US"/>
          </a:p>
        </p:txBody>
      </p:sp>
      <p:sp>
        <p:nvSpPr>
          <p:cNvPr id="4" name="Text Placeholder 3"/>
          <p:cNvSpPr>
            <a:spLocks noGrp="1"/>
          </p:cNvSpPr>
          <p:nvPr>
            <p:ph type="body" sz="half" idx="2"/>
          </p:nvPr>
        </p:nvSpPr>
        <p:spPr>
          <a:xfrm>
            <a:off x="7343091" y="16488413"/>
            <a:ext cx="22478048" cy="2472529"/>
          </a:xfrm>
        </p:spPr>
        <p:txBody>
          <a:bodyPr/>
          <a:lstStyle>
            <a:lvl1pPr marL="0" indent="0">
              <a:buNone/>
              <a:defRPr sz="5100"/>
            </a:lvl1pPr>
            <a:lvl2pPr marL="1672300" indent="0">
              <a:buNone/>
              <a:defRPr sz="4400"/>
            </a:lvl2pPr>
            <a:lvl3pPr marL="3344601" indent="0">
              <a:buNone/>
              <a:defRPr sz="3700"/>
            </a:lvl3pPr>
            <a:lvl4pPr marL="5016901" indent="0">
              <a:buNone/>
              <a:defRPr sz="3300"/>
            </a:lvl4pPr>
            <a:lvl5pPr marL="6689202" indent="0">
              <a:buNone/>
              <a:defRPr sz="3300"/>
            </a:lvl5pPr>
            <a:lvl6pPr marL="8361502" indent="0">
              <a:buNone/>
              <a:defRPr sz="3300"/>
            </a:lvl6pPr>
            <a:lvl7pPr marL="10033803" indent="0">
              <a:buNone/>
              <a:defRPr sz="3300"/>
            </a:lvl7pPr>
            <a:lvl8pPr marL="11706103" indent="0">
              <a:buNone/>
              <a:defRPr sz="3300"/>
            </a:lvl8pPr>
            <a:lvl9pPr marL="13378404"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D23508FF-519A-5247-A55B-6160E89D8571}" type="datetimeFigureOut">
              <a:rPr lang="en-US" smtClean="0"/>
              <a:t>3/14/21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7CC67-5F63-EC4C-8EE0-AD36DF5A3CBE}" type="slidenum">
              <a:rPr lang="en-US" smtClean="0"/>
              <a:t>‹#›</a:t>
            </a:fld>
            <a:endParaRPr lang="en-US"/>
          </a:p>
        </p:txBody>
      </p:sp>
    </p:spTree>
    <p:extLst>
      <p:ext uri="{BB962C8B-B14F-4D97-AF65-F5344CB8AC3E}">
        <p14:creationId xmlns:p14="http://schemas.microsoft.com/office/powerpoint/2010/main" val="12425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80000"/>
                <a:satMod val="300000"/>
              </a:schemeClr>
            </a:gs>
            <a:gs pos="54000">
              <a:srgbClr val="BFBFBF"/>
            </a:gs>
            <a:gs pos="71000">
              <a:srgbClr val="8C8C8C"/>
            </a:gs>
            <a:gs pos="85500">
              <a:srgbClr val="737373"/>
            </a:gs>
            <a:gs pos="100000">
              <a:schemeClr val="tx1">
                <a:lumMod val="65000"/>
                <a:lumOff val="3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73171" y="843685"/>
            <a:ext cx="33717072" cy="3511286"/>
          </a:xfrm>
          <a:prstGeom prst="rect">
            <a:avLst/>
          </a:prstGeom>
        </p:spPr>
        <p:txBody>
          <a:bodyPr vert="horz" lIns="334460" tIns="167230" rIns="334460" bIns="167230" rtlCol="0" anchor="ctr">
            <a:normAutofit/>
          </a:bodyPr>
          <a:lstStyle/>
          <a:p>
            <a:r>
              <a:rPr lang="en-US"/>
              <a:t>Click to edit Master title style</a:t>
            </a:r>
          </a:p>
        </p:txBody>
      </p:sp>
      <p:sp>
        <p:nvSpPr>
          <p:cNvPr id="3" name="Text Placeholder 2"/>
          <p:cNvSpPr>
            <a:spLocks noGrp="1"/>
          </p:cNvSpPr>
          <p:nvPr>
            <p:ph type="body" idx="1"/>
          </p:nvPr>
        </p:nvSpPr>
        <p:spPr>
          <a:xfrm>
            <a:off x="1873171" y="4915801"/>
            <a:ext cx="33717072" cy="13903717"/>
          </a:xfrm>
          <a:prstGeom prst="rect">
            <a:avLst/>
          </a:prstGeom>
        </p:spPr>
        <p:txBody>
          <a:bodyPr vert="horz" lIns="334460" tIns="167230" rIns="334460" bIns="16723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73171" y="19526650"/>
            <a:ext cx="8741463" cy="1121661"/>
          </a:xfrm>
          <a:prstGeom prst="rect">
            <a:avLst/>
          </a:prstGeom>
        </p:spPr>
        <p:txBody>
          <a:bodyPr vert="horz" lIns="334460" tIns="167230" rIns="334460" bIns="167230" rtlCol="0" anchor="ctr"/>
          <a:lstStyle>
            <a:lvl1pPr algn="l">
              <a:defRPr sz="4400">
                <a:solidFill>
                  <a:schemeClr val="tx1">
                    <a:tint val="75000"/>
                  </a:schemeClr>
                </a:solidFill>
              </a:defRPr>
            </a:lvl1pPr>
          </a:lstStyle>
          <a:p>
            <a:fld id="{D23508FF-519A-5247-A55B-6160E89D8571}" type="datetimeFigureOut">
              <a:rPr lang="en-US" smtClean="0"/>
              <a:t>3/14/21</a:t>
            </a:fld>
            <a:endParaRPr lang="en-US"/>
          </a:p>
        </p:txBody>
      </p:sp>
      <p:sp>
        <p:nvSpPr>
          <p:cNvPr id="5" name="Footer Placeholder 4"/>
          <p:cNvSpPr>
            <a:spLocks noGrp="1"/>
          </p:cNvSpPr>
          <p:nvPr>
            <p:ph type="ftr" sz="quarter" idx="3"/>
          </p:nvPr>
        </p:nvSpPr>
        <p:spPr>
          <a:xfrm>
            <a:off x="12800000" y="19526650"/>
            <a:ext cx="11863414" cy="1121661"/>
          </a:xfrm>
          <a:prstGeom prst="rect">
            <a:avLst/>
          </a:prstGeom>
        </p:spPr>
        <p:txBody>
          <a:bodyPr vert="horz" lIns="334460" tIns="167230" rIns="334460" bIns="167230" rtlCol="0" anchor="ctr"/>
          <a:lstStyle>
            <a:lvl1pPr algn="ctr">
              <a:defRPr sz="4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848779" y="19526650"/>
            <a:ext cx="8741463" cy="1121661"/>
          </a:xfrm>
          <a:prstGeom prst="rect">
            <a:avLst/>
          </a:prstGeom>
        </p:spPr>
        <p:txBody>
          <a:bodyPr vert="horz" lIns="334460" tIns="167230" rIns="334460" bIns="167230" rtlCol="0" anchor="ctr"/>
          <a:lstStyle>
            <a:lvl1pPr algn="r">
              <a:defRPr sz="4400">
                <a:solidFill>
                  <a:schemeClr val="tx1">
                    <a:tint val="75000"/>
                  </a:schemeClr>
                </a:solidFill>
              </a:defRPr>
            </a:lvl1pPr>
          </a:lstStyle>
          <a:p>
            <a:fld id="{1487CC67-5F63-EC4C-8EE0-AD36DF5A3CBE}" type="slidenum">
              <a:rPr lang="en-US" smtClean="0"/>
              <a:t>‹#›</a:t>
            </a:fld>
            <a:endParaRPr lang="en-US"/>
          </a:p>
        </p:txBody>
      </p:sp>
    </p:spTree>
    <p:extLst>
      <p:ext uri="{BB962C8B-B14F-4D97-AF65-F5344CB8AC3E}">
        <p14:creationId xmlns:p14="http://schemas.microsoft.com/office/powerpoint/2010/main" val="68954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672300" rtl="0" eaLnBrk="1" latinLnBrk="0" hangingPunct="1">
        <a:spcBef>
          <a:spcPct val="0"/>
        </a:spcBef>
        <a:buNone/>
        <a:defRPr sz="16100" kern="1200">
          <a:solidFill>
            <a:schemeClr val="tx1"/>
          </a:solidFill>
          <a:latin typeface="+mj-lt"/>
          <a:ea typeface="+mj-ea"/>
          <a:cs typeface="+mj-cs"/>
        </a:defRPr>
      </a:lvl1pPr>
    </p:titleStyle>
    <p:bodyStyle>
      <a:lvl1pPr marL="1254225" indent="-1254225" algn="l" defTabSz="1672300" rtl="0" eaLnBrk="1" latinLnBrk="0" hangingPunct="1">
        <a:spcBef>
          <a:spcPct val="20000"/>
        </a:spcBef>
        <a:buFont typeface="Arial"/>
        <a:buChar char="•"/>
        <a:defRPr sz="11700" kern="1200">
          <a:solidFill>
            <a:schemeClr val="tx1"/>
          </a:solidFill>
          <a:latin typeface="+mn-lt"/>
          <a:ea typeface="+mn-ea"/>
          <a:cs typeface="+mn-cs"/>
        </a:defRPr>
      </a:lvl1pPr>
      <a:lvl2pPr marL="2717488" indent="-1045188" algn="l" defTabSz="1672300" rtl="0" eaLnBrk="1" latinLnBrk="0" hangingPunct="1">
        <a:spcBef>
          <a:spcPct val="20000"/>
        </a:spcBef>
        <a:buFont typeface="Arial"/>
        <a:buChar char="–"/>
        <a:defRPr sz="10200" kern="1200">
          <a:solidFill>
            <a:schemeClr val="tx1"/>
          </a:solidFill>
          <a:latin typeface="+mn-lt"/>
          <a:ea typeface="+mn-ea"/>
          <a:cs typeface="+mn-cs"/>
        </a:defRPr>
      </a:lvl2pPr>
      <a:lvl3pPr marL="4180751" indent="-836150" algn="l" defTabSz="1672300" rtl="0" eaLnBrk="1" latinLnBrk="0" hangingPunct="1">
        <a:spcBef>
          <a:spcPct val="20000"/>
        </a:spcBef>
        <a:buFont typeface="Arial"/>
        <a:buChar char="•"/>
        <a:defRPr sz="8800" kern="1200">
          <a:solidFill>
            <a:schemeClr val="tx1"/>
          </a:solidFill>
          <a:latin typeface="+mn-lt"/>
          <a:ea typeface="+mn-ea"/>
          <a:cs typeface="+mn-cs"/>
        </a:defRPr>
      </a:lvl3pPr>
      <a:lvl4pPr marL="5853052" indent="-836150" algn="l" defTabSz="1672300" rtl="0" eaLnBrk="1" latinLnBrk="0" hangingPunct="1">
        <a:spcBef>
          <a:spcPct val="20000"/>
        </a:spcBef>
        <a:buFont typeface="Arial"/>
        <a:buChar char="–"/>
        <a:defRPr sz="7300" kern="1200">
          <a:solidFill>
            <a:schemeClr val="tx1"/>
          </a:solidFill>
          <a:latin typeface="+mn-lt"/>
          <a:ea typeface="+mn-ea"/>
          <a:cs typeface="+mn-cs"/>
        </a:defRPr>
      </a:lvl4pPr>
      <a:lvl5pPr marL="7525352" indent="-836150" algn="l" defTabSz="1672300" rtl="0" eaLnBrk="1" latinLnBrk="0" hangingPunct="1">
        <a:spcBef>
          <a:spcPct val="20000"/>
        </a:spcBef>
        <a:buFont typeface="Arial"/>
        <a:buChar char="»"/>
        <a:defRPr sz="7300" kern="1200">
          <a:solidFill>
            <a:schemeClr val="tx1"/>
          </a:solidFill>
          <a:latin typeface="+mn-lt"/>
          <a:ea typeface="+mn-ea"/>
          <a:cs typeface="+mn-cs"/>
        </a:defRPr>
      </a:lvl5pPr>
      <a:lvl6pPr marL="9197652" indent="-836150" algn="l" defTabSz="1672300" rtl="0" eaLnBrk="1" latinLnBrk="0" hangingPunct="1">
        <a:spcBef>
          <a:spcPct val="20000"/>
        </a:spcBef>
        <a:buFont typeface="Arial"/>
        <a:buChar char="•"/>
        <a:defRPr sz="7300" kern="1200">
          <a:solidFill>
            <a:schemeClr val="tx1"/>
          </a:solidFill>
          <a:latin typeface="+mn-lt"/>
          <a:ea typeface="+mn-ea"/>
          <a:cs typeface="+mn-cs"/>
        </a:defRPr>
      </a:lvl6pPr>
      <a:lvl7pPr marL="10869953" indent="-836150" algn="l" defTabSz="1672300" rtl="0" eaLnBrk="1" latinLnBrk="0" hangingPunct="1">
        <a:spcBef>
          <a:spcPct val="20000"/>
        </a:spcBef>
        <a:buFont typeface="Arial"/>
        <a:buChar char="•"/>
        <a:defRPr sz="7300" kern="1200">
          <a:solidFill>
            <a:schemeClr val="tx1"/>
          </a:solidFill>
          <a:latin typeface="+mn-lt"/>
          <a:ea typeface="+mn-ea"/>
          <a:cs typeface="+mn-cs"/>
        </a:defRPr>
      </a:lvl7pPr>
      <a:lvl8pPr marL="12542253" indent="-836150" algn="l" defTabSz="1672300" rtl="0" eaLnBrk="1" latinLnBrk="0" hangingPunct="1">
        <a:spcBef>
          <a:spcPct val="20000"/>
        </a:spcBef>
        <a:buFont typeface="Arial"/>
        <a:buChar char="•"/>
        <a:defRPr sz="7300" kern="1200">
          <a:solidFill>
            <a:schemeClr val="tx1"/>
          </a:solidFill>
          <a:latin typeface="+mn-lt"/>
          <a:ea typeface="+mn-ea"/>
          <a:cs typeface="+mn-cs"/>
        </a:defRPr>
      </a:lvl8pPr>
      <a:lvl9pPr marL="14214554" indent="-836150" algn="l" defTabSz="1672300" rtl="0" eaLnBrk="1" latinLnBrk="0" hangingPunct="1">
        <a:spcBef>
          <a:spcPct val="20000"/>
        </a:spcBef>
        <a:buFont typeface="Arial"/>
        <a:buChar char="•"/>
        <a:defRPr sz="7300" kern="1200">
          <a:solidFill>
            <a:schemeClr val="tx1"/>
          </a:solidFill>
          <a:latin typeface="+mn-lt"/>
          <a:ea typeface="+mn-ea"/>
          <a:cs typeface="+mn-cs"/>
        </a:defRPr>
      </a:lvl9pPr>
    </p:bodyStyle>
    <p:other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hyperlink" Target="https://github.com/samrosin/rgStandardized" TargetMode="External"/><Relationship Id="rId15" Type="http://schemas.openxmlformats.org/officeDocument/2006/relationships/image" Target="../media/image11.emf"/><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1" name="Rectangle 40">
                <a:extLst>
                  <a:ext uri="{FF2B5EF4-FFF2-40B4-BE49-F238E27FC236}">
                    <a16:creationId xmlns:a16="http://schemas.microsoft.com/office/drawing/2014/main" id="{B44BA32E-C2B4-4248-8A2B-D78FE593AD12}"/>
                  </a:ext>
                </a:extLst>
              </p:cNvPr>
              <p:cNvSpPr/>
              <p:nvPr/>
            </p:nvSpPr>
            <p:spPr>
              <a:xfrm>
                <a:off x="16849016" y="4368276"/>
                <a:ext cx="10380112" cy="8621480"/>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lvl="0">
                  <a:buSzPct val="25000"/>
                </a:pPr>
                <a:r>
                  <a:rPr lang="en-US" sz="3600" dirty="0">
                    <a:solidFill>
                      <a:srgbClr val="000000"/>
                    </a:solidFill>
                    <a:latin typeface="Univers" panose="020B0503020202020204" pitchFamily="34" charset="0"/>
                    <a:cs typeface="Arial" panose="020B0604020202020204" pitchFamily="34" charset="0"/>
                  </a:rPr>
                  <a:t>Direct standardization on discrete covariates Z</a:t>
                </a:r>
              </a:p>
              <a:p>
                <a:pPr lvl="0">
                  <a:buSzPct val="25000"/>
                </a:pPr>
                <a:endParaRPr lang="en-US" sz="3600" b="1" dirty="0">
                  <a:solidFill>
                    <a:srgbClr val="000000"/>
                  </a:solidFill>
                  <a:latin typeface="Univers" panose="020B0503020202020204" pitchFamily="34" charset="0"/>
                  <a:cs typeface="Arial" panose="020B0604020202020204" pitchFamily="34" charset="0"/>
                </a:endParaRPr>
              </a:p>
              <a:p>
                <a:pPr>
                  <a:buSzPct val="25000"/>
                </a:pPr>
                <a:endParaRPr lang="en-US" sz="3600" b="1" dirty="0">
                  <a:solidFill>
                    <a:srgbClr val="000000"/>
                  </a:solidFill>
                  <a:latin typeface="Univers" panose="020B0503020202020204" pitchFamily="34" charset="0"/>
                  <a:cs typeface="Arial" panose="020B0604020202020204" pitchFamily="34" charset="0"/>
                </a:endParaRPr>
              </a:p>
              <a:p>
                <a:pPr marL="571500" indent="-571500">
                  <a:lnSpc>
                    <a:spcPct val="125000"/>
                  </a:lnSpc>
                  <a:buFont typeface="Arial" panose="020B0604020202020204" pitchFamily="34" charset="0"/>
                  <a:buChar char="•"/>
                </a:pPr>
                <a14:m>
                  <m:oMath xmlns:m="http://schemas.openxmlformats.org/officeDocument/2006/math">
                    <m:sSub>
                      <m:sSubPr>
                        <m:ctrlPr>
                          <a:rPr lang="en-US" sz="3600" i="1" dirty="0">
                            <a:solidFill>
                              <a:srgbClr val="000000"/>
                            </a:solidFill>
                            <a:latin typeface="Cambria Math" panose="02040503050406030204" pitchFamily="18" charset="0"/>
                            <a:cs typeface="Arial" panose="020B0604020202020204" pitchFamily="34" charset="0"/>
                          </a:rPr>
                        </m:ctrlPr>
                      </m:sSubPr>
                      <m:e>
                        <m:acc>
                          <m:accPr>
                            <m:chr m:val="̂"/>
                            <m:ctrlPr>
                              <a:rPr lang="en-US" sz="3600" i="1" dirty="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𝜌</m:t>
                            </m:r>
                          </m:e>
                        </m:acc>
                      </m:e>
                      <m:sub>
                        <m:r>
                          <a:rPr lang="en-US" sz="3600" i="1" dirty="0">
                            <a:solidFill>
                              <a:srgbClr val="000000"/>
                            </a:solidFill>
                            <a:latin typeface="Cambria Math" panose="02040503050406030204" pitchFamily="18" charset="0"/>
                            <a:cs typeface="Arial" panose="020B0604020202020204" pitchFamily="34" charset="0"/>
                          </a:rPr>
                          <m:t>𝑗</m:t>
                        </m:r>
                      </m:sub>
                    </m:sSub>
                  </m:oMath>
                </a14:m>
                <a:r>
                  <a:rPr lang="en-US" sz="3600" b="1" dirty="0">
                    <a:solidFill>
                      <a:srgbClr val="000000"/>
                    </a:solidFill>
                    <a:latin typeface="Univers" panose="020B0503020202020204" pitchFamily="34" charset="0"/>
                    <a:cs typeface="Arial" panose="020B0604020202020204" pitchFamily="34" charset="0"/>
                  </a:rPr>
                  <a:t> </a:t>
                </a:r>
                <a:r>
                  <a:rPr lang="en-US" sz="3600" dirty="0">
                    <a:solidFill>
                      <a:srgbClr val="000000"/>
                    </a:solidFill>
                    <a:latin typeface="Univers" panose="020B0503020202020204" pitchFamily="34" charset="0"/>
                    <a:cs typeface="Arial" panose="020B0604020202020204" pitchFamily="34" charset="0"/>
                  </a:rPr>
                  <a:t>proportion in stratum j</a:t>
                </a:r>
              </a:p>
              <a:p>
                <a:pPr marL="571500" indent="-571500">
                  <a:lnSpc>
                    <a:spcPct val="125000"/>
                  </a:lnSpc>
                  <a:buFont typeface="Arial" panose="020B0604020202020204" pitchFamily="34" charset="0"/>
                  <a:buChar char="•"/>
                </a:pPr>
                <a14:m>
                  <m:oMath xmlns:m="http://schemas.openxmlformats.org/officeDocument/2006/math">
                    <m:r>
                      <a:rPr lang="en-US" sz="3600" i="1" dirty="0">
                        <a:solidFill>
                          <a:srgbClr val="000000"/>
                        </a:solidFill>
                        <a:latin typeface="Cambria Math" panose="02040503050406030204" pitchFamily="18" charset="0"/>
                        <a:cs typeface="Arial" panose="020B0604020202020204" pitchFamily="34" charset="0"/>
                      </a:rPr>
                      <m:t>𝑃</m:t>
                    </m:r>
                    <m:d>
                      <m:dPr>
                        <m:ctrlPr>
                          <a:rPr lang="en-US" sz="3600" i="1" dirty="0">
                            <a:solidFill>
                              <a:srgbClr val="000000"/>
                            </a:solidFill>
                            <a:latin typeface="Cambria Math" panose="02040503050406030204" pitchFamily="18" charset="0"/>
                            <a:cs typeface="Arial" panose="020B0604020202020204" pitchFamily="34" charset="0"/>
                          </a:rPr>
                        </m:ctrlPr>
                      </m:dPr>
                      <m:e>
                        <m:r>
                          <a:rPr lang="en-US" sz="3600" i="1" dirty="0">
                            <a:solidFill>
                              <a:srgbClr val="000000"/>
                            </a:solidFill>
                            <a:latin typeface="Cambria Math" panose="02040503050406030204" pitchFamily="18" charset="0"/>
                            <a:cs typeface="Arial" panose="020B0604020202020204" pitchFamily="34" charset="0"/>
                          </a:rPr>
                          <m:t>𝑍</m:t>
                        </m:r>
                        <m:r>
                          <a:rPr lang="en-US" sz="3600" i="1" dirty="0">
                            <a:solidFill>
                              <a:srgbClr val="000000"/>
                            </a:solidFill>
                            <a:latin typeface="Cambria Math" panose="02040503050406030204" pitchFamily="18" charset="0"/>
                            <a:cs typeface="Arial" panose="020B0604020202020204" pitchFamily="34" charset="0"/>
                          </a:rPr>
                          <m:t>=</m:t>
                        </m:r>
                        <m:sSub>
                          <m:sSubPr>
                            <m:ctrlPr>
                              <a:rPr lang="en-US" sz="3600" i="1" dirty="0">
                                <a:solidFill>
                                  <a:srgbClr val="000000"/>
                                </a:solidFill>
                                <a:latin typeface="Cambria Math" panose="02040503050406030204" pitchFamily="18" charset="0"/>
                                <a:cs typeface="Arial" panose="020B0604020202020204" pitchFamily="34" charset="0"/>
                              </a:rPr>
                            </m:ctrlPr>
                          </m:sSubPr>
                          <m:e>
                            <m:r>
                              <a:rPr lang="en-US" sz="3600" i="1" dirty="0">
                                <a:solidFill>
                                  <a:srgbClr val="000000"/>
                                </a:solidFill>
                                <a:latin typeface="Cambria Math" panose="02040503050406030204" pitchFamily="18" charset="0"/>
                                <a:cs typeface="Arial" panose="020B0604020202020204" pitchFamily="34" charset="0"/>
                              </a:rPr>
                              <m:t>𝑧</m:t>
                            </m:r>
                          </m:e>
                          <m:sub>
                            <m:r>
                              <a:rPr lang="en-US" sz="3600" i="1" dirty="0">
                                <a:solidFill>
                                  <a:srgbClr val="000000"/>
                                </a:solidFill>
                                <a:latin typeface="Cambria Math" panose="02040503050406030204" pitchFamily="18" charset="0"/>
                                <a:cs typeface="Arial" panose="020B0604020202020204" pitchFamily="34" charset="0"/>
                              </a:rPr>
                              <m:t>𝑗</m:t>
                            </m:r>
                          </m:sub>
                        </m:sSub>
                      </m:e>
                    </m:d>
                  </m:oMath>
                </a14:m>
                <a:r>
                  <a:rPr lang="en-US" sz="3600" b="1" dirty="0">
                    <a:solidFill>
                      <a:srgbClr val="000000"/>
                    </a:solidFill>
                    <a:latin typeface="Univers" panose="020B0503020202020204" pitchFamily="34" charset="0"/>
                    <a:cs typeface="Arial" panose="020B0604020202020204" pitchFamily="34" charset="0"/>
                  </a:rPr>
                  <a:t> </a:t>
                </a:r>
                <a:r>
                  <a:rPr lang="en-US" sz="3600" dirty="0">
                    <a:solidFill>
                      <a:srgbClr val="000000"/>
                    </a:solidFill>
                    <a:latin typeface="Univers" panose="020B0503020202020204" pitchFamily="34" charset="0"/>
                    <a:cs typeface="Arial" panose="020B0604020202020204" pitchFamily="34" charset="0"/>
                  </a:rPr>
                  <a:t>known from target population </a:t>
                </a:r>
              </a:p>
              <a:p>
                <a:pPr>
                  <a:lnSpc>
                    <a:spcPct val="125000"/>
                  </a:lnSpc>
                </a:pPr>
                <a:endParaRPr lang="en-US" sz="3600" dirty="0">
                  <a:solidFill>
                    <a:srgbClr val="000000"/>
                  </a:solidFill>
                  <a:latin typeface="Univers" panose="020B0503020202020204" pitchFamily="34" charset="0"/>
                  <a:cs typeface="Arial" panose="020B0604020202020204" pitchFamily="34" charset="0"/>
                </a:endParaRPr>
              </a:p>
              <a:p>
                <a:pPr>
                  <a:buSzPct val="25000"/>
                </a:pPr>
                <a:r>
                  <a:rPr lang="en-US" sz="3600" b="1" dirty="0">
                    <a:solidFill>
                      <a:srgbClr val="000000"/>
                    </a:solidFill>
                    <a:latin typeface="Univers" panose="020B0503020202020204" pitchFamily="34" charset="0"/>
                    <a:cs typeface="Arial" panose="020B0604020202020204" pitchFamily="34" charset="0"/>
                  </a:rPr>
                  <a:t>Estimator:</a:t>
                </a:r>
                <a:endParaRPr lang="en-US" sz="3600" dirty="0">
                  <a:solidFill>
                    <a:srgbClr val="000000"/>
                  </a:solidFill>
                  <a:latin typeface="Univers" panose="020B0503020202020204" pitchFamily="34" charset="0"/>
                  <a:cs typeface="Arial" panose="020B0604020202020204" pitchFamily="34" charset="0"/>
                </a:endParaRPr>
              </a:p>
              <a:p>
                <a:pPr>
                  <a:buSzPct val="25000"/>
                </a:pPr>
                <a:endParaRPr lang="en-US" sz="3600" dirty="0">
                  <a:solidFill>
                    <a:srgbClr val="000000"/>
                  </a:solidFill>
                  <a:latin typeface="Univers" panose="020B0503020202020204" pitchFamily="34" charset="0"/>
                  <a:cs typeface="Arial" panose="020B0604020202020204" pitchFamily="34" charset="0"/>
                </a:endParaRPr>
              </a:p>
              <a:p>
                <a:pPr>
                  <a:buSzPct val="25000"/>
                </a:pPr>
                <a:endParaRPr lang="en-US" sz="3600" dirty="0">
                  <a:solidFill>
                    <a:srgbClr val="000000"/>
                  </a:solidFill>
                  <a:latin typeface="Univers" panose="020B0503020202020204" pitchFamily="34" charset="0"/>
                  <a:cs typeface="Arial" panose="020B0604020202020204" pitchFamily="34" charset="0"/>
                </a:endParaRPr>
              </a:p>
              <a:p>
                <a:pPr>
                  <a:buSzPct val="25000"/>
                </a:pPr>
                <a:r>
                  <a:rPr lang="en-US" sz="3600" dirty="0">
                    <a:solidFill>
                      <a:srgbClr val="000000"/>
                    </a:solidFill>
                    <a:latin typeface="Univers" panose="020B0503020202020204" pitchFamily="34" charset="0"/>
                    <a:cs typeface="Arial" panose="020B0604020202020204" pitchFamily="34" charset="0"/>
                  </a:rPr>
                  <a:t>Assume stratified random sample on Z from infinite target pop, other regularity conditions:</a:t>
                </a:r>
                <a:br>
                  <a:rPr lang="en-US" sz="3600" dirty="0">
                    <a:solidFill>
                      <a:srgbClr val="000000"/>
                    </a:solidFill>
                    <a:latin typeface="Univers" panose="020B0503020202020204" pitchFamily="34" charset="0"/>
                    <a:cs typeface="Arial" panose="020B0604020202020204" pitchFamily="34" charset="0"/>
                  </a:rPr>
                </a:br>
                <a:endParaRPr lang="en-US" sz="3600" dirty="0">
                  <a:solidFill>
                    <a:srgbClr val="000000"/>
                  </a:solidFill>
                  <a:latin typeface="Univers" panose="020B0503020202020204" pitchFamily="34" charset="0"/>
                  <a:cs typeface="Arial" panose="020B0604020202020204" pitchFamily="34" charset="0"/>
                </a:endParaRPr>
              </a:p>
              <a:p>
                <a:pPr>
                  <a:buSzPct val="25000"/>
                </a:pPr>
                <a:r>
                  <a:rPr lang="en-US" sz="3600" dirty="0">
                    <a:solidFill>
                      <a:srgbClr val="000000"/>
                    </a:solidFill>
                    <a:latin typeface="Univers" panose="020B0503020202020204" pitchFamily="34" charset="0"/>
                    <a:cs typeface="Arial" panose="020B0604020202020204" pitchFamily="34" charset="0"/>
                  </a:rPr>
                  <a:t> </a:t>
                </a:r>
                <a14:m>
                  <m:oMath xmlns:m="http://schemas.openxmlformats.org/officeDocument/2006/math">
                    <m:sSub>
                      <m:sSubPr>
                        <m:ctrlPr>
                          <a:rPr lang="en-US" sz="3600" i="1" dirty="0">
                            <a:solidFill>
                              <a:srgbClr val="000000"/>
                            </a:solidFill>
                            <a:latin typeface="Cambria Math" panose="02040503050406030204" pitchFamily="18" charset="0"/>
                            <a:cs typeface="Arial" panose="020B0604020202020204" pitchFamily="34" charset="0"/>
                          </a:rPr>
                        </m:ctrlPr>
                      </m:sSubPr>
                      <m:e>
                        <m:acc>
                          <m:accPr>
                            <m:chr m:val="̂"/>
                            <m:ctrlPr>
                              <a:rPr lang="en-US" sz="3600" i="1" dirty="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𝜋</m:t>
                            </m:r>
                          </m:e>
                        </m:acc>
                      </m:e>
                      <m:sub>
                        <m:r>
                          <a:rPr lang="en-US" sz="3600" i="1" dirty="0">
                            <a:solidFill>
                              <a:srgbClr val="000000"/>
                            </a:solidFill>
                            <a:latin typeface="Cambria Math" panose="02040503050406030204" pitchFamily="18" charset="0"/>
                            <a:cs typeface="Arial" panose="020B0604020202020204" pitchFamily="34" charset="0"/>
                          </a:rPr>
                          <m:t>𝑆𝑅𝐺</m:t>
                        </m:r>
                      </m:sub>
                    </m:sSub>
                  </m:oMath>
                </a14:m>
                <a:r>
                  <a:rPr lang="en-US" sz="3600" dirty="0">
                    <a:solidFill>
                      <a:srgbClr val="000000"/>
                    </a:solidFill>
                    <a:latin typeface="Univers" panose="020B0503020202020204" pitchFamily="34" charset="0"/>
                    <a:cs typeface="Arial" panose="020B0604020202020204" pitchFamily="34" charset="0"/>
                  </a:rPr>
                  <a:t> consistent, asymptotically Normal with simple empirical variance estimator</a:t>
                </a:r>
              </a:p>
            </p:txBody>
          </p:sp>
        </mc:Choice>
        <mc:Fallback>
          <p:sp>
            <p:nvSpPr>
              <p:cNvPr id="41" name="Rectangle 40">
                <a:extLst>
                  <a:ext uri="{FF2B5EF4-FFF2-40B4-BE49-F238E27FC236}">
                    <a16:creationId xmlns:a16="http://schemas.microsoft.com/office/drawing/2014/main" id="{B44BA32E-C2B4-4248-8A2B-D78FE593AD12}"/>
                  </a:ext>
                </a:extLst>
              </p:cNvPr>
              <p:cNvSpPr>
                <a:spLocks noRot="1" noChangeAspect="1" noMove="1" noResize="1" noEditPoints="1" noAdjustHandles="1" noChangeArrowheads="1" noChangeShapeType="1" noTextEdit="1"/>
              </p:cNvSpPr>
              <p:nvPr/>
            </p:nvSpPr>
            <p:spPr>
              <a:xfrm>
                <a:off x="16849016" y="4368276"/>
                <a:ext cx="10380112" cy="8621480"/>
              </a:xfrm>
              <a:prstGeom prst="rect">
                <a:avLst/>
              </a:prstGeom>
              <a:blipFill>
                <a:blip r:embed="rId3"/>
                <a:stretch>
                  <a:fillRect/>
                </a:stretch>
              </a:blipFill>
              <a:ln>
                <a:solidFill>
                  <a:schemeClr val="tx1">
                    <a:lumMod val="50000"/>
                    <a:lumOff val="50000"/>
                  </a:schemeClr>
                </a:solidFill>
              </a:ln>
            </p:spPr>
            <p:txBody>
              <a:bodyPr/>
              <a:lstStyle/>
              <a:p>
                <a:r>
                  <a:rPr lang="en-US">
                    <a:noFill/>
                  </a:rPr>
                  <a:t> </a:t>
                </a:r>
              </a:p>
            </p:txBody>
          </p:sp>
        </mc:Fallback>
      </mc:AlternateContent>
      <p:sp>
        <p:nvSpPr>
          <p:cNvPr id="76" name="Text Box 37"/>
          <p:cNvSpPr txBox="1">
            <a:spLocks noChangeArrowheads="1"/>
          </p:cNvSpPr>
          <p:nvPr/>
        </p:nvSpPr>
        <p:spPr bwMode="auto">
          <a:xfrm>
            <a:off x="644290" y="4374940"/>
            <a:ext cx="7557598" cy="4926861"/>
          </a:xfrm>
          <a:prstGeom prst="rect">
            <a:avLst/>
          </a:prstGeom>
          <a:noFill/>
          <a:ln>
            <a:solidFill>
              <a:schemeClr val="tx1">
                <a:lumMod val="50000"/>
                <a:lumOff val="50000"/>
              </a:schemeClr>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139321" tIns="69659" rIns="139321" bIns="69659">
            <a:spAutoFit/>
          </a:bodyPr>
          <a:lstStyle>
            <a:lvl1pPr defTabSz="339725" eaLnBrk="0" hangingPunct="0">
              <a:defRPr sz="300">
                <a:solidFill>
                  <a:schemeClr val="tx1"/>
                </a:solidFill>
                <a:latin typeface="Arial" charset="0"/>
                <a:ea typeface="ＭＳ Ｐゴシック" charset="0"/>
                <a:cs typeface="ＭＳ Ｐゴシック" charset="0"/>
              </a:defRPr>
            </a:lvl1pPr>
            <a:lvl2pPr marL="742950" indent="-285750" defTabSz="339725" eaLnBrk="0" hangingPunct="0">
              <a:defRPr sz="300">
                <a:solidFill>
                  <a:schemeClr val="tx1"/>
                </a:solidFill>
                <a:latin typeface="Arial" charset="0"/>
                <a:ea typeface="ＭＳ Ｐゴシック" charset="0"/>
              </a:defRPr>
            </a:lvl2pPr>
            <a:lvl3pPr marL="1143000" indent="-228600" defTabSz="339725" eaLnBrk="0" hangingPunct="0">
              <a:defRPr sz="300">
                <a:solidFill>
                  <a:schemeClr val="tx1"/>
                </a:solidFill>
                <a:latin typeface="Arial" charset="0"/>
                <a:ea typeface="ＭＳ Ｐゴシック" charset="0"/>
              </a:defRPr>
            </a:lvl3pPr>
            <a:lvl4pPr marL="1600200" indent="-228600" defTabSz="339725" eaLnBrk="0" hangingPunct="0">
              <a:defRPr sz="300">
                <a:solidFill>
                  <a:schemeClr val="tx1"/>
                </a:solidFill>
                <a:latin typeface="Arial" charset="0"/>
                <a:ea typeface="ＭＳ Ｐゴシック" charset="0"/>
              </a:defRPr>
            </a:lvl4pPr>
            <a:lvl5pPr marL="2057400" indent="-228600" defTabSz="339725" eaLnBrk="0" hangingPunct="0">
              <a:defRPr sz="300">
                <a:solidFill>
                  <a:schemeClr val="tx1"/>
                </a:solidFill>
                <a:latin typeface="Arial" charset="0"/>
                <a:ea typeface="ＭＳ Ｐゴシック" charset="0"/>
              </a:defRPr>
            </a:lvl5pPr>
            <a:lvl6pPr marL="2514600" indent="-228600" defTabSz="339725" eaLnBrk="0" fontAlgn="base" hangingPunct="0">
              <a:spcBef>
                <a:spcPct val="0"/>
              </a:spcBef>
              <a:spcAft>
                <a:spcPct val="0"/>
              </a:spcAft>
              <a:defRPr sz="300">
                <a:solidFill>
                  <a:schemeClr val="tx1"/>
                </a:solidFill>
                <a:latin typeface="Arial" charset="0"/>
                <a:ea typeface="ＭＳ Ｐゴシック" charset="0"/>
              </a:defRPr>
            </a:lvl6pPr>
            <a:lvl7pPr marL="2971800" indent="-228600" defTabSz="339725" eaLnBrk="0" fontAlgn="base" hangingPunct="0">
              <a:spcBef>
                <a:spcPct val="0"/>
              </a:spcBef>
              <a:spcAft>
                <a:spcPct val="0"/>
              </a:spcAft>
              <a:defRPr sz="300">
                <a:solidFill>
                  <a:schemeClr val="tx1"/>
                </a:solidFill>
                <a:latin typeface="Arial" charset="0"/>
                <a:ea typeface="ＭＳ Ｐゴシック" charset="0"/>
              </a:defRPr>
            </a:lvl7pPr>
            <a:lvl8pPr marL="3429000" indent="-228600" defTabSz="339725" eaLnBrk="0" fontAlgn="base" hangingPunct="0">
              <a:spcBef>
                <a:spcPct val="0"/>
              </a:spcBef>
              <a:spcAft>
                <a:spcPct val="0"/>
              </a:spcAft>
              <a:defRPr sz="300">
                <a:solidFill>
                  <a:schemeClr val="tx1"/>
                </a:solidFill>
                <a:latin typeface="Arial" charset="0"/>
                <a:ea typeface="ＭＳ Ｐゴシック" charset="0"/>
              </a:defRPr>
            </a:lvl8pPr>
            <a:lvl9pPr marL="3886200" indent="-228600" defTabSz="339725" eaLnBrk="0" fontAlgn="base" hangingPunct="0">
              <a:spcBef>
                <a:spcPct val="0"/>
              </a:spcBef>
              <a:spcAft>
                <a:spcPct val="0"/>
              </a:spcAft>
              <a:defRPr sz="300">
                <a:solidFill>
                  <a:schemeClr val="tx1"/>
                </a:solidFill>
                <a:latin typeface="Arial" charset="0"/>
                <a:ea typeface="ＭＳ Ｐゴシック" charset="0"/>
              </a:defRPr>
            </a:lvl9pPr>
          </a:lstStyle>
          <a:p>
            <a:pPr>
              <a:lnSpc>
                <a:spcPct val="125000"/>
              </a:lnSpc>
            </a:pPr>
            <a: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t>Estimators exist for measurement error, </a:t>
            </a:r>
            <a:b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br>
            <a: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t>selection bias</a:t>
            </a:r>
            <a:b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br>
            <a:endPar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endParaRPr>
          </a:p>
          <a:p>
            <a:pPr marL="742950" indent="-742950">
              <a:lnSpc>
                <a:spcPct val="125000"/>
              </a:lnSpc>
              <a:buFont typeface="+mj-lt"/>
              <a:buAutoNum type="arabicPeriod"/>
            </a:pPr>
            <a: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t>Combine the two?</a:t>
            </a:r>
          </a:p>
          <a:p>
            <a:pPr marL="742950" indent="-742950">
              <a:lnSpc>
                <a:spcPct val="125000"/>
              </a:lnSpc>
              <a:buFont typeface="+mj-lt"/>
              <a:buAutoNum type="arabicPeriod"/>
            </a:pPr>
            <a: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t>Large-sample properties? </a:t>
            </a:r>
          </a:p>
          <a:p>
            <a:pPr marL="742950" indent="-742950">
              <a:lnSpc>
                <a:spcPct val="125000"/>
              </a:lnSpc>
              <a:buFont typeface="+mj-lt"/>
              <a:buAutoNum type="arabicPeriod"/>
            </a:pPr>
            <a:r>
              <a:rPr lang="en-US" sz="3600" dirty="0">
                <a:solidFill>
                  <a:srgbClr val="000000"/>
                </a:solidFill>
                <a:latin typeface="Univers" panose="020B0503020202020204" pitchFamily="34" charset="0"/>
                <a:ea typeface="Tahoma" panose="020B0604030504040204" pitchFamily="34" charset="0"/>
                <a:cs typeface="Calibri" panose="020F0502020204030204" pitchFamily="34" charset="0"/>
              </a:rPr>
              <a:t>Variance estimation?</a:t>
            </a:r>
          </a:p>
        </p:txBody>
      </p:sp>
      <p:sp>
        <p:nvSpPr>
          <p:cNvPr id="81" name="Text Box 142"/>
          <p:cNvSpPr txBox="1">
            <a:spLocks noChangeArrowheads="1"/>
          </p:cNvSpPr>
          <p:nvPr/>
        </p:nvSpPr>
        <p:spPr bwMode="auto">
          <a:xfrm>
            <a:off x="11818834" y="18612850"/>
            <a:ext cx="279677" cy="396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39321" tIns="69659" rIns="139321" bIns="69659">
            <a:spAutoFit/>
          </a:bodyPr>
          <a:lstStyle>
            <a:lvl1pPr defTabSz="339725" eaLnBrk="0" hangingPunct="0">
              <a:defRPr sz="300">
                <a:solidFill>
                  <a:schemeClr val="tx1"/>
                </a:solidFill>
                <a:latin typeface="Arial" charset="0"/>
                <a:ea typeface="ＭＳ Ｐゴシック" charset="0"/>
                <a:cs typeface="ＭＳ Ｐゴシック" charset="0"/>
              </a:defRPr>
            </a:lvl1pPr>
            <a:lvl2pPr marL="742950" indent="-285750" defTabSz="339725" eaLnBrk="0" hangingPunct="0">
              <a:defRPr sz="300">
                <a:solidFill>
                  <a:schemeClr val="tx1"/>
                </a:solidFill>
                <a:latin typeface="Arial" charset="0"/>
                <a:ea typeface="ＭＳ Ｐゴシック" charset="0"/>
              </a:defRPr>
            </a:lvl2pPr>
            <a:lvl3pPr marL="1143000" indent="-228600" defTabSz="339725" eaLnBrk="0" hangingPunct="0">
              <a:defRPr sz="300">
                <a:solidFill>
                  <a:schemeClr val="tx1"/>
                </a:solidFill>
                <a:latin typeface="Arial" charset="0"/>
                <a:ea typeface="ＭＳ Ｐゴシック" charset="0"/>
              </a:defRPr>
            </a:lvl3pPr>
            <a:lvl4pPr marL="1600200" indent="-228600" defTabSz="339725" eaLnBrk="0" hangingPunct="0">
              <a:defRPr sz="300">
                <a:solidFill>
                  <a:schemeClr val="tx1"/>
                </a:solidFill>
                <a:latin typeface="Arial" charset="0"/>
                <a:ea typeface="ＭＳ Ｐゴシック" charset="0"/>
              </a:defRPr>
            </a:lvl4pPr>
            <a:lvl5pPr marL="2057400" indent="-228600" defTabSz="339725" eaLnBrk="0" hangingPunct="0">
              <a:defRPr sz="300">
                <a:solidFill>
                  <a:schemeClr val="tx1"/>
                </a:solidFill>
                <a:latin typeface="Arial" charset="0"/>
                <a:ea typeface="ＭＳ Ｐゴシック" charset="0"/>
              </a:defRPr>
            </a:lvl5pPr>
            <a:lvl6pPr marL="2514600" indent="-228600" defTabSz="339725" eaLnBrk="0" fontAlgn="base" hangingPunct="0">
              <a:spcBef>
                <a:spcPct val="0"/>
              </a:spcBef>
              <a:spcAft>
                <a:spcPct val="0"/>
              </a:spcAft>
              <a:defRPr sz="300">
                <a:solidFill>
                  <a:schemeClr val="tx1"/>
                </a:solidFill>
                <a:latin typeface="Arial" charset="0"/>
                <a:ea typeface="ＭＳ Ｐゴシック" charset="0"/>
              </a:defRPr>
            </a:lvl6pPr>
            <a:lvl7pPr marL="2971800" indent="-228600" defTabSz="339725" eaLnBrk="0" fontAlgn="base" hangingPunct="0">
              <a:spcBef>
                <a:spcPct val="0"/>
              </a:spcBef>
              <a:spcAft>
                <a:spcPct val="0"/>
              </a:spcAft>
              <a:defRPr sz="300">
                <a:solidFill>
                  <a:schemeClr val="tx1"/>
                </a:solidFill>
                <a:latin typeface="Arial" charset="0"/>
                <a:ea typeface="ＭＳ Ｐゴシック" charset="0"/>
              </a:defRPr>
            </a:lvl7pPr>
            <a:lvl8pPr marL="3429000" indent="-228600" defTabSz="339725" eaLnBrk="0" fontAlgn="base" hangingPunct="0">
              <a:spcBef>
                <a:spcPct val="0"/>
              </a:spcBef>
              <a:spcAft>
                <a:spcPct val="0"/>
              </a:spcAft>
              <a:defRPr sz="300">
                <a:solidFill>
                  <a:schemeClr val="tx1"/>
                </a:solidFill>
                <a:latin typeface="Arial" charset="0"/>
                <a:ea typeface="ＭＳ Ｐゴシック" charset="0"/>
              </a:defRPr>
            </a:lvl8pPr>
            <a:lvl9pPr marL="3886200" indent="-228600" defTabSz="339725" eaLnBrk="0" fontAlgn="base" hangingPunct="0">
              <a:spcBef>
                <a:spcPct val="0"/>
              </a:spcBef>
              <a:spcAft>
                <a:spcPct val="0"/>
              </a:spcAft>
              <a:defRPr sz="300">
                <a:solidFill>
                  <a:schemeClr val="tx1"/>
                </a:solidFill>
                <a:latin typeface="Arial" charset="0"/>
                <a:ea typeface="ＭＳ Ｐゴシック" charset="0"/>
              </a:defRPr>
            </a:lvl9pPr>
          </a:lstStyle>
          <a:p>
            <a:pPr eaLnBrk="1" hangingPunct="1"/>
            <a:endParaRPr lang="en-US" sz="1600"/>
          </a:p>
        </p:txBody>
      </p:sp>
      <p:sp>
        <p:nvSpPr>
          <p:cNvPr id="46" name="Rectangle 45"/>
          <p:cNvSpPr/>
          <p:nvPr/>
        </p:nvSpPr>
        <p:spPr>
          <a:xfrm>
            <a:off x="119921" y="175067"/>
            <a:ext cx="37205587" cy="3150024"/>
          </a:xfrm>
          <a:prstGeom prst="rect">
            <a:avLst/>
          </a:prstGeom>
          <a:solidFill>
            <a:schemeClr val="tx2">
              <a:lumMod val="40000"/>
              <a:lumOff val="60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latin typeface="Helvetica" pitchFamily="2" charset="0"/>
              </a:rPr>
              <a:t>Estimating SARS-CoV-2 Seroprevalence,</a:t>
            </a:r>
          </a:p>
          <a:p>
            <a:pPr algn="ctr"/>
            <a:r>
              <a:rPr lang="en-US" sz="6000" b="1" dirty="0">
                <a:solidFill>
                  <a:schemeClr val="bg1"/>
                </a:solidFill>
                <a:latin typeface="Helvetica" pitchFamily="2" charset="0"/>
              </a:rPr>
              <a:t>Addressing Measurement Error and Selection Bias</a:t>
            </a:r>
          </a:p>
          <a:p>
            <a:pPr algn="ctr"/>
            <a:r>
              <a:rPr lang="en-US" sz="4400" b="1" dirty="0">
                <a:solidFill>
                  <a:schemeClr val="bg1"/>
                </a:solidFill>
                <a:latin typeface="Helvetica" pitchFamily="2" charset="0"/>
              </a:rPr>
              <a:t>Samuel Rosin and Michael G. Hudgens | Dept. of Biostatistics, U. of North Carolina at Chapel Hill </a:t>
            </a:r>
          </a:p>
        </p:txBody>
      </p:sp>
      <p:sp>
        <p:nvSpPr>
          <p:cNvPr id="77" name="Rectangle 76"/>
          <p:cNvSpPr/>
          <p:nvPr/>
        </p:nvSpPr>
        <p:spPr>
          <a:xfrm>
            <a:off x="119921" y="123187"/>
            <a:ext cx="37314852" cy="20821338"/>
          </a:xfrm>
          <a:prstGeom prst="rect">
            <a:avLst/>
          </a:prstGeom>
          <a:noFill/>
          <a:ln w="254000">
            <a:solidFill>
              <a:schemeClr val="tx2">
                <a:lumMod val="60000"/>
                <a:lumOff val="40000"/>
              </a:schemeClr>
            </a:solid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644287" y="3653070"/>
            <a:ext cx="7557598" cy="721870"/>
          </a:xfrm>
          <a:prstGeom prst="rect">
            <a:avLst/>
          </a:prstGeom>
          <a:solidFill>
            <a:srgbClr val="00B0F0"/>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latin typeface="Helvetica" pitchFamily="2" charset="0"/>
              </a:rPr>
              <a:t>Research Questions</a:t>
            </a:r>
          </a:p>
        </p:txBody>
      </p:sp>
      <p:sp>
        <p:nvSpPr>
          <p:cNvPr id="84" name="Rectangle 83"/>
          <p:cNvSpPr/>
          <p:nvPr/>
        </p:nvSpPr>
        <p:spPr>
          <a:xfrm>
            <a:off x="16849016" y="3652818"/>
            <a:ext cx="10380112" cy="731520"/>
          </a:xfrm>
          <a:prstGeom prst="rect">
            <a:avLst/>
          </a:prstGeom>
          <a:solidFill>
            <a:schemeClr val="tx2">
              <a:lumMod val="60000"/>
              <a:lumOff val="4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latin typeface="Helvetica" pitchFamily="2" charset="0"/>
              </a:rPr>
              <a:t>Selection bias </a:t>
            </a:r>
          </a:p>
        </p:txBody>
      </p:sp>
      <p:sp>
        <p:nvSpPr>
          <p:cNvPr id="85" name="Rectangle 84"/>
          <p:cNvSpPr/>
          <p:nvPr/>
        </p:nvSpPr>
        <p:spPr>
          <a:xfrm>
            <a:off x="8701443" y="13425021"/>
            <a:ext cx="8045320" cy="731520"/>
          </a:xfrm>
          <a:prstGeom prst="rect">
            <a:avLst/>
          </a:prstGeom>
          <a:solidFill>
            <a:srgbClr val="3E799B"/>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latin typeface="Helvetica" pitchFamily="2" charset="0"/>
              </a:rPr>
              <a:t>Simulations</a:t>
            </a:r>
          </a:p>
        </p:txBody>
      </p:sp>
      <p:sp>
        <p:nvSpPr>
          <p:cNvPr id="87" name="Rectangle 86"/>
          <p:cNvSpPr/>
          <p:nvPr/>
        </p:nvSpPr>
        <p:spPr>
          <a:xfrm>
            <a:off x="28078478" y="3602321"/>
            <a:ext cx="8732520" cy="731520"/>
          </a:xfrm>
          <a:prstGeom prst="rect">
            <a:avLst/>
          </a:prstGeom>
          <a:solidFill>
            <a:schemeClr val="tx2"/>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err="1">
                <a:latin typeface="Helvetica" pitchFamily="2" charset="0"/>
              </a:rPr>
              <a:t>ScreenNC</a:t>
            </a:r>
            <a:endParaRPr lang="en-US" sz="4800" dirty="0">
              <a:latin typeface="Helvetica" pitchFamily="2" charset="0"/>
            </a:endParaRPr>
          </a:p>
        </p:txBody>
      </p:sp>
      <mc:AlternateContent xmlns:mc="http://schemas.openxmlformats.org/markup-compatibility/2006">
        <mc:Choice xmlns:a14="http://schemas.microsoft.com/office/drawing/2010/main" Requires="a14">
          <p:sp>
            <p:nvSpPr>
              <p:cNvPr id="88" name="Rectangle 87"/>
              <p:cNvSpPr/>
              <p:nvPr/>
            </p:nvSpPr>
            <p:spPr>
              <a:xfrm>
                <a:off x="28078478" y="4334093"/>
                <a:ext cx="8740644" cy="6959983"/>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lnSpc>
                    <a:spcPct val="125000"/>
                  </a:lnSpc>
                  <a:buFont typeface="Arial"/>
                  <a:buChar char="•"/>
                </a:pPr>
                <a:r>
                  <a:rPr lang="en-US" sz="3600" dirty="0">
                    <a:solidFill>
                      <a:srgbClr val="000000"/>
                    </a:solidFill>
                    <a:latin typeface="Univers" panose="020B0503020202020204" pitchFamily="34" charset="0"/>
                    <a:cs typeface="Arial" panose="020B0604020202020204" pitchFamily="34" charset="0"/>
                  </a:rPr>
                  <a:t>Convenience sample in UNC Health Network </a:t>
                </a:r>
              </a:p>
              <a:p>
                <a:pPr marL="457200" indent="-457200">
                  <a:lnSpc>
                    <a:spcPct val="125000"/>
                  </a:lnSpc>
                  <a:buFont typeface="Arial"/>
                  <a:buChar char="•"/>
                </a:pPr>
                <a:r>
                  <a:rPr lang="en-US" sz="3600" dirty="0">
                    <a:solidFill>
                      <a:srgbClr val="000000"/>
                    </a:solidFill>
                    <a:latin typeface="Univers" panose="020B0503020202020204" pitchFamily="34" charset="0"/>
                    <a:cs typeface="Arial" panose="020B0604020202020204" pitchFamily="34" charset="0"/>
                  </a:rPr>
                  <a:t>Standardized by age (7 strata), race (5), sex (2)</a:t>
                </a:r>
                <a:br>
                  <a:rPr lang="en-US" sz="3600" dirty="0">
                    <a:solidFill>
                      <a:srgbClr val="000000"/>
                    </a:solidFill>
                    <a:latin typeface="Univers" panose="020B0503020202020204" pitchFamily="34" charset="0"/>
                    <a:cs typeface="Arial" panose="020B0604020202020204" pitchFamily="34" charset="0"/>
                  </a:rPr>
                </a:br>
                <a:endParaRPr lang="en-US" sz="3600" dirty="0">
                  <a:solidFill>
                    <a:srgbClr val="000000"/>
                  </a:solidFill>
                  <a:latin typeface="Univers" panose="020B0503020202020204" pitchFamily="34" charset="0"/>
                  <a:cs typeface="Arial" panose="020B0604020202020204" pitchFamily="34" charset="0"/>
                </a:endParaRPr>
              </a:p>
              <a:p>
                <a:pPr>
                  <a:lnSpc>
                    <a:spcPct val="125000"/>
                  </a:lnSpc>
                </a:pPr>
                <a:r>
                  <a:rPr lang="en-US" sz="3600" dirty="0">
                    <a:solidFill>
                      <a:srgbClr val="000000"/>
                    </a:solidFill>
                    <a:latin typeface="Univers" panose="020B0503020202020204" pitchFamily="34" charset="0"/>
                    <a:cs typeface="Arial" panose="020B0604020202020204" pitchFamily="34" charset="0"/>
                  </a:rPr>
                  <a:t>Estimates with 95% CIs:</a:t>
                </a:r>
              </a:p>
              <a:p>
                <a:pPr>
                  <a:lnSpc>
                    <a:spcPct val="125000"/>
                  </a:lnSpc>
                </a:pPr>
                <a14:m>
                  <m:oMath xmlns:m="http://schemas.openxmlformats.org/officeDocument/2006/math">
                    <m:sSub>
                      <m:sSubPr>
                        <m:ctrlPr>
                          <a:rPr lang="en-US" sz="3600" i="1" dirty="0">
                            <a:solidFill>
                              <a:srgbClr val="000000"/>
                            </a:solidFill>
                            <a:latin typeface="Cambria Math" panose="02040503050406030204" pitchFamily="18" charset="0"/>
                            <a:cs typeface="Arial" panose="020B0604020202020204" pitchFamily="34" charset="0"/>
                          </a:rPr>
                        </m:ctrlPr>
                      </m:sSubPr>
                      <m:e>
                        <m:acc>
                          <m:accPr>
                            <m:chr m:val="̂"/>
                            <m:ctrlPr>
                              <a:rPr lang="en-US" sz="3600" i="1" dirty="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𝜋</m:t>
                            </m:r>
                          </m:e>
                        </m:acc>
                      </m:e>
                      <m:sub>
                        <m:r>
                          <a:rPr lang="en-US" sz="3600" i="1" dirty="0">
                            <a:solidFill>
                              <a:srgbClr val="000000"/>
                            </a:solidFill>
                            <a:latin typeface="Cambria Math" panose="02040503050406030204" pitchFamily="18" charset="0"/>
                            <a:cs typeface="Arial" panose="020B0604020202020204" pitchFamily="34" charset="0"/>
                          </a:rPr>
                          <m:t>𝑅𝐺</m:t>
                        </m:r>
                      </m:sub>
                    </m:sSub>
                    <m:r>
                      <a:rPr lang="en-US" sz="3600" i="1" dirty="0">
                        <a:solidFill>
                          <a:srgbClr val="000000"/>
                        </a:solidFill>
                        <a:latin typeface="Cambria Math" panose="02040503050406030204" pitchFamily="18" charset="0"/>
                        <a:cs typeface="Arial" panose="020B0604020202020204" pitchFamily="34" charset="0"/>
                      </a:rPr>
                      <m:t> </m:t>
                    </m:r>
                  </m:oMath>
                </a14:m>
                <a:r>
                  <a:rPr lang="en-US" sz="3600" dirty="0">
                    <a:solidFill>
                      <a:srgbClr val="000000"/>
                    </a:solidFill>
                    <a:latin typeface="Univers" panose="020B0503020202020204" pitchFamily="34" charset="0"/>
                    <a:cs typeface="Arial" panose="020B0604020202020204" pitchFamily="34" charset="0"/>
                  </a:rPr>
                  <a:t>: 0% (0%, 1.0%)</a:t>
                </a:r>
              </a:p>
              <a:p>
                <a:pPr>
                  <a:lnSpc>
                    <a:spcPct val="125000"/>
                  </a:lnSpc>
                </a:pPr>
                <a14:m>
                  <m:oMath xmlns:m="http://schemas.openxmlformats.org/officeDocument/2006/math">
                    <m:sSub>
                      <m:sSubPr>
                        <m:ctrlPr>
                          <a:rPr lang="en-US" sz="3600" i="1" dirty="0">
                            <a:solidFill>
                              <a:srgbClr val="000000"/>
                            </a:solidFill>
                            <a:latin typeface="Cambria Math" panose="02040503050406030204" pitchFamily="18" charset="0"/>
                            <a:cs typeface="Arial" panose="020B0604020202020204" pitchFamily="34" charset="0"/>
                          </a:rPr>
                        </m:ctrlPr>
                      </m:sSubPr>
                      <m:e>
                        <m:acc>
                          <m:accPr>
                            <m:chr m:val="̂"/>
                            <m:ctrlPr>
                              <a:rPr lang="en-US" sz="3600" i="1" dirty="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𝜋</m:t>
                            </m:r>
                          </m:e>
                        </m:acc>
                      </m:e>
                      <m:sub>
                        <m:r>
                          <a:rPr lang="en-US" sz="3600" i="1" dirty="0">
                            <a:solidFill>
                              <a:srgbClr val="000000"/>
                            </a:solidFill>
                            <a:latin typeface="Cambria Math" panose="02040503050406030204" pitchFamily="18" charset="0"/>
                            <a:cs typeface="Arial" panose="020B0604020202020204" pitchFamily="34" charset="0"/>
                          </a:rPr>
                          <m:t>𝑆𝑅𝐺</m:t>
                        </m:r>
                      </m:sub>
                    </m:sSub>
                    <m:r>
                      <a:rPr lang="en-US" sz="3600" i="1" dirty="0">
                        <a:solidFill>
                          <a:srgbClr val="000000"/>
                        </a:solidFill>
                        <a:latin typeface="Cambria Math" panose="02040503050406030204" pitchFamily="18" charset="0"/>
                        <a:cs typeface="Arial" panose="020B0604020202020204" pitchFamily="34" charset="0"/>
                      </a:rPr>
                      <m:t> </m:t>
                    </m:r>
                  </m:oMath>
                </a14:m>
                <a:r>
                  <a:rPr lang="en-US" sz="3600" dirty="0">
                    <a:solidFill>
                      <a:srgbClr val="000000"/>
                    </a:solidFill>
                    <a:latin typeface="Univers" panose="020B0503020202020204" pitchFamily="34" charset="0"/>
                    <a:cs typeface="Arial" panose="020B0604020202020204" pitchFamily="34" charset="0"/>
                  </a:rPr>
                  <a:t>: 0% (0%, 1.1%)*</a:t>
                </a:r>
              </a:p>
              <a:p>
                <a:pPr>
                  <a:lnSpc>
                    <a:spcPct val="125000"/>
                  </a:lnSpc>
                </a:pPr>
                <a14:m>
                  <m:oMath xmlns:m="http://schemas.openxmlformats.org/officeDocument/2006/math">
                    <m:sSub>
                      <m:sSubPr>
                        <m:ctrlPr>
                          <a:rPr lang="en-US" sz="3600" i="1" dirty="0" smtClean="0">
                            <a:solidFill>
                              <a:srgbClr val="000000"/>
                            </a:solidFill>
                            <a:latin typeface="Cambria Math" panose="02040503050406030204" pitchFamily="18" charset="0"/>
                            <a:cs typeface="Arial" panose="020B0604020202020204" pitchFamily="34" charset="0"/>
                          </a:rPr>
                        </m:ctrlPr>
                      </m:sSubPr>
                      <m:e>
                        <m:acc>
                          <m:accPr>
                            <m:chr m:val="̂"/>
                            <m:ctrlPr>
                              <a:rPr lang="en-US" sz="3600" i="1" dirty="0" smtClean="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𝜋</m:t>
                            </m:r>
                          </m:e>
                        </m:acc>
                      </m:e>
                      <m:sub>
                        <m:r>
                          <a:rPr lang="en-US" sz="3600" i="1" dirty="0">
                            <a:solidFill>
                              <a:srgbClr val="000000"/>
                            </a:solidFill>
                            <a:latin typeface="Cambria Math" panose="02040503050406030204" pitchFamily="18" charset="0"/>
                            <a:cs typeface="Arial" panose="020B0604020202020204" pitchFamily="34" charset="0"/>
                          </a:rPr>
                          <m:t>𝑆𝑅𝐺𝑀</m:t>
                        </m:r>
                      </m:sub>
                    </m:sSub>
                    <m:r>
                      <a:rPr lang="en-US" sz="3600" i="1" dirty="0">
                        <a:solidFill>
                          <a:srgbClr val="000000"/>
                        </a:solidFill>
                        <a:latin typeface="Cambria Math" panose="02040503050406030204" pitchFamily="18" charset="0"/>
                        <a:cs typeface="Arial" panose="020B0604020202020204" pitchFamily="34" charset="0"/>
                      </a:rPr>
                      <m:t> </m:t>
                    </m:r>
                  </m:oMath>
                </a14:m>
                <a:r>
                  <a:rPr lang="en-US" sz="3600" dirty="0">
                    <a:solidFill>
                      <a:srgbClr val="000000"/>
                    </a:solidFill>
                    <a:latin typeface="Univers" panose="020B0503020202020204" pitchFamily="34" charset="0"/>
                    <a:cs typeface="Arial" panose="020B0604020202020204" pitchFamily="34" charset="0"/>
                  </a:rPr>
                  <a:t>: 0% (0%, 4.1%) </a:t>
                </a:r>
              </a:p>
              <a:p>
                <a:pPr>
                  <a:lnSpc>
                    <a:spcPct val="125000"/>
                  </a:lnSpc>
                </a:pPr>
                <a:r>
                  <a:rPr lang="en-US" sz="3200" dirty="0">
                    <a:solidFill>
                      <a:srgbClr val="000000"/>
                    </a:solidFill>
                    <a:latin typeface="Univers" panose="020B0503020202020204" pitchFamily="34" charset="0"/>
                    <a:cs typeface="Arial" panose="020B0604020202020204" pitchFamily="34" charset="0"/>
                  </a:rPr>
                  <a:t>*Target population excluded 3 strata</a:t>
                </a:r>
              </a:p>
              <a:p>
                <a:endParaRPr lang="en-US" sz="3600" dirty="0">
                  <a:solidFill>
                    <a:srgbClr val="000000"/>
                  </a:solidFill>
                  <a:latin typeface="Univers" panose="020B0503020202020204" pitchFamily="34" charset="0"/>
                  <a:cs typeface="Arial" panose="020B0604020202020204" pitchFamily="34" charset="0"/>
                </a:endParaRPr>
              </a:p>
            </p:txBody>
          </p:sp>
        </mc:Choice>
        <mc:Fallback>
          <p:sp>
            <p:nvSpPr>
              <p:cNvPr id="88" name="Rectangle 87"/>
              <p:cNvSpPr>
                <a:spLocks noRot="1" noChangeAspect="1" noMove="1" noResize="1" noEditPoints="1" noAdjustHandles="1" noChangeArrowheads="1" noChangeShapeType="1" noTextEdit="1"/>
              </p:cNvSpPr>
              <p:nvPr/>
            </p:nvSpPr>
            <p:spPr>
              <a:xfrm>
                <a:off x="28078478" y="4334093"/>
                <a:ext cx="8740644" cy="6959983"/>
              </a:xfrm>
              <a:prstGeom prst="rect">
                <a:avLst/>
              </a:prstGeom>
              <a:blipFill>
                <a:blip r:embed="rId4"/>
                <a:stretch>
                  <a:fillRect/>
                </a:stretch>
              </a:blipFill>
              <a:ln>
                <a:solidFill>
                  <a:schemeClr val="tx1">
                    <a:lumMod val="50000"/>
                    <a:lumOff val="50000"/>
                  </a:schemeClr>
                </a:solidFill>
              </a:ln>
            </p:spPr>
            <p:txBody>
              <a:bodyPr/>
              <a:lstStyle/>
              <a:p>
                <a:r>
                  <a:rPr lang="en-US">
                    <a:noFill/>
                  </a:rPr>
                  <a:t> </a:t>
                </a:r>
              </a:p>
            </p:txBody>
          </p:sp>
        </mc:Fallback>
      </mc:AlternateContent>
      <p:sp>
        <p:nvSpPr>
          <p:cNvPr id="89" name="Rectangle 88"/>
          <p:cNvSpPr/>
          <p:nvPr/>
        </p:nvSpPr>
        <p:spPr>
          <a:xfrm>
            <a:off x="28078478" y="15178349"/>
            <a:ext cx="8732520" cy="731520"/>
          </a:xfrm>
          <a:prstGeom prst="rect">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500" dirty="0">
                <a:latin typeface="Helvetica" pitchFamily="2" charset="0"/>
              </a:rPr>
              <a:t>References &amp; Acknowledgements</a:t>
            </a:r>
          </a:p>
        </p:txBody>
      </p:sp>
      <p:sp>
        <p:nvSpPr>
          <p:cNvPr id="90" name="Rectangle 89"/>
          <p:cNvSpPr/>
          <p:nvPr/>
        </p:nvSpPr>
        <p:spPr>
          <a:xfrm>
            <a:off x="28078478" y="15910121"/>
            <a:ext cx="8732520" cy="4373770"/>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2800" dirty="0">
                <a:solidFill>
                  <a:schemeClr val="tx1"/>
                </a:solidFill>
                <a:latin typeface="Univers" panose="020B0503020202020204" pitchFamily="34" charset="0"/>
                <a:cs typeface="Arial" panose="020B0604020202020204" pitchFamily="34" charset="0"/>
              </a:rPr>
              <a:t>We thank the </a:t>
            </a:r>
            <a:r>
              <a:rPr lang="en-US" sz="2800" dirty="0" err="1">
                <a:solidFill>
                  <a:schemeClr val="tx1"/>
                </a:solidFill>
                <a:latin typeface="Univers" panose="020B0503020202020204" pitchFamily="34" charset="0"/>
                <a:cs typeface="Arial" panose="020B0604020202020204" pitchFamily="34" charset="0"/>
              </a:rPr>
              <a:t>ScreenNC</a:t>
            </a:r>
            <a:r>
              <a:rPr lang="en-US" sz="2800" dirty="0">
                <a:solidFill>
                  <a:schemeClr val="tx1"/>
                </a:solidFill>
                <a:latin typeface="Univers" panose="020B0503020202020204" pitchFamily="34" charset="0"/>
                <a:cs typeface="Arial" panose="020B0604020202020204" pitchFamily="34" charset="0"/>
              </a:rPr>
              <a:t> participants and research team. The content is solely the responsibility of the authors. </a:t>
            </a:r>
          </a:p>
          <a:p>
            <a:endParaRPr lang="en-US" sz="2800" dirty="0">
              <a:solidFill>
                <a:schemeClr val="tx1"/>
              </a:solidFill>
              <a:latin typeface="Univers" panose="020B0503020202020204" pitchFamily="34" charset="0"/>
              <a:cs typeface="Arial" panose="020B0604020202020204" pitchFamily="34" charset="0"/>
            </a:endParaRPr>
          </a:p>
          <a:p>
            <a:r>
              <a:rPr lang="en-US" sz="2800" dirty="0">
                <a:solidFill>
                  <a:schemeClr val="tx1"/>
                </a:solidFill>
                <a:latin typeface="Univers" panose="020B0503020202020204" pitchFamily="34" charset="0"/>
                <a:cs typeface="Arial" panose="020B0604020202020204" pitchFamily="34" charset="0"/>
              </a:rPr>
              <a:t>References and acknowledgements of financial support can be found in the slide notes. </a:t>
            </a:r>
          </a:p>
          <a:p>
            <a:endParaRPr lang="en-US" sz="2800" dirty="0">
              <a:solidFill>
                <a:schemeClr val="tx1"/>
              </a:solidFill>
              <a:latin typeface="Univers" panose="020B0503020202020204" pitchFamily="34" charset="0"/>
              <a:cs typeface="Arial" panose="020B0604020202020204" pitchFamily="34" charset="0"/>
            </a:endParaRPr>
          </a:p>
          <a:p>
            <a:r>
              <a:rPr lang="en-US" sz="2800" dirty="0">
                <a:solidFill>
                  <a:schemeClr val="tx1"/>
                </a:solidFill>
                <a:latin typeface="Univers" panose="020B0503020202020204" pitchFamily="34" charset="0"/>
                <a:cs typeface="Arial" panose="020B0604020202020204" pitchFamily="34" charset="0"/>
              </a:rPr>
              <a:t>Code at </a:t>
            </a:r>
            <a:r>
              <a:rPr lang="en-US" sz="2800" dirty="0">
                <a:solidFill>
                  <a:schemeClr val="tx1"/>
                </a:solidFill>
                <a:latin typeface="Univers" panose="020B0503020202020204" pitchFamily="34" charset="0"/>
                <a:cs typeface="Arial" panose="020B0604020202020204" pitchFamily="34" charset="0"/>
                <a:hlinkClick r:id="rId5"/>
              </a:rPr>
              <a:t>https://github.com/samrosin/rgStandardized </a:t>
            </a:r>
            <a:endParaRPr lang="en-US" sz="2800" dirty="0">
              <a:solidFill>
                <a:schemeClr val="tx1"/>
              </a:solidFill>
              <a:latin typeface="Univers" panose="020B0503020202020204" pitchFamily="34" charset="0"/>
              <a:cs typeface="Arial" panose="020B0604020202020204" pitchFamily="34" charset="0"/>
            </a:endParaRPr>
          </a:p>
          <a:p>
            <a:endParaRPr lang="en-US" sz="2800" dirty="0">
              <a:solidFill>
                <a:schemeClr val="tx1"/>
              </a:solidFill>
              <a:latin typeface="Univers" panose="020B0503020202020204" pitchFamily="34" charset="0"/>
              <a:cs typeface="Arial" panose="020B0604020202020204" pitchFamily="34" charset="0"/>
            </a:endParaRPr>
          </a:p>
        </p:txBody>
      </p:sp>
      <p:sp>
        <p:nvSpPr>
          <p:cNvPr id="71" name="Off-page Connector 70"/>
          <p:cNvSpPr/>
          <p:nvPr/>
        </p:nvSpPr>
        <p:spPr>
          <a:xfrm>
            <a:off x="30209651" y="477882"/>
            <a:ext cx="6739892" cy="2055590"/>
          </a:xfrm>
          <a:prstGeom prst="flowChartOffpageConnector">
            <a:avLst/>
          </a:prstGeom>
          <a:solidFill>
            <a:schemeClr val="bg1"/>
          </a:solidFill>
          <a:ln w="76200">
            <a:solidFill>
              <a:srgbClr val="007BC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FC4223C8-1860-7A4D-BF54-00460AE9BD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8312" y="942302"/>
            <a:ext cx="6041176" cy="894989"/>
          </a:xfrm>
          <a:prstGeom prst="rect">
            <a:avLst/>
          </a:prstGeom>
        </p:spPr>
      </p:pic>
      <p:pic>
        <p:nvPicPr>
          <p:cNvPr id="7" name="Picture 6" descr="Graphical user interface, text&#10;&#10;Description automatically generated with medium confidence">
            <a:extLst>
              <a:ext uri="{FF2B5EF4-FFF2-40B4-BE49-F238E27FC236}">
                <a16:creationId xmlns:a16="http://schemas.microsoft.com/office/drawing/2014/main" id="{3939DF14-EB4C-B147-A60B-EA8731712E61}"/>
              </a:ext>
            </a:extLst>
          </p:cNvPr>
          <p:cNvPicPr>
            <a:picLocks noChangeAspect="1"/>
          </p:cNvPicPr>
          <p:nvPr/>
        </p:nvPicPr>
        <p:blipFill rotWithShape="1">
          <a:blip r:embed="rId7"/>
          <a:srcRect r="56106" b="-6847"/>
          <a:stretch/>
        </p:blipFill>
        <p:spPr>
          <a:xfrm>
            <a:off x="1155597" y="855072"/>
            <a:ext cx="4513683" cy="1412640"/>
          </a:xfrm>
          <a:prstGeom prst="rect">
            <a:avLst/>
          </a:prstGeom>
        </p:spPr>
      </p:pic>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F6A34636-24D9-844C-9965-3000206BAB5A}"/>
                  </a:ext>
                </a:extLst>
              </p:cNvPr>
              <p:cNvSpPr/>
              <p:nvPr/>
            </p:nvSpPr>
            <p:spPr>
              <a:xfrm>
                <a:off x="8753452" y="11051981"/>
                <a:ext cx="7030386" cy="15872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𝜋</m:t>
                              </m:r>
                            </m:e>
                          </m:acc>
                        </m:e>
                        <m:sub>
                          <m:r>
                            <a:rPr lang="en-US" sz="4400" i="1" dirty="0">
                              <a:solidFill>
                                <a:srgbClr val="000000"/>
                              </a:solidFill>
                              <a:latin typeface="Cambria Math" panose="02040503050406030204" pitchFamily="18" charset="0"/>
                              <a:cs typeface="Arial" panose="020B0604020202020204" pitchFamily="34" charset="0"/>
                            </a:rPr>
                            <m:t>𝑅𝐺</m:t>
                          </m:r>
                        </m:sub>
                      </m:sSub>
                      <m:r>
                        <a:rPr lang="en-US" sz="4400" i="1" dirty="0">
                          <a:solidFill>
                            <a:srgbClr val="000000"/>
                          </a:solidFill>
                          <a:latin typeface="Cambria Math" panose="02040503050406030204" pitchFamily="18" charset="0"/>
                          <a:cs typeface="Arial" panose="020B0604020202020204" pitchFamily="34" charset="0"/>
                        </a:rPr>
                        <m:t>=</m:t>
                      </m:r>
                      <m:f>
                        <m:fPr>
                          <m:ctrlPr>
                            <a:rPr lang="en-US" sz="4400" i="1" dirty="0">
                              <a:solidFill>
                                <a:srgbClr val="000000"/>
                              </a:solidFill>
                              <a:latin typeface="Cambria Math" panose="02040503050406030204" pitchFamily="18" charset="0"/>
                              <a:cs typeface="Arial" panose="020B0604020202020204" pitchFamily="34" charset="0"/>
                            </a:rPr>
                          </m:ctrlPr>
                        </m:fPr>
                        <m:num>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𝜌</m:t>
                              </m:r>
                            </m:e>
                          </m:acc>
                          <m:r>
                            <a:rPr lang="en-US" sz="4400" i="1" dirty="0">
                              <a:solidFill>
                                <a:srgbClr val="000000"/>
                              </a:solidFill>
                              <a:latin typeface="Cambria Math" panose="02040503050406030204" pitchFamily="18" charset="0"/>
                              <a:cs typeface="Arial" panose="020B0604020202020204" pitchFamily="34" charset="0"/>
                            </a:rPr>
                            <m:t>+</m:t>
                          </m:r>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𝜎</m:t>
                                  </m:r>
                                </m:e>
                              </m:acc>
                            </m:e>
                            <m:sub>
                              <m:r>
                                <a:rPr lang="en-US" sz="4400" i="1" dirty="0">
                                  <a:solidFill>
                                    <a:srgbClr val="000000"/>
                                  </a:solidFill>
                                  <a:latin typeface="Cambria Math" panose="02040503050406030204" pitchFamily="18" charset="0"/>
                                  <a:cs typeface="Arial" panose="020B0604020202020204" pitchFamily="34" charset="0"/>
                                </a:rPr>
                                <m:t>𝑝</m:t>
                              </m:r>
                            </m:sub>
                          </m:sSub>
                          <m:r>
                            <a:rPr lang="en-US" sz="4400" i="1" dirty="0">
                              <a:solidFill>
                                <a:srgbClr val="000000"/>
                              </a:solidFill>
                              <a:latin typeface="Cambria Math" panose="02040503050406030204" pitchFamily="18" charset="0"/>
                              <a:cs typeface="Arial" panose="020B0604020202020204" pitchFamily="34" charset="0"/>
                            </a:rPr>
                            <m:t>−1</m:t>
                          </m:r>
                        </m:num>
                        <m:den>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𝜎</m:t>
                                  </m:r>
                                </m:e>
                              </m:acc>
                            </m:e>
                            <m:sub>
                              <m:r>
                                <a:rPr lang="en-US" sz="4400" i="1" dirty="0">
                                  <a:solidFill>
                                    <a:srgbClr val="000000"/>
                                  </a:solidFill>
                                  <a:latin typeface="Cambria Math" panose="02040503050406030204" pitchFamily="18" charset="0"/>
                                  <a:cs typeface="Arial" panose="020B0604020202020204" pitchFamily="34" charset="0"/>
                                </a:rPr>
                                <m:t>𝑒</m:t>
                              </m:r>
                            </m:sub>
                          </m:sSub>
                          <m:r>
                            <a:rPr lang="en-US" sz="4400" i="1" dirty="0">
                              <a:solidFill>
                                <a:srgbClr val="000000"/>
                              </a:solidFill>
                              <a:latin typeface="Cambria Math" panose="02040503050406030204" pitchFamily="18" charset="0"/>
                              <a:cs typeface="Arial" panose="020B0604020202020204" pitchFamily="34" charset="0"/>
                            </a:rPr>
                            <m:t>+</m:t>
                          </m:r>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𝜎</m:t>
                                  </m:r>
                                </m:e>
                              </m:acc>
                            </m:e>
                            <m:sub>
                              <m:r>
                                <a:rPr lang="en-US" sz="4400" i="1" dirty="0">
                                  <a:solidFill>
                                    <a:srgbClr val="000000"/>
                                  </a:solidFill>
                                  <a:latin typeface="Cambria Math" panose="02040503050406030204" pitchFamily="18" charset="0"/>
                                  <a:cs typeface="Arial" panose="020B0604020202020204" pitchFamily="34" charset="0"/>
                                </a:rPr>
                                <m:t>𝑝</m:t>
                              </m:r>
                            </m:sub>
                          </m:sSub>
                          <m:r>
                            <a:rPr lang="en-US" sz="4400" i="1" dirty="0">
                              <a:solidFill>
                                <a:srgbClr val="000000"/>
                              </a:solidFill>
                              <a:latin typeface="Cambria Math" panose="02040503050406030204" pitchFamily="18" charset="0"/>
                              <a:cs typeface="Arial" panose="020B0604020202020204" pitchFamily="34" charset="0"/>
                            </a:rPr>
                            <m:t>−1</m:t>
                          </m:r>
                        </m:den>
                      </m:f>
                    </m:oMath>
                  </m:oMathPara>
                </a14:m>
                <a:endParaRPr lang="en-US" sz="4400" dirty="0"/>
              </a:p>
            </p:txBody>
          </p:sp>
        </mc:Choice>
        <mc:Fallback>
          <p:sp>
            <p:nvSpPr>
              <p:cNvPr id="2" name="Rectangle 1">
                <a:extLst>
                  <a:ext uri="{FF2B5EF4-FFF2-40B4-BE49-F238E27FC236}">
                    <a16:creationId xmlns:a16="http://schemas.microsoft.com/office/drawing/2014/main" id="{F6A34636-24D9-844C-9965-3000206BAB5A}"/>
                  </a:ext>
                </a:extLst>
              </p:cNvPr>
              <p:cNvSpPr>
                <a:spLocks noRot="1" noChangeAspect="1" noMove="1" noResize="1" noEditPoints="1" noAdjustHandles="1" noChangeArrowheads="1" noChangeShapeType="1" noTextEdit="1"/>
              </p:cNvSpPr>
              <p:nvPr/>
            </p:nvSpPr>
            <p:spPr>
              <a:xfrm>
                <a:off x="8753452" y="11051981"/>
                <a:ext cx="7030386" cy="1587229"/>
              </a:xfrm>
              <a:prstGeom prst="rect">
                <a:avLst/>
              </a:prstGeom>
              <a:blipFill>
                <a:blip r:embed="rId8"/>
                <a:stretch>
                  <a:fillRect t="-7937" b="-47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4" name="Rectangle 53">
                <a:extLst>
                  <a:ext uri="{FF2B5EF4-FFF2-40B4-BE49-F238E27FC236}">
                    <a16:creationId xmlns:a16="http://schemas.microsoft.com/office/drawing/2014/main" id="{163B0CCA-8574-D649-8BB2-1DCE6E800C93}"/>
                  </a:ext>
                </a:extLst>
              </p:cNvPr>
              <p:cNvSpPr/>
              <p:nvPr/>
            </p:nvSpPr>
            <p:spPr>
              <a:xfrm>
                <a:off x="8701442" y="14146665"/>
                <a:ext cx="8045321" cy="5748462"/>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lvl="0"/>
                <a:r>
                  <a:rPr lang="en-US" sz="3600" u="sng" dirty="0">
                    <a:solidFill>
                      <a:srgbClr val="000000"/>
                    </a:solidFill>
                    <a:latin typeface="Univers" panose="020B0503020202020204" pitchFamily="34" charset="0"/>
                    <a:cs typeface="Arial" panose="020B0604020202020204" pitchFamily="34" charset="0"/>
                  </a:rPr>
                  <a:t>One scenario</a:t>
                </a:r>
              </a:p>
              <a:p>
                <a:pPr marL="571500" lvl="0" indent="-571500">
                  <a:buFont typeface="Arial" panose="020B0604020202020204" pitchFamily="34" charset="0"/>
                  <a:buChar char="•"/>
                </a:pPr>
                <a:r>
                  <a:rPr lang="en-US" sz="3600" dirty="0">
                    <a:solidFill>
                      <a:srgbClr val="000000"/>
                    </a:solidFill>
                    <a:latin typeface="Univers" panose="020B0503020202020204" pitchFamily="34" charset="0"/>
                    <a:cs typeface="Arial" panose="020B0604020202020204" pitchFamily="34" charset="0"/>
                  </a:rPr>
                  <a:t>2 strata</a:t>
                </a:r>
              </a:p>
              <a:p>
                <a:pPr marL="571500" lvl="0" indent="-571500">
                  <a:buFont typeface="Arial" panose="020B0604020202020204" pitchFamily="34" charset="0"/>
                  <a:buChar char="•"/>
                </a:pPr>
                <a14:m>
                  <m:oMath xmlns:m="http://schemas.openxmlformats.org/officeDocument/2006/math">
                    <m:sSub>
                      <m:sSubPr>
                        <m:ctrlPr>
                          <a:rPr lang="en-US" sz="3600" i="1">
                            <a:solidFill>
                              <a:srgbClr val="000000"/>
                            </a:solidFill>
                            <a:latin typeface="Cambria Math" panose="02040503050406030204" pitchFamily="18" charset="0"/>
                            <a:cs typeface="Arial" panose="020B0604020202020204" pitchFamily="34" charset="0"/>
                          </a:rPr>
                        </m:ctrlPr>
                      </m:sSubPr>
                      <m:e>
                        <m:r>
                          <a:rPr lang="en-US" sz="3600" i="1">
                            <a:solidFill>
                              <a:srgbClr val="000000"/>
                            </a:solidFill>
                            <a:latin typeface="Cambria Math" panose="02040503050406030204" pitchFamily="18" charset="0"/>
                            <a:cs typeface="Arial" panose="020B0604020202020204" pitchFamily="34" charset="0"/>
                          </a:rPr>
                          <m:t>𝜎</m:t>
                        </m:r>
                      </m:e>
                      <m:sub>
                        <m:r>
                          <a:rPr lang="en-US" sz="3600" i="1">
                            <a:solidFill>
                              <a:srgbClr val="000000"/>
                            </a:solidFill>
                            <a:latin typeface="Cambria Math" panose="02040503050406030204" pitchFamily="18" charset="0"/>
                            <a:cs typeface="Arial" panose="020B0604020202020204" pitchFamily="34" charset="0"/>
                          </a:rPr>
                          <m:t>𝑒</m:t>
                        </m:r>
                      </m:sub>
                    </m:sSub>
                    <m:r>
                      <a:rPr lang="en-US" sz="3600" b="0" i="0" smtClean="0">
                        <a:solidFill>
                          <a:srgbClr val="000000"/>
                        </a:solidFill>
                        <a:latin typeface="Cambria Math" panose="02040503050406030204" pitchFamily="18" charset="0"/>
                        <a:cs typeface="Arial" panose="020B0604020202020204" pitchFamily="34" charset="0"/>
                      </a:rPr>
                      <m:t>=.95</m:t>
                    </m:r>
                  </m:oMath>
                </a14:m>
                <a:r>
                  <a:rPr lang="en-US" sz="3600" dirty="0">
                    <a:solidFill>
                      <a:srgbClr val="000000"/>
                    </a:solidFill>
                    <a:latin typeface="Univers" panose="020B0503020202020204" pitchFamily="34" charset="0"/>
                    <a:cs typeface="Arial" panose="020B0604020202020204" pitchFamily="34" charset="0"/>
                  </a:rPr>
                  <a:t>, main study size</a:t>
                </a:r>
                <a14:m>
                  <m:oMath xmlns:m="http://schemas.openxmlformats.org/officeDocument/2006/math">
                    <m:r>
                      <a:rPr lang="en-US" sz="3600" i="1">
                        <a:solidFill>
                          <a:srgbClr val="000000"/>
                        </a:solidFill>
                        <a:latin typeface="Cambria Math" panose="02040503050406030204" pitchFamily="18" charset="0"/>
                        <a:cs typeface="Arial" panose="020B0604020202020204" pitchFamily="34" charset="0"/>
                      </a:rPr>
                      <m:t> </m:t>
                    </m:r>
                    <m:r>
                      <a:rPr lang="en-US" sz="3600" b="0" i="1" smtClean="0">
                        <a:solidFill>
                          <a:srgbClr val="000000"/>
                        </a:solidFill>
                        <a:latin typeface="Cambria Math" panose="02040503050406030204" pitchFamily="18" charset="0"/>
                        <a:cs typeface="Arial" panose="020B0604020202020204" pitchFamily="34" charset="0"/>
                      </a:rPr>
                      <m:t>5000</m:t>
                    </m:r>
                  </m:oMath>
                </a14:m>
                <a:endParaRPr lang="en-US" sz="3600" b="0" dirty="0">
                  <a:solidFill>
                    <a:srgbClr val="000000"/>
                  </a:solidFill>
                  <a:latin typeface="Univers" panose="020B0503020202020204" pitchFamily="34" charset="0"/>
                  <a:cs typeface="Arial" panose="020B0604020202020204" pitchFamily="34" charset="0"/>
                </a:endParaRPr>
              </a:p>
              <a:p>
                <a:pPr marL="571500" lvl="0" indent="-571500">
                  <a:buFont typeface="Arial" panose="020B0604020202020204" pitchFamily="34" charset="0"/>
                  <a:buChar char="•"/>
                </a:pPr>
                <a14:m>
                  <m:oMath xmlns:m="http://schemas.openxmlformats.org/officeDocument/2006/math">
                    <m:sSub>
                      <m:sSubPr>
                        <m:ctrlPr>
                          <a:rPr lang="en-US" sz="3600" i="1">
                            <a:solidFill>
                              <a:srgbClr val="000000"/>
                            </a:solidFill>
                            <a:latin typeface="Cambria Math" panose="02040503050406030204" pitchFamily="18" charset="0"/>
                            <a:cs typeface="Arial" panose="020B0604020202020204" pitchFamily="34" charset="0"/>
                          </a:rPr>
                        </m:ctrlPr>
                      </m:sSubPr>
                      <m:e>
                        <m:r>
                          <a:rPr lang="en-US" sz="3600" i="1">
                            <a:solidFill>
                              <a:srgbClr val="000000"/>
                            </a:solidFill>
                            <a:latin typeface="Cambria Math" panose="02040503050406030204" pitchFamily="18" charset="0"/>
                            <a:cs typeface="Arial" panose="020B0604020202020204" pitchFamily="34" charset="0"/>
                          </a:rPr>
                          <m:t>𝜎</m:t>
                        </m:r>
                      </m:e>
                      <m:sub>
                        <m:r>
                          <a:rPr lang="en-US" sz="3600" b="0" i="1" smtClean="0">
                            <a:solidFill>
                              <a:srgbClr val="000000"/>
                            </a:solidFill>
                            <a:latin typeface="Cambria Math" panose="02040503050406030204" pitchFamily="18" charset="0"/>
                            <a:cs typeface="Arial" panose="020B0604020202020204" pitchFamily="34" charset="0"/>
                          </a:rPr>
                          <m:t>𝑝</m:t>
                        </m:r>
                      </m:sub>
                    </m:sSub>
                  </m:oMath>
                </a14:m>
                <a:r>
                  <a:rPr lang="en-US" sz="3600" dirty="0">
                    <a:solidFill>
                      <a:srgbClr val="000000"/>
                    </a:solidFill>
                    <a:latin typeface="Univers" panose="020B0503020202020204" pitchFamily="34" charset="0"/>
                    <a:cs typeface="Arial" panose="020B0604020202020204" pitchFamily="34" charset="0"/>
                  </a:rPr>
                  <a:t>, </a:t>
                </a: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𝜋</m:t>
                    </m:r>
                  </m:oMath>
                </a14:m>
                <a:r>
                  <a:rPr lang="en-US" sz="3600" dirty="0">
                    <a:solidFill>
                      <a:srgbClr val="000000"/>
                    </a:solidFill>
                    <a:latin typeface="Univers" panose="020B0503020202020204" pitchFamily="34" charset="0"/>
                    <a:cs typeface="Arial" panose="020B0604020202020204" pitchFamily="34" charset="0"/>
                  </a:rPr>
                  <a:t>, </a:t>
                </a:r>
                <a:r>
                  <a:rPr lang="en-US" sz="3600" dirty="0" err="1">
                    <a:solidFill>
                      <a:srgbClr val="000000"/>
                    </a:solidFill>
                    <a:latin typeface="Univers" panose="020B0503020202020204" pitchFamily="34" charset="0"/>
                    <a:cs typeface="Arial" panose="020B0604020202020204" pitchFamily="34" charset="0"/>
                  </a:rPr>
                  <a:t>sens</a:t>
                </a:r>
                <a:r>
                  <a:rPr lang="en-US" sz="3600" dirty="0">
                    <a:solidFill>
                      <a:srgbClr val="000000"/>
                    </a:solidFill>
                    <a:latin typeface="Univers" panose="020B0503020202020204" pitchFamily="34" charset="0"/>
                    <a:cs typeface="Arial" panose="020B0604020202020204" pitchFamily="34" charset="0"/>
                  </a:rPr>
                  <a:t>/spec sample sizes vary</a:t>
                </a:r>
                <a:br>
                  <a:rPr lang="en-US" sz="3600" dirty="0">
                    <a:solidFill>
                      <a:srgbClr val="000000"/>
                    </a:solidFill>
                    <a:latin typeface="Univers" panose="020B0503020202020204" pitchFamily="34" charset="0"/>
                    <a:cs typeface="Arial" panose="020B0604020202020204" pitchFamily="34" charset="0"/>
                  </a:rPr>
                </a:br>
                <a:endParaRPr lang="en-US" sz="3600" dirty="0">
                  <a:solidFill>
                    <a:srgbClr val="000000"/>
                  </a:solidFill>
                  <a:latin typeface="Univers" panose="020B0503020202020204" pitchFamily="34" charset="0"/>
                  <a:cs typeface="Arial" panose="020B0604020202020204" pitchFamily="34" charset="0"/>
                </a:endParaRPr>
              </a:p>
              <a:p>
                <a:pPr lvl="0"/>
                <a:r>
                  <a:rPr lang="en-US" sz="3600" dirty="0">
                    <a:solidFill>
                      <a:srgbClr val="000000"/>
                    </a:solidFill>
                    <a:latin typeface="Univers" panose="020B0503020202020204" pitchFamily="34" charset="0"/>
                    <a:cs typeface="Arial" panose="020B0604020202020204" pitchFamily="34" charset="0"/>
                  </a:rPr>
                  <a:t>Not pictured:	</a:t>
                </a:r>
              </a:p>
              <a:p>
                <a14:m>
                  <m:oMath xmlns:m="http://schemas.openxmlformats.org/officeDocument/2006/math">
                    <m:sSub>
                      <m:sSubPr>
                        <m:ctrlPr>
                          <a:rPr lang="en-US" sz="3600" i="1" dirty="0">
                            <a:solidFill>
                              <a:srgbClr val="000000"/>
                            </a:solidFill>
                            <a:latin typeface="Cambria Math" panose="02040503050406030204" pitchFamily="18" charset="0"/>
                            <a:cs typeface="Arial" panose="020B0604020202020204" pitchFamily="34" charset="0"/>
                          </a:rPr>
                        </m:ctrlPr>
                      </m:sSubPr>
                      <m:e>
                        <m:acc>
                          <m:accPr>
                            <m:chr m:val="̂"/>
                            <m:ctrlPr>
                              <a:rPr lang="en-US" sz="3600" i="1" dirty="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𝜋</m:t>
                            </m:r>
                          </m:e>
                        </m:acc>
                      </m:e>
                      <m:sub>
                        <m:r>
                          <a:rPr lang="en-US" sz="3600" i="1" dirty="0">
                            <a:solidFill>
                              <a:srgbClr val="000000"/>
                            </a:solidFill>
                            <a:latin typeface="Cambria Math" panose="02040503050406030204" pitchFamily="18" charset="0"/>
                            <a:cs typeface="Arial" panose="020B0604020202020204" pitchFamily="34" charset="0"/>
                          </a:rPr>
                          <m:t>𝑆𝑅𝐺</m:t>
                        </m:r>
                      </m:sub>
                    </m:sSub>
                  </m:oMath>
                </a14:m>
                <a:r>
                  <a:rPr lang="en-US" sz="3600" dirty="0">
                    <a:solidFill>
                      <a:srgbClr val="000000"/>
                    </a:solidFill>
                    <a:latin typeface="Univers" panose="020B0503020202020204" pitchFamily="34" charset="0"/>
                    <a:cs typeface="Arial" panose="020B0604020202020204" pitchFamily="34" charset="0"/>
                  </a:rPr>
                  <a:t> also less biased than </a:t>
                </a:r>
                <a14:m>
                  <m:oMath xmlns:m="http://schemas.openxmlformats.org/officeDocument/2006/math">
                    <m:sSub>
                      <m:sSubPr>
                        <m:ctrlPr>
                          <a:rPr lang="en-US" sz="3600" i="1" dirty="0">
                            <a:solidFill>
                              <a:srgbClr val="000000"/>
                            </a:solidFill>
                            <a:latin typeface="Cambria Math" panose="02040503050406030204" pitchFamily="18" charset="0"/>
                            <a:cs typeface="Arial" panose="020B0604020202020204" pitchFamily="34" charset="0"/>
                          </a:rPr>
                        </m:ctrlPr>
                      </m:sSubPr>
                      <m:e>
                        <m:acc>
                          <m:accPr>
                            <m:chr m:val="̂"/>
                            <m:ctrlPr>
                              <a:rPr lang="en-US" sz="3600" i="1" dirty="0">
                                <a:solidFill>
                                  <a:srgbClr val="000000"/>
                                </a:solidFill>
                                <a:latin typeface="Cambria Math" panose="02040503050406030204" pitchFamily="18" charset="0"/>
                                <a:cs typeface="Arial" panose="020B0604020202020204" pitchFamily="34" charset="0"/>
                              </a:rPr>
                            </m:ctrlPr>
                          </m:accPr>
                          <m:e>
                            <m:r>
                              <a:rPr lang="en-US" sz="3600" i="1" dirty="0">
                                <a:solidFill>
                                  <a:srgbClr val="000000"/>
                                </a:solidFill>
                                <a:latin typeface="Cambria Math" panose="02040503050406030204" pitchFamily="18" charset="0"/>
                                <a:cs typeface="Arial" panose="020B0604020202020204" pitchFamily="34" charset="0"/>
                              </a:rPr>
                              <m:t>𝜋</m:t>
                            </m:r>
                          </m:e>
                        </m:acc>
                      </m:e>
                      <m:sub>
                        <m:r>
                          <a:rPr lang="en-US" sz="3600" i="1" dirty="0">
                            <a:solidFill>
                              <a:srgbClr val="000000"/>
                            </a:solidFill>
                            <a:latin typeface="Cambria Math" panose="02040503050406030204" pitchFamily="18" charset="0"/>
                            <a:cs typeface="Arial" panose="020B0604020202020204" pitchFamily="34" charset="0"/>
                          </a:rPr>
                          <m:t>𝑅𝐺</m:t>
                        </m:r>
                      </m:sub>
                    </m:sSub>
                  </m:oMath>
                </a14:m>
                <a:r>
                  <a:rPr lang="en-US" sz="3600" i="1" dirty="0">
                    <a:solidFill>
                      <a:srgbClr val="000000"/>
                    </a:solidFill>
                    <a:latin typeface="Univers" panose="020B0503020202020204" pitchFamily="34" charset="0"/>
                    <a:cs typeface="Arial" panose="020B0604020202020204" pitchFamily="34" charset="0"/>
                  </a:rPr>
                  <a:t> </a:t>
                </a:r>
                <a:r>
                  <a:rPr lang="en-US" sz="3600" dirty="0">
                    <a:solidFill>
                      <a:srgbClr val="000000"/>
                    </a:solidFill>
                    <a:latin typeface="Univers" panose="020B0503020202020204" pitchFamily="34" charset="0"/>
                    <a:cs typeface="Arial" panose="020B0604020202020204" pitchFamily="34" charset="0"/>
                  </a:rPr>
                  <a:t>when </a:t>
                </a:r>
                <a14:m>
                  <m:oMath xmlns:m="http://schemas.openxmlformats.org/officeDocument/2006/math">
                    <m:r>
                      <a:rPr lang="en-US" sz="3600" i="1">
                        <a:solidFill>
                          <a:srgbClr val="000000"/>
                        </a:solidFill>
                        <a:latin typeface="Cambria Math" panose="02040503050406030204" pitchFamily="18" charset="0"/>
                        <a:cs typeface="Arial" panose="020B0604020202020204" pitchFamily="34" charset="0"/>
                      </a:rPr>
                      <m:t>𝜋</m:t>
                    </m:r>
                    <m:r>
                      <a:rPr lang="en-US" sz="3600" b="0" i="1" smtClean="0">
                        <a:solidFill>
                          <a:srgbClr val="000000"/>
                        </a:solidFill>
                        <a:latin typeface="Cambria Math" panose="02040503050406030204" pitchFamily="18" charset="0"/>
                        <a:cs typeface="Arial" panose="020B0604020202020204" pitchFamily="34" charset="0"/>
                      </a:rPr>
                      <m:t>&gt;.05</m:t>
                    </m:r>
                    <m:r>
                      <a:rPr lang="en-US" sz="3600" b="0" i="0" smtClean="0">
                        <a:solidFill>
                          <a:srgbClr val="000000"/>
                        </a:solidFill>
                        <a:latin typeface="Cambria Math" panose="02040503050406030204" pitchFamily="18" charset="0"/>
                        <a:cs typeface="Arial" panose="020B0604020202020204" pitchFamily="34" charset="0"/>
                      </a:rPr>
                      <m:t>,</m:t>
                    </m:r>
                  </m:oMath>
                </a14:m>
                <a:r>
                  <a:rPr lang="en-US" sz="3600" i="1" dirty="0">
                    <a:solidFill>
                      <a:srgbClr val="000000"/>
                    </a:solidFill>
                    <a:latin typeface="Univers" panose="020B0503020202020204" pitchFamily="34" charset="0"/>
                    <a:cs typeface="Arial" panose="020B0604020202020204" pitchFamily="34" charset="0"/>
                  </a:rPr>
                  <a:t> </a:t>
                </a:r>
                <a:r>
                  <a:rPr lang="en-US" sz="3600" dirty="0">
                    <a:solidFill>
                      <a:srgbClr val="000000"/>
                    </a:solidFill>
                    <a:latin typeface="Univers" panose="020B0503020202020204" pitchFamily="34" charset="0"/>
                    <a:cs typeface="Arial" panose="020B0604020202020204" pitchFamily="34" charset="0"/>
                  </a:rPr>
                  <a:t>sample sizes larger</a:t>
                </a:r>
                <a:r>
                  <a:rPr lang="en-US" sz="3600" i="1" dirty="0">
                    <a:solidFill>
                      <a:srgbClr val="000000"/>
                    </a:solidFill>
                    <a:latin typeface="Univers" panose="020B0503020202020204" pitchFamily="34" charset="0"/>
                    <a:cs typeface="Arial" panose="020B0604020202020204" pitchFamily="34" charset="0"/>
                  </a:rPr>
                  <a:t> </a:t>
                </a: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a:p>
                <a:pPr lvl="0"/>
                <a:endParaRPr lang="en-US" sz="3600" dirty="0">
                  <a:solidFill>
                    <a:srgbClr val="000000"/>
                  </a:solidFill>
                  <a:latin typeface="Univers" panose="020B0503020202020204" pitchFamily="34" charset="0"/>
                  <a:cs typeface="Arial" panose="020B0604020202020204" pitchFamily="34" charset="0"/>
                </a:endParaRPr>
              </a:p>
            </p:txBody>
          </p:sp>
        </mc:Choice>
        <mc:Fallback>
          <p:sp>
            <p:nvSpPr>
              <p:cNvPr id="54" name="Rectangle 53">
                <a:extLst>
                  <a:ext uri="{FF2B5EF4-FFF2-40B4-BE49-F238E27FC236}">
                    <a16:creationId xmlns:a16="http://schemas.microsoft.com/office/drawing/2014/main" id="{163B0CCA-8574-D649-8BB2-1DCE6E800C93}"/>
                  </a:ext>
                </a:extLst>
              </p:cNvPr>
              <p:cNvSpPr>
                <a:spLocks noRot="1" noChangeAspect="1" noMove="1" noResize="1" noEditPoints="1" noAdjustHandles="1" noChangeArrowheads="1" noChangeShapeType="1" noTextEdit="1"/>
              </p:cNvSpPr>
              <p:nvPr/>
            </p:nvSpPr>
            <p:spPr>
              <a:xfrm>
                <a:off x="8701442" y="14146665"/>
                <a:ext cx="8045321" cy="5748462"/>
              </a:xfrm>
              <a:prstGeom prst="rect">
                <a:avLst/>
              </a:prstGeom>
              <a:blipFill>
                <a:blip r:embed="rId9"/>
                <a:stretch>
                  <a:fillRect/>
                </a:stretch>
              </a:blipFill>
              <a:ln>
                <a:solidFill>
                  <a:schemeClr val="tx1">
                    <a:lumMod val="50000"/>
                    <a:lumOff val="50000"/>
                  </a:schemeClr>
                </a:solidFill>
              </a:ln>
            </p:spPr>
            <p:txBody>
              <a:bodyPr/>
              <a:lstStyle/>
              <a:p>
                <a:r>
                  <a:rPr lang="en-US">
                    <a:noFill/>
                  </a:rPr>
                  <a:t> </a:t>
                </a:r>
              </a:p>
            </p:txBody>
          </p:sp>
        </mc:Fallback>
      </mc:AlternateContent>
      <p:sp>
        <p:nvSpPr>
          <p:cNvPr id="61" name="Rectangle 60">
            <a:extLst>
              <a:ext uri="{FF2B5EF4-FFF2-40B4-BE49-F238E27FC236}">
                <a16:creationId xmlns:a16="http://schemas.microsoft.com/office/drawing/2014/main" id="{09C5F1E4-9751-1443-BA12-777DF9AFAB8B}"/>
              </a:ext>
            </a:extLst>
          </p:cNvPr>
          <p:cNvSpPr/>
          <p:nvPr/>
        </p:nvSpPr>
        <p:spPr>
          <a:xfrm>
            <a:off x="28086602" y="11678729"/>
            <a:ext cx="8732520" cy="731520"/>
          </a:xfrm>
          <a:prstGeom prst="rect">
            <a:avLst/>
          </a:prstGeom>
          <a:solidFill>
            <a:schemeClr val="tx1">
              <a:lumMod val="50000"/>
              <a:lumOff val="5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latin typeface="Helvetica" pitchFamily="2" charset="0"/>
              </a:rPr>
              <a:t>Limitations</a:t>
            </a:r>
          </a:p>
        </p:txBody>
      </p:sp>
      <mc:AlternateContent xmlns:mc="http://schemas.openxmlformats.org/markup-compatibility/2006">
        <mc:Choice xmlns:a14="http://schemas.microsoft.com/office/drawing/2010/main" Requires="a14">
          <p:sp>
            <p:nvSpPr>
              <p:cNvPr id="62" name="Rectangle 61">
                <a:extLst>
                  <a:ext uri="{FF2B5EF4-FFF2-40B4-BE49-F238E27FC236}">
                    <a16:creationId xmlns:a16="http://schemas.microsoft.com/office/drawing/2014/main" id="{12AA72F6-1CB5-1746-988D-2219A815CC18}"/>
                  </a:ext>
                </a:extLst>
              </p:cNvPr>
              <p:cNvSpPr/>
              <p:nvPr/>
            </p:nvSpPr>
            <p:spPr>
              <a:xfrm>
                <a:off x="28086602" y="12410501"/>
                <a:ext cx="8732520" cy="2524097"/>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lnSpc>
                    <a:spcPct val="125000"/>
                  </a:lnSpc>
                  <a:buFont typeface="Arial" panose="020B0604020202020204" pitchFamily="34" charset="0"/>
                  <a:buChar char="•"/>
                </a:pPr>
                <a:r>
                  <a:rPr lang="en-US" sz="3000" dirty="0">
                    <a:solidFill>
                      <a:schemeClr val="tx1"/>
                    </a:solidFill>
                    <a:latin typeface="Univers" panose="020B0503020202020204" pitchFamily="34" charset="0"/>
                    <a:cs typeface="Arial" panose="020B0604020202020204" pitchFamily="34" charset="0"/>
                  </a:rPr>
                  <a:t>Discrete covariates</a:t>
                </a:r>
              </a:p>
              <a:p>
                <a:pPr marL="457200" indent="-457200">
                  <a:lnSpc>
                    <a:spcPct val="125000"/>
                  </a:lnSpc>
                  <a:buFont typeface="Arial" panose="020B0604020202020204" pitchFamily="34" charset="0"/>
                  <a:buChar char="•"/>
                </a:pPr>
                <a:r>
                  <a:rPr lang="en-US" sz="3000" dirty="0">
                    <a:solidFill>
                      <a:schemeClr val="tx1"/>
                    </a:solidFill>
                    <a:latin typeface="Univers" panose="020B0503020202020204" pitchFamily="34" charset="0"/>
                    <a:cs typeface="Arial" panose="020B0604020202020204" pitchFamily="34" charset="0"/>
                  </a:rPr>
                  <a:t>Dichotomizes blood test results</a:t>
                </a:r>
              </a:p>
              <a:p>
                <a:pPr marL="457200" indent="-457200">
                  <a:lnSpc>
                    <a:spcPct val="125000"/>
                  </a:lnSpc>
                  <a:buFont typeface="Arial" panose="020B0604020202020204" pitchFamily="34" charset="0"/>
                  <a:buChar char="•"/>
                </a:pPr>
                <a:r>
                  <a:rPr lang="en-US" sz="3000" dirty="0">
                    <a:solidFill>
                      <a:schemeClr val="tx1"/>
                    </a:solidFill>
                    <a:latin typeface="Univers" panose="020B0503020202020204" pitchFamily="34" charset="0"/>
                    <a:cs typeface="Arial" panose="020B0604020202020204" pitchFamily="34" charset="0"/>
                  </a:rPr>
                  <a:t>Performance when </a:t>
                </a:r>
                <a14:m>
                  <m:oMath xmlns:m="http://schemas.openxmlformats.org/officeDocument/2006/math">
                    <m:r>
                      <a:rPr lang="en-US" sz="3200" i="1">
                        <a:solidFill>
                          <a:srgbClr val="000000"/>
                        </a:solidFill>
                        <a:latin typeface="Cambria Math" panose="02040503050406030204" pitchFamily="18" charset="0"/>
                        <a:cs typeface="Arial" panose="020B0604020202020204" pitchFamily="34" charset="0"/>
                      </a:rPr>
                      <m:t>𝜋</m:t>
                    </m:r>
                  </m:oMath>
                </a14:m>
                <a:r>
                  <a:rPr lang="en-US" sz="3000" dirty="0">
                    <a:solidFill>
                      <a:schemeClr val="tx1"/>
                    </a:solidFill>
                    <a:latin typeface="Univers" panose="020B0503020202020204" pitchFamily="34" charset="0"/>
                    <a:cs typeface="Arial" panose="020B0604020202020204" pitchFamily="34" charset="0"/>
                  </a:rPr>
                  <a:t> very low and/or sample size very low </a:t>
                </a:r>
              </a:p>
            </p:txBody>
          </p:sp>
        </mc:Choice>
        <mc:Fallback>
          <p:sp>
            <p:nvSpPr>
              <p:cNvPr id="62" name="Rectangle 61">
                <a:extLst>
                  <a:ext uri="{FF2B5EF4-FFF2-40B4-BE49-F238E27FC236}">
                    <a16:creationId xmlns:a16="http://schemas.microsoft.com/office/drawing/2014/main" id="{12AA72F6-1CB5-1746-988D-2219A815CC18}"/>
                  </a:ext>
                </a:extLst>
              </p:cNvPr>
              <p:cNvSpPr>
                <a:spLocks noRot="1" noChangeAspect="1" noMove="1" noResize="1" noEditPoints="1" noAdjustHandles="1" noChangeArrowheads="1" noChangeShapeType="1" noTextEdit="1"/>
              </p:cNvSpPr>
              <p:nvPr/>
            </p:nvSpPr>
            <p:spPr>
              <a:xfrm>
                <a:off x="28086602" y="12410501"/>
                <a:ext cx="8732520" cy="2524097"/>
              </a:xfrm>
              <a:prstGeom prst="rect">
                <a:avLst/>
              </a:prstGeom>
              <a:blipFill>
                <a:blip r:embed="rId10"/>
                <a:stretch>
                  <a:fillRect/>
                </a:stretch>
              </a:blipFill>
              <a:ln>
                <a:solidFill>
                  <a:schemeClr val="tx1">
                    <a:lumMod val="50000"/>
                    <a:lumOff val="50000"/>
                  </a:schemeClr>
                </a:solidFill>
              </a:ln>
            </p:spPr>
            <p:txBody>
              <a:bodyPr/>
              <a:lstStyle/>
              <a:p>
                <a:r>
                  <a:rPr lang="en-US">
                    <a:noFill/>
                  </a:rPr>
                  <a:t> </a:t>
                </a:r>
              </a:p>
            </p:txBody>
          </p:sp>
        </mc:Fallback>
      </mc:AlternateContent>
      <p:sp>
        <p:nvSpPr>
          <p:cNvPr id="68" name="Rectangle 67">
            <a:extLst>
              <a:ext uri="{FF2B5EF4-FFF2-40B4-BE49-F238E27FC236}">
                <a16:creationId xmlns:a16="http://schemas.microsoft.com/office/drawing/2014/main" id="{AF966F0E-37B6-FA44-B031-3C85B3409B87}"/>
              </a:ext>
            </a:extLst>
          </p:cNvPr>
          <p:cNvSpPr/>
          <p:nvPr/>
        </p:nvSpPr>
        <p:spPr>
          <a:xfrm>
            <a:off x="644290" y="10012344"/>
            <a:ext cx="7557598" cy="744247"/>
          </a:xfrm>
          <a:prstGeom prst="rect">
            <a:avLst/>
          </a:prstGeom>
          <a:solidFill>
            <a:srgbClr val="00B0F0"/>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latin typeface="Helvetica" pitchFamily="2" charset="0"/>
              </a:rPr>
              <a:t>Problem Setup</a:t>
            </a:r>
          </a:p>
        </p:txBody>
      </p:sp>
      <mc:AlternateContent xmlns:mc="http://schemas.openxmlformats.org/markup-compatibility/2006">
        <mc:Choice xmlns:a14="http://schemas.microsoft.com/office/drawing/2010/main" Requires="a14">
          <p:sp>
            <p:nvSpPr>
              <p:cNvPr id="69" name="Rectangle 68">
                <a:extLst>
                  <a:ext uri="{FF2B5EF4-FFF2-40B4-BE49-F238E27FC236}">
                    <a16:creationId xmlns:a16="http://schemas.microsoft.com/office/drawing/2014/main" id="{5D965FB9-032A-CB49-B9B4-FF7610D89488}"/>
                  </a:ext>
                </a:extLst>
              </p:cNvPr>
              <p:cNvSpPr/>
              <p:nvPr/>
            </p:nvSpPr>
            <p:spPr>
              <a:xfrm>
                <a:off x="644290" y="10779422"/>
                <a:ext cx="7557598" cy="9115705"/>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a:lnSpc>
                    <a:spcPct val="125000"/>
                  </a:lnSpc>
                </a:pPr>
                <a:r>
                  <a:rPr lang="en-US" sz="3600" dirty="0">
                    <a:solidFill>
                      <a:srgbClr val="000000"/>
                    </a:solidFill>
                    <a:latin typeface="Univers" panose="020B0503020202020204" pitchFamily="34" charset="0"/>
                    <a:cs typeface="Arial" panose="020B0604020202020204" pitchFamily="34" charset="0"/>
                  </a:rPr>
                  <a:t>Estimand: prevalence </a:t>
                </a: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𝜋</m:t>
                    </m:r>
                  </m:oMath>
                </a14:m>
                <a:r>
                  <a:rPr lang="en-US" sz="3600" dirty="0">
                    <a:solidFill>
                      <a:srgbClr val="000000"/>
                    </a:solidFill>
                    <a:latin typeface="Cambria Math" panose="02040503050406030204" pitchFamily="18" charset="0"/>
                    <a:cs typeface="Arial" panose="020B0604020202020204" pitchFamily="34" charset="0"/>
                  </a:rPr>
                  <a:t>, </a:t>
                </a:r>
              </a:p>
              <a:p>
                <a:pPr>
                  <a:lnSpc>
                    <a:spcPct val="125000"/>
                  </a:lnSpc>
                </a:pPr>
                <a:r>
                  <a:rPr lang="en-US" sz="3600" dirty="0">
                    <a:solidFill>
                      <a:srgbClr val="000000"/>
                    </a:solidFill>
                    <a:latin typeface="Univers" panose="020B0503020202020204" pitchFamily="34" charset="0"/>
                    <a:cs typeface="Arial" panose="020B0604020202020204" pitchFamily="34" charset="0"/>
                  </a:rPr>
                  <a:t>but</a:t>
                </a:r>
                <a:r>
                  <a:rPr lang="en-US" sz="3600" dirty="0">
                    <a:solidFill>
                      <a:srgbClr val="000000"/>
                    </a:solidFill>
                    <a:cs typeface="Arial" panose="020B0604020202020204" pitchFamily="34" charset="0"/>
                  </a:rPr>
                  <a:t> </a:t>
                </a: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𝜋</m:t>
                    </m:r>
                    <m:r>
                      <a:rPr lang="en-US" sz="3600" b="0" i="1" smtClean="0">
                        <a:solidFill>
                          <a:srgbClr val="000000"/>
                        </a:solidFill>
                        <a:latin typeface="Cambria Math" panose="02040503050406030204" pitchFamily="18" charset="0"/>
                        <a:cs typeface="Arial" panose="020B0604020202020204" pitchFamily="34" charset="0"/>
                      </a:rPr>
                      <m:t>≠</m:t>
                    </m:r>
                    <m:r>
                      <a:rPr lang="en-US" sz="3600" i="1" smtClean="0">
                        <a:solidFill>
                          <a:srgbClr val="000000"/>
                        </a:solidFill>
                        <a:latin typeface="Cambria Math" panose="02040503050406030204" pitchFamily="18" charset="0"/>
                        <a:cs typeface="Arial" panose="020B0604020202020204" pitchFamily="34" charset="0"/>
                      </a:rPr>
                      <m:t>𝜌</m:t>
                    </m:r>
                    <m:r>
                      <a:rPr lang="en-US" sz="3600">
                        <a:solidFill>
                          <a:srgbClr val="000000"/>
                        </a:solidFill>
                        <a:latin typeface="Cambria Math" panose="02040503050406030204" pitchFamily="18" charset="0"/>
                        <a:cs typeface="Arial" panose="020B0604020202020204" pitchFamily="34" charset="0"/>
                      </a:rPr>
                      <m:t>=</m:t>
                    </m:r>
                    <m:r>
                      <m:rPr>
                        <m:sty m:val="p"/>
                      </m:rPr>
                      <a:rPr lang="en-US" sz="3600">
                        <a:solidFill>
                          <a:srgbClr val="000000"/>
                        </a:solidFill>
                        <a:latin typeface="Cambria Math" panose="02040503050406030204" pitchFamily="18" charset="0"/>
                        <a:cs typeface="Arial" panose="020B0604020202020204" pitchFamily="34" charset="0"/>
                      </a:rPr>
                      <m:t>P</m:t>
                    </m:r>
                    <m:d>
                      <m:dPr>
                        <m:ctrlPr>
                          <a:rPr lang="en-US" sz="3600" i="1">
                            <a:solidFill>
                              <a:srgbClr val="000000"/>
                            </a:solidFill>
                            <a:latin typeface="Cambria Math" panose="02040503050406030204" pitchFamily="18" charset="0"/>
                            <a:cs typeface="Arial" panose="020B0604020202020204" pitchFamily="34" charset="0"/>
                          </a:rPr>
                        </m:ctrlPr>
                      </m:dPr>
                      <m:e>
                        <m:r>
                          <m:rPr>
                            <m:sty m:val="p"/>
                          </m:rPr>
                          <a:rPr lang="en-US" sz="3600">
                            <a:solidFill>
                              <a:srgbClr val="000000"/>
                            </a:solidFill>
                            <a:latin typeface="Cambria Math" panose="02040503050406030204" pitchFamily="18" charset="0"/>
                            <a:cs typeface="Arial" panose="020B0604020202020204" pitchFamily="34" charset="0"/>
                          </a:rPr>
                          <m:t>Test</m:t>
                        </m:r>
                        <m:r>
                          <a:rPr lang="en-US" sz="3600">
                            <a:solidFill>
                              <a:srgbClr val="000000"/>
                            </a:solidFill>
                            <a:latin typeface="Cambria Math" panose="02040503050406030204" pitchFamily="18" charset="0"/>
                            <a:cs typeface="Arial" panose="020B0604020202020204" pitchFamily="34" charset="0"/>
                          </a:rPr>
                          <m:t>+</m:t>
                        </m:r>
                      </m:e>
                    </m:d>
                  </m:oMath>
                </a14:m>
                <a:r>
                  <a:rPr lang="en-US" sz="3600" dirty="0">
                    <a:solidFill>
                      <a:srgbClr val="000000"/>
                    </a:solidFill>
                    <a:latin typeface="Univers" panose="020B0503020202020204" pitchFamily="34" charset="0"/>
                    <a:cs typeface="Arial" panose="020B0604020202020204" pitchFamily="34" charset="0"/>
                  </a:rPr>
                  <a:t> mostly</a:t>
                </a:r>
              </a:p>
              <a:p>
                <a:pPr>
                  <a:lnSpc>
                    <a:spcPct val="125000"/>
                  </a:lnSpc>
                </a:pPr>
                <a:endParaRPr lang="en-US" sz="3600" dirty="0">
                  <a:solidFill>
                    <a:srgbClr val="000000"/>
                  </a:solidFill>
                  <a:latin typeface="Univers" panose="020B0503020202020204" pitchFamily="34" charset="0"/>
                  <a:cs typeface="Arial" panose="020B0604020202020204" pitchFamily="34" charset="0"/>
                </a:endParaRPr>
              </a:p>
              <a:p>
                <a:pPr algn="ctr">
                  <a:lnSpc>
                    <a:spcPct val="125000"/>
                  </a:lnSpc>
                </a:pPr>
                <a:r>
                  <a:rPr lang="en-US" sz="3600" b="1" dirty="0">
                    <a:solidFill>
                      <a:srgbClr val="000000"/>
                    </a:solidFill>
                    <a:latin typeface="Univers" panose="020B0503020202020204" pitchFamily="34" charset="0"/>
                    <a:cs typeface="Arial" panose="020B0604020202020204" pitchFamily="34" charset="0"/>
                  </a:rPr>
                  <a:t>Three datasets:</a:t>
                </a:r>
              </a:p>
              <a:p>
                <a:pPr>
                  <a:lnSpc>
                    <a:spcPct val="125000"/>
                  </a:lnSpc>
                </a:pPr>
                <a:endParaRPr lang="en-US" sz="3600" b="1" dirty="0">
                  <a:solidFill>
                    <a:srgbClr val="000000"/>
                  </a:solidFill>
                  <a:latin typeface="Univers" panose="020B0503020202020204" pitchFamily="34" charset="0"/>
                  <a:cs typeface="Arial" panose="020B0604020202020204" pitchFamily="34" charset="0"/>
                </a:endParaRPr>
              </a:p>
              <a:p>
                <a:pPr marL="742950" indent="-742950">
                  <a:lnSpc>
                    <a:spcPct val="125000"/>
                  </a:lnSpc>
                  <a:buFont typeface="+mj-lt"/>
                  <a:buAutoNum type="arabicPeriod"/>
                </a:pPr>
                <a:r>
                  <a:rPr lang="en-US" sz="3600" dirty="0">
                    <a:solidFill>
                      <a:srgbClr val="000000"/>
                    </a:solidFill>
                    <a:latin typeface="Univers" panose="020B0503020202020204" pitchFamily="34" charset="0"/>
                    <a:cs typeface="Arial" panose="020B0604020202020204" pitchFamily="34" charset="0"/>
                  </a:rPr>
                  <a:t>Sensitivity </a:t>
                </a:r>
                <a14:m>
                  <m:oMath xmlns:m="http://schemas.openxmlformats.org/officeDocument/2006/math">
                    <m:sSub>
                      <m:sSubPr>
                        <m:ctrlPr>
                          <a:rPr lang="en-US" sz="3600" i="1">
                            <a:solidFill>
                              <a:srgbClr val="000000"/>
                            </a:solidFill>
                            <a:latin typeface="Cambria Math" panose="02040503050406030204" pitchFamily="18" charset="0"/>
                            <a:cs typeface="Arial" panose="020B0604020202020204" pitchFamily="34" charset="0"/>
                          </a:rPr>
                        </m:ctrlPr>
                      </m:sSubPr>
                      <m:e>
                        <m:r>
                          <a:rPr lang="en-US" sz="3600" i="1">
                            <a:solidFill>
                              <a:srgbClr val="000000"/>
                            </a:solidFill>
                            <a:latin typeface="Cambria Math" panose="02040503050406030204" pitchFamily="18" charset="0"/>
                            <a:cs typeface="Arial" panose="020B0604020202020204" pitchFamily="34" charset="0"/>
                          </a:rPr>
                          <m:t>𝜎</m:t>
                        </m:r>
                      </m:e>
                      <m:sub>
                        <m:r>
                          <a:rPr lang="en-US" sz="3600" i="1">
                            <a:solidFill>
                              <a:srgbClr val="000000"/>
                            </a:solidFill>
                            <a:latin typeface="Cambria Math" panose="02040503050406030204" pitchFamily="18" charset="0"/>
                            <a:cs typeface="Arial" panose="020B0604020202020204" pitchFamily="34" charset="0"/>
                          </a:rPr>
                          <m:t>𝑒</m:t>
                        </m:r>
                      </m:sub>
                    </m:sSub>
                    <m:r>
                      <a:rPr lang="en-US" sz="3600" b="0" i="1" smtClean="0">
                        <a:solidFill>
                          <a:srgbClr val="000000"/>
                        </a:solidFill>
                        <a:latin typeface="Cambria Math" panose="02040503050406030204" pitchFamily="18" charset="0"/>
                        <a:cs typeface="Arial" panose="020B0604020202020204" pitchFamily="34" charset="0"/>
                      </a:rPr>
                      <m:t>=</m:t>
                    </m:r>
                    <m:r>
                      <a:rPr lang="en-US" sz="3600" b="0" i="1" smtClean="0">
                        <a:solidFill>
                          <a:srgbClr val="000000"/>
                        </a:solidFill>
                        <a:latin typeface="Cambria Math" panose="02040503050406030204" pitchFamily="18" charset="0"/>
                        <a:cs typeface="Arial" panose="020B0604020202020204" pitchFamily="34" charset="0"/>
                      </a:rPr>
                      <m:t>𝑃</m:t>
                    </m:r>
                    <m:d>
                      <m:dPr>
                        <m:ctrlPr>
                          <a:rPr lang="en-US" sz="3600" b="0" i="1" smtClean="0">
                            <a:solidFill>
                              <a:srgbClr val="000000"/>
                            </a:solidFill>
                            <a:latin typeface="Cambria Math" panose="02040503050406030204" pitchFamily="18" charset="0"/>
                            <a:cs typeface="Arial" panose="020B0604020202020204" pitchFamily="34" charset="0"/>
                          </a:rPr>
                        </m:ctrlPr>
                      </m:dPr>
                      <m:e>
                        <m:r>
                          <a:rPr lang="en-US" sz="3600" b="0" i="1" smtClean="0">
                            <a:solidFill>
                              <a:srgbClr val="000000"/>
                            </a:solidFill>
                            <a:latin typeface="Cambria Math" panose="02040503050406030204" pitchFamily="18" charset="0"/>
                            <a:cs typeface="Arial" panose="020B0604020202020204" pitchFamily="34" charset="0"/>
                          </a:rPr>
                          <m:t>𝑇𝑒𝑠𝑡</m:t>
                        </m:r>
                        <m:r>
                          <a:rPr lang="en-US" sz="3600" b="0" i="1" smtClean="0">
                            <a:solidFill>
                              <a:srgbClr val="000000"/>
                            </a:solidFill>
                            <a:latin typeface="Cambria Math" panose="02040503050406030204" pitchFamily="18" charset="0"/>
                            <a:cs typeface="Arial" panose="020B0604020202020204" pitchFamily="34" charset="0"/>
                          </a:rPr>
                          <m:t>+</m:t>
                        </m:r>
                      </m:e>
                      <m:e>
                        <m:r>
                          <a:rPr lang="en-US" sz="3600" b="0" i="1" smtClean="0">
                            <a:solidFill>
                              <a:srgbClr val="000000"/>
                            </a:solidFill>
                            <a:latin typeface="Cambria Math" panose="02040503050406030204" pitchFamily="18" charset="0"/>
                            <a:cs typeface="Arial" panose="020B0604020202020204" pitchFamily="34" charset="0"/>
                          </a:rPr>
                          <m:t>+</m:t>
                        </m:r>
                      </m:e>
                    </m:d>
                  </m:oMath>
                </a14:m>
                <a:r>
                  <a:rPr lang="en-US" sz="3600" dirty="0">
                    <a:solidFill>
                      <a:srgbClr val="000000"/>
                    </a:solidFill>
                    <a:latin typeface="Univers" panose="020B0503020202020204" pitchFamily="34" charset="0"/>
                    <a:cs typeface="Arial" panose="020B0604020202020204" pitchFamily="34" charset="0"/>
                  </a:rPr>
                  <a:t> estimated from true </a:t>
                </a: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m:t>
                    </m:r>
                  </m:oMath>
                </a14:m>
                <a:r>
                  <a:rPr lang="en-US" sz="3600" dirty="0">
                    <a:solidFill>
                      <a:srgbClr val="000000"/>
                    </a:solidFill>
                    <a:latin typeface="Univers" panose="020B0503020202020204" pitchFamily="34" charset="0"/>
                    <a:cs typeface="Arial" panose="020B0604020202020204" pitchFamily="34" charset="0"/>
                  </a:rPr>
                  <a:t>s</a:t>
                </a:r>
              </a:p>
              <a:p>
                <a:pPr marL="742950" indent="-742950">
                  <a:lnSpc>
                    <a:spcPct val="125000"/>
                  </a:lnSpc>
                  <a:buFont typeface="+mj-lt"/>
                  <a:buAutoNum type="arabicPeriod"/>
                </a:pPr>
                <a:r>
                  <a:rPr lang="en-US" sz="3600" dirty="0">
                    <a:solidFill>
                      <a:srgbClr val="000000"/>
                    </a:solidFill>
                    <a:latin typeface="Univers" panose="020B0503020202020204" pitchFamily="34" charset="0"/>
                    <a:cs typeface="Arial" panose="020B0604020202020204" pitchFamily="34" charset="0"/>
                  </a:rPr>
                  <a:t>Specificity</a:t>
                </a:r>
                <a14:m>
                  <m:oMath xmlns:m="http://schemas.openxmlformats.org/officeDocument/2006/math">
                    <m:r>
                      <a:rPr lang="en-US" sz="3600" b="0" i="0" smtClean="0">
                        <a:solidFill>
                          <a:srgbClr val="000000"/>
                        </a:solidFill>
                        <a:latin typeface="Cambria Math" panose="02040503050406030204" pitchFamily="18" charset="0"/>
                        <a:cs typeface="Arial" panose="020B0604020202020204" pitchFamily="34" charset="0"/>
                      </a:rPr>
                      <m:t> </m:t>
                    </m:r>
                    <m:sSub>
                      <m:sSubPr>
                        <m:ctrlPr>
                          <a:rPr lang="en-US" sz="3600" i="1">
                            <a:solidFill>
                              <a:srgbClr val="000000"/>
                            </a:solidFill>
                            <a:latin typeface="Cambria Math" panose="02040503050406030204" pitchFamily="18" charset="0"/>
                            <a:cs typeface="Arial" panose="020B0604020202020204" pitchFamily="34" charset="0"/>
                          </a:rPr>
                        </m:ctrlPr>
                      </m:sSubPr>
                      <m:e>
                        <m:r>
                          <a:rPr lang="en-US" sz="3600" i="1">
                            <a:solidFill>
                              <a:srgbClr val="000000"/>
                            </a:solidFill>
                            <a:latin typeface="Cambria Math" panose="02040503050406030204" pitchFamily="18" charset="0"/>
                            <a:cs typeface="Arial" panose="020B0604020202020204" pitchFamily="34" charset="0"/>
                          </a:rPr>
                          <m:t>𝜎</m:t>
                        </m:r>
                      </m:e>
                      <m:sub>
                        <m:r>
                          <a:rPr lang="en-US" sz="3600" b="0" i="1" smtClean="0">
                            <a:solidFill>
                              <a:srgbClr val="000000"/>
                            </a:solidFill>
                            <a:latin typeface="Cambria Math" panose="02040503050406030204" pitchFamily="18" charset="0"/>
                            <a:cs typeface="Arial" panose="020B0604020202020204" pitchFamily="34" charset="0"/>
                          </a:rPr>
                          <m:t>𝑝</m:t>
                        </m:r>
                      </m:sub>
                    </m:sSub>
                    <m:r>
                      <a:rPr lang="en-US" sz="3600" i="1">
                        <a:solidFill>
                          <a:srgbClr val="000000"/>
                        </a:solidFill>
                        <a:latin typeface="Cambria Math" panose="02040503050406030204" pitchFamily="18" charset="0"/>
                        <a:cs typeface="Arial" panose="020B0604020202020204" pitchFamily="34" charset="0"/>
                      </a:rPr>
                      <m:t>=</m:t>
                    </m:r>
                    <m:r>
                      <a:rPr lang="en-US" sz="3600" i="1">
                        <a:solidFill>
                          <a:srgbClr val="000000"/>
                        </a:solidFill>
                        <a:latin typeface="Cambria Math" panose="02040503050406030204" pitchFamily="18" charset="0"/>
                        <a:cs typeface="Arial" panose="020B0604020202020204" pitchFamily="34" charset="0"/>
                      </a:rPr>
                      <m:t>𝑃</m:t>
                    </m:r>
                    <m:d>
                      <m:dPr>
                        <m:ctrlPr>
                          <a:rPr lang="en-US" sz="3600" i="1">
                            <a:solidFill>
                              <a:srgbClr val="000000"/>
                            </a:solidFill>
                            <a:latin typeface="Cambria Math" panose="02040503050406030204" pitchFamily="18" charset="0"/>
                            <a:cs typeface="Arial" panose="020B0604020202020204" pitchFamily="34" charset="0"/>
                          </a:rPr>
                        </m:ctrlPr>
                      </m:dPr>
                      <m:e>
                        <m:r>
                          <a:rPr lang="en-US" sz="3600" i="1">
                            <a:solidFill>
                              <a:srgbClr val="000000"/>
                            </a:solidFill>
                            <a:latin typeface="Cambria Math" panose="02040503050406030204" pitchFamily="18" charset="0"/>
                            <a:cs typeface="Arial" panose="020B0604020202020204" pitchFamily="34" charset="0"/>
                          </a:rPr>
                          <m:t>𝑇𝑒𝑠𝑡</m:t>
                        </m:r>
                        <m:r>
                          <a:rPr lang="en-US" sz="3600" b="0" i="1" smtClean="0">
                            <a:solidFill>
                              <a:srgbClr val="000000"/>
                            </a:solidFill>
                            <a:latin typeface="Cambria Math" panose="02040503050406030204" pitchFamily="18" charset="0"/>
                            <a:cs typeface="Arial" panose="020B0604020202020204" pitchFamily="34" charset="0"/>
                          </a:rPr>
                          <m:t>−</m:t>
                        </m:r>
                      </m:e>
                      <m:e>
                        <m:r>
                          <a:rPr lang="en-US" sz="3600" b="0" i="1" smtClean="0">
                            <a:solidFill>
                              <a:srgbClr val="000000"/>
                            </a:solidFill>
                            <a:latin typeface="Cambria Math" panose="02040503050406030204" pitchFamily="18" charset="0"/>
                            <a:cs typeface="Arial" panose="020B0604020202020204" pitchFamily="34" charset="0"/>
                          </a:rPr>
                          <m:t>−</m:t>
                        </m:r>
                      </m:e>
                    </m:d>
                  </m:oMath>
                </a14:m>
                <a:r>
                  <a:rPr lang="en-US" sz="3600" dirty="0">
                    <a:solidFill>
                      <a:srgbClr val="000000"/>
                    </a:solidFill>
                    <a:latin typeface="Univers" panose="020B0503020202020204" pitchFamily="34" charset="0"/>
                    <a:cs typeface="Arial" panose="020B0604020202020204" pitchFamily="34" charset="0"/>
                  </a:rPr>
                  <a:t> from true </a:t>
                </a:r>
                <a14:m>
                  <m:oMath xmlns:m="http://schemas.openxmlformats.org/officeDocument/2006/math">
                    <m:r>
                      <a:rPr lang="en-US" sz="3600" i="1">
                        <a:solidFill>
                          <a:srgbClr val="000000"/>
                        </a:solidFill>
                        <a:latin typeface="Cambria Math" panose="02040503050406030204" pitchFamily="18" charset="0"/>
                        <a:cs typeface="Arial" panose="020B0604020202020204" pitchFamily="34" charset="0"/>
                      </a:rPr>
                      <m:t>−</m:t>
                    </m:r>
                  </m:oMath>
                </a14:m>
                <a:r>
                  <a:rPr lang="en-US" sz="3600" dirty="0">
                    <a:solidFill>
                      <a:srgbClr val="000000"/>
                    </a:solidFill>
                    <a:latin typeface="Univers" panose="020B0503020202020204" pitchFamily="34" charset="0"/>
                    <a:cs typeface="Arial" panose="020B0604020202020204" pitchFamily="34" charset="0"/>
                  </a:rPr>
                  <a:t>s </a:t>
                </a:r>
              </a:p>
              <a:p>
                <a:pPr marL="742950" indent="-742950">
                  <a:lnSpc>
                    <a:spcPct val="125000"/>
                  </a:lnSpc>
                  <a:buFont typeface="+mj-lt"/>
                  <a:buAutoNum type="arabicPeriod"/>
                </a:pP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𝜋</m:t>
                    </m:r>
                  </m:oMath>
                </a14:m>
                <a:r>
                  <a:rPr lang="en-US" sz="3600" dirty="0">
                    <a:solidFill>
                      <a:srgbClr val="000000"/>
                    </a:solidFill>
                    <a:latin typeface="Univers" panose="020B0503020202020204" pitchFamily="34" charset="0"/>
                    <a:cs typeface="Arial" panose="020B0604020202020204" pitchFamily="34" charset="0"/>
                  </a:rPr>
                  <a:t> from main study</a:t>
                </a:r>
              </a:p>
              <a:p>
                <a:pPr>
                  <a:lnSpc>
                    <a:spcPct val="125000"/>
                  </a:lnSpc>
                </a:pPr>
                <a:endParaRPr lang="en-US" sz="3600" dirty="0">
                  <a:solidFill>
                    <a:srgbClr val="000000"/>
                  </a:solidFill>
                  <a:latin typeface="Univers" panose="020B0503020202020204" pitchFamily="34" charset="0"/>
                  <a:cs typeface="Arial" panose="020B0604020202020204" pitchFamily="34" charset="0"/>
                </a:endParaRPr>
              </a:p>
              <a:p>
                <a:pPr>
                  <a:lnSpc>
                    <a:spcPct val="125000"/>
                  </a:lnSpc>
                </a:pPr>
                <a:endParaRPr lang="en-US" sz="3600" dirty="0">
                  <a:solidFill>
                    <a:srgbClr val="000000"/>
                  </a:solidFill>
                  <a:latin typeface="Univers" panose="020B0503020202020204" pitchFamily="34" charset="0"/>
                  <a:cs typeface="Arial" panose="020B0604020202020204" pitchFamily="34" charset="0"/>
                </a:endParaRPr>
              </a:p>
              <a:p>
                <a:pPr>
                  <a:lnSpc>
                    <a:spcPct val="125000"/>
                  </a:lnSpc>
                </a:pPr>
                <a:endParaRPr lang="en-US" sz="3600" dirty="0">
                  <a:solidFill>
                    <a:srgbClr val="000000"/>
                  </a:solidFill>
                  <a:latin typeface="Univers" panose="020B0503020202020204" pitchFamily="34" charset="0"/>
                  <a:cs typeface="Arial" panose="020B0604020202020204" pitchFamily="34" charset="0"/>
                </a:endParaRPr>
              </a:p>
              <a:p>
                <a:pPr>
                  <a:lnSpc>
                    <a:spcPct val="125000"/>
                  </a:lnSpc>
                </a:pPr>
                <a:endParaRPr lang="en-US" sz="3600" dirty="0">
                  <a:solidFill>
                    <a:srgbClr val="000000"/>
                  </a:solidFill>
                  <a:latin typeface="Univers" panose="020B0503020202020204" pitchFamily="34" charset="0"/>
                  <a:cs typeface="Arial" panose="020B0604020202020204" pitchFamily="34" charset="0"/>
                </a:endParaRPr>
              </a:p>
            </p:txBody>
          </p:sp>
        </mc:Choice>
        <mc:Fallback>
          <p:sp>
            <p:nvSpPr>
              <p:cNvPr id="69" name="Rectangle 68">
                <a:extLst>
                  <a:ext uri="{FF2B5EF4-FFF2-40B4-BE49-F238E27FC236}">
                    <a16:creationId xmlns:a16="http://schemas.microsoft.com/office/drawing/2014/main" id="{5D965FB9-032A-CB49-B9B4-FF7610D89488}"/>
                  </a:ext>
                </a:extLst>
              </p:cNvPr>
              <p:cNvSpPr>
                <a:spLocks noRot="1" noChangeAspect="1" noMove="1" noResize="1" noEditPoints="1" noAdjustHandles="1" noChangeArrowheads="1" noChangeShapeType="1" noTextEdit="1"/>
              </p:cNvSpPr>
              <p:nvPr/>
            </p:nvSpPr>
            <p:spPr>
              <a:xfrm>
                <a:off x="644290" y="10779422"/>
                <a:ext cx="7557598" cy="9115705"/>
              </a:xfrm>
              <a:prstGeom prst="rect">
                <a:avLst/>
              </a:prstGeom>
              <a:blipFill>
                <a:blip r:embed="rId11"/>
                <a:stretch>
                  <a:fillRect/>
                </a:stretch>
              </a:blipFill>
              <a:ln>
                <a:solidFill>
                  <a:schemeClr val="tx1">
                    <a:lumMod val="50000"/>
                    <a:lumOff val="50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37">
                <a:extLst>
                  <a:ext uri="{FF2B5EF4-FFF2-40B4-BE49-F238E27FC236}">
                    <a16:creationId xmlns:a16="http://schemas.microsoft.com/office/drawing/2014/main" id="{7E8CC863-69FF-D849-A061-122968B856C0}"/>
                  </a:ext>
                </a:extLst>
              </p:cNvPr>
              <p:cNvSpPr/>
              <p:nvPr/>
            </p:nvSpPr>
            <p:spPr>
              <a:xfrm>
                <a:off x="8753452" y="4333840"/>
                <a:ext cx="8087440" cy="8656167"/>
              </a:xfrm>
              <a:prstGeom prst="rect">
                <a:avLst/>
              </a:prstGeom>
              <a:no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t"/>
              <a:lstStyle/>
              <a:p>
                <a:r>
                  <a:rPr lang="en-US" sz="3600" u="sng" dirty="0">
                    <a:solidFill>
                      <a:srgbClr val="000000"/>
                    </a:solidFill>
                    <a:latin typeface="Univers" panose="020B0503020202020204" pitchFamily="34" charset="0"/>
                    <a:cs typeface="Arial" panose="020B0604020202020204" pitchFamily="34" charset="0"/>
                  </a:rPr>
                  <a:t>Example</a:t>
                </a:r>
              </a:p>
              <a:p>
                <a:pPr marL="571500" indent="-571500">
                  <a:lnSpc>
                    <a:spcPct val="125000"/>
                  </a:lnSpc>
                  <a:buFont typeface="Arial" panose="020B0604020202020204" pitchFamily="34" charset="0"/>
                  <a:buChar char="•"/>
                </a:pPr>
                <a:r>
                  <a:rPr lang="en-US" sz="3600" dirty="0">
                    <a:solidFill>
                      <a:srgbClr val="000000"/>
                    </a:solidFill>
                    <a:latin typeface="Univers" panose="020B0503020202020204" pitchFamily="34" charset="0"/>
                    <a:cs typeface="Arial" panose="020B0604020202020204" pitchFamily="34" charset="0"/>
                  </a:rPr>
                  <a:t>Prevalence </a:t>
                </a: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𝜋</m:t>
                    </m:r>
                  </m:oMath>
                </a14:m>
                <a:r>
                  <a:rPr lang="en-US" sz="3600" dirty="0">
                    <a:solidFill>
                      <a:srgbClr val="000000"/>
                    </a:solidFill>
                    <a:latin typeface="Univers" panose="020B0503020202020204" pitchFamily="34" charset="0"/>
                    <a:cs typeface="Arial" panose="020B0604020202020204" pitchFamily="34" charset="0"/>
                  </a:rPr>
                  <a:t> 1%</a:t>
                </a:r>
              </a:p>
              <a:p>
                <a:pPr marL="571500" indent="-571500">
                  <a:lnSpc>
                    <a:spcPct val="125000"/>
                  </a:lnSpc>
                  <a:buFont typeface="Arial" panose="020B0604020202020204" pitchFamily="34" charset="0"/>
                  <a:buChar char="•"/>
                </a:pPr>
                <a:r>
                  <a:rPr lang="en-US" sz="3600" dirty="0">
                    <a:solidFill>
                      <a:srgbClr val="000000"/>
                    </a:solidFill>
                    <a:latin typeface="Univers" panose="020B0503020202020204" pitchFamily="34" charset="0"/>
                    <a:cs typeface="Arial" panose="020B0604020202020204" pitchFamily="34" charset="0"/>
                  </a:rPr>
                  <a:t>Blood test 100 people</a:t>
                </a:r>
              </a:p>
              <a:p>
                <a:pPr marL="571500" indent="-571500">
                  <a:lnSpc>
                    <a:spcPct val="125000"/>
                  </a:lnSpc>
                  <a:buFont typeface="Arial" panose="020B0604020202020204" pitchFamily="34" charset="0"/>
                  <a:buChar char="•"/>
                </a:pPr>
                <a:r>
                  <a:rPr lang="en-US" sz="3600" dirty="0">
                    <a:solidFill>
                      <a:srgbClr val="000000"/>
                    </a:solidFill>
                    <a:latin typeface="Univers" panose="020B0503020202020204" pitchFamily="34" charset="0"/>
                    <a:cs typeface="Arial" panose="020B0604020202020204" pitchFamily="34" charset="0"/>
                  </a:rPr>
                  <a:t>Sensitivity </a:t>
                </a:r>
                <a14:m>
                  <m:oMath xmlns:m="http://schemas.openxmlformats.org/officeDocument/2006/math">
                    <m:sSub>
                      <m:sSubPr>
                        <m:ctrlPr>
                          <a:rPr lang="en-US" sz="3600" b="0" i="1" smtClean="0">
                            <a:solidFill>
                              <a:srgbClr val="000000"/>
                            </a:solidFill>
                            <a:latin typeface="Cambria Math" panose="02040503050406030204" pitchFamily="18" charset="0"/>
                            <a:cs typeface="Arial" panose="020B0604020202020204" pitchFamily="34" charset="0"/>
                          </a:rPr>
                        </m:ctrlPr>
                      </m:sSubPr>
                      <m:e>
                        <m:r>
                          <a:rPr lang="en-US" sz="3600" b="0" i="1" smtClean="0">
                            <a:solidFill>
                              <a:srgbClr val="000000"/>
                            </a:solidFill>
                            <a:latin typeface="Cambria Math" panose="02040503050406030204" pitchFamily="18" charset="0"/>
                            <a:cs typeface="Arial" panose="020B0604020202020204" pitchFamily="34" charset="0"/>
                          </a:rPr>
                          <m:t>𝜎</m:t>
                        </m:r>
                      </m:e>
                      <m:sub>
                        <m:r>
                          <a:rPr lang="en-US" sz="3600" b="0" i="1" smtClean="0">
                            <a:solidFill>
                              <a:srgbClr val="000000"/>
                            </a:solidFill>
                            <a:latin typeface="Cambria Math" panose="02040503050406030204" pitchFamily="18" charset="0"/>
                            <a:cs typeface="Arial" panose="020B0604020202020204" pitchFamily="34" charset="0"/>
                          </a:rPr>
                          <m:t>𝑒</m:t>
                        </m:r>
                      </m:sub>
                    </m:sSub>
                    <m:r>
                      <a:rPr lang="en-US" sz="3600" b="0" i="0" smtClean="0">
                        <a:solidFill>
                          <a:srgbClr val="000000"/>
                        </a:solidFill>
                        <a:latin typeface="Cambria Math" panose="02040503050406030204" pitchFamily="18" charset="0"/>
                        <a:cs typeface="Arial" panose="020B0604020202020204" pitchFamily="34" charset="0"/>
                      </a:rPr>
                      <m:t>=1</m:t>
                    </m:r>
                  </m:oMath>
                </a14:m>
                <a:endParaRPr lang="en-US" sz="3600" b="0" dirty="0">
                  <a:solidFill>
                    <a:srgbClr val="000000"/>
                  </a:solidFill>
                  <a:latin typeface="Univers" panose="020B0503020202020204" pitchFamily="34" charset="0"/>
                  <a:cs typeface="Arial" panose="020B0604020202020204" pitchFamily="34" charset="0"/>
                </a:endParaRPr>
              </a:p>
              <a:p>
                <a:pPr marL="571500" indent="-571500">
                  <a:lnSpc>
                    <a:spcPct val="125000"/>
                  </a:lnSpc>
                  <a:buFont typeface="Arial" panose="020B0604020202020204" pitchFamily="34" charset="0"/>
                  <a:buChar char="•"/>
                </a:pPr>
                <a:r>
                  <a:rPr lang="en-US" sz="3600" dirty="0">
                    <a:solidFill>
                      <a:srgbClr val="000000"/>
                    </a:solidFill>
                    <a:latin typeface="Univers" panose="020B0503020202020204" pitchFamily="34" charset="0"/>
                    <a:cs typeface="Arial" panose="020B0604020202020204" pitchFamily="34" charset="0"/>
                  </a:rPr>
                  <a:t>Specificity </a:t>
                </a:r>
                <a14:m>
                  <m:oMath xmlns:m="http://schemas.openxmlformats.org/officeDocument/2006/math">
                    <m:sSub>
                      <m:sSubPr>
                        <m:ctrlPr>
                          <a:rPr lang="en-US" sz="3600" i="1">
                            <a:solidFill>
                              <a:srgbClr val="000000"/>
                            </a:solidFill>
                            <a:latin typeface="Cambria Math" panose="02040503050406030204" pitchFamily="18" charset="0"/>
                            <a:cs typeface="Arial" panose="020B0604020202020204" pitchFamily="34" charset="0"/>
                          </a:rPr>
                        </m:ctrlPr>
                      </m:sSubPr>
                      <m:e>
                        <m:r>
                          <a:rPr lang="en-US" sz="3600" i="1">
                            <a:solidFill>
                              <a:srgbClr val="000000"/>
                            </a:solidFill>
                            <a:latin typeface="Cambria Math" panose="02040503050406030204" pitchFamily="18" charset="0"/>
                            <a:cs typeface="Arial" panose="020B0604020202020204" pitchFamily="34" charset="0"/>
                          </a:rPr>
                          <m:t>𝜎</m:t>
                        </m:r>
                      </m:e>
                      <m:sub>
                        <m:r>
                          <a:rPr lang="en-US" sz="3600" b="0" i="1" smtClean="0">
                            <a:solidFill>
                              <a:srgbClr val="000000"/>
                            </a:solidFill>
                            <a:latin typeface="Cambria Math" panose="02040503050406030204" pitchFamily="18" charset="0"/>
                            <a:cs typeface="Arial" panose="020B0604020202020204" pitchFamily="34" charset="0"/>
                          </a:rPr>
                          <m:t>𝑝</m:t>
                        </m:r>
                      </m:sub>
                    </m:sSub>
                  </m:oMath>
                </a14:m>
                <a:r>
                  <a:rPr lang="en-US" sz="3600" dirty="0">
                    <a:solidFill>
                      <a:srgbClr val="000000"/>
                    </a:solidFill>
                    <a:latin typeface="Univers" panose="020B0503020202020204" pitchFamily="34" charset="0"/>
                    <a:cs typeface="Arial" panose="020B0604020202020204" pitchFamily="34" charset="0"/>
                  </a:rPr>
                  <a:t> .95</a:t>
                </a:r>
              </a:p>
              <a:p>
                <a:pPr>
                  <a:lnSpc>
                    <a:spcPct val="125000"/>
                  </a:lnSpc>
                </a:pPr>
                <a:r>
                  <a:rPr lang="en-US" sz="3600" dirty="0">
                    <a:solidFill>
                      <a:srgbClr val="000000"/>
                    </a:solidFill>
                    <a:latin typeface="Univers" panose="020B0503020202020204" pitchFamily="34" charset="0"/>
                    <a:cs typeface="Arial" panose="020B0604020202020204" pitchFamily="34" charset="0"/>
                  </a:rPr>
                  <a:t>Results: </a:t>
                </a:r>
                <a:br>
                  <a:rPr lang="en-US" sz="3600" dirty="0">
                    <a:solidFill>
                      <a:srgbClr val="000000"/>
                    </a:solidFill>
                    <a:latin typeface="Univers" panose="020B0503020202020204" pitchFamily="34" charset="0"/>
                    <a:cs typeface="Arial" panose="020B0604020202020204" pitchFamily="34" charset="0"/>
                  </a:rPr>
                </a:br>
                <a:r>
                  <a:rPr lang="en-US" sz="3600" dirty="0">
                    <a:solidFill>
                      <a:srgbClr val="000000"/>
                    </a:solidFill>
                    <a:latin typeface="Univers" panose="020B0503020202020204" pitchFamily="34" charset="0"/>
                    <a:cs typeface="Arial" panose="020B0604020202020204" pitchFamily="34" charset="0"/>
                  </a:rPr>
                  <a:t>1 true </a:t>
                </a:r>
                <a14:m>
                  <m:oMath xmlns:m="http://schemas.openxmlformats.org/officeDocument/2006/math">
                    <m:r>
                      <a:rPr lang="en-US" sz="3600" i="1">
                        <a:solidFill>
                          <a:srgbClr val="000000"/>
                        </a:solidFill>
                        <a:latin typeface="Cambria Math" panose="02040503050406030204" pitchFamily="18" charset="0"/>
                        <a:cs typeface="Arial" panose="020B0604020202020204" pitchFamily="34" charset="0"/>
                      </a:rPr>
                      <m:t>+</m:t>
                    </m:r>
                  </m:oMath>
                </a14:m>
                <a:r>
                  <a:rPr lang="en-US" sz="3600" dirty="0">
                    <a:solidFill>
                      <a:srgbClr val="000000"/>
                    </a:solidFill>
                    <a:latin typeface="Univers" panose="020B0503020202020204" pitchFamily="34" charset="0"/>
                    <a:cs typeface="Arial" panose="020B0604020202020204" pitchFamily="34" charset="0"/>
                  </a:rPr>
                  <a:t>s, 4 false </a:t>
                </a:r>
                <a14:m>
                  <m:oMath xmlns:m="http://schemas.openxmlformats.org/officeDocument/2006/math">
                    <m:r>
                      <a:rPr lang="en-US" sz="3600" i="1">
                        <a:solidFill>
                          <a:srgbClr val="000000"/>
                        </a:solidFill>
                        <a:latin typeface="Cambria Math" panose="02040503050406030204" pitchFamily="18" charset="0"/>
                        <a:cs typeface="Arial" panose="020B0604020202020204" pitchFamily="34" charset="0"/>
                      </a:rPr>
                      <m:t>+</m:t>
                    </m:r>
                  </m:oMath>
                </a14:m>
                <a:r>
                  <a:rPr lang="en-US" sz="3600" dirty="0">
                    <a:solidFill>
                      <a:srgbClr val="000000"/>
                    </a:solidFill>
                    <a:latin typeface="Univers" panose="020B0503020202020204" pitchFamily="34" charset="0"/>
                    <a:cs typeface="Arial" panose="020B0604020202020204" pitchFamily="34" charset="0"/>
                  </a:rPr>
                  <a:t>s, </a:t>
                </a:r>
              </a:p>
              <a:p>
                <a:pPr>
                  <a:lnSpc>
                    <a:spcPct val="125000"/>
                  </a:lnSpc>
                </a:pPr>
                <a:r>
                  <a:rPr lang="en-US" sz="3600" dirty="0">
                    <a:solidFill>
                      <a:srgbClr val="000000"/>
                    </a:solidFill>
                    <a:latin typeface="Univers" panose="020B0503020202020204" pitchFamily="34" charset="0"/>
                    <a:cs typeface="Arial" panose="020B0604020202020204" pitchFamily="34" charset="0"/>
                  </a:rPr>
                  <a:t>95 true </a:t>
                </a:r>
                <a14:m>
                  <m:oMath xmlns:m="http://schemas.openxmlformats.org/officeDocument/2006/math">
                    <m:r>
                      <a:rPr lang="en-US" sz="3600" b="0" i="1" smtClean="0">
                        <a:solidFill>
                          <a:srgbClr val="000000"/>
                        </a:solidFill>
                        <a:latin typeface="Cambria Math" panose="02040503050406030204" pitchFamily="18" charset="0"/>
                        <a:cs typeface="Arial" panose="020B0604020202020204" pitchFamily="34" charset="0"/>
                      </a:rPr>
                      <m:t>−</m:t>
                    </m:r>
                  </m:oMath>
                </a14:m>
                <a:r>
                  <a:rPr lang="en-US" sz="3600" dirty="0">
                    <a:solidFill>
                      <a:srgbClr val="000000"/>
                    </a:solidFill>
                    <a:latin typeface="Univers" panose="020B0503020202020204" pitchFamily="34" charset="0"/>
                    <a:cs typeface="Arial" panose="020B0604020202020204" pitchFamily="34" charset="0"/>
                  </a:rPr>
                  <a:t>s: </a:t>
                </a:r>
                <a14:m>
                  <m:oMath xmlns:m="http://schemas.openxmlformats.org/officeDocument/2006/math">
                    <m:acc>
                      <m:accPr>
                        <m:chr m:val="̂"/>
                        <m:ctrlPr>
                          <a:rPr lang="en-US" sz="3600" b="1" i="1" smtClean="0">
                            <a:solidFill>
                              <a:srgbClr val="000000"/>
                            </a:solidFill>
                            <a:latin typeface="Cambria Math" panose="02040503050406030204" pitchFamily="18" charset="0"/>
                            <a:cs typeface="Arial" panose="020B0604020202020204" pitchFamily="34" charset="0"/>
                          </a:rPr>
                        </m:ctrlPr>
                      </m:accPr>
                      <m:e>
                        <m:r>
                          <a:rPr lang="en-US" sz="3600" b="1" i="1" smtClean="0">
                            <a:solidFill>
                              <a:srgbClr val="000000"/>
                            </a:solidFill>
                            <a:latin typeface="Cambria Math" panose="02040503050406030204" pitchFamily="18" charset="0"/>
                            <a:cs typeface="Arial" panose="020B0604020202020204" pitchFamily="34" charset="0"/>
                          </a:rPr>
                          <m:t>𝝆</m:t>
                        </m:r>
                      </m:e>
                    </m:acc>
                    <m:r>
                      <a:rPr lang="en-US" sz="3600" b="1" i="1" dirty="0" smtClean="0">
                        <a:solidFill>
                          <a:srgbClr val="000000"/>
                        </a:solidFill>
                        <a:latin typeface="Cambria Math" panose="02040503050406030204" pitchFamily="18" charset="0"/>
                        <a:cs typeface="Arial" panose="020B0604020202020204" pitchFamily="34" charset="0"/>
                      </a:rPr>
                      <m:t>=</m:t>
                    </m:r>
                    <m:r>
                      <a:rPr lang="en-US" sz="3600" b="1" i="1" dirty="0" smtClean="0">
                        <a:solidFill>
                          <a:srgbClr val="000000"/>
                        </a:solidFill>
                        <a:latin typeface="Cambria Math" panose="02040503050406030204" pitchFamily="18" charset="0"/>
                        <a:cs typeface="Arial" panose="020B0604020202020204" pitchFamily="34" charset="0"/>
                      </a:rPr>
                      <m:t>𝟎</m:t>
                    </m:r>
                    <m:r>
                      <a:rPr lang="en-US" sz="3600" b="1" i="1" dirty="0" smtClean="0">
                        <a:solidFill>
                          <a:srgbClr val="000000"/>
                        </a:solidFill>
                        <a:latin typeface="Cambria Math" panose="02040503050406030204" pitchFamily="18" charset="0"/>
                        <a:cs typeface="Arial" panose="020B0604020202020204" pitchFamily="34" charset="0"/>
                      </a:rPr>
                      <m:t>.</m:t>
                    </m:r>
                    <m:r>
                      <a:rPr lang="en-US" sz="3600" b="1" i="1" dirty="0" smtClean="0">
                        <a:solidFill>
                          <a:srgbClr val="000000"/>
                        </a:solidFill>
                        <a:latin typeface="Cambria Math" panose="02040503050406030204" pitchFamily="18" charset="0"/>
                        <a:cs typeface="Arial" panose="020B0604020202020204" pitchFamily="34" charset="0"/>
                      </a:rPr>
                      <m:t>𝟎𝟓</m:t>
                    </m:r>
                    <m:r>
                      <a:rPr lang="en-US" sz="3600" b="1" i="1" dirty="0" smtClean="0">
                        <a:solidFill>
                          <a:srgbClr val="000000"/>
                        </a:solidFill>
                        <a:latin typeface="Cambria Math" panose="02040503050406030204" pitchFamily="18" charset="0"/>
                        <a:cs typeface="Arial" panose="020B0604020202020204" pitchFamily="34" charset="0"/>
                      </a:rPr>
                      <m:t>≠</m:t>
                    </m:r>
                    <m:r>
                      <a:rPr lang="en-US" sz="3600" b="1" i="1" dirty="0" smtClean="0">
                        <a:solidFill>
                          <a:srgbClr val="000000"/>
                        </a:solidFill>
                        <a:latin typeface="Cambria Math" panose="02040503050406030204" pitchFamily="18" charset="0"/>
                        <a:cs typeface="Arial" panose="020B0604020202020204" pitchFamily="34" charset="0"/>
                      </a:rPr>
                      <m:t>𝟎</m:t>
                    </m:r>
                    <m:r>
                      <a:rPr lang="en-US" sz="3600" b="1" i="1" dirty="0" smtClean="0">
                        <a:solidFill>
                          <a:srgbClr val="000000"/>
                        </a:solidFill>
                        <a:latin typeface="Cambria Math" panose="02040503050406030204" pitchFamily="18" charset="0"/>
                        <a:cs typeface="Arial" panose="020B0604020202020204" pitchFamily="34" charset="0"/>
                      </a:rPr>
                      <m:t>.</m:t>
                    </m:r>
                    <m:r>
                      <a:rPr lang="en-US" sz="3600" b="1" i="1" dirty="0" smtClean="0">
                        <a:solidFill>
                          <a:srgbClr val="000000"/>
                        </a:solidFill>
                        <a:latin typeface="Cambria Math" panose="02040503050406030204" pitchFamily="18" charset="0"/>
                        <a:cs typeface="Arial" panose="020B0604020202020204" pitchFamily="34" charset="0"/>
                      </a:rPr>
                      <m:t>𝟎𝟏</m:t>
                    </m:r>
                    <m:r>
                      <a:rPr lang="en-US" sz="3600" b="0" i="1" dirty="0" smtClean="0">
                        <a:solidFill>
                          <a:srgbClr val="000000"/>
                        </a:solidFill>
                        <a:latin typeface="Cambria Math" panose="02040503050406030204" pitchFamily="18" charset="0"/>
                        <a:cs typeface="Arial" panose="020B0604020202020204" pitchFamily="34" charset="0"/>
                      </a:rPr>
                      <m:t> </m:t>
                    </m:r>
                  </m:oMath>
                </a14:m>
                <a:endParaRPr lang="en-US" sz="3600" dirty="0">
                  <a:solidFill>
                    <a:srgbClr val="000000"/>
                  </a:solidFill>
                  <a:latin typeface="Univers" panose="020B0503020202020204" pitchFamily="34" charset="0"/>
                  <a:cs typeface="Arial" panose="020B0604020202020204" pitchFamily="34" charset="0"/>
                </a:endParaRPr>
              </a:p>
              <a:p>
                <a:endParaRPr lang="en-US" sz="3600" dirty="0">
                  <a:solidFill>
                    <a:srgbClr val="000000"/>
                  </a:solidFill>
                  <a:latin typeface="Univers" panose="020B0503020202020204" pitchFamily="34" charset="0"/>
                  <a:cs typeface="Arial" panose="020B0604020202020204" pitchFamily="34" charset="0"/>
                </a:endParaRPr>
              </a:p>
              <a:p>
                <a:r>
                  <a:rPr lang="en-US" sz="3600" b="1" dirty="0">
                    <a:solidFill>
                      <a:srgbClr val="000000"/>
                    </a:solidFill>
                    <a:latin typeface="Univers" panose="020B0503020202020204" pitchFamily="34" charset="0"/>
                    <a:cs typeface="Arial" panose="020B0604020202020204" pitchFamily="34" charset="0"/>
                  </a:rPr>
                  <a:t>Estimator: </a:t>
                </a:r>
                <a:r>
                  <a:rPr lang="en-US" sz="3600" dirty="0">
                    <a:solidFill>
                      <a:srgbClr val="000000"/>
                    </a:solidFill>
                    <a:latin typeface="Univers" panose="020B0503020202020204" pitchFamily="34" charset="0"/>
                    <a:cs typeface="Arial" panose="020B0604020202020204" pitchFamily="34" charset="0"/>
                  </a:rPr>
                  <a:t>MLE (R &amp; G, 1978): </a:t>
                </a:r>
              </a:p>
              <a:p>
                <a:r>
                  <a:rPr lang="en-US" sz="3600" dirty="0">
                    <a:solidFill>
                      <a:srgbClr val="000000"/>
                    </a:solidFill>
                    <a:latin typeface="Univers" panose="020B0503020202020204" pitchFamily="34" charset="0"/>
                    <a:cs typeface="Arial" panose="020B0604020202020204" pitchFamily="34" charset="0"/>
                  </a:rPr>
                  <a:t>                                          </a:t>
                </a:r>
              </a:p>
            </p:txBody>
          </p:sp>
        </mc:Choice>
        <mc:Fallback>
          <p:sp>
            <p:nvSpPr>
              <p:cNvPr id="38" name="Rectangle 37">
                <a:extLst>
                  <a:ext uri="{FF2B5EF4-FFF2-40B4-BE49-F238E27FC236}">
                    <a16:creationId xmlns:a16="http://schemas.microsoft.com/office/drawing/2014/main" id="{7E8CC863-69FF-D849-A061-122968B856C0}"/>
                  </a:ext>
                </a:extLst>
              </p:cNvPr>
              <p:cNvSpPr>
                <a:spLocks noRot="1" noChangeAspect="1" noMove="1" noResize="1" noEditPoints="1" noAdjustHandles="1" noChangeArrowheads="1" noChangeShapeType="1" noTextEdit="1"/>
              </p:cNvSpPr>
              <p:nvPr/>
            </p:nvSpPr>
            <p:spPr>
              <a:xfrm>
                <a:off x="8753452" y="4333840"/>
                <a:ext cx="8087440" cy="8656167"/>
              </a:xfrm>
              <a:prstGeom prst="rect">
                <a:avLst/>
              </a:prstGeom>
              <a:blipFill>
                <a:blip r:embed="rId12"/>
                <a:stretch>
                  <a:fillRect/>
                </a:stretch>
              </a:blipFill>
              <a:ln>
                <a:solidFill>
                  <a:schemeClr val="tx1">
                    <a:lumMod val="50000"/>
                    <a:lumOff val="50000"/>
                  </a:schemeClr>
                </a:solidFill>
              </a:ln>
            </p:spPr>
            <p:txBody>
              <a:bodyPr/>
              <a:lstStyle/>
              <a:p>
                <a:r>
                  <a:rPr lang="en-US">
                    <a:noFill/>
                  </a:rPr>
                  <a:t> </a:t>
                </a:r>
              </a:p>
            </p:txBody>
          </p:sp>
        </mc:Fallback>
      </mc:AlternateContent>
      <p:sp>
        <p:nvSpPr>
          <p:cNvPr id="39" name="Rectangle 38">
            <a:extLst>
              <a:ext uri="{FF2B5EF4-FFF2-40B4-BE49-F238E27FC236}">
                <a16:creationId xmlns:a16="http://schemas.microsoft.com/office/drawing/2014/main" id="{1237521D-55A7-9940-8F5F-F7D98D363E3C}"/>
              </a:ext>
            </a:extLst>
          </p:cNvPr>
          <p:cNvSpPr/>
          <p:nvPr/>
        </p:nvSpPr>
        <p:spPr>
          <a:xfrm>
            <a:off x="8753456" y="3652818"/>
            <a:ext cx="8081170" cy="731520"/>
          </a:xfrm>
          <a:prstGeom prst="rect">
            <a:avLst/>
          </a:prstGeom>
          <a:solidFill>
            <a:schemeClr val="tx2">
              <a:lumMod val="60000"/>
              <a:lumOff val="40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latin typeface="Helvetica" pitchFamily="2" charset="0"/>
              </a:rPr>
              <a:t>Measurement Error</a:t>
            </a:r>
          </a:p>
        </p:txBody>
      </p:sp>
      <mc:AlternateContent xmlns:mc="http://schemas.openxmlformats.org/markup-compatibility/2006">
        <mc:Choice xmlns:a14="http://schemas.microsoft.com/office/drawing/2010/main" Requires="a14">
          <p:sp>
            <p:nvSpPr>
              <p:cNvPr id="43" name="Rectangle 42">
                <a:extLst>
                  <a:ext uri="{FF2B5EF4-FFF2-40B4-BE49-F238E27FC236}">
                    <a16:creationId xmlns:a16="http://schemas.microsoft.com/office/drawing/2014/main" id="{D5B60A01-B94F-4B44-B9B0-67707917196E}"/>
                  </a:ext>
                </a:extLst>
              </p:cNvPr>
              <p:cNvSpPr/>
              <p:nvPr/>
            </p:nvSpPr>
            <p:spPr>
              <a:xfrm>
                <a:off x="18731706" y="7777207"/>
                <a:ext cx="7030386" cy="158722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4400" i="1" dirty="0" smtClean="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𝜋</m:t>
                              </m:r>
                            </m:e>
                          </m:acc>
                        </m:e>
                        <m:sub>
                          <m:r>
                            <a:rPr lang="en-US" sz="4400" b="0" i="1" dirty="0" smtClean="0">
                              <a:solidFill>
                                <a:srgbClr val="000000"/>
                              </a:solidFill>
                              <a:latin typeface="Cambria Math" panose="02040503050406030204" pitchFamily="18" charset="0"/>
                              <a:cs typeface="Arial" panose="020B0604020202020204" pitchFamily="34" charset="0"/>
                            </a:rPr>
                            <m:t>𝑆</m:t>
                          </m:r>
                          <m:r>
                            <a:rPr lang="en-US" sz="4400" i="1" dirty="0">
                              <a:solidFill>
                                <a:srgbClr val="000000"/>
                              </a:solidFill>
                              <a:latin typeface="Cambria Math" panose="02040503050406030204" pitchFamily="18" charset="0"/>
                              <a:cs typeface="Arial" panose="020B0604020202020204" pitchFamily="34" charset="0"/>
                            </a:rPr>
                            <m:t>𝑅𝐺</m:t>
                          </m:r>
                        </m:sub>
                      </m:sSub>
                      <m:r>
                        <a:rPr lang="en-US" sz="4400" i="1" dirty="0">
                          <a:solidFill>
                            <a:srgbClr val="000000"/>
                          </a:solidFill>
                          <a:latin typeface="Cambria Math" panose="02040503050406030204" pitchFamily="18" charset="0"/>
                          <a:cs typeface="Arial" panose="020B0604020202020204" pitchFamily="34" charset="0"/>
                        </a:rPr>
                        <m:t>=</m:t>
                      </m:r>
                      <m:f>
                        <m:fPr>
                          <m:ctrlPr>
                            <a:rPr lang="en-US" sz="4400" i="1" dirty="0">
                              <a:solidFill>
                                <a:srgbClr val="000000"/>
                              </a:solidFill>
                              <a:latin typeface="Cambria Math" panose="02040503050406030204" pitchFamily="18" charset="0"/>
                              <a:cs typeface="Arial" panose="020B0604020202020204" pitchFamily="34" charset="0"/>
                            </a:rPr>
                          </m:ctrlPr>
                        </m:fPr>
                        <m:num>
                          <m:sSub>
                            <m:sSubPr>
                              <m:ctrlPr>
                                <a:rPr lang="en-US" sz="4400" b="0" i="1" dirty="0" smtClean="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𝜌</m:t>
                                  </m:r>
                                </m:e>
                              </m:acc>
                            </m:e>
                            <m:sub>
                              <m:r>
                                <a:rPr lang="en-US" sz="4400" b="0" i="1" dirty="0" smtClean="0">
                                  <a:solidFill>
                                    <a:srgbClr val="000000"/>
                                  </a:solidFill>
                                  <a:latin typeface="Cambria Math" panose="02040503050406030204" pitchFamily="18" charset="0"/>
                                  <a:cs typeface="Arial" panose="020B0604020202020204" pitchFamily="34" charset="0"/>
                                </a:rPr>
                                <m:t>𝑠𝑡</m:t>
                              </m:r>
                            </m:sub>
                          </m:sSub>
                          <m:r>
                            <a:rPr lang="en-US" sz="4400" i="1" dirty="0">
                              <a:solidFill>
                                <a:srgbClr val="000000"/>
                              </a:solidFill>
                              <a:latin typeface="Cambria Math" panose="02040503050406030204" pitchFamily="18" charset="0"/>
                              <a:cs typeface="Arial" panose="020B0604020202020204" pitchFamily="34" charset="0"/>
                            </a:rPr>
                            <m:t>+</m:t>
                          </m:r>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𝜎</m:t>
                                  </m:r>
                                </m:e>
                              </m:acc>
                            </m:e>
                            <m:sub>
                              <m:r>
                                <a:rPr lang="en-US" sz="4400" i="1" dirty="0">
                                  <a:solidFill>
                                    <a:srgbClr val="000000"/>
                                  </a:solidFill>
                                  <a:latin typeface="Cambria Math" panose="02040503050406030204" pitchFamily="18" charset="0"/>
                                  <a:cs typeface="Arial" panose="020B0604020202020204" pitchFamily="34" charset="0"/>
                                </a:rPr>
                                <m:t>𝑝</m:t>
                              </m:r>
                            </m:sub>
                          </m:sSub>
                          <m:r>
                            <a:rPr lang="en-US" sz="4400" i="1" dirty="0">
                              <a:solidFill>
                                <a:srgbClr val="000000"/>
                              </a:solidFill>
                              <a:latin typeface="Cambria Math" panose="02040503050406030204" pitchFamily="18" charset="0"/>
                              <a:cs typeface="Arial" panose="020B0604020202020204" pitchFamily="34" charset="0"/>
                            </a:rPr>
                            <m:t>−1</m:t>
                          </m:r>
                        </m:num>
                        <m:den>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𝜎</m:t>
                                  </m:r>
                                </m:e>
                              </m:acc>
                            </m:e>
                            <m:sub>
                              <m:r>
                                <a:rPr lang="en-US" sz="4400" i="1" dirty="0">
                                  <a:solidFill>
                                    <a:srgbClr val="000000"/>
                                  </a:solidFill>
                                  <a:latin typeface="Cambria Math" panose="02040503050406030204" pitchFamily="18" charset="0"/>
                                  <a:cs typeface="Arial" panose="020B0604020202020204" pitchFamily="34" charset="0"/>
                                </a:rPr>
                                <m:t>𝑒</m:t>
                              </m:r>
                            </m:sub>
                          </m:sSub>
                          <m:r>
                            <a:rPr lang="en-US" sz="4400" i="1" dirty="0">
                              <a:solidFill>
                                <a:srgbClr val="000000"/>
                              </a:solidFill>
                              <a:latin typeface="Cambria Math" panose="02040503050406030204" pitchFamily="18" charset="0"/>
                              <a:cs typeface="Arial" panose="020B0604020202020204" pitchFamily="34" charset="0"/>
                            </a:rPr>
                            <m:t>+</m:t>
                          </m:r>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𝜎</m:t>
                                  </m:r>
                                </m:e>
                              </m:acc>
                            </m:e>
                            <m:sub>
                              <m:r>
                                <a:rPr lang="en-US" sz="4400" i="1" dirty="0">
                                  <a:solidFill>
                                    <a:srgbClr val="000000"/>
                                  </a:solidFill>
                                  <a:latin typeface="Cambria Math" panose="02040503050406030204" pitchFamily="18" charset="0"/>
                                  <a:cs typeface="Arial" panose="020B0604020202020204" pitchFamily="34" charset="0"/>
                                </a:rPr>
                                <m:t>𝑝</m:t>
                              </m:r>
                            </m:sub>
                          </m:sSub>
                          <m:r>
                            <a:rPr lang="en-US" sz="4400" i="1" dirty="0">
                              <a:solidFill>
                                <a:srgbClr val="000000"/>
                              </a:solidFill>
                              <a:latin typeface="Cambria Math" panose="02040503050406030204" pitchFamily="18" charset="0"/>
                              <a:cs typeface="Arial" panose="020B0604020202020204" pitchFamily="34" charset="0"/>
                            </a:rPr>
                            <m:t>−1</m:t>
                          </m:r>
                        </m:den>
                      </m:f>
                    </m:oMath>
                  </m:oMathPara>
                </a14:m>
                <a:endParaRPr lang="en-US" sz="4400" dirty="0"/>
              </a:p>
            </p:txBody>
          </p:sp>
        </mc:Choice>
        <mc:Fallback>
          <p:sp>
            <p:nvSpPr>
              <p:cNvPr id="43" name="Rectangle 42">
                <a:extLst>
                  <a:ext uri="{FF2B5EF4-FFF2-40B4-BE49-F238E27FC236}">
                    <a16:creationId xmlns:a16="http://schemas.microsoft.com/office/drawing/2014/main" id="{D5B60A01-B94F-4B44-B9B0-67707917196E}"/>
                  </a:ext>
                </a:extLst>
              </p:cNvPr>
              <p:cNvSpPr>
                <a:spLocks noRot="1" noChangeAspect="1" noMove="1" noResize="1" noEditPoints="1" noAdjustHandles="1" noChangeArrowheads="1" noChangeShapeType="1" noTextEdit="1"/>
              </p:cNvSpPr>
              <p:nvPr/>
            </p:nvSpPr>
            <p:spPr>
              <a:xfrm>
                <a:off x="18731706" y="7777207"/>
                <a:ext cx="7030386" cy="1587229"/>
              </a:xfrm>
              <a:prstGeom prst="rect">
                <a:avLst/>
              </a:prstGeom>
              <a:blipFill>
                <a:blip r:embed="rId13"/>
                <a:stretch>
                  <a:fillRect t="-8730"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92AB0BE7-0816-E342-A10C-E6CC368B6E6D}"/>
                  </a:ext>
                </a:extLst>
              </p:cNvPr>
              <p:cNvSpPr/>
              <p:nvPr/>
            </p:nvSpPr>
            <p:spPr>
              <a:xfrm>
                <a:off x="18523879" y="5094115"/>
                <a:ext cx="7030386" cy="823944"/>
              </a:xfrm>
              <a:prstGeom prst="rect">
                <a:avLst/>
              </a:prstGeom>
            </p:spPr>
            <p:txBody>
              <a:bodyPr wrap="square">
                <a:spAutoFit/>
              </a:bodyPr>
              <a:lstStyle/>
              <a:p>
                <a:pPr>
                  <a:buSzPct val="25000"/>
                </a:pPr>
                <a14:m>
                  <m:oMathPara xmlns:m="http://schemas.openxmlformats.org/officeDocument/2006/math">
                    <m:oMathParaPr>
                      <m:jc m:val="centerGroup"/>
                    </m:oMathParaPr>
                    <m:oMath xmlns:m="http://schemas.openxmlformats.org/officeDocument/2006/math">
                      <m:sSub>
                        <m:sSubPr>
                          <m:ctrlPr>
                            <a:rPr lang="en-US" sz="4400" i="1" dirty="0">
                              <a:solidFill>
                                <a:srgbClr val="000000"/>
                              </a:solidFill>
                              <a:latin typeface="Cambria Math" panose="02040503050406030204" pitchFamily="18" charset="0"/>
                              <a:cs typeface="Arial" panose="020B0604020202020204" pitchFamily="34" charset="0"/>
                            </a:rPr>
                          </m:ctrlPr>
                        </m:sSubPr>
                        <m:e>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𝜌</m:t>
                              </m:r>
                            </m:e>
                          </m:acc>
                        </m:e>
                        <m:sub>
                          <m:r>
                            <a:rPr lang="en-US" sz="4400" i="1" dirty="0">
                              <a:solidFill>
                                <a:srgbClr val="000000"/>
                              </a:solidFill>
                              <a:latin typeface="Cambria Math" panose="02040503050406030204" pitchFamily="18" charset="0"/>
                              <a:cs typeface="Arial" panose="020B0604020202020204" pitchFamily="34" charset="0"/>
                            </a:rPr>
                            <m:t>𝑠𝑡</m:t>
                          </m:r>
                        </m:sub>
                      </m:sSub>
                      <m:r>
                        <a:rPr lang="en-US" sz="4400" i="1" dirty="0">
                          <a:solidFill>
                            <a:srgbClr val="000000"/>
                          </a:solidFill>
                          <a:latin typeface="Cambria Math" panose="02040503050406030204" pitchFamily="18" charset="0"/>
                          <a:cs typeface="Arial" panose="020B0604020202020204" pitchFamily="34" charset="0"/>
                        </a:rPr>
                        <m:t>=∑</m:t>
                      </m:r>
                      <m:sSub>
                        <m:sSubPr>
                          <m:ctrlPr>
                            <a:rPr lang="en-US" sz="4400" i="1" dirty="0">
                              <a:solidFill>
                                <a:srgbClr val="000000"/>
                              </a:solidFill>
                              <a:latin typeface="Cambria Math" panose="02040503050406030204" pitchFamily="18" charset="0"/>
                              <a:cs typeface="Arial" panose="020B0604020202020204" pitchFamily="34" charset="0"/>
                            </a:rPr>
                          </m:ctrlPr>
                        </m:sSubPr>
                        <m:e>
                          <m:r>
                            <a:rPr lang="en-US" sz="4400" i="1" dirty="0">
                              <a:solidFill>
                                <a:srgbClr val="000000"/>
                              </a:solidFill>
                              <a:latin typeface="Cambria Math" panose="02040503050406030204" pitchFamily="18" charset="0"/>
                              <a:cs typeface="Arial" panose="020B0604020202020204" pitchFamily="34" charset="0"/>
                            </a:rPr>
                            <m:t> </m:t>
                          </m:r>
                          <m:acc>
                            <m:accPr>
                              <m:chr m:val="̂"/>
                              <m:ctrlPr>
                                <a:rPr lang="en-US" sz="4400" i="1" dirty="0">
                                  <a:solidFill>
                                    <a:srgbClr val="000000"/>
                                  </a:solidFill>
                                  <a:latin typeface="Cambria Math" panose="02040503050406030204" pitchFamily="18" charset="0"/>
                                  <a:cs typeface="Arial" panose="020B0604020202020204" pitchFamily="34" charset="0"/>
                                </a:rPr>
                              </m:ctrlPr>
                            </m:accPr>
                            <m:e>
                              <m:r>
                                <a:rPr lang="en-US" sz="4400" i="1" dirty="0">
                                  <a:solidFill>
                                    <a:srgbClr val="000000"/>
                                  </a:solidFill>
                                  <a:latin typeface="Cambria Math" panose="02040503050406030204" pitchFamily="18" charset="0"/>
                                  <a:cs typeface="Arial" panose="020B0604020202020204" pitchFamily="34" charset="0"/>
                                </a:rPr>
                                <m:t>𝜌</m:t>
                              </m:r>
                            </m:e>
                          </m:acc>
                        </m:e>
                        <m:sub>
                          <m:r>
                            <a:rPr lang="en-US" sz="4400" i="1" dirty="0">
                              <a:solidFill>
                                <a:srgbClr val="000000"/>
                              </a:solidFill>
                              <a:latin typeface="Cambria Math" panose="02040503050406030204" pitchFamily="18" charset="0"/>
                              <a:cs typeface="Arial" panose="020B0604020202020204" pitchFamily="34" charset="0"/>
                            </a:rPr>
                            <m:t>𝑗</m:t>
                          </m:r>
                        </m:sub>
                      </m:sSub>
                      <m:r>
                        <a:rPr lang="en-US" sz="4400" i="1" dirty="0">
                          <a:solidFill>
                            <a:srgbClr val="000000"/>
                          </a:solidFill>
                          <a:latin typeface="Cambria Math" panose="02040503050406030204" pitchFamily="18" charset="0"/>
                          <a:cs typeface="Arial" panose="020B0604020202020204" pitchFamily="34" charset="0"/>
                        </a:rPr>
                        <m:t> × </m:t>
                      </m:r>
                      <m:r>
                        <a:rPr lang="en-US" sz="4400" i="1" dirty="0">
                          <a:solidFill>
                            <a:srgbClr val="000000"/>
                          </a:solidFill>
                          <a:latin typeface="Cambria Math" panose="02040503050406030204" pitchFamily="18" charset="0"/>
                          <a:cs typeface="Arial" panose="020B0604020202020204" pitchFamily="34" charset="0"/>
                        </a:rPr>
                        <m:t>𝑃</m:t>
                      </m:r>
                      <m:r>
                        <a:rPr lang="en-US" sz="4400" i="1" dirty="0">
                          <a:solidFill>
                            <a:srgbClr val="000000"/>
                          </a:solidFill>
                          <a:latin typeface="Cambria Math" panose="02040503050406030204" pitchFamily="18" charset="0"/>
                          <a:cs typeface="Arial" panose="020B0604020202020204" pitchFamily="34" charset="0"/>
                        </a:rPr>
                        <m:t>(</m:t>
                      </m:r>
                      <m:r>
                        <a:rPr lang="en-US" sz="4400" i="1" dirty="0">
                          <a:solidFill>
                            <a:srgbClr val="000000"/>
                          </a:solidFill>
                          <a:latin typeface="Cambria Math" panose="02040503050406030204" pitchFamily="18" charset="0"/>
                          <a:cs typeface="Arial" panose="020B0604020202020204" pitchFamily="34" charset="0"/>
                        </a:rPr>
                        <m:t>𝑍</m:t>
                      </m:r>
                      <m:r>
                        <a:rPr lang="en-US" sz="4400" i="1" dirty="0">
                          <a:solidFill>
                            <a:srgbClr val="000000"/>
                          </a:solidFill>
                          <a:latin typeface="Cambria Math" panose="02040503050406030204" pitchFamily="18" charset="0"/>
                          <a:cs typeface="Arial" panose="020B0604020202020204" pitchFamily="34" charset="0"/>
                        </a:rPr>
                        <m:t>=</m:t>
                      </m:r>
                      <m:sSub>
                        <m:sSubPr>
                          <m:ctrlPr>
                            <a:rPr lang="en-US" sz="4400" i="1" dirty="0">
                              <a:solidFill>
                                <a:srgbClr val="000000"/>
                              </a:solidFill>
                              <a:latin typeface="Cambria Math" panose="02040503050406030204" pitchFamily="18" charset="0"/>
                              <a:cs typeface="Arial" panose="020B0604020202020204" pitchFamily="34" charset="0"/>
                            </a:rPr>
                          </m:ctrlPr>
                        </m:sSubPr>
                        <m:e>
                          <m:r>
                            <a:rPr lang="en-US" sz="4400" i="1" dirty="0">
                              <a:solidFill>
                                <a:srgbClr val="000000"/>
                              </a:solidFill>
                              <a:latin typeface="Cambria Math" panose="02040503050406030204" pitchFamily="18" charset="0"/>
                              <a:cs typeface="Arial" panose="020B0604020202020204" pitchFamily="34" charset="0"/>
                            </a:rPr>
                            <m:t>𝑧</m:t>
                          </m:r>
                        </m:e>
                        <m:sub>
                          <m:r>
                            <a:rPr lang="en-US" sz="4400" i="1" dirty="0">
                              <a:solidFill>
                                <a:srgbClr val="000000"/>
                              </a:solidFill>
                              <a:latin typeface="Cambria Math" panose="02040503050406030204" pitchFamily="18" charset="0"/>
                              <a:cs typeface="Arial" panose="020B0604020202020204" pitchFamily="34" charset="0"/>
                            </a:rPr>
                            <m:t>𝑗</m:t>
                          </m:r>
                        </m:sub>
                      </m:sSub>
                      <m:r>
                        <a:rPr lang="en-US" sz="4400" i="1" dirty="0">
                          <a:solidFill>
                            <a:srgbClr val="000000"/>
                          </a:solidFill>
                          <a:latin typeface="Cambria Math" panose="02040503050406030204" pitchFamily="18" charset="0"/>
                          <a:cs typeface="Arial" panose="020B0604020202020204" pitchFamily="34" charset="0"/>
                        </a:rPr>
                        <m:t>)</m:t>
                      </m:r>
                    </m:oMath>
                  </m:oMathPara>
                </a14:m>
                <a:endParaRPr lang="en-US" sz="4400" b="1" dirty="0">
                  <a:solidFill>
                    <a:srgbClr val="000000"/>
                  </a:solidFill>
                  <a:latin typeface="Univers" panose="020B0503020202020204" pitchFamily="34" charset="0"/>
                  <a:cs typeface="Arial" panose="020B0604020202020204" pitchFamily="34" charset="0"/>
                </a:endParaRPr>
              </a:p>
            </p:txBody>
          </p:sp>
        </mc:Choice>
        <mc:Fallback xmlns="">
          <p:sp>
            <p:nvSpPr>
              <p:cNvPr id="70" name="Rectangle 69">
                <a:extLst>
                  <a:ext uri="{FF2B5EF4-FFF2-40B4-BE49-F238E27FC236}">
                    <a16:creationId xmlns:a16="http://schemas.microsoft.com/office/drawing/2014/main" id="{92AB0BE7-0816-E342-A10C-E6CC368B6E6D}"/>
                  </a:ext>
                </a:extLst>
              </p:cNvPr>
              <p:cNvSpPr>
                <a:spLocks noRot="1" noChangeAspect="1" noMove="1" noResize="1" noEditPoints="1" noAdjustHandles="1" noChangeArrowheads="1" noChangeShapeType="1" noTextEdit="1"/>
              </p:cNvSpPr>
              <p:nvPr/>
            </p:nvSpPr>
            <p:spPr>
              <a:xfrm>
                <a:off x="18523879" y="5094115"/>
                <a:ext cx="7030386" cy="823944"/>
              </a:xfrm>
              <a:prstGeom prst="rect">
                <a:avLst/>
              </a:prstGeom>
              <a:blipFill>
                <a:blip r:embed="rId14"/>
                <a:stretch>
                  <a:fillRect t="-9091" b="-18182"/>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4386C4F3-CA3B-9140-B520-E261F94E4346}"/>
              </a:ext>
            </a:extLst>
          </p:cNvPr>
          <p:cNvPicPr>
            <a:picLocks noChangeAspect="1"/>
          </p:cNvPicPr>
          <p:nvPr/>
        </p:nvPicPr>
        <p:blipFill>
          <a:blip r:embed="rId15"/>
          <a:stretch>
            <a:fillRect/>
          </a:stretch>
        </p:blipFill>
        <p:spPr>
          <a:xfrm>
            <a:off x="16958746" y="12990008"/>
            <a:ext cx="10058400" cy="7772400"/>
          </a:xfrm>
          <a:prstGeom prst="rect">
            <a:avLst/>
          </a:prstGeom>
        </p:spPr>
      </p:pic>
      <p:pic>
        <p:nvPicPr>
          <p:cNvPr id="13" name="Picture 12" descr="A picture containing shape&#10;&#10;Description automatically generated">
            <a:extLst>
              <a:ext uri="{FF2B5EF4-FFF2-40B4-BE49-F238E27FC236}">
                <a16:creationId xmlns:a16="http://schemas.microsoft.com/office/drawing/2014/main" id="{F3E44E62-A2D2-BF4A-B3D3-5862086838F1}"/>
              </a:ext>
            </a:extLst>
          </p:cNvPr>
          <p:cNvPicPr>
            <a:picLocks noChangeAspect="1"/>
          </p:cNvPicPr>
          <p:nvPr/>
        </p:nvPicPr>
        <p:blipFill>
          <a:blip r:embed="rId16"/>
          <a:stretch>
            <a:fillRect/>
          </a:stretch>
        </p:blipFill>
        <p:spPr>
          <a:xfrm>
            <a:off x="22985266" y="14250535"/>
            <a:ext cx="2776677" cy="1489405"/>
          </a:xfrm>
          <a:prstGeom prst="rect">
            <a:avLst/>
          </a:prstGeom>
          <a:ln>
            <a:solidFill>
              <a:schemeClr val="bg1">
                <a:lumMod val="75000"/>
              </a:schemeClr>
            </a:solidFill>
          </a:ln>
        </p:spPr>
      </p:pic>
    </p:spTree>
    <p:extLst>
      <p:ext uri="{BB962C8B-B14F-4D97-AF65-F5344CB8AC3E}">
        <p14:creationId xmlns:p14="http://schemas.microsoft.com/office/powerpoint/2010/main" val="16634310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62A70A0377DC043B521CBBA40D54EC3" ma:contentTypeVersion="12" ma:contentTypeDescription="Create a new document." ma:contentTypeScope="" ma:versionID="578a69d254764f9afc2821324afca4b1">
  <xsd:schema xmlns:xsd="http://www.w3.org/2001/XMLSchema" xmlns:xs="http://www.w3.org/2001/XMLSchema" xmlns:p="http://schemas.microsoft.com/office/2006/metadata/properties" xmlns:ns2="1e671bff-a4b1-4124-abfd-29a4ae65a73b" xmlns:ns3="cdf6dfcd-4e6c-4f91-a6b6-8fb85f4ee5b0" targetNamespace="http://schemas.microsoft.com/office/2006/metadata/properties" ma:root="true" ma:fieldsID="d8010fac103ddd0c4ba5a4d933c079b9" ns2:_="" ns3:_="">
    <xsd:import namespace="1e671bff-a4b1-4124-abfd-29a4ae65a73b"/>
    <xsd:import namespace="cdf6dfcd-4e6c-4f91-a6b6-8fb85f4ee5b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671bff-a4b1-4124-abfd-29a4ae65a7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f6dfcd-4e6c-4f91-a6b6-8fb85f4ee5b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EA435E-9CD8-4F43-A028-30A50B36FD1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1D0748-13C1-43D2-B86E-600D775B77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671bff-a4b1-4124-abfd-29a4ae65a73b"/>
    <ds:schemaRef ds:uri="cdf6dfcd-4e6c-4f91-a6b6-8fb85f4ee5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BE0E329-AD52-478E-B1C0-98617BC425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2205</TotalTime>
  <Words>531</Words>
  <Application>Microsoft Macintosh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Helvetica</vt:lpstr>
      <vt:lpstr>Univers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ePB employee</dc:creator>
  <cp:lastModifiedBy>Samuel Rosin</cp:lastModifiedBy>
  <cp:revision>349</cp:revision>
  <cp:lastPrinted>2021-03-12T01:51:05Z</cp:lastPrinted>
  <dcterms:created xsi:type="dcterms:W3CDTF">2017-08-28T19:07:22Z</dcterms:created>
  <dcterms:modified xsi:type="dcterms:W3CDTF">2021-03-14T21:28:39Z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0x010100F62A70A0377DC043B521CBBA40D54EC3</vt:lpwstr>
  </property>
</Properties>
</file>