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8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9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1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1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4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8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6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1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67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90DC6-0D24-4895-8414-27D0B56B548C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13B8-54C7-4208-B5AC-553419329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1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2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Самоуков</a:t>
            </a:r>
            <a:r>
              <a:rPr lang="ru-RU" sz="2400" dirty="0" smtClean="0"/>
              <a:t> </a:t>
            </a:r>
            <a:r>
              <a:rPr lang="ru-RU" sz="2400" dirty="0"/>
              <a:t>Никита Владимирович </a:t>
            </a:r>
          </a:p>
          <a:p>
            <a:r>
              <a:rPr lang="ru-RU" sz="2400" dirty="0"/>
              <a:t>Тема ВКР: Библиотека для обеспечения шифрования канала связи</a:t>
            </a:r>
            <a:endParaRPr lang="en-US" sz="2400" dirty="0"/>
          </a:p>
          <a:p>
            <a:r>
              <a:rPr lang="ru-RU" sz="2400" dirty="0"/>
              <a:t>Цель: обеспечить защищённое соединение.</a:t>
            </a:r>
          </a:p>
          <a:p>
            <a:r>
              <a:rPr lang="ru-RU" sz="2400" dirty="0"/>
              <a:t>Объект исследования: криптографические алгоритмы.</a:t>
            </a:r>
          </a:p>
          <a:p>
            <a:r>
              <a:rPr lang="ru-RU" sz="2400" dirty="0"/>
              <a:t>Предмет исследования: шифрование канала связи.</a:t>
            </a:r>
          </a:p>
          <a:p>
            <a:r>
              <a:rPr lang="ru-RU" sz="2400" dirty="0"/>
              <a:t>Содержание: Библиотека для обеспечивающая шифрование канала связи на </a:t>
            </a:r>
            <a:r>
              <a:rPr lang="en-US" sz="2400" dirty="0"/>
              <a:t>C++</a:t>
            </a:r>
            <a:r>
              <a:rPr lang="ru-RU" sz="2400" dirty="0" smtClean="0"/>
              <a:t>. Библиотека содержит криптографические алгоритмы: хеш функция </a:t>
            </a:r>
            <a:r>
              <a:rPr lang="en-US" sz="2400" dirty="0" smtClean="0"/>
              <a:t>SHA3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синхронизация ключа с помощью протокола Диффи – Хеллмана, цифровая подпись на основе </a:t>
            </a:r>
            <a:r>
              <a:rPr lang="en-US" sz="2400" dirty="0" smtClean="0"/>
              <a:t>RSA</a:t>
            </a:r>
            <a:r>
              <a:rPr lang="ru-RU" sz="2400" dirty="0" smtClean="0"/>
              <a:t>, блочная функция шифрования </a:t>
            </a:r>
            <a:r>
              <a:rPr lang="en-US" sz="2400" dirty="0" smtClean="0"/>
              <a:t>IDEA. </a:t>
            </a:r>
            <a:endParaRPr lang="ru-RU" sz="2400" dirty="0"/>
          </a:p>
          <a:p>
            <a:r>
              <a:rPr lang="ru-RU" sz="2400" dirty="0"/>
              <a:t>Результат: Библиотека на </a:t>
            </a:r>
            <a:r>
              <a:rPr lang="en-US" sz="2400" dirty="0"/>
              <a:t>C++</a:t>
            </a:r>
            <a:r>
              <a:rPr lang="ru-RU" sz="2400" dirty="0"/>
              <a:t>, реализующая: основные криптографические функции, длинную алгебру, шифрованный канал связи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algn="ctr"/>
            <a:r>
              <a:rPr lang="en-US" sz="2400" dirty="0" smtClean="0"/>
              <a:t>2019</a:t>
            </a:r>
          </a:p>
          <a:p>
            <a:pPr algn="ctr"/>
            <a:r>
              <a:rPr lang="ru-RU" sz="2400" dirty="0" smtClean="0"/>
              <a:t>Санкт-Петербург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007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49" y="1339113"/>
            <a:ext cx="4834821" cy="5062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360000"/>
            <a:ext cx="84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Иерархия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85309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24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Варианты использования</a:t>
            </a:r>
          </a:p>
          <a:p>
            <a:r>
              <a:rPr lang="ru-RU" sz="2400" dirty="0" smtClean="0"/>
              <a:t>Шифрованное соединение модно использовать в приложениях для ПК требующих защищённого соединения с сервером.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Один из вариантов использования: Создание программы общения, переписка в которой защищена от просмотра даже сервером.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3" y="2375389"/>
            <a:ext cx="3505200" cy="11049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10" y="5109796"/>
            <a:ext cx="6143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1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315" y="2681654"/>
            <a:ext cx="348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OpenSSH</a:t>
            </a:r>
            <a:r>
              <a:rPr lang="en-US" dirty="0" smtClean="0"/>
              <a:t>  </a:t>
            </a:r>
            <a:endParaRPr lang="ru-RU" dirty="0" smtClean="0"/>
          </a:p>
          <a:p>
            <a:pPr algn="ctr"/>
            <a:r>
              <a:rPr lang="ru-RU" dirty="0" smtClean="0"/>
              <a:t>6969 кб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65531" y="2760785"/>
            <a:ext cx="3015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Разработанная библиотека</a:t>
            </a:r>
            <a:r>
              <a:rPr lang="en-US" dirty="0" smtClean="0"/>
              <a:t>   </a:t>
            </a:r>
            <a:endParaRPr lang="ru-RU" dirty="0" smtClean="0"/>
          </a:p>
          <a:p>
            <a:pPr algn="ctr"/>
            <a:r>
              <a:rPr lang="en-US" dirty="0" smtClean="0"/>
              <a:t>60 </a:t>
            </a:r>
            <a:r>
              <a:rPr lang="ru-RU" dirty="0" smtClean="0"/>
              <a:t>кб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9469" y="3327985"/>
            <a:ext cx="3833446" cy="325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912219" y="3328123"/>
            <a:ext cx="322385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60000" y="360000"/>
            <a:ext cx="84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Актуальность</a:t>
            </a:r>
            <a:endParaRPr lang="en-US" sz="2400" dirty="0"/>
          </a:p>
          <a:p>
            <a:pPr algn="ctr"/>
            <a:r>
              <a:rPr lang="ru-RU" sz="2400" dirty="0"/>
              <a:t>Сейчас шифрование используется </a:t>
            </a:r>
            <a:r>
              <a:rPr lang="ru-RU" sz="2400" dirty="0" smtClean="0"/>
              <a:t>в большинстве сайтов.</a:t>
            </a:r>
            <a:endParaRPr lang="ru-RU" sz="2400" dirty="0"/>
          </a:p>
          <a:p>
            <a:pPr algn="ctr"/>
            <a:r>
              <a:rPr lang="ru-RU" sz="2400" dirty="0" smtClean="0"/>
              <a:t>Библиотека шифрования </a:t>
            </a:r>
            <a:r>
              <a:rPr lang="ru-RU" sz="2400" dirty="0"/>
              <a:t>имеет малый </a:t>
            </a:r>
            <a:r>
              <a:rPr lang="ru-RU" sz="2400" dirty="0" smtClean="0"/>
              <a:t>размер</a:t>
            </a:r>
            <a:r>
              <a:rPr lang="en-US" sz="2400" dirty="0" smtClean="0"/>
              <a:t> </a:t>
            </a:r>
            <a:r>
              <a:rPr lang="ru-RU" sz="2400" dirty="0" smtClean="0"/>
              <a:t>и проще код, по сравнению с аналогами.</a:t>
            </a:r>
            <a:endParaRPr lang="ru-RU" sz="2400" dirty="0"/>
          </a:p>
          <a:p>
            <a:pPr algn="ctr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4593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36" y="2506166"/>
            <a:ext cx="5836947" cy="4114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2616" y="2532240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GID, PID…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82616" y="4607610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Time, RDTSC…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26723" y="339457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60000" y="360000"/>
            <a:ext cx="84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Генератор случайных </a:t>
            </a:r>
            <a:r>
              <a:rPr lang="ru-RU" sz="4800" dirty="0" smtClean="0"/>
              <a:t>чисел </a:t>
            </a:r>
          </a:p>
          <a:p>
            <a:r>
              <a:rPr lang="ru-RU" sz="2400" dirty="0" smtClean="0"/>
              <a:t>Обычно отсутствует на ПК.</a:t>
            </a:r>
          </a:p>
          <a:p>
            <a:r>
              <a:rPr lang="ru-RU" sz="2400" dirty="0" smtClean="0"/>
              <a:t>Обходятся псевдослучайным с множеством источников энтропии.</a:t>
            </a:r>
          </a:p>
          <a:p>
            <a:pPr algn="ctr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2470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69" y="3584449"/>
            <a:ext cx="6806536" cy="3151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360000"/>
            <a:ext cx="842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Криптографическая </a:t>
            </a:r>
            <a:r>
              <a:rPr lang="ru-RU" sz="4400" dirty="0" smtClean="0"/>
              <a:t>хеш </a:t>
            </a:r>
            <a:r>
              <a:rPr lang="ru-RU" sz="4400" dirty="0"/>
              <a:t>функция</a:t>
            </a:r>
          </a:p>
          <a:p>
            <a:r>
              <a:rPr lang="ru-RU" sz="2400" dirty="0" smtClean="0"/>
              <a:t>Это хеш функция со свойствами: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Невозможно по </a:t>
            </a:r>
            <a:r>
              <a:rPr lang="ru-RU" sz="2400" dirty="0" err="1" smtClean="0"/>
              <a:t>хешу</a:t>
            </a:r>
            <a:r>
              <a:rPr lang="ru-RU" sz="2400" dirty="0" smtClean="0"/>
              <a:t> восстановить сообщение.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Невозможно </a:t>
            </a:r>
            <a:r>
              <a:rPr lang="ru-RU" sz="2400" dirty="0" smtClean="0"/>
              <a:t>по имеющемуся </a:t>
            </a:r>
            <a:r>
              <a:rPr lang="ru-RU" sz="2400" dirty="0" err="1" smtClean="0"/>
              <a:t>хешу</a:t>
            </a:r>
            <a:r>
              <a:rPr lang="ru-RU" sz="2400" dirty="0" smtClean="0"/>
              <a:t> и сообщению подобрать другое сообщение с таким же </a:t>
            </a:r>
            <a:r>
              <a:rPr lang="ru-RU" sz="2400" dirty="0" err="1" smtClean="0"/>
              <a:t>хешом</a:t>
            </a:r>
            <a:r>
              <a:rPr lang="ru-RU" sz="2400" dirty="0" smtClean="0"/>
              <a:t>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Невозможно найти 2 </a:t>
            </a:r>
            <a:r>
              <a:rPr lang="ru-RU" sz="2400" dirty="0" smtClean="0"/>
              <a:t>сообщения, </a:t>
            </a:r>
            <a:r>
              <a:rPr lang="ru-RU" sz="2400" dirty="0" smtClean="0"/>
              <a:t>у которых одинаковый </a:t>
            </a:r>
            <a:r>
              <a:rPr lang="ru-RU" sz="2400" dirty="0" smtClean="0"/>
              <a:t>хеш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Реализован</a:t>
            </a:r>
            <a:r>
              <a:rPr lang="ru-RU" sz="2400" dirty="0"/>
              <a:t>а</a:t>
            </a:r>
            <a:r>
              <a:rPr lang="en-US" sz="2400" dirty="0" smtClean="0"/>
              <a:t> </a:t>
            </a:r>
            <a:r>
              <a:rPr lang="ru-RU" sz="2400" dirty="0"/>
              <a:t>в </a:t>
            </a:r>
            <a:r>
              <a:rPr lang="ru-RU" sz="2400" dirty="0" smtClean="0"/>
              <a:t>библиотеке</a:t>
            </a:r>
            <a:r>
              <a:rPr lang="en-US" sz="2400" dirty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SHA-3 512.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4175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24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Цифровая подпись</a:t>
            </a:r>
            <a:endParaRPr lang="ru-RU" sz="4400" dirty="0"/>
          </a:p>
          <a:p>
            <a:r>
              <a:rPr lang="ru-RU" sz="2400" dirty="0" smtClean="0"/>
              <a:t>Цифровая подпись даёт гарантию, что сообщение от подписавшего.</a:t>
            </a:r>
            <a:endParaRPr lang="en-US" sz="2400" dirty="0" smtClean="0"/>
          </a:p>
          <a:p>
            <a:r>
              <a:rPr lang="ru-RU" sz="2400" dirty="0" smtClean="0"/>
              <a:t>Обычно подписывают хеш сообщения с датой.</a:t>
            </a:r>
            <a:endParaRPr lang="en-US" sz="2400" dirty="0" smtClean="0"/>
          </a:p>
          <a:p>
            <a:r>
              <a:rPr lang="ru-RU" sz="2400" dirty="0" smtClean="0"/>
              <a:t>Подпись: шифрование закрытым ключом.</a:t>
            </a:r>
          </a:p>
          <a:p>
            <a:r>
              <a:rPr lang="ru-RU" sz="2400" dirty="0" smtClean="0"/>
              <a:t>Проверка: дешифровка открытым ключом.</a:t>
            </a:r>
            <a:endParaRPr lang="en-US" sz="2400" dirty="0" smtClean="0"/>
          </a:p>
          <a:p>
            <a:r>
              <a:rPr lang="ru-RU" sz="2400" dirty="0" smtClean="0"/>
              <a:t>Реализован в библиотеке: </a:t>
            </a:r>
            <a:r>
              <a:rPr lang="en-US" sz="2400" dirty="0" smtClean="0"/>
              <a:t>RSA.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562053" y="3948579"/>
            <a:ext cx="8019893" cy="2141106"/>
            <a:chOff x="574431" y="4027711"/>
            <a:chExt cx="8019893" cy="214110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31" y="4027711"/>
              <a:ext cx="3675620" cy="213569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0051" y="4027711"/>
              <a:ext cx="4344273" cy="214110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6814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000" y="360000"/>
            <a:ext cx="842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Блочный шифр</a:t>
            </a:r>
            <a:endParaRPr lang="ru-RU" sz="4400" dirty="0"/>
          </a:p>
          <a:p>
            <a:r>
              <a:rPr lang="ru-RU" sz="2400" dirty="0" smtClean="0"/>
              <a:t>Преобразует один набор бит в другой и обратно.</a:t>
            </a:r>
            <a:endParaRPr lang="en-US" sz="2400" dirty="0" smtClean="0"/>
          </a:p>
          <a:p>
            <a:r>
              <a:rPr lang="ru-RU" sz="2400" dirty="0" smtClean="0"/>
              <a:t>Преобразование зависит от ключа.</a:t>
            </a:r>
          </a:p>
          <a:p>
            <a:r>
              <a:rPr lang="ru-RU" sz="2400" dirty="0"/>
              <a:t>Реализован в библиотеке: </a:t>
            </a:r>
            <a:r>
              <a:rPr lang="en-US" sz="2400" dirty="0" smtClean="0"/>
              <a:t>IDEA.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5" y="3191607"/>
            <a:ext cx="8856225" cy="24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9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868105"/>
            <a:ext cx="4152900" cy="2228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0000" y="360000"/>
            <a:ext cx="842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Сцепление блоков</a:t>
            </a:r>
            <a:endParaRPr lang="ru-RU" sz="4400" dirty="0"/>
          </a:p>
          <a:p>
            <a:r>
              <a:rPr lang="ru-RU" sz="2400" dirty="0" smtClean="0"/>
              <a:t>Блочным шифром можно зашифровать по разному. </a:t>
            </a:r>
          </a:p>
          <a:p>
            <a:r>
              <a:rPr lang="ru-RU" sz="2400" dirty="0" smtClean="0"/>
              <a:t>Существует 2 основных варианта сцепления блоков: </a:t>
            </a:r>
            <a:r>
              <a:rPr lang="en-US" sz="2400" dirty="0" smtClean="0"/>
              <a:t>ECB</a:t>
            </a:r>
            <a:r>
              <a:rPr lang="ru-RU" sz="2400" dirty="0" smtClean="0"/>
              <a:t>, </a:t>
            </a:r>
            <a:r>
              <a:rPr lang="en-US" sz="2400" dirty="0" smtClean="0"/>
              <a:t>CBC.</a:t>
            </a:r>
          </a:p>
          <a:p>
            <a:r>
              <a:rPr lang="ru-RU" sz="2400" dirty="0"/>
              <a:t>Реализован в библиотеке: </a:t>
            </a:r>
            <a:r>
              <a:rPr lang="en-US" sz="2400" dirty="0" smtClean="0"/>
              <a:t>CBC.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                     ECB                                                         CBC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4096955"/>
            <a:ext cx="4152900" cy="2228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85" y="4096955"/>
            <a:ext cx="4152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7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5" y="1341072"/>
            <a:ext cx="5750655" cy="52355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0000" y="360000"/>
            <a:ext cx="842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Канал связи</a:t>
            </a:r>
          </a:p>
          <a:p>
            <a:r>
              <a:rPr lang="ru-RU" sz="2400" dirty="0" smtClean="0"/>
              <a:t>Соединение в 2 этапа: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1) получение общего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</a:t>
            </a:r>
            <a:r>
              <a:rPr lang="ru-RU" sz="2400" dirty="0" smtClean="0"/>
              <a:t>ключа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2) его проверка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524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419460"/>
            <a:ext cx="8115300" cy="2155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842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Канал связи</a:t>
            </a:r>
          </a:p>
          <a:p>
            <a:r>
              <a:rPr lang="ru-RU" sz="2400" dirty="0" smtClean="0"/>
              <a:t>Сообщение шифруется с помощью блочного алгоритма и </a:t>
            </a:r>
            <a:r>
              <a:rPr lang="en-US" sz="2400" dirty="0" smtClean="0"/>
              <a:t>CBC.</a:t>
            </a:r>
            <a:r>
              <a:rPr lang="ru-RU" sz="2400" dirty="0" smtClean="0"/>
              <a:t> Передаваемые данные имеют такую структуру: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2364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341</Words>
  <Application>Microsoft Office PowerPoint</Application>
  <PresentationFormat>Экран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Геннадий</dc:creator>
  <cp:lastModifiedBy>Геннадий</cp:lastModifiedBy>
  <cp:revision>38</cp:revision>
  <dcterms:created xsi:type="dcterms:W3CDTF">2019-05-30T12:52:58Z</dcterms:created>
  <dcterms:modified xsi:type="dcterms:W3CDTF">2019-06-03T02:39:32Z</dcterms:modified>
</cp:coreProperties>
</file>