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1" r:id="rId13"/>
    <p:sldId id="269"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6" d="100"/>
          <a:sy n="96" d="100"/>
        </p:scale>
        <p:origin x="-178" y="-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BCC710-7175-4ED9-B2A8-E6B268052756}"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71E0CC-96C9-470B-A94E-C58412BBA60F}" type="slidenum">
              <a:rPr lang="en-IN" smtClean="0"/>
              <a:t>‹#›</a:t>
            </a:fld>
            <a:endParaRPr lang="en-IN"/>
          </a:p>
        </p:txBody>
      </p:sp>
    </p:spTree>
    <p:extLst>
      <p:ext uri="{BB962C8B-B14F-4D97-AF65-F5344CB8AC3E}">
        <p14:creationId xmlns:p14="http://schemas.microsoft.com/office/powerpoint/2010/main" val="2653091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BCC710-7175-4ED9-B2A8-E6B268052756}"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71E0CC-96C9-470B-A94E-C58412BBA60F}" type="slidenum">
              <a:rPr lang="en-IN" smtClean="0"/>
              <a:t>‹#›</a:t>
            </a:fld>
            <a:endParaRPr lang="en-IN"/>
          </a:p>
        </p:txBody>
      </p:sp>
    </p:spTree>
    <p:extLst>
      <p:ext uri="{BB962C8B-B14F-4D97-AF65-F5344CB8AC3E}">
        <p14:creationId xmlns:p14="http://schemas.microsoft.com/office/powerpoint/2010/main" val="3911601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BCC710-7175-4ED9-B2A8-E6B268052756}"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71E0CC-96C9-470B-A94E-C58412BBA60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22441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BCC710-7175-4ED9-B2A8-E6B268052756}"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71E0CC-96C9-470B-A94E-C58412BBA60F}" type="slidenum">
              <a:rPr lang="en-IN" smtClean="0"/>
              <a:t>‹#›</a:t>
            </a:fld>
            <a:endParaRPr lang="en-IN"/>
          </a:p>
        </p:txBody>
      </p:sp>
    </p:spTree>
    <p:extLst>
      <p:ext uri="{BB962C8B-B14F-4D97-AF65-F5344CB8AC3E}">
        <p14:creationId xmlns:p14="http://schemas.microsoft.com/office/powerpoint/2010/main" val="2151669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BCC710-7175-4ED9-B2A8-E6B268052756}"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71E0CC-96C9-470B-A94E-C58412BBA60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9571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BCC710-7175-4ED9-B2A8-E6B268052756}"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71E0CC-96C9-470B-A94E-C58412BBA60F}" type="slidenum">
              <a:rPr lang="en-IN" smtClean="0"/>
              <a:t>‹#›</a:t>
            </a:fld>
            <a:endParaRPr lang="en-IN"/>
          </a:p>
        </p:txBody>
      </p:sp>
    </p:spTree>
    <p:extLst>
      <p:ext uri="{BB962C8B-B14F-4D97-AF65-F5344CB8AC3E}">
        <p14:creationId xmlns:p14="http://schemas.microsoft.com/office/powerpoint/2010/main" val="610062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BCC710-7175-4ED9-B2A8-E6B268052756}"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71E0CC-96C9-470B-A94E-C58412BBA60F}" type="slidenum">
              <a:rPr lang="en-IN" smtClean="0"/>
              <a:t>‹#›</a:t>
            </a:fld>
            <a:endParaRPr lang="en-IN"/>
          </a:p>
        </p:txBody>
      </p:sp>
    </p:spTree>
    <p:extLst>
      <p:ext uri="{BB962C8B-B14F-4D97-AF65-F5344CB8AC3E}">
        <p14:creationId xmlns:p14="http://schemas.microsoft.com/office/powerpoint/2010/main" val="1740850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BCC710-7175-4ED9-B2A8-E6B268052756}"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71E0CC-96C9-470B-A94E-C58412BBA60F}" type="slidenum">
              <a:rPr lang="en-IN" smtClean="0"/>
              <a:t>‹#›</a:t>
            </a:fld>
            <a:endParaRPr lang="en-IN"/>
          </a:p>
        </p:txBody>
      </p:sp>
    </p:spTree>
    <p:extLst>
      <p:ext uri="{BB962C8B-B14F-4D97-AF65-F5344CB8AC3E}">
        <p14:creationId xmlns:p14="http://schemas.microsoft.com/office/powerpoint/2010/main" val="1873349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BCC710-7175-4ED9-B2A8-E6B268052756}"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71E0CC-96C9-470B-A94E-C58412BBA60F}" type="slidenum">
              <a:rPr lang="en-IN" smtClean="0"/>
              <a:t>‹#›</a:t>
            </a:fld>
            <a:endParaRPr lang="en-IN"/>
          </a:p>
        </p:txBody>
      </p:sp>
    </p:spTree>
    <p:extLst>
      <p:ext uri="{BB962C8B-B14F-4D97-AF65-F5344CB8AC3E}">
        <p14:creationId xmlns:p14="http://schemas.microsoft.com/office/powerpoint/2010/main" val="2830960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BCC710-7175-4ED9-B2A8-E6B268052756}"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71E0CC-96C9-470B-A94E-C58412BBA60F}" type="slidenum">
              <a:rPr lang="en-IN" smtClean="0"/>
              <a:t>‹#›</a:t>
            </a:fld>
            <a:endParaRPr lang="en-IN"/>
          </a:p>
        </p:txBody>
      </p:sp>
    </p:spTree>
    <p:extLst>
      <p:ext uri="{BB962C8B-B14F-4D97-AF65-F5344CB8AC3E}">
        <p14:creationId xmlns:p14="http://schemas.microsoft.com/office/powerpoint/2010/main" val="417430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BCC710-7175-4ED9-B2A8-E6B268052756}" type="datetimeFigureOut">
              <a:rPr lang="en-IN" smtClean="0"/>
              <a:t>02-05-2022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71E0CC-96C9-470B-A94E-C58412BBA60F}" type="slidenum">
              <a:rPr lang="en-IN" smtClean="0"/>
              <a:t>‹#›</a:t>
            </a:fld>
            <a:endParaRPr lang="en-IN"/>
          </a:p>
        </p:txBody>
      </p:sp>
    </p:spTree>
    <p:extLst>
      <p:ext uri="{BB962C8B-B14F-4D97-AF65-F5344CB8AC3E}">
        <p14:creationId xmlns:p14="http://schemas.microsoft.com/office/powerpoint/2010/main" val="4030017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BCC710-7175-4ED9-B2A8-E6B268052756}" type="datetimeFigureOut">
              <a:rPr lang="en-IN" smtClean="0"/>
              <a:t>02-05-2022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71E0CC-96C9-470B-A94E-C58412BBA60F}" type="slidenum">
              <a:rPr lang="en-IN" smtClean="0"/>
              <a:t>‹#›</a:t>
            </a:fld>
            <a:endParaRPr lang="en-IN"/>
          </a:p>
        </p:txBody>
      </p:sp>
    </p:spTree>
    <p:extLst>
      <p:ext uri="{BB962C8B-B14F-4D97-AF65-F5344CB8AC3E}">
        <p14:creationId xmlns:p14="http://schemas.microsoft.com/office/powerpoint/2010/main" val="3267653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BCC710-7175-4ED9-B2A8-E6B268052756}" type="datetimeFigureOut">
              <a:rPr lang="en-IN" smtClean="0"/>
              <a:t>02-05-2022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71E0CC-96C9-470B-A94E-C58412BBA60F}" type="slidenum">
              <a:rPr lang="en-IN" smtClean="0"/>
              <a:t>‹#›</a:t>
            </a:fld>
            <a:endParaRPr lang="en-IN"/>
          </a:p>
        </p:txBody>
      </p:sp>
    </p:spTree>
    <p:extLst>
      <p:ext uri="{BB962C8B-B14F-4D97-AF65-F5344CB8AC3E}">
        <p14:creationId xmlns:p14="http://schemas.microsoft.com/office/powerpoint/2010/main" val="2257028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CC710-7175-4ED9-B2A8-E6B268052756}" type="datetimeFigureOut">
              <a:rPr lang="en-IN" smtClean="0"/>
              <a:t>02-05-2022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71E0CC-96C9-470B-A94E-C58412BBA60F}" type="slidenum">
              <a:rPr lang="en-IN" smtClean="0"/>
              <a:t>‹#›</a:t>
            </a:fld>
            <a:endParaRPr lang="en-IN"/>
          </a:p>
        </p:txBody>
      </p:sp>
    </p:spTree>
    <p:extLst>
      <p:ext uri="{BB962C8B-B14F-4D97-AF65-F5344CB8AC3E}">
        <p14:creationId xmlns:p14="http://schemas.microsoft.com/office/powerpoint/2010/main" val="1546802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BCC710-7175-4ED9-B2A8-E6B268052756}" type="datetimeFigureOut">
              <a:rPr lang="en-IN" smtClean="0"/>
              <a:t>02-05-2022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71E0CC-96C9-470B-A94E-C58412BBA60F}" type="slidenum">
              <a:rPr lang="en-IN" smtClean="0"/>
              <a:t>‹#›</a:t>
            </a:fld>
            <a:endParaRPr lang="en-IN"/>
          </a:p>
        </p:txBody>
      </p:sp>
    </p:spTree>
    <p:extLst>
      <p:ext uri="{BB962C8B-B14F-4D97-AF65-F5344CB8AC3E}">
        <p14:creationId xmlns:p14="http://schemas.microsoft.com/office/powerpoint/2010/main" val="366009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BCC710-7175-4ED9-B2A8-E6B268052756}" type="datetimeFigureOut">
              <a:rPr lang="en-IN" smtClean="0"/>
              <a:t>02-05-2022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71E0CC-96C9-470B-A94E-C58412BBA60F}" type="slidenum">
              <a:rPr lang="en-IN" smtClean="0"/>
              <a:t>‹#›</a:t>
            </a:fld>
            <a:endParaRPr lang="en-IN"/>
          </a:p>
        </p:txBody>
      </p:sp>
    </p:spTree>
    <p:extLst>
      <p:ext uri="{BB962C8B-B14F-4D97-AF65-F5344CB8AC3E}">
        <p14:creationId xmlns:p14="http://schemas.microsoft.com/office/powerpoint/2010/main" val="1136511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BCC710-7175-4ED9-B2A8-E6B268052756}" type="datetimeFigureOut">
              <a:rPr lang="en-IN" smtClean="0"/>
              <a:t>02-05-2022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A71E0CC-96C9-470B-A94E-C58412BBA60F}" type="slidenum">
              <a:rPr lang="en-IN" smtClean="0"/>
              <a:t>‹#›</a:t>
            </a:fld>
            <a:endParaRPr lang="en-IN"/>
          </a:p>
        </p:txBody>
      </p:sp>
    </p:spTree>
    <p:extLst>
      <p:ext uri="{BB962C8B-B14F-4D97-AF65-F5344CB8AC3E}">
        <p14:creationId xmlns:p14="http://schemas.microsoft.com/office/powerpoint/2010/main" val="11442472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9EDDCD-7E08-496C-BE42-FE1E4B0C941B}"/>
              </a:ext>
            </a:extLst>
          </p:cNvPr>
          <p:cNvSpPr>
            <a:spLocks noGrp="1"/>
          </p:cNvSpPr>
          <p:nvPr>
            <p:ph type="ctrTitle"/>
          </p:nvPr>
        </p:nvSpPr>
        <p:spPr>
          <a:xfrm>
            <a:off x="1507067" y="1595535"/>
            <a:ext cx="7766936" cy="475861"/>
          </a:xfrm>
        </p:spPr>
        <p:txBody>
          <a:bodyPr/>
          <a:lstStyle/>
          <a:p>
            <a:pPr algn="ctr"/>
            <a:r>
              <a:rPr lang="en-IN" dirty="0" smtClean="0"/>
              <a:t>Suicides Rate Prediction </a:t>
            </a:r>
            <a:r>
              <a:rPr lang="en-IN" dirty="0"/>
              <a:t>in India </a:t>
            </a:r>
          </a:p>
        </p:txBody>
      </p:sp>
      <p:sp>
        <p:nvSpPr>
          <p:cNvPr id="3" name="Subtitle 2">
            <a:extLst>
              <a:ext uri="{FF2B5EF4-FFF2-40B4-BE49-F238E27FC236}">
                <a16:creationId xmlns="" xmlns:a16="http://schemas.microsoft.com/office/drawing/2014/main" id="{DBBB0DEA-505C-4C56-A6AC-6390A16A0CDB}"/>
              </a:ext>
            </a:extLst>
          </p:cNvPr>
          <p:cNvSpPr>
            <a:spLocks noGrp="1"/>
          </p:cNvSpPr>
          <p:nvPr>
            <p:ph type="subTitle" idx="1"/>
          </p:nvPr>
        </p:nvSpPr>
        <p:spPr>
          <a:xfrm>
            <a:off x="1507067" y="4050833"/>
            <a:ext cx="7870198" cy="1827453"/>
          </a:xfrm>
        </p:spPr>
        <p:txBody>
          <a:bodyPr>
            <a:normAutofit fontScale="92500" lnSpcReduction="10000"/>
          </a:bodyPr>
          <a:lstStyle/>
          <a:p>
            <a:r>
              <a:rPr lang="en-IN" dirty="0"/>
              <a:t>Group Members</a:t>
            </a:r>
            <a:r>
              <a:rPr lang="en-IN" dirty="0" smtClean="0"/>
              <a:t>:</a:t>
            </a:r>
          </a:p>
          <a:p>
            <a:r>
              <a:rPr lang="en-IN" dirty="0" err="1"/>
              <a:t>Anmol</a:t>
            </a:r>
            <a:r>
              <a:rPr lang="en-IN" dirty="0"/>
              <a:t> </a:t>
            </a:r>
            <a:r>
              <a:rPr lang="en-IN" dirty="0" err="1"/>
              <a:t>Koul</a:t>
            </a:r>
            <a:r>
              <a:rPr lang="en-IN" dirty="0"/>
              <a:t>(33203</a:t>
            </a:r>
            <a:r>
              <a:rPr lang="en-IN" dirty="0" smtClean="0"/>
              <a:t>)</a:t>
            </a:r>
            <a:endParaRPr lang="en-IN" dirty="0"/>
          </a:p>
          <a:p>
            <a:r>
              <a:rPr lang="en-IN" dirty="0"/>
              <a:t>Prasad </a:t>
            </a:r>
            <a:r>
              <a:rPr lang="en-IN" dirty="0" err="1"/>
              <a:t>Gawade</a:t>
            </a:r>
            <a:r>
              <a:rPr lang="en-IN" dirty="0"/>
              <a:t>(33225)</a:t>
            </a:r>
          </a:p>
          <a:p>
            <a:r>
              <a:rPr lang="en-IN" dirty="0" err="1"/>
              <a:t>Bhagyashree</a:t>
            </a:r>
            <a:r>
              <a:rPr lang="en-IN" dirty="0"/>
              <a:t> </a:t>
            </a:r>
            <a:r>
              <a:rPr lang="en-IN" dirty="0" err="1"/>
              <a:t>Karnavat</a:t>
            </a:r>
            <a:r>
              <a:rPr lang="en-IN" dirty="0"/>
              <a:t>(33235)</a:t>
            </a:r>
          </a:p>
          <a:p>
            <a:r>
              <a:rPr lang="en-IN" dirty="0"/>
              <a:t>Shreyash Khandait(33237)</a:t>
            </a:r>
          </a:p>
          <a:p>
            <a:endParaRPr lang="en-IN" dirty="0"/>
          </a:p>
        </p:txBody>
      </p:sp>
    </p:spTree>
    <p:extLst>
      <p:ext uri="{BB962C8B-B14F-4D97-AF65-F5344CB8AC3E}">
        <p14:creationId xmlns:p14="http://schemas.microsoft.com/office/powerpoint/2010/main" val="2662839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Status VS Total Suicide</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5437" y="2160588"/>
            <a:ext cx="7881164"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6464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Means of Suicide VS Total Suicide</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7395" y="2160588"/>
            <a:ext cx="6797248"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3838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69D35D-F6D1-40DD-8B6C-9AA83096968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 xmlns:a16="http://schemas.microsoft.com/office/drawing/2014/main" id="{119AD4D0-05AD-4CC5-A69C-CFA2B7C108AB}"/>
              </a:ext>
            </a:extLst>
          </p:cNvPr>
          <p:cNvSpPr>
            <a:spLocks noGrp="1"/>
          </p:cNvSpPr>
          <p:nvPr>
            <p:ph idx="1"/>
          </p:nvPr>
        </p:nvSpPr>
        <p:spPr/>
        <p:txBody>
          <a:bodyPr>
            <a:normAutofit lnSpcReduction="10000"/>
          </a:bodyPr>
          <a:lstStyle/>
          <a:p>
            <a:pPr marL="0" indent="0">
              <a:buNone/>
            </a:pPr>
            <a:r>
              <a:rPr lang="en-IN" dirty="0" smtClean="0"/>
              <a:t>As per observation of above graphs :</a:t>
            </a:r>
          </a:p>
          <a:p>
            <a:r>
              <a:rPr lang="en-IN" dirty="0" smtClean="0"/>
              <a:t>1</a:t>
            </a:r>
            <a:r>
              <a:rPr lang="en-IN" dirty="0"/>
              <a:t>. Age group between 15-44 has the highest number of suicides. </a:t>
            </a:r>
          </a:p>
          <a:p>
            <a:r>
              <a:rPr lang="en-IN" dirty="0"/>
              <a:t>2. Maharashtra, West Bengal and Tamil Nadu have the highest suicide rate this might also be because of the high population in these states. </a:t>
            </a:r>
          </a:p>
          <a:p>
            <a:r>
              <a:rPr lang="en-IN" dirty="0"/>
              <a:t>3. Family Problems, Illness, Mental Illness are some of the main reason while most of the reasons are still unknown. </a:t>
            </a:r>
          </a:p>
          <a:p>
            <a:r>
              <a:rPr lang="en-IN" dirty="0"/>
              <a:t>4. Hanging, Consuming Insecticides is more common but, most of other means are unknown.</a:t>
            </a:r>
          </a:p>
          <a:p>
            <a:r>
              <a:rPr lang="en-IN" dirty="0"/>
              <a:t> 5. Most of the professional profile is unknown but house wife comes in second, while Farming comes in at third. </a:t>
            </a:r>
          </a:p>
          <a:p>
            <a:r>
              <a:rPr lang="en-IN" dirty="0"/>
              <a:t>6. The reason for suicide at the age group between 0-14 is because of Failure in Examination.</a:t>
            </a:r>
          </a:p>
        </p:txBody>
      </p:sp>
    </p:spTree>
    <p:extLst>
      <p:ext uri="{BB962C8B-B14F-4D97-AF65-F5344CB8AC3E}">
        <p14:creationId xmlns:p14="http://schemas.microsoft.com/office/powerpoint/2010/main" val="1376878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8984" y="2160588"/>
            <a:ext cx="8698727"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1153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6BE195-9319-4D58-9511-0F2ACECD6513}"/>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 xmlns:a16="http://schemas.microsoft.com/office/drawing/2014/main" id="{F255F013-450B-4B61-A54D-5E7A70635DA4}"/>
              </a:ext>
            </a:extLst>
          </p:cNvPr>
          <p:cNvSpPr>
            <a:spLocks noGrp="1"/>
          </p:cNvSpPr>
          <p:nvPr>
            <p:ph idx="1"/>
          </p:nvPr>
        </p:nvSpPr>
        <p:spPr/>
        <p:txBody>
          <a:bodyPr/>
          <a:lstStyle/>
          <a:p>
            <a:r>
              <a:rPr lang="en-IN" dirty="0"/>
              <a:t>www.kaggle.com </a:t>
            </a:r>
          </a:p>
          <a:p>
            <a:r>
              <a:rPr lang="en-IN" dirty="0"/>
              <a:t>www.researchgate.com </a:t>
            </a:r>
          </a:p>
          <a:p>
            <a:r>
              <a:rPr lang="en-IN" dirty="0"/>
              <a:t>www.upgrad.com </a:t>
            </a:r>
          </a:p>
        </p:txBody>
      </p:sp>
    </p:spTree>
    <p:extLst>
      <p:ext uri="{BB962C8B-B14F-4D97-AF65-F5344CB8AC3E}">
        <p14:creationId xmlns:p14="http://schemas.microsoft.com/office/powerpoint/2010/main" val="4244625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0E5ED0-8808-4A43-8D02-9F73490B60B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 xmlns:a16="http://schemas.microsoft.com/office/drawing/2014/main" id="{6534D1AE-ED32-416B-A15A-B7FD4A489F81}"/>
              </a:ext>
            </a:extLst>
          </p:cNvPr>
          <p:cNvSpPr>
            <a:spLocks noGrp="1"/>
          </p:cNvSpPr>
          <p:nvPr>
            <p:ph idx="1"/>
          </p:nvPr>
        </p:nvSpPr>
        <p:spPr/>
        <p:txBody>
          <a:bodyPr>
            <a:normAutofit lnSpcReduction="10000"/>
          </a:bodyPr>
          <a:lstStyle/>
          <a:p>
            <a:r>
              <a:rPr lang="en-IN" dirty="0"/>
              <a:t>The suicide rate in India is 10.3. In the last three decades, the suicide rate has increased by 43% but the male female ratio has been stable at 1.4 </a:t>
            </a:r>
            <a:r>
              <a:rPr lang="en-IN" dirty="0" smtClean="0"/>
              <a:t>:</a:t>
            </a:r>
          </a:p>
          <a:p>
            <a:r>
              <a:rPr lang="en-IN" dirty="0" smtClean="0"/>
              <a:t>Majority </a:t>
            </a:r>
            <a:r>
              <a:rPr lang="en-IN" dirty="0"/>
              <a:t>(71%) of suicide in India are by persons below the age of 44 years which imposes a huge social, emotional and economic burden. Fifty four articles on suicides have been published in </a:t>
            </a:r>
            <a:r>
              <a:rPr lang="en-IN" dirty="0" smtClean="0"/>
              <a:t>IJP(Indian Journal of </a:t>
            </a:r>
            <a:r>
              <a:rPr lang="en-IN" dirty="0" err="1" smtClean="0"/>
              <a:t>Pediatrics</a:t>
            </a:r>
            <a:r>
              <a:rPr lang="en-IN" dirty="0" smtClean="0"/>
              <a:t>).</a:t>
            </a:r>
          </a:p>
          <a:p>
            <a:r>
              <a:rPr lang="en-IN" dirty="0" smtClean="0"/>
              <a:t>Several </a:t>
            </a:r>
            <a:r>
              <a:rPr lang="en-IN" dirty="0"/>
              <a:t>studies reveal that suicidal behaviours are much more prevalent than what is of officially reported. Poisoning, hanging and self immolation (particularly women) were the methods to commit suicide. Physical and mental illness, disturbed interpersonal relationships and economic difficulties were the major reasons </a:t>
            </a:r>
            <a:r>
              <a:rPr lang="en-IN" dirty="0" smtClean="0"/>
              <a:t>for </a:t>
            </a:r>
            <a:r>
              <a:rPr lang="en-IN" dirty="0"/>
              <a:t>suicide. </a:t>
            </a:r>
            <a:endParaRPr lang="en-IN" dirty="0" smtClean="0"/>
          </a:p>
          <a:p>
            <a:r>
              <a:rPr lang="en-IN" dirty="0" smtClean="0"/>
              <a:t>The </a:t>
            </a:r>
            <a:r>
              <a:rPr lang="en-IN" dirty="0"/>
              <a:t>vulnerable population was found to be women, students, farmers etc. A social and public health response in addition to a mental health response is crucial to prevent suicidal behaviour in India.</a:t>
            </a:r>
          </a:p>
        </p:txBody>
      </p:sp>
    </p:spTree>
    <p:extLst>
      <p:ext uri="{BB962C8B-B14F-4D97-AF65-F5344CB8AC3E}">
        <p14:creationId xmlns:p14="http://schemas.microsoft.com/office/powerpoint/2010/main" val="123272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DA1C6D-65E5-4381-9E8E-097813EAC724}"/>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 xmlns:a16="http://schemas.microsoft.com/office/drawing/2014/main" id="{C0830691-7696-466E-9A3E-2B9540D61614}"/>
              </a:ext>
            </a:extLst>
          </p:cNvPr>
          <p:cNvSpPr>
            <a:spLocks noGrp="1"/>
          </p:cNvSpPr>
          <p:nvPr>
            <p:ph idx="1"/>
          </p:nvPr>
        </p:nvSpPr>
        <p:spPr/>
        <p:txBody>
          <a:bodyPr/>
          <a:lstStyle/>
          <a:p>
            <a:r>
              <a:rPr lang="en-IN" dirty="0"/>
              <a:t>In this mini-project we wanted to develop an efficient system that analyses the data given from the dataset. The main objective of the project is to make a detailed analyses </a:t>
            </a:r>
            <a:r>
              <a:rPr lang="en-IN" dirty="0" smtClean="0"/>
              <a:t>of suicid</a:t>
            </a:r>
            <a:r>
              <a:rPr lang="en-IN" dirty="0" smtClean="0"/>
              <a:t>e rate </a:t>
            </a:r>
            <a:r>
              <a:rPr lang="en-IN" dirty="0" smtClean="0"/>
              <a:t>by </a:t>
            </a:r>
            <a:r>
              <a:rPr lang="en-IN" dirty="0"/>
              <a:t>studying the graphical interface and draw a conclusion about what age group, which area, what are the main causes that really causes suicides in India .</a:t>
            </a:r>
          </a:p>
        </p:txBody>
      </p:sp>
    </p:spTree>
    <p:extLst>
      <p:ext uri="{BB962C8B-B14F-4D97-AF65-F5344CB8AC3E}">
        <p14:creationId xmlns:p14="http://schemas.microsoft.com/office/powerpoint/2010/main" val="3483137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B0C870-07A0-4706-B666-123018AECC7D}"/>
              </a:ext>
            </a:extLst>
          </p:cNvPr>
          <p:cNvSpPr>
            <a:spLocks noGrp="1"/>
          </p:cNvSpPr>
          <p:nvPr>
            <p:ph type="title"/>
          </p:nvPr>
        </p:nvSpPr>
        <p:spPr>
          <a:xfrm>
            <a:off x="637578" y="227938"/>
            <a:ext cx="8596668" cy="1320800"/>
          </a:xfrm>
        </p:spPr>
        <p:txBody>
          <a:bodyPr/>
          <a:lstStyle/>
          <a:p>
            <a:r>
              <a:rPr lang="en-IN" dirty="0"/>
              <a:t>Dataset Description:</a:t>
            </a:r>
            <a:br>
              <a:rPr lang="en-IN" dirty="0"/>
            </a:br>
            <a:endParaRPr lang="en-IN" dirty="0"/>
          </a:p>
        </p:txBody>
      </p:sp>
      <p:sp>
        <p:nvSpPr>
          <p:cNvPr id="3" name="Content Placeholder 2">
            <a:extLst>
              <a:ext uri="{FF2B5EF4-FFF2-40B4-BE49-F238E27FC236}">
                <a16:creationId xmlns="" xmlns:a16="http://schemas.microsoft.com/office/drawing/2014/main" id="{2D8260ED-32E6-4557-9E9F-EC696A311FF4}"/>
              </a:ext>
            </a:extLst>
          </p:cNvPr>
          <p:cNvSpPr>
            <a:spLocks noGrp="1"/>
          </p:cNvSpPr>
          <p:nvPr>
            <p:ph idx="1"/>
          </p:nvPr>
        </p:nvSpPr>
        <p:spPr>
          <a:xfrm>
            <a:off x="581918" y="1134871"/>
            <a:ext cx="8596668" cy="3880773"/>
          </a:xfrm>
        </p:spPr>
        <p:txBody>
          <a:bodyPr>
            <a:noAutofit/>
          </a:bodyPr>
          <a:lstStyle/>
          <a:p>
            <a:r>
              <a:rPr lang="en-IN" sz="1600" dirty="0" smtClean="0"/>
              <a:t>“Suicide in India 2020-2021.csv” this </a:t>
            </a:r>
            <a:r>
              <a:rPr lang="en-IN" sz="1600" dirty="0"/>
              <a:t>dataset can be used for analysis of suicides that took place in India during the time period of 2001-2012 . </a:t>
            </a:r>
          </a:p>
          <a:p>
            <a:r>
              <a:rPr lang="en-IN" sz="1600" dirty="0"/>
              <a:t>Context:</a:t>
            </a:r>
          </a:p>
          <a:p>
            <a:pPr lvl="1"/>
            <a:r>
              <a:rPr lang="en-IN" dirty="0"/>
              <a:t> This data set contains yearly suicide detail of all the </a:t>
            </a:r>
            <a:r>
              <a:rPr lang="en-IN" dirty="0" smtClean="0"/>
              <a:t>states of </a:t>
            </a:r>
            <a:r>
              <a:rPr lang="en-IN" dirty="0"/>
              <a:t>India by various parameters from 2001 to 2012. Content Time Period: 2001 - 2012 </a:t>
            </a:r>
            <a:r>
              <a:rPr lang="en-IN" dirty="0" smtClean="0"/>
              <a:t>          Granularity</a:t>
            </a:r>
            <a:r>
              <a:rPr lang="en-IN" dirty="0"/>
              <a:t>: Yearly Location: </a:t>
            </a:r>
            <a:r>
              <a:rPr lang="en-IN" dirty="0" smtClean="0"/>
              <a:t>States </a:t>
            </a:r>
            <a:r>
              <a:rPr lang="en-IN" dirty="0"/>
              <a:t>of India. </a:t>
            </a:r>
          </a:p>
          <a:p>
            <a:r>
              <a:rPr lang="en-IN" sz="1600" dirty="0"/>
              <a:t>Parameters: a) Suicide causes b) Education status c) By means adopted d) Professional profile e) Social status </a:t>
            </a:r>
          </a:p>
          <a:p>
            <a:r>
              <a:rPr lang="en-IN" sz="1600" dirty="0"/>
              <a:t>Columns: </a:t>
            </a:r>
          </a:p>
          <a:p>
            <a:pPr lvl="1"/>
            <a:r>
              <a:rPr lang="en-IN" dirty="0"/>
              <a:t>1. State </a:t>
            </a:r>
          </a:p>
          <a:p>
            <a:pPr lvl="1"/>
            <a:r>
              <a:rPr lang="en-IN" dirty="0"/>
              <a:t>2. Year </a:t>
            </a:r>
          </a:p>
          <a:p>
            <a:pPr lvl="1"/>
            <a:r>
              <a:rPr lang="en-IN" dirty="0"/>
              <a:t>3. </a:t>
            </a:r>
            <a:r>
              <a:rPr lang="en-IN" dirty="0" err="1"/>
              <a:t>Type_code</a:t>
            </a:r>
            <a:r>
              <a:rPr lang="en-IN" dirty="0"/>
              <a:t> </a:t>
            </a:r>
          </a:p>
          <a:p>
            <a:pPr lvl="1"/>
            <a:r>
              <a:rPr lang="en-IN" dirty="0"/>
              <a:t>4. Type</a:t>
            </a:r>
          </a:p>
          <a:p>
            <a:pPr lvl="1"/>
            <a:r>
              <a:rPr lang="en-IN" dirty="0"/>
              <a:t>5. Gender </a:t>
            </a:r>
          </a:p>
          <a:p>
            <a:pPr lvl="1"/>
            <a:r>
              <a:rPr lang="en-IN" dirty="0"/>
              <a:t>6. </a:t>
            </a:r>
            <a:r>
              <a:rPr lang="en-IN" dirty="0" err="1"/>
              <a:t>Age_Group</a:t>
            </a:r>
            <a:r>
              <a:rPr lang="en-IN" dirty="0"/>
              <a:t> </a:t>
            </a:r>
          </a:p>
          <a:p>
            <a:pPr lvl="1"/>
            <a:r>
              <a:rPr lang="en-IN" dirty="0"/>
              <a:t>7. Total </a:t>
            </a:r>
          </a:p>
        </p:txBody>
      </p:sp>
    </p:spTree>
    <p:extLst>
      <p:ext uri="{BB962C8B-B14F-4D97-AF65-F5344CB8AC3E}">
        <p14:creationId xmlns:p14="http://schemas.microsoft.com/office/powerpoint/2010/main" val="1170218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838B14-C150-4978-9E99-E3D24BAF94F0}"/>
              </a:ext>
            </a:extLst>
          </p:cNvPr>
          <p:cNvSpPr>
            <a:spLocks noGrp="1"/>
          </p:cNvSpPr>
          <p:nvPr>
            <p:ph type="title"/>
          </p:nvPr>
        </p:nvSpPr>
        <p:spPr/>
        <p:txBody>
          <a:bodyPr/>
          <a:lstStyle/>
          <a:p>
            <a:r>
              <a:rPr lang="en-IN" dirty="0"/>
              <a:t>Steps Involved in Analysis:</a:t>
            </a:r>
          </a:p>
        </p:txBody>
      </p:sp>
      <p:sp>
        <p:nvSpPr>
          <p:cNvPr id="3" name="Content Placeholder 2">
            <a:extLst>
              <a:ext uri="{FF2B5EF4-FFF2-40B4-BE49-F238E27FC236}">
                <a16:creationId xmlns="" xmlns:a16="http://schemas.microsoft.com/office/drawing/2014/main" id="{96B92374-F679-4DB3-A4EC-BC8BC4B6CA06}"/>
              </a:ext>
            </a:extLst>
          </p:cNvPr>
          <p:cNvSpPr>
            <a:spLocks noGrp="1"/>
          </p:cNvSpPr>
          <p:nvPr>
            <p:ph idx="1"/>
          </p:nvPr>
        </p:nvSpPr>
        <p:spPr>
          <a:xfrm>
            <a:off x="581919" y="1715316"/>
            <a:ext cx="8596668" cy="3880773"/>
          </a:xfrm>
        </p:spPr>
        <p:txBody>
          <a:bodyPr>
            <a:noAutofit/>
          </a:bodyPr>
          <a:lstStyle/>
          <a:p>
            <a:r>
              <a:rPr lang="en-IN" sz="1600" dirty="0"/>
              <a:t>1.Importing Libraries and Dataset:</a:t>
            </a:r>
          </a:p>
          <a:p>
            <a:pPr lvl="1"/>
            <a:r>
              <a:rPr lang="en-IN" dirty="0"/>
              <a:t>Libraries imported are pandas, NumPy, matplotlib, seaborn, warnings, </a:t>
            </a:r>
            <a:r>
              <a:rPr lang="en-IN" dirty="0" err="1"/>
              <a:t>os</a:t>
            </a:r>
            <a:r>
              <a:rPr lang="en-IN" dirty="0"/>
              <a:t>.</a:t>
            </a:r>
          </a:p>
          <a:p>
            <a:r>
              <a:rPr lang="en-IN" sz="1600" dirty="0"/>
              <a:t>2.Pre-Processing  the data available:</a:t>
            </a:r>
          </a:p>
          <a:p>
            <a:pPr lvl="1"/>
            <a:r>
              <a:rPr lang="en-IN" dirty="0"/>
              <a:t>Checked for missing values in the dataset and resolved it.</a:t>
            </a:r>
          </a:p>
          <a:p>
            <a:r>
              <a:rPr lang="en-IN" sz="1600" dirty="0"/>
              <a:t>3. Visualization and Analysis:</a:t>
            </a:r>
          </a:p>
          <a:p>
            <a:pPr lvl="1"/>
            <a:r>
              <a:rPr lang="en-IN" dirty="0"/>
              <a:t>1. Suicide rate over years.</a:t>
            </a:r>
          </a:p>
          <a:p>
            <a:pPr lvl="1"/>
            <a:r>
              <a:rPr lang="en-IN" dirty="0"/>
              <a:t>2. Gender wise suicide frequency</a:t>
            </a:r>
          </a:p>
          <a:p>
            <a:pPr lvl="1"/>
            <a:r>
              <a:rPr lang="en-IN" dirty="0"/>
              <a:t>3. Educational background vs Total Suicides vs Gender</a:t>
            </a:r>
          </a:p>
          <a:p>
            <a:pPr lvl="1"/>
            <a:r>
              <a:rPr lang="en-IN" dirty="0"/>
              <a:t>4. </a:t>
            </a:r>
            <a:r>
              <a:rPr lang="fr-FR" dirty="0"/>
              <a:t>Causes of suicide vs total suicides vs Gender</a:t>
            </a:r>
            <a:endParaRPr lang="en-IN" dirty="0"/>
          </a:p>
          <a:p>
            <a:pPr lvl="1"/>
            <a:r>
              <a:rPr lang="en-IN" dirty="0"/>
              <a:t>5. </a:t>
            </a:r>
            <a:r>
              <a:rPr lang="fr-FR" dirty="0"/>
              <a:t>Professional Status vs Total suicides vs Gender</a:t>
            </a:r>
            <a:endParaRPr lang="en-IN" dirty="0"/>
          </a:p>
          <a:p>
            <a:pPr lvl="1"/>
            <a:r>
              <a:rPr lang="en-IN" dirty="0"/>
              <a:t>6. Suicides due to Addiction</a:t>
            </a:r>
          </a:p>
          <a:p>
            <a:pPr lvl="1"/>
            <a:r>
              <a:rPr lang="en-IN" dirty="0"/>
              <a:t>7. Suicides due to family problems</a:t>
            </a:r>
          </a:p>
          <a:p>
            <a:pPr lvl="1"/>
            <a:endParaRPr lang="en-IN" dirty="0"/>
          </a:p>
        </p:txBody>
      </p:sp>
    </p:spTree>
    <p:extLst>
      <p:ext uri="{BB962C8B-B14F-4D97-AF65-F5344CB8AC3E}">
        <p14:creationId xmlns:p14="http://schemas.microsoft.com/office/powerpoint/2010/main" val="85215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Suicide Rate Over Year(2001-2012)</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5090" y="2160588"/>
            <a:ext cx="5321857"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5218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Wise Suicide </a:t>
            </a:r>
            <a:r>
              <a:rPr lang="en-US" dirty="0" err="1" smtClean="0"/>
              <a:t>Frequancy</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1" y="2160588"/>
            <a:ext cx="6424676"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1307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Educational background VS Total Suicide</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4289" y="2160588"/>
            <a:ext cx="7563460"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5489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Status VS Total Suicide</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207" y="2196141"/>
            <a:ext cx="8123624" cy="3810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48672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TotalTime>
  <Words>637</Words>
  <Application>Microsoft Office PowerPoint</Application>
  <PresentationFormat>Custom</PresentationFormat>
  <Paragraphs>58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Suicides Rate Prediction in India </vt:lpstr>
      <vt:lpstr>Introduction:</vt:lpstr>
      <vt:lpstr>Objective:</vt:lpstr>
      <vt:lpstr>Dataset Description: </vt:lpstr>
      <vt:lpstr>Steps Involved in Analysis:</vt:lpstr>
      <vt:lpstr>Suicide Rate Over Year(2001-2012)</vt:lpstr>
      <vt:lpstr>Gender Wise Suicide Frequancy</vt:lpstr>
      <vt:lpstr>Educational background VS Total Suicide</vt:lpstr>
      <vt:lpstr>Professional Status VS Total Suicide</vt:lpstr>
      <vt:lpstr>Social Status VS Total Suicide</vt:lpstr>
      <vt:lpstr>Means of Suicide VS Total Suicide</vt:lpstr>
      <vt:lpstr>Conclusion:</vt:lpstr>
      <vt:lpstr>Conclusion </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Suicides in India </dc:title>
  <dc:creator>Shreyash Khandait</dc:creator>
  <cp:lastModifiedBy>prerna</cp:lastModifiedBy>
  <cp:revision>9</cp:revision>
  <dcterms:created xsi:type="dcterms:W3CDTF">2022-05-01T18:52:45Z</dcterms:created>
  <dcterms:modified xsi:type="dcterms:W3CDTF">2022-05-01T20:00:21Z</dcterms:modified>
</cp:coreProperties>
</file>