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2"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07" autoAdjust="0"/>
    <p:restoredTop sz="94660"/>
  </p:normalViewPr>
  <p:slideViewPr>
    <p:cSldViewPr>
      <p:cViewPr varScale="1">
        <p:scale>
          <a:sx n="86" d="100"/>
          <a:sy n="86" d="100"/>
        </p:scale>
        <p:origin x="-151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0A28E-C73B-4920-8EB5-6367810FF167}" type="doc">
      <dgm:prSet loTypeId="urn:microsoft.com/office/officeart/2005/8/layout/radial4" loCatId="relationship" qsTypeId="urn:microsoft.com/office/officeart/2005/8/quickstyle/3d3" qsCatId="3D" csTypeId="urn:microsoft.com/office/officeart/2005/8/colors/accent1_2" csCatId="accent1" phldr="1"/>
      <dgm:spPr/>
      <dgm:t>
        <a:bodyPr/>
        <a:lstStyle/>
        <a:p>
          <a:endParaRPr lang="en-US"/>
        </a:p>
      </dgm:t>
    </dgm:pt>
    <dgm:pt modelId="{5F17A452-F35C-4D9D-8078-61125D4083A2}">
      <dgm:prSet phldrT="[Text]"/>
      <dgm:spPr/>
      <dgm:t>
        <a:bodyPr/>
        <a:lstStyle/>
        <a:p>
          <a:r>
            <a:rPr lang="en-US" dirty="0" smtClean="0">
              <a:latin typeface="Castellar" pitchFamily="18" charset="0"/>
            </a:rPr>
            <a:t>Types of </a:t>
          </a:r>
          <a:r>
            <a:rPr lang="en-US" b="1" dirty="0" smtClean="0">
              <a:latin typeface="Castellar" pitchFamily="18" charset="0"/>
            </a:rPr>
            <a:t>KPI </a:t>
          </a:r>
          <a:r>
            <a:rPr lang="en-US" dirty="0" smtClean="0">
              <a:latin typeface="Castellar" pitchFamily="18" charset="0"/>
            </a:rPr>
            <a:t> </a:t>
          </a:r>
          <a:endParaRPr lang="en-US" dirty="0"/>
        </a:p>
      </dgm:t>
    </dgm:pt>
    <dgm:pt modelId="{34375A5A-87F1-47DC-B978-D076C5129F4B}" type="parTrans" cxnId="{32B2D20B-D3C0-41EA-A7E0-61C9CF1F2B11}">
      <dgm:prSet/>
      <dgm:spPr/>
      <dgm:t>
        <a:bodyPr/>
        <a:lstStyle/>
        <a:p>
          <a:endParaRPr lang="en-US"/>
        </a:p>
      </dgm:t>
    </dgm:pt>
    <dgm:pt modelId="{A47A741A-EE22-474A-8855-AF9153DCF843}" type="sibTrans" cxnId="{32B2D20B-D3C0-41EA-A7E0-61C9CF1F2B11}">
      <dgm:prSet/>
      <dgm:spPr/>
      <dgm:t>
        <a:bodyPr/>
        <a:lstStyle/>
        <a:p>
          <a:endParaRPr lang="en-US"/>
        </a:p>
      </dgm:t>
    </dgm:pt>
    <dgm:pt modelId="{B9AA1EAE-3D92-41CB-8362-BC54DEA4DD85}">
      <dgm:prSet phldrT="[Text]"/>
      <dgm:spPr/>
      <dgm:t>
        <a:bodyPr/>
        <a:lstStyle/>
        <a:p>
          <a:r>
            <a:rPr lang="en-US" dirty="0" smtClean="0"/>
            <a:t>QAUNTITATIVE</a:t>
          </a:r>
        </a:p>
        <a:p>
          <a:r>
            <a:rPr lang="en-US" dirty="0" smtClean="0"/>
            <a:t>KPIs</a:t>
          </a:r>
          <a:endParaRPr lang="en-US" dirty="0"/>
        </a:p>
      </dgm:t>
    </dgm:pt>
    <dgm:pt modelId="{7E4BAC24-2683-4E5E-BD41-67B442018E78}" type="parTrans" cxnId="{48178056-6AA3-4743-B517-1104F72969C8}">
      <dgm:prSet/>
      <dgm:spPr/>
      <dgm:t>
        <a:bodyPr/>
        <a:lstStyle/>
        <a:p>
          <a:endParaRPr lang="en-US"/>
        </a:p>
      </dgm:t>
    </dgm:pt>
    <dgm:pt modelId="{64F6E586-46AD-4E02-873C-5406A5F23137}" type="sibTrans" cxnId="{48178056-6AA3-4743-B517-1104F72969C8}">
      <dgm:prSet/>
      <dgm:spPr/>
      <dgm:t>
        <a:bodyPr/>
        <a:lstStyle/>
        <a:p>
          <a:endParaRPr lang="en-US"/>
        </a:p>
      </dgm:t>
    </dgm:pt>
    <dgm:pt modelId="{BED29809-1C50-48B1-BE67-628D848D36E9}">
      <dgm:prSet phldrT="[Text]"/>
      <dgm:spPr/>
      <dgm:t>
        <a:bodyPr/>
        <a:lstStyle/>
        <a:p>
          <a:r>
            <a:rPr lang="en-US" dirty="0" smtClean="0"/>
            <a:t>QULATATIVE</a:t>
          </a:r>
        </a:p>
        <a:p>
          <a:r>
            <a:rPr lang="en-US" dirty="0" smtClean="0"/>
            <a:t>KPIs</a:t>
          </a:r>
          <a:endParaRPr lang="en-US" dirty="0"/>
        </a:p>
      </dgm:t>
    </dgm:pt>
    <dgm:pt modelId="{48C128E2-06CF-4930-A349-1DA1740FD522}" type="parTrans" cxnId="{ECFB2204-282F-453F-98EC-A9F108316E71}">
      <dgm:prSet/>
      <dgm:spPr/>
      <dgm:t>
        <a:bodyPr/>
        <a:lstStyle/>
        <a:p>
          <a:endParaRPr lang="en-US"/>
        </a:p>
      </dgm:t>
    </dgm:pt>
    <dgm:pt modelId="{6F4E701C-9DE8-4D4C-A01F-F1FD479AE31D}" type="sibTrans" cxnId="{ECFB2204-282F-453F-98EC-A9F108316E71}">
      <dgm:prSet/>
      <dgm:spPr/>
      <dgm:t>
        <a:bodyPr/>
        <a:lstStyle/>
        <a:p>
          <a:endParaRPr lang="en-US"/>
        </a:p>
      </dgm:t>
    </dgm:pt>
    <dgm:pt modelId="{9A2B7FD3-D4D2-4FEA-9B2C-441B38D35790}">
      <dgm:prSet phldrT="[Text]"/>
      <dgm:spPr/>
      <dgm:t>
        <a:bodyPr/>
        <a:lstStyle/>
        <a:p>
          <a:r>
            <a:rPr lang="en-US" dirty="0" smtClean="0"/>
            <a:t>LAGGING </a:t>
          </a:r>
        </a:p>
        <a:p>
          <a:r>
            <a:rPr lang="en-US" dirty="0" smtClean="0"/>
            <a:t>KPIs</a:t>
          </a:r>
          <a:endParaRPr lang="en-US" dirty="0"/>
        </a:p>
      </dgm:t>
    </dgm:pt>
    <dgm:pt modelId="{F86D39D0-D0A0-4D78-8743-66C22B6DE8AC}" type="parTrans" cxnId="{70337595-2B58-493D-9F0B-51D900720F3B}">
      <dgm:prSet/>
      <dgm:spPr/>
      <dgm:t>
        <a:bodyPr/>
        <a:lstStyle/>
        <a:p>
          <a:endParaRPr lang="en-US"/>
        </a:p>
      </dgm:t>
    </dgm:pt>
    <dgm:pt modelId="{37BCF582-E42F-4CC7-BD09-7145E42BBD40}" type="sibTrans" cxnId="{70337595-2B58-493D-9F0B-51D900720F3B}">
      <dgm:prSet/>
      <dgm:spPr/>
      <dgm:t>
        <a:bodyPr/>
        <a:lstStyle/>
        <a:p>
          <a:endParaRPr lang="en-US"/>
        </a:p>
      </dgm:t>
    </dgm:pt>
    <dgm:pt modelId="{6504F708-1CAA-4B81-81C1-AFF5DFB38B31}" type="pres">
      <dgm:prSet presAssocID="{E630A28E-C73B-4920-8EB5-6367810FF167}" presName="cycle" presStyleCnt="0">
        <dgm:presLayoutVars>
          <dgm:chMax val="1"/>
          <dgm:dir/>
          <dgm:animLvl val="ctr"/>
          <dgm:resizeHandles val="exact"/>
        </dgm:presLayoutVars>
      </dgm:prSet>
      <dgm:spPr/>
      <dgm:t>
        <a:bodyPr/>
        <a:lstStyle/>
        <a:p>
          <a:endParaRPr lang="en-US"/>
        </a:p>
      </dgm:t>
    </dgm:pt>
    <dgm:pt modelId="{D420A213-513A-4D18-8551-2AAD1E008CC3}" type="pres">
      <dgm:prSet presAssocID="{5F17A452-F35C-4D9D-8078-61125D4083A2}" presName="centerShape" presStyleLbl="node0" presStyleIdx="0" presStyleCnt="1"/>
      <dgm:spPr/>
      <dgm:t>
        <a:bodyPr/>
        <a:lstStyle/>
        <a:p>
          <a:endParaRPr lang="en-US"/>
        </a:p>
      </dgm:t>
    </dgm:pt>
    <dgm:pt modelId="{8EE9AF7E-C7E6-49EB-9DD5-65A170656A4A}" type="pres">
      <dgm:prSet presAssocID="{7E4BAC24-2683-4E5E-BD41-67B442018E78}" presName="parTrans" presStyleLbl="bgSibTrans2D1" presStyleIdx="0" presStyleCnt="3"/>
      <dgm:spPr/>
      <dgm:t>
        <a:bodyPr/>
        <a:lstStyle/>
        <a:p>
          <a:endParaRPr lang="en-US"/>
        </a:p>
      </dgm:t>
    </dgm:pt>
    <dgm:pt modelId="{25ACBF6F-5307-446C-9B53-88821871274D}" type="pres">
      <dgm:prSet presAssocID="{B9AA1EAE-3D92-41CB-8362-BC54DEA4DD85}" presName="node" presStyleLbl="node1" presStyleIdx="0" presStyleCnt="3" custRadScaleRad="107614" custRadScaleInc="5017">
        <dgm:presLayoutVars>
          <dgm:bulletEnabled val="1"/>
        </dgm:presLayoutVars>
      </dgm:prSet>
      <dgm:spPr/>
      <dgm:t>
        <a:bodyPr/>
        <a:lstStyle/>
        <a:p>
          <a:endParaRPr lang="en-US"/>
        </a:p>
      </dgm:t>
    </dgm:pt>
    <dgm:pt modelId="{DD31F5D0-44FA-4408-99B8-6733CB33A7BA}" type="pres">
      <dgm:prSet presAssocID="{48C128E2-06CF-4930-A349-1DA1740FD522}" presName="parTrans" presStyleLbl="bgSibTrans2D1" presStyleIdx="1" presStyleCnt="3"/>
      <dgm:spPr/>
      <dgm:t>
        <a:bodyPr/>
        <a:lstStyle/>
        <a:p>
          <a:endParaRPr lang="en-US"/>
        </a:p>
      </dgm:t>
    </dgm:pt>
    <dgm:pt modelId="{7A62974D-F296-4AFF-AE69-B73F3BA36F5A}" type="pres">
      <dgm:prSet presAssocID="{BED29809-1C50-48B1-BE67-628D848D36E9}" presName="node" presStyleLbl="node1" presStyleIdx="1" presStyleCnt="3">
        <dgm:presLayoutVars>
          <dgm:bulletEnabled val="1"/>
        </dgm:presLayoutVars>
      </dgm:prSet>
      <dgm:spPr/>
      <dgm:t>
        <a:bodyPr/>
        <a:lstStyle/>
        <a:p>
          <a:endParaRPr lang="en-US"/>
        </a:p>
      </dgm:t>
    </dgm:pt>
    <dgm:pt modelId="{281EBD6B-1FC0-4C89-BF2C-5498E451F5C8}" type="pres">
      <dgm:prSet presAssocID="{F86D39D0-D0A0-4D78-8743-66C22B6DE8AC}" presName="parTrans" presStyleLbl="bgSibTrans2D1" presStyleIdx="2" presStyleCnt="3"/>
      <dgm:spPr/>
      <dgm:t>
        <a:bodyPr/>
        <a:lstStyle/>
        <a:p>
          <a:endParaRPr lang="en-US"/>
        </a:p>
      </dgm:t>
    </dgm:pt>
    <dgm:pt modelId="{40C3DB37-ED5C-4F23-BA11-1FBABAB566D5}" type="pres">
      <dgm:prSet presAssocID="{9A2B7FD3-D4D2-4FEA-9B2C-441B38D35790}" presName="node" presStyleLbl="node1" presStyleIdx="2" presStyleCnt="3" custRadScaleRad="103059" custRadScaleInc="-5006">
        <dgm:presLayoutVars>
          <dgm:bulletEnabled val="1"/>
        </dgm:presLayoutVars>
      </dgm:prSet>
      <dgm:spPr/>
      <dgm:t>
        <a:bodyPr/>
        <a:lstStyle/>
        <a:p>
          <a:endParaRPr lang="en-US"/>
        </a:p>
      </dgm:t>
    </dgm:pt>
  </dgm:ptLst>
  <dgm:cxnLst>
    <dgm:cxn modelId="{4F6A5BA0-1AE0-4E68-88D5-7645850C3C9E}" type="presOf" srcId="{B9AA1EAE-3D92-41CB-8362-BC54DEA4DD85}" destId="{25ACBF6F-5307-446C-9B53-88821871274D}" srcOrd="0" destOrd="0" presId="urn:microsoft.com/office/officeart/2005/8/layout/radial4"/>
    <dgm:cxn modelId="{70337595-2B58-493D-9F0B-51D900720F3B}" srcId="{5F17A452-F35C-4D9D-8078-61125D4083A2}" destId="{9A2B7FD3-D4D2-4FEA-9B2C-441B38D35790}" srcOrd="2" destOrd="0" parTransId="{F86D39D0-D0A0-4D78-8743-66C22B6DE8AC}" sibTransId="{37BCF582-E42F-4CC7-BD09-7145E42BBD40}"/>
    <dgm:cxn modelId="{32B2D20B-D3C0-41EA-A7E0-61C9CF1F2B11}" srcId="{E630A28E-C73B-4920-8EB5-6367810FF167}" destId="{5F17A452-F35C-4D9D-8078-61125D4083A2}" srcOrd="0" destOrd="0" parTransId="{34375A5A-87F1-47DC-B978-D076C5129F4B}" sibTransId="{A47A741A-EE22-474A-8855-AF9153DCF843}"/>
    <dgm:cxn modelId="{6F7CA80E-516A-4746-BF21-18E7F9C489B2}" type="presOf" srcId="{E630A28E-C73B-4920-8EB5-6367810FF167}" destId="{6504F708-1CAA-4B81-81C1-AFF5DFB38B31}" srcOrd="0" destOrd="0" presId="urn:microsoft.com/office/officeart/2005/8/layout/radial4"/>
    <dgm:cxn modelId="{F272159F-1595-403F-85B5-39C69A3535B3}" type="presOf" srcId="{BED29809-1C50-48B1-BE67-628D848D36E9}" destId="{7A62974D-F296-4AFF-AE69-B73F3BA36F5A}" srcOrd="0" destOrd="0" presId="urn:microsoft.com/office/officeart/2005/8/layout/radial4"/>
    <dgm:cxn modelId="{12299151-DE90-4B2C-A724-2400D387CF08}" type="presOf" srcId="{5F17A452-F35C-4D9D-8078-61125D4083A2}" destId="{D420A213-513A-4D18-8551-2AAD1E008CC3}" srcOrd="0" destOrd="0" presId="urn:microsoft.com/office/officeart/2005/8/layout/radial4"/>
    <dgm:cxn modelId="{1ED6847F-388E-428C-9EC7-DA935ACB2C47}" type="presOf" srcId="{48C128E2-06CF-4930-A349-1DA1740FD522}" destId="{DD31F5D0-44FA-4408-99B8-6733CB33A7BA}" srcOrd="0" destOrd="0" presId="urn:microsoft.com/office/officeart/2005/8/layout/radial4"/>
    <dgm:cxn modelId="{5130D7B5-39ED-4959-A706-F4BB4CD83160}" type="presOf" srcId="{F86D39D0-D0A0-4D78-8743-66C22B6DE8AC}" destId="{281EBD6B-1FC0-4C89-BF2C-5498E451F5C8}" srcOrd="0" destOrd="0" presId="urn:microsoft.com/office/officeart/2005/8/layout/radial4"/>
    <dgm:cxn modelId="{96F0F051-75D2-4775-8196-67C1570460EC}" type="presOf" srcId="{7E4BAC24-2683-4E5E-BD41-67B442018E78}" destId="{8EE9AF7E-C7E6-49EB-9DD5-65A170656A4A}" srcOrd="0" destOrd="0" presId="urn:microsoft.com/office/officeart/2005/8/layout/radial4"/>
    <dgm:cxn modelId="{ECFB2204-282F-453F-98EC-A9F108316E71}" srcId="{5F17A452-F35C-4D9D-8078-61125D4083A2}" destId="{BED29809-1C50-48B1-BE67-628D848D36E9}" srcOrd="1" destOrd="0" parTransId="{48C128E2-06CF-4930-A349-1DA1740FD522}" sibTransId="{6F4E701C-9DE8-4D4C-A01F-F1FD479AE31D}"/>
    <dgm:cxn modelId="{E291D76E-873C-492A-8721-93140C89A26F}" type="presOf" srcId="{9A2B7FD3-D4D2-4FEA-9B2C-441B38D35790}" destId="{40C3DB37-ED5C-4F23-BA11-1FBABAB566D5}" srcOrd="0" destOrd="0" presId="urn:microsoft.com/office/officeart/2005/8/layout/radial4"/>
    <dgm:cxn modelId="{48178056-6AA3-4743-B517-1104F72969C8}" srcId="{5F17A452-F35C-4D9D-8078-61125D4083A2}" destId="{B9AA1EAE-3D92-41CB-8362-BC54DEA4DD85}" srcOrd="0" destOrd="0" parTransId="{7E4BAC24-2683-4E5E-BD41-67B442018E78}" sibTransId="{64F6E586-46AD-4E02-873C-5406A5F23137}"/>
    <dgm:cxn modelId="{8E0B1174-F05E-472E-930D-E6C8D2E57F6D}" type="presParOf" srcId="{6504F708-1CAA-4B81-81C1-AFF5DFB38B31}" destId="{D420A213-513A-4D18-8551-2AAD1E008CC3}" srcOrd="0" destOrd="0" presId="urn:microsoft.com/office/officeart/2005/8/layout/radial4"/>
    <dgm:cxn modelId="{418046E9-D4E5-4F52-A3F0-4CDC513B9195}" type="presParOf" srcId="{6504F708-1CAA-4B81-81C1-AFF5DFB38B31}" destId="{8EE9AF7E-C7E6-49EB-9DD5-65A170656A4A}" srcOrd="1" destOrd="0" presId="urn:microsoft.com/office/officeart/2005/8/layout/radial4"/>
    <dgm:cxn modelId="{D05C73A3-A361-4A39-B541-C105108E5DEF}" type="presParOf" srcId="{6504F708-1CAA-4B81-81C1-AFF5DFB38B31}" destId="{25ACBF6F-5307-446C-9B53-88821871274D}" srcOrd="2" destOrd="0" presId="urn:microsoft.com/office/officeart/2005/8/layout/radial4"/>
    <dgm:cxn modelId="{5145D0C2-D14E-4DF3-A547-8EA7A215E575}" type="presParOf" srcId="{6504F708-1CAA-4B81-81C1-AFF5DFB38B31}" destId="{DD31F5D0-44FA-4408-99B8-6733CB33A7BA}" srcOrd="3" destOrd="0" presId="urn:microsoft.com/office/officeart/2005/8/layout/radial4"/>
    <dgm:cxn modelId="{72D978D9-BAC4-4D09-B4F3-557B2C6BFCB7}" type="presParOf" srcId="{6504F708-1CAA-4B81-81C1-AFF5DFB38B31}" destId="{7A62974D-F296-4AFF-AE69-B73F3BA36F5A}" srcOrd="4" destOrd="0" presId="urn:microsoft.com/office/officeart/2005/8/layout/radial4"/>
    <dgm:cxn modelId="{01C7E116-2325-4343-AB27-6513FE872389}" type="presParOf" srcId="{6504F708-1CAA-4B81-81C1-AFF5DFB38B31}" destId="{281EBD6B-1FC0-4C89-BF2C-5498E451F5C8}" srcOrd="5" destOrd="0" presId="urn:microsoft.com/office/officeart/2005/8/layout/radial4"/>
    <dgm:cxn modelId="{B3F4BE97-E12C-4A3C-8A36-6DA966A94CFE}" type="presParOf" srcId="{6504F708-1CAA-4B81-81C1-AFF5DFB38B31}" destId="{40C3DB37-ED5C-4F23-BA11-1FBABAB566D5}" srcOrd="6"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A47E83-3ED3-4BEA-969E-2ABBE2468035}" type="datetimeFigureOut">
              <a:rPr lang="en-US" smtClean="0"/>
              <a:pPr/>
              <a:t>26-Aug-23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47E83-3ED3-4BEA-969E-2ABBE2468035}" type="datetimeFigureOut">
              <a:rPr lang="en-US" smtClean="0"/>
              <a:pPr/>
              <a:t>26-Aug-23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47E83-3ED3-4BEA-969E-2ABBE2468035}" type="datetimeFigureOut">
              <a:rPr lang="en-US" smtClean="0"/>
              <a:pPr/>
              <a:t>26-Aug-23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A47E83-3ED3-4BEA-969E-2ABBE2468035}" type="datetimeFigureOut">
              <a:rPr lang="en-US" smtClean="0"/>
              <a:pPr/>
              <a:t>26-Aug-23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A47E83-3ED3-4BEA-969E-2ABBE2468035}" type="datetimeFigureOut">
              <a:rPr lang="en-US" smtClean="0"/>
              <a:pPr/>
              <a:t>26-Aug-23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A47E83-3ED3-4BEA-969E-2ABBE2468035}" type="datetimeFigureOut">
              <a:rPr lang="en-US" smtClean="0"/>
              <a:pPr/>
              <a:t>26-Aug-23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A47E83-3ED3-4BEA-969E-2ABBE2468035}" type="datetimeFigureOut">
              <a:rPr lang="en-US" smtClean="0"/>
              <a:pPr/>
              <a:t>26-Aug-23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A47E83-3ED3-4BEA-969E-2ABBE2468035}" type="datetimeFigureOut">
              <a:rPr lang="en-US" smtClean="0"/>
              <a:pPr/>
              <a:t>26-Aug-23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47E83-3ED3-4BEA-969E-2ABBE2468035}" type="datetimeFigureOut">
              <a:rPr lang="en-US" smtClean="0"/>
              <a:pPr/>
              <a:t>26-Aug-23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47E83-3ED3-4BEA-969E-2ABBE2468035}" type="datetimeFigureOut">
              <a:rPr lang="en-US" smtClean="0"/>
              <a:pPr/>
              <a:t>26-Aug-23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47E83-3ED3-4BEA-969E-2ABBE2468035}" type="datetimeFigureOut">
              <a:rPr lang="en-US" smtClean="0"/>
              <a:pPr/>
              <a:t>26-Aug-23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9ADB7-3E3D-44E4-A50C-992A551A2A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47E83-3ED3-4BEA-969E-2ABBE2468035}" type="datetimeFigureOut">
              <a:rPr lang="en-US" smtClean="0"/>
              <a:pPr/>
              <a:t>26-Aug-23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9ADB7-3E3D-44E4-A50C-992A551A2A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01762"/>
          </a:xfrm>
        </p:spPr>
        <p:txBody>
          <a:bodyPr>
            <a:normAutofit/>
          </a:bodyPr>
          <a:lstStyle/>
          <a:p>
            <a:r>
              <a:rPr lang="en-US" sz="4800" dirty="0" smtClean="0">
                <a:latin typeface="Castellar" pitchFamily="18" charset="0"/>
              </a:rPr>
              <a:t>Data Storytelling</a:t>
            </a:r>
            <a:endParaRPr lang="en-US" sz="4800" dirty="0">
              <a:latin typeface="Castellar" pitchFamily="18" charset="0"/>
            </a:endParaRPr>
          </a:p>
        </p:txBody>
      </p:sp>
      <p:sp>
        <p:nvSpPr>
          <p:cNvPr id="5" name="Content Placeholder 4"/>
          <p:cNvSpPr>
            <a:spLocks noGrp="1"/>
          </p:cNvSpPr>
          <p:nvPr>
            <p:ph idx="1"/>
          </p:nvPr>
        </p:nvSpPr>
        <p:spPr/>
        <p:txBody>
          <a:bodyPr/>
          <a:lstStyle/>
          <a:p>
            <a:pPr>
              <a:buNone/>
            </a:pPr>
            <a:r>
              <a:rPr lang="en-US" sz="2400" dirty="0" smtClean="0"/>
              <a:t>		     </a:t>
            </a:r>
            <a:r>
              <a:rPr lang="en-US" sz="2000" dirty="0" smtClean="0"/>
              <a:t>Data Storytelling is an art of transforming raw data into complaining narrative that engage and informs your audience .Data storytelling is concept of building a compelling narrative based on complex data and analytics that help tell you story and influence and inform a particular audience . Data Storytelling is an art that required a combination of technical skills and creativity. </a:t>
            </a:r>
          </a:p>
          <a:p>
            <a:pPr>
              <a:buNone/>
            </a:pPr>
            <a:r>
              <a:rPr lang="en-US" sz="2000" dirty="0" smtClean="0"/>
              <a:t>		     A good Data </a:t>
            </a:r>
            <a:r>
              <a:rPr lang="en-US" sz="2000" dirty="0"/>
              <a:t>S</a:t>
            </a:r>
            <a:r>
              <a:rPr lang="en-US" sz="2000" dirty="0" smtClean="0"/>
              <a:t>torytelling will craft a narrative around the process and outcomes that engage non-data exports within an organization .It is an essential skill for Data scientist and Data Analysis to master today.</a:t>
            </a:r>
          </a:p>
          <a:p>
            <a:pPr>
              <a:buNone/>
            </a:pPr>
            <a:endParaRPr lang="en-US" sz="2800" b="1" dirty="0" smtClean="0"/>
          </a:p>
          <a:p>
            <a:pPr>
              <a:buNone/>
            </a:pP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Castellar" pitchFamily="18" charset="0"/>
              </a:rPr>
              <a:t>Data Visualization</a:t>
            </a:r>
            <a:endParaRPr lang="en-US" sz="4800" dirty="0">
              <a:latin typeface="Castellar" pitchFamily="18" charset="0"/>
            </a:endParaRPr>
          </a:p>
        </p:txBody>
      </p:sp>
      <p:sp>
        <p:nvSpPr>
          <p:cNvPr id="3" name="Content Placeholder 2"/>
          <p:cNvSpPr>
            <a:spLocks noGrp="1"/>
          </p:cNvSpPr>
          <p:nvPr>
            <p:ph idx="1"/>
          </p:nvPr>
        </p:nvSpPr>
        <p:spPr>
          <a:xfrm>
            <a:off x="457200" y="1295401"/>
            <a:ext cx="8229600" cy="4830763"/>
          </a:xfrm>
        </p:spPr>
        <p:txBody>
          <a:bodyPr>
            <a:normAutofit/>
          </a:bodyPr>
          <a:lstStyle/>
          <a:p>
            <a:pPr>
              <a:buNone/>
            </a:pPr>
            <a:r>
              <a:rPr lang="en-US" sz="1800" dirty="0" smtClean="0"/>
              <a:t>		Data visualization is the representation of data through use of common graphics  such as charts, plots, info graphics, and even animations. These visual displays of information communicate complex data relationships and data-driven insights in a way that is easy to understand.</a:t>
            </a:r>
          </a:p>
          <a:p>
            <a:pPr>
              <a:buNone/>
            </a:pPr>
            <a:r>
              <a:rPr lang="en-US" sz="1800" b="1" dirty="0" smtClean="0"/>
              <a:t>Benefits  of Data Visualization :</a:t>
            </a:r>
          </a:p>
          <a:p>
            <a:pPr marL="457200" indent="-457200"/>
            <a:r>
              <a:rPr lang="en-US" sz="1800" dirty="0" smtClean="0"/>
              <a:t>Hidden within your data lie important insights that can helps drive business , but the challenges is that you can’t always connect the dots by looking at raw number alone.</a:t>
            </a:r>
          </a:p>
          <a:p>
            <a:pPr marL="457200" indent="-457200"/>
            <a:r>
              <a:rPr lang="en-US" sz="1800" dirty="0" smtClean="0"/>
              <a:t>When you look at your data presented in visual format , patterns , connection insights emerge that would otherwise remain out of sight .</a:t>
            </a:r>
          </a:p>
          <a:p>
            <a:pPr marL="457200" indent="-457200"/>
            <a:r>
              <a:rPr lang="en-US" sz="1800" dirty="0" smtClean="0"/>
              <a:t>Data visualization through live data dashboard interactive report , charts , graphs and other visual representation tools . </a:t>
            </a:r>
          </a:p>
          <a:p>
            <a:pPr marL="457200" indent="-457200">
              <a:buNone/>
            </a:pPr>
            <a:r>
              <a:rPr lang="en-US" sz="1800" b="1" dirty="0" smtClean="0"/>
              <a:t>Tools use for Data Visualization :</a:t>
            </a:r>
          </a:p>
          <a:p>
            <a:pPr>
              <a:buNone/>
            </a:pPr>
            <a:r>
              <a:rPr lang="en-US" sz="1800" dirty="0" smtClean="0"/>
              <a:t>               1-Tableau       			2 - Google Charts</a:t>
            </a:r>
          </a:p>
          <a:p>
            <a:pPr marL="457200" indent="-457200">
              <a:buNone/>
            </a:pPr>
            <a:r>
              <a:rPr lang="en-US" sz="1800" dirty="0" smtClean="0"/>
              <a:t>	      3 -Microsoft Power BI 		4 - </a:t>
            </a:r>
            <a:r>
              <a:rPr lang="en-US" sz="1800" dirty="0" err="1" smtClean="0"/>
              <a:t>Infogram</a:t>
            </a:r>
            <a:endParaRPr lang="en-US" sz="1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stellar" pitchFamily="18" charset="0"/>
              </a:rPr>
              <a:t>Data Dashboard</a:t>
            </a:r>
            <a:endParaRPr lang="en-US" dirty="0">
              <a:latin typeface="Castellar" pitchFamily="18" charset="0"/>
            </a:endParaRPr>
          </a:p>
        </p:txBody>
      </p:sp>
      <p:sp>
        <p:nvSpPr>
          <p:cNvPr id="3" name="Content Placeholder 2"/>
          <p:cNvSpPr>
            <a:spLocks noGrp="1"/>
          </p:cNvSpPr>
          <p:nvPr>
            <p:ph idx="1"/>
          </p:nvPr>
        </p:nvSpPr>
        <p:spPr/>
        <p:txBody>
          <a:bodyPr>
            <a:normAutofit/>
          </a:bodyPr>
          <a:lstStyle/>
          <a:p>
            <a:pPr>
              <a:buNone/>
            </a:pPr>
            <a:r>
              <a:rPr lang="en-US" sz="2000" dirty="0" smtClean="0"/>
              <a:t>		A data dashboard is a tool used for information management and business intelligence (BI). A data dashboard is a tool many businesses use to track, analyze, and display data—usually to gain insight into the overall wellbeing of an organization, department, or specific process.</a:t>
            </a:r>
          </a:p>
          <a:p>
            <a:pPr>
              <a:buNone/>
            </a:pPr>
            <a:r>
              <a:rPr lang="en-US" sz="2000" dirty="0" smtClean="0"/>
              <a:t>		By organizing and displaying important information in an easy-to-understand format in a single location, data dashboards can interpret complicated metrics to help the audience understand the connection between the data story and the story’s hypothesis. Dashboards connect all kinds of different metrics, data sources, APIs, and services to help companies extract relevant information from those sources and display it in user-friendly ways. Like a car’s dashboard, data dashboards organize and display important information at a glance to help you understand your company’s most valuable data and unearth answers to crucial questions.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latin typeface="Castellar" pitchFamily="18" charset="0"/>
              </a:rPr>
              <a:t>KPi</a:t>
            </a:r>
            <a:r>
              <a:rPr lang="en-US" dirty="0" smtClean="0">
                <a:latin typeface="Castellar" pitchFamily="18" charset="0"/>
              </a:rPr>
              <a:t> – </a:t>
            </a:r>
            <a:r>
              <a:rPr lang="en-US" b="1" u="sng" dirty="0" smtClean="0">
                <a:latin typeface="Castellar" pitchFamily="18" charset="0"/>
              </a:rPr>
              <a:t>K</a:t>
            </a:r>
            <a:r>
              <a:rPr lang="en-US" dirty="0" smtClean="0">
                <a:latin typeface="Castellar" pitchFamily="18" charset="0"/>
              </a:rPr>
              <a:t>ey </a:t>
            </a:r>
            <a:r>
              <a:rPr lang="en-US" b="1" u="sng" dirty="0" smtClean="0">
                <a:latin typeface="Castellar" pitchFamily="18" charset="0"/>
              </a:rPr>
              <a:t>P</a:t>
            </a:r>
            <a:r>
              <a:rPr lang="en-US" dirty="0" smtClean="0">
                <a:latin typeface="Castellar" pitchFamily="18" charset="0"/>
              </a:rPr>
              <a:t>erformance </a:t>
            </a:r>
            <a:r>
              <a:rPr lang="en-US" b="1" u="sng" dirty="0" smtClean="0">
                <a:latin typeface="Castellar" pitchFamily="18" charset="0"/>
              </a:rPr>
              <a:t>I</a:t>
            </a:r>
            <a:r>
              <a:rPr lang="en-US" dirty="0" smtClean="0">
                <a:latin typeface="Castellar" pitchFamily="18" charset="0"/>
              </a:rPr>
              <a:t>ndicators</a:t>
            </a:r>
            <a:endParaRPr lang="en-US" dirty="0">
              <a:latin typeface="Castellar" pitchFamily="18" charset="0"/>
            </a:endParaRPr>
          </a:p>
        </p:txBody>
      </p:sp>
      <p:sp>
        <p:nvSpPr>
          <p:cNvPr id="3" name="Content Placeholder 2"/>
          <p:cNvSpPr>
            <a:spLocks noGrp="1"/>
          </p:cNvSpPr>
          <p:nvPr>
            <p:ph idx="1"/>
          </p:nvPr>
        </p:nvSpPr>
        <p:spPr/>
        <p:txBody>
          <a:bodyPr>
            <a:normAutofit/>
          </a:bodyPr>
          <a:lstStyle/>
          <a:p>
            <a:pPr>
              <a:buNone/>
            </a:pPr>
            <a:r>
              <a:rPr lang="en-US" sz="2200" dirty="0" smtClean="0"/>
              <a:t>		</a:t>
            </a:r>
            <a:r>
              <a:rPr lang="en-US" sz="2000" dirty="0" smtClean="0"/>
              <a:t>    KPIs are an essential part of dashboard architecture. You need to know where you are now in order to know the best step to take next. When choosing your dashboard’s KPIs, select only the ones that help answer your primary question—not so many that it dilutes your data, but not so few that you don’t get an accurate picture.</a:t>
            </a:r>
          </a:p>
          <a:p>
            <a:pPr>
              <a:buNone/>
            </a:pPr>
            <a:r>
              <a:rPr lang="en-US" sz="2000" dirty="0" smtClean="0"/>
              <a:t>		 Data dashboards help you understand almost every component of your business, from whether your pricing is right to how much revenue your sales team brings in. KPI dashboards are tools that unite data sources and provide at-a-glance visual feedback showing how your business is performing against your key performance indicators (KPIs).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stellar" pitchFamily="18" charset="0"/>
              </a:rPr>
              <a:t>Different types of</a:t>
            </a:r>
            <a:r>
              <a:rPr lang="en-US" b="1" dirty="0" smtClean="0">
                <a:latin typeface="Castellar" pitchFamily="18" charset="0"/>
              </a:rPr>
              <a:t> KPI </a:t>
            </a:r>
            <a:r>
              <a:rPr lang="en-US" dirty="0" smtClean="0">
                <a:latin typeface="Castellar" pitchFamily="18" charset="0"/>
              </a:rPr>
              <a:t>tool</a:t>
            </a:r>
            <a:endParaRPr lang="en-US" dirty="0"/>
          </a:p>
        </p:txBody>
      </p:sp>
      <p:graphicFrame>
        <p:nvGraphicFramePr>
          <p:cNvPr id="4" name="Content Placeholder 3"/>
          <p:cNvGraphicFramePr>
            <a:graphicFrameLocks noGrp="1"/>
          </p:cNvGraphicFramePr>
          <p:nvPr>
            <p:ph idx="1"/>
          </p:nvPr>
        </p:nvGraphicFramePr>
        <p:xfrm>
          <a:off x="457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229600" cy="868362"/>
          </a:xfrm>
        </p:spPr>
        <p:txBody>
          <a:bodyPr>
            <a:normAutofit/>
          </a:bodyPr>
          <a:lstStyle/>
          <a:p>
            <a:r>
              <a:rPr lang="en-US" sz="3600" b="1" dirty="0" smtClean="0"/>
              <a:t>Important point to create dashboard</a:t>
            </a:r>
            <a:endParaRPr lang="en-US" sz="3600" b="1" dirty="0"/>
          </a:p>
        </p:txBody>
      </p:sp>
      <p:sp>
        <p:nvSpPr>
          <p:cNvPr id="3" name="Content Placeholder 2"/>
          <p:cNvSpPr>
            <a:spLocks noGrp="1"/>
          </p:cNvSpPr>
          <p:nvPr>
            <p:ph idx="1"/>
          </p:nvPr>
        </p:nvSpPr>
        <p:spPr>
          <a:xfrm>
            <a:off x="457200" y="1066801"/>
            <a:ext cx="8229600" cy="5059363"/>
          </a:xfrm>
        </p:spPr>
        <p:txBody>
          <a:bodyPr>
            <a:normAutofit/>
          </a:bodyPr>
          <a:lstStyle/>
          <a:p>
            <a:r>
              <a:rPr lang="en-US" sz="2400" dirty="0" smtClean="0"/>
              <a:t>Use real-time data</a:t>
            </a:r>
          </a:p>
          <a:p>
            <a:r>
              <a:rPr lang="en-US" sz="2400" dirty="0" smtClean="0"/>
              <a:t>Know your audience</a:t>
            </a:r>
          </a:p>
          <a:p>
            <a:r>
              <a:rPr lang="en-US" sz="2400" dirty="0" smtClean="0"/>
              <a:t>Stay consistent</a:t>
            </a:r>
          </a:p>
          <a:p>
            <a:r>
              <a:rPr lang="en-US" sz="2400" dirty="0" smtClean="0"/>
              <a:t>Group data logically</a:t>
            </a:r>
          </a:p>
          <a:p>
            <a:pPr>
              <a:buNone/>
            </a:pPr>
            <a:r>
              <a:rPr lang="en-US" sz="3600" b="1" dirty="0" smtClean="0"/>
              <a:t> Dashboard mistakes to avoid</a:t>
            </a:r>
          </a:p>
          <a:p>
            <a:r>
              <a:rPr lang="en-US" sz="2200" dirty="0" smtClean="0"/>
              <a:t>Not creating a clear goal for the dashboard </a:t>
            </a:r>
          </a:p>
          <a:p>
            <a:r>
              <a:rPr lang="en-US" sz="2200" dirty="0" smtClean="0"/>
              <a:t> Implementing too many KPIs per dashboard </a:t>
            </a:r>
          </a:p>
          <a:p>
            <a:r>
              <a:rPr lang="en-US" sz="2200" dirty="0" smtClean="0"/>
              <a:t> Using low-quality data </a:t>
            </a:r>
          </a:p>
          <a:p>
            <a:r>
              <a:rPr lang="en-US" sz="2200" dirty="0" smtClean="0"/>
              <a:t> Representing data in the wrong type of graph or chart </a:t>
            </a:r>
          </a:p>
          <a:p>
            <a:r>
              <a:rPr lang="en-US" sz="2200" dirty="0" smtClean="0"/>
              <a:t> Presenting too much information in one dashboard </a:t>
            </a:r>
          </a:p>
          <a:p>
            <a:pPr>
              <a:buNone/>
            </a:pPr>
            <a:endParaRPr lang="en-US" sz="2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astellar" pitchFamily="18" charset="0"/>
              </a:rPr>
              <a:t>The  three  key elements of data  storytelling</a:t>
            </a:r>
            <a:endParaRPr lang="en-US" sz="3200" b="1" dirty="0">
              <a:latin typeface="Castellar" pitchFamily="18" charset="0"/>
            </a:endParaRPr>
          </a:p>
        </p:txBody>
      </p:sp>
      <p:sp>
        <p:nvSpPr>
          <p:cNvPr id="3" name="Content Placeholder 2"/>
          <p:cNvSpPr>
            <a:spLocks noGrp="1"/>
          </p:cNvSpPr>
          <p:nvPr>
            <p:ph idx="1"/>
          </p:nvPr>
        </p:nvSpPr>
        <p:spPr/>
        <p:txBody>
          <a:bodyPr>
            <a:normAutofit lnSpcReduction="10000"/>
          </a:bodyPr>
          <a:lstStyle/>
          <a:p>
            <a:r>
              <a:rPr lang="en-US" sz="2800" b="1" smtClean="0"/>
              <a:t>Build </a:t>
            </a:r>
            <a:r>
              <a:rPr lang="en-US" sz="2800" b="1" dirty="0" smtClean="0"/>
              <a:t>your narrative - </a:t>
            </a:r>
            <a:r>
              <a:rPr lang="en-US" sz="2000" dirty="0" smtClean="0"/>
              <a:t>As you tell your story, you need to use your data as supporting pillars to your insights. Help your audience understand your point .</a:t>
            </a:r>
            <a:endParaRPr lang="en-US" sz="2000" b="1" dirty="0" smtClean="0"/>
          </a:p>
          <a:p>
            <a:r>
              <a:rPr lang="en-US" sz="2800" b="1" dirty="0" smtClean="0"/>
              <a:t>Use visuals to enlighten -</a:t>
            </a:r>
            <a:r>
              <a:rPr lang="en-US" sz="2000" dirty="0" smtClean="0"/>
              <a:t>Visuals can help educate the audience on your theory. When you connect the visual assets (charts, graphs, etc.) to your narrative, you engage the audience with otherwise hidden insights that provide the fundamental data to support your theory.</a:t>
            </a:r>
            <a:endParaRPr lang="en-US" sz="2000" b="1" dirty="0" smtClean="0"/>
          </a:p>
          <a:p>
            <a:r>
              <a:rPr lang="en-US" sz="2800" b="1" dirty="0" smtClean="0"/>
              <a:t>Show data to support -</a:t>
            </a:r>
            <a:r>
              <a:rPr lang="en-US" sz="2000" dirty="0" smtClean="0"/>
              <a:t>Humans are not naturally attracted to analytics, especially analytics that lack contextualization using augmented analytics</a:t>
            </a:r>
            <a:r>
              <a:rPr lang="en-US" sz="2800" dirty="0" smtClean="0"/>
              <a:t>. </a:t>
            </a:r>
            <a:r>
              <a:rPr lang="en-US" sz="2000" dirty="0" smtClean="0"/>
              <a:t>Your narrative offers enlightenment, supported by tangible data.</a:t>
            </a:r>
          </a:p>
          <a:p>
            <a:pPr>
              <a:buNone/>
            </a:pPr>
            <a:r>
              <a:rPr lang="en-US" sz="2000" b="1" dirty="0" smtClean="0"/>
              <a:t>When these three key elements are successfully integrated, you have created a data story that can influence people and drive change. </a:t>
            </a:r>
            <a:endParaRPr lang="en-US"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TotalTime>
  <Words>226</Words>
  <Application>Microsoft Office PowerPoint</Application>
  <PresentationFormat>On-screen Show (4:3)</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Storytelling</vt:lpstr>
      <vt:lpstr>Data Visualization</vt:lpstr>
      <vt:lpstr>Data Dashboard</vt:lpstr>
      <vt:lpstr>KPi – Key Performance Indicators</vt:lpstr>
      <vt:lpstr>Different types of KPI tool</vt:lpstr>
      <vt:lpstr>Important point to create dashboard</vt:lpstr>
      <vt:lpstr>The  three  key elements of data  storytelling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Storytelling</dc:title>
  <dc:creator>Kishor Chafekanade</dc:creator>
  <cp:lastModifiedBy>Kishor Chafekanade</cp:lastModifiedBy>
  <cp:revision>53</cp:revision>
  <dcterms:created xsi:type="dcterms:W3CDTF">2023-08-25T07:11:59Z</dcterms:created>
  <dcterms:modified xsi:type="dcterms:W3CDTF">2023-08-26T05:51:19Z</dcterms:modified>
</cp:coreProperties>
</file>